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3" r:id="rId4"/>
    <p:sldId id="264" r:id="rId5"/>
    <p:sldId id="259" r:id="rId6"/>
    <p:sldId id="291" r:id="rId7"/>
    <p:sldId id="265" r:id="rId8"/>
    <p:sldId id="267" r:id="rId9"/>
    <p:sldId id="268" r:id="rId10"/>
    <p:sldId id="275" r:id="rId11"/>
    <p:sldId id="276" r:id="rId12"/>
    <p:sldId id="280" r:id="rId13"/>
    <p:sldId id="288" r:id="rId14"/>
    <p:sldId id="290" r:id="rId15"/>
    <p:sldId id="284" r:id="rId16"/>
    <p:sldId id="283" r:id="rId17"/>
    <p:sldId id="278" r:id="rId18"/>
    <p:sldId id="285" r:id="rId19"/>
    <p:sldId id="289" r:id="rId20"/>
    <p:sldId id="286" r:id="rId21"/>
    <p:sldId id="292" r:id="rId22"/>
  </p:sldIdLst>
  <p:sldSz cx="12192000" cy="6858000"/>
  <p:notesSz cx="6858000" cy="9144000"/>
  <p:embeddedFontLst>
    <p:embeddedFont>
      <p:font typeface="Yoon 윤고딕 550_TT" panose="0209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Segoe UI Black" panose="020B0A02040204020203" pitchFamily="34" charset="0"/>
      <p:bold r:id="rId27"/>
      <p:boldItalic r:id="rId28"/>
    </p:embeddedFont>
    <p:embeddedFont>
      <p:font typeface="Rockwell Extra Bold" panose="02060903040505020403" pitchFamily="18" charset="0"/>
      <p:bold r:id="rId29"/>
    </p:embeddedFont>
    <p:embeddedFont>
      <p:font typeface="Yoon 윤고딕 520_TT" panose="02090603020101020101" pitchFamily="18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Yoon 윤고딕 530_TT" panose="02090603020101020101" pitchFamily="18" charset="-127"/>
      <p:regular r:id="rId35"/>
    </p:embeddedFont>
    <p:embeddedFont>
      <p:font typeface="Yoon 윤고딕 540_TT" panose="0209060302010102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5D5D5"/>
    <a:srgbClr val="B6BFC8"/>
    <a:srgbClr val="7F7F7F"/>
    <a:srgbClr val="595959"/>
    <a:srgbClr val="5B9BD5"/>
    <a:srgbClr val="003B60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 sz="2200" b="0" spc="-3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pPr>
            <a:r>
              <a:rPr lang="ko-KR" sz="2200" b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 참가자 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3805930726638789E-2"/>
          <c:y val="0.19928463924526926"/>
          <c:w val="0.93238813854672253"/>
          <c:h val="0.57480773819356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여행경험률</c:v>
                </c:pt>
              </c:strCache>
            </c:strRef>
          </c:tx>
          <c:spPr>
            <a:solidFill>
              <a:srgbClr val="003B6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3501</c:v>
                </c:pt>
                <c:pt idx="1">
                  <c:v>3691</c:v>
                </c:pt>
                <c:pt idx="2">
                  <c:v>3780</c:v>
                </c:pt>
                <c:pt idx="3">
                  <c:v>3803</c:v>
                </c:pt>
                <c:pt idx="4">
                  <c:v>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4-4D84-9918-D474447F6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18464"/>
        <c:axId val="45921024"/>
      </c:barChart>
      <c:catAx>
        <c:axId val="45918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defRPr>
            </a:pPr>
            <a:endParaRPr lang="ko-KR"/>
          </a:p>
        </c:txPr>
        <c:crossAx val="45921024"/>
        <c:crosses val="autoZero"/>
        <c:auto val="1"/>
        <c:lblAlgn val="ctr"/>
        <c:lblOffset val="100"/>
        <c:noMultiLvlLbl val="0"/>
      </c:catAx>
      <c:valAx>
        <c:axId val="4592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918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ABABAB"/>
          </a:solidFill>
          <a:latin typeface="Noto Sans CJK KR Light" charset="-127"/>
          <a:ea typeface="Noto Sans CJK KR Light" charset="-127"/>
        </a:defRPr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0.78379</cdr:x>
      <cdr:y>0.93539</cdr:y>
    </cdr:from>
    <cdr:to>
      <cdr:x>1</cdr:x>
      <cdr:y>0.98273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38935" y="3669344"/>
          <a:ext cx="893476" cy="185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(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단위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: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만회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)</a:t>
          </a:r>
          <a:endParaRPr lang="ko-KR" altLang="en-US" sz="1100" dirty="0">
            <a:solidFill>
              <a:schemeClr val="tx1">
                <a:lumMod val="50000"/>
                <a:lumOff val="50000"/>
              </a:schemeClr>
            </a:solidFill>
            <a:latin typeface="Yoon 윤고딕 520_TT" panose="02090603020101020101" pitchFamily="18" charset="-127"/>
            <a:ea typeface="Yoon 윤고딕 520_TT" panose="0209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  <a:endParaRPr lang="ko-KR" altLang="en-US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3078213"/>
            <a:chOff x="3315789" y="1668579"/>
            <a:chExt cx="8627682" cy="3078213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213551"/>
              <a:chOff x="3315789" y="1727682"/>
              <a:chExt cx="8627682" cy="221355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110236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다른 사용자의 여행 계획을 가져와 커스터마이징 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새로 생성하는 번거로움 없이 일정을 편리하게 작성 가능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 어플리케이션은 사용자가 다른 사용자의 플랜을  참고하여 계획할 경우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일정을 새로 작성 해야함</a:t>
                </a:r>
                <a:endPara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968301" y="1668579"/>
              <a:ext cx="1386911" cy="488256"/>
              <a:chOff x="6747842" y="1654511"/>
              <a:chExt cx="1386911" cy="48825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747842" y="1681102"/>
                <a:ext cx="138691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second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17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28060" y="935871"/>
            <a:ext cx="9423395" cy="5405870"/>
            <a:chOff x="2126180" y="874911"/>
            <a:chExt cx="9423395" cy="5405870"/>
          </a:xfrm>
        </p:grpSpPr>
        <p:grpSp>
          <p:nvGrpSpPr>
            <p:cNvPr id="8" name="그룹 7"/>
            <p:cNvGrpSpPr/>
            <p:nvPr/>
          </p:nvGrpSpPr>
          <p:grpSpPr>
            <a:xfrm>
              <a:off x="5747680" y="3168479"/>
              <a:ext cx="1536385" cy="1671606"/>
              <a:chOff x="5518574" y="2722805"/>
              <a:chExt cx="1733928" cy="2084755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231"/>
              <a:stretch/>
            </p:blipFill>
            <p:spPr>
              <a:xfrm>
                <a:off x="5518574" y="2722805"/>
                <a:ext cx="1733928" cy="15045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882962" y="4308560"/>
                <a:ext cx="1005152" cy="49900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Server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27018" y="2189842"/>
              <a:ext cx="1358325" cy="1502520"/>
              <a:chOff x="10009561" y="2933682"/>
              <a:chExt cx="1532974" cy="1873878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10009561" y="2933682"/>
                <a:ext cx="1532974" cy="128612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0509023" y="4308560"/>
                <a:ext cx="534049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26180" y="3274351"/>
              <a:ext cx="1224265" cy="1855295"/>
              <a:chOff x="1431432" y="2854843"/>
              <a:chExt cx="1381677" cy="231384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31432" y="2854843"/>
                <a:ext cx="1381677" cy="1981991"/>
                <a:chOff x="4236362" y="1142064"/>
                <a:chExt cx="4005136" cy="5745301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5" t="-1" r="20065" b="13831"/>
                <a:stretch/>
              </p:blipFill>
              <p:spPr>
                <a:xfrm>
                  <a:off x="4236362" y="1142064"/>
                  <a:ext cx="4005136" cy="5745301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4461"/>
                <a:stretch/>
              </p:blipFill>
              <p:spPr>
                <a:xfrm>
                  <a:off x="5461295" y="2537990"/>
                  <a:ext cx="1851765" cy="1583974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1451813" y="4669687"/>
                <a:ext cx="1340914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Application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3578864" y="3989314"/>
              <a:ext cx="1894679" cy="0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6" idx="1"/>
            </p:cNvCxnSpPr>
            <p:nvPr/>
          </p:nvCxnSpPr>
          <p:spPr>
            <a:xfrm flipV="1">
              <a:off x="7558203" y="2705465"/>
              <a:ext cx="2168815" cy="1283849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78864" y="3692362"/>
              <a:ext cx="189467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 sync</a:t>
              </a:r>
              <a:endPara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3639822" y="4640030"/>
              <a:ext cx="1457372" cy="1640751"/>
            </a:xfrm>
            <a:prstGeom prst="wedgeRectCallout">
              <a:avLst>
                <a:gd name="adj1" fmla="val -21353"/>
                <a:gd name="adj2" fmla="val -8657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후기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3" t="6975" r="7812" b="24718"/>
            <a:stretch/>
          </p:blipFill>
          <p:spPr>
            <a:xfrm>
              <a:off x="2452297" y="2313004"/>
              <a:ext cx="670271" cy="482070"/>
            </a:xfrm>
            <a:prstGeom prst="rect">
              <a:avLst/>
            </a:prstGeom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2783629" y="2806354"/>
              <a:ext cx="0" cy="563991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65859" y="2940280"/>
              <a:ext cx="9062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말풍선: 사각형 33"/>
            <p:cNvSpPr/>
            <p:nvPr/>
          </p:nvSpPr>
          <p:spPr>
            <a:xfrm>
              <a:off x="7071117" y="2003886"/>
              <a:ext cx="1894680" cy="906781"/>
            </a:xfrm>
            <a:prstGeom prst="wedgeRectCallout">
              <a:avLst>
                <a:gd name="adj1" fmla="val 28393"/>
                <a:gd name="adj2" fmla="val 8895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8" name="말풍선: 사각형 37"/>
            <p:cNvSpPr/>
            <p:nvPr/>
          </p:nvSpPr>
          <p:spPr>
            <a:xfrm>
              <a:off x="9961653" y="874911"/>
              <a:ext cx="1587922" cy="982184"/>
            </a:xfrm>
            <a:prstGeom prst="wedgeRectCallout">
              <a:avLst>
                <a:gd name="adj1" fmla="val -23223"/>
                <a:gd name="adj2" fmla="val 77327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유저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727018" y="4690892"/>
              <a:ext cx="1358325" cy="1557118"/>
              <a:chOff x="9727018" y="4976588"/>
              <a:chExt cx="1509909" cy="1730887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9727018" y="497658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979977" y="6262714"/>
                <a:ext cx="1003989" cy="4447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35" name="직선 화살표 연결선 34"/>
            <p:cNvCxnSpPr>
              <a:endCxn id="29" idx="1"/>
            </p:cNvCxnSpPr>
            <p:nvPr/>
          </p:nvCxnSpPr>
          <p:spPr>
            <a:xfrm>
              <a:off x="7558202" y="3989314"/>
              <a:ext cx="2168816" cy="1311623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말풍선: 사각형 35"/>
            <p:cNvSpPr/>
            <p:nvPr/>
          </p:nvSpPr>
          <p:spPr>
            <a:xfrm>
              <a:off x="6991388" y="5273163"/>
              <a:ext cx="2054138" cy="637819"/>
            </a:xfrm>
            <a:prstGeom prst="wedgeRectCallout">
              <a:avLst>
                <a:gd name="adj1" fmla="val 42602"/>
                <a:gd name="adj2" fmla="val -113456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125903" cy="76944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514319"/>
            <a:chOff x="5707821" y="2763193"/>
            <a:chExt cx="2021275" cy="203234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5"/>
            <a:ext cx="1807904" cy="2368695"/>
            <a:chOff x="9502521" y="2946692"/>
            <a:chExt cx="1358325" cy="177966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765255" y="4326244"/>
              <a:ext cx="90319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XML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contentTypeId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=12&amp;areaCode=1&amp;sigunguCode=&amp;cat1=&amp;cat2=&amp;cat3=&amp;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listYN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Y&amp;MobileOS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ETC&amp;MobileApp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=TourAPI3.0_Guide&amp;arrange=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A&amp;numOfRows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2487" y="1756176"/>
            <a:ext cx="2785936" cy="4497557"/>
            <a:chOff x="1522487" y="1756176"/>
            <a:chExt cx="2785936" cy="44975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15256" y="1756176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62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51993"/>
              </p:ext>
            </p:extLst>
          </p:nvPr>
        </p:nvGraphicFramePr>
        <p:xfrm>
          <a:off x="1366797" y="163191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338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26977"/>
              </p:ext>
            </p:extLst>
          </p:nvPr>
        </p:nvGraphicFramePr>
        <p:xfrm>
          <a:off x="7617638" y="2356407"/>
          <a:ext cx="4269562" cy="1586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781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2134781">
                  <a:extLst>
                    <a:ext uri="{9D8B030D-6E8A-4147-A177-3AD203B41FA5}">
                      <a16:colId xmlns:a16="http://schemas.microsoft.com/office/drawing/2014/main" val="2224231058"/>
                    </a:ext>
                  </a:extLst>
                </a:gridCol>
              </a:tblGrid>
              <a:tr h="4588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Server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1127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Transport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71949" y="1759200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437716" y="2971800"/>
            <a:ext cx="1012372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12394" y="4081701"/>
            <a:ext cx="3480050" cy="2776299"/>
            <a:chOff x="7819327" y="4081701"/>
            <a:chExt cx="3480050" cy="2776299"/>
          </a:xfrm>
        </p:grpSpPr>
        <p:grpSp>
          <p:nvGrpSpPr>
            <p:cNvPr id="5" name="그룹 10"/>
            <p:cNvGrpSpPr/>
            <p:nvPr/>
          </p:nvGrpSpPr>
          <p:grpSpPr>
            <a:xfrm>
              <a:off x="9766403" y="5103348"/>
              <a:ext cx="1532974" cy="1754652"/>
              <a:chOff x="4642743" y="4280097"/>
              <a:chExt cx="2146268" cy="245663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3" y="4280097"/>
                <a:ext cx="2146268" cy="180066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337485" y="6090367"/>
                <a:ext cx="756783" cy="6463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91475" y="4280801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32866" y="4280803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819327" y="5103350"/>
              <a:ext cx="1509909" cy="1747791"/>
              <a:chOff x="8063089" y="5103348"/>
              <a:chExt cx="1509909" cy="174779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89" y="510334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81133" y="6389474"/>
                <a:ext cx="107382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302839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개발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39393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16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알고리즘 구현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</a:t>
                      </a:r>
                      <a:r>
                        <a:rPr lang="ko-KR" altLang="en-US" sz="1300" b="0" baseline="0" dirty="0" err="1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537262" y="2918609"/>
              <a:ext cx="524507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687121" y="3135345"/>
              <a:ext cx="244769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5061769" y="3424328"/>
              <a:ext cx="415830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136698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 err="1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z="1600" spc="-150" dirty="0" err="1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사용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585121"/>
            <a:chOff x="1767502" y="652480"/>
            <a:chExt cx="9589577" cy="458512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775936"/>
              <a:ext cx="958957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  <a:endParaRPr lang="ko-KR" altLang="en-US" sz="24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https://navermaps.github.io/maps.js/ 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58148" y="797019"/>
            <a:ext cx="0" cy="5383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37499408"/>
              </p:ext>
            </p:extLst>
          </p:nvPr>
        </p:nvGraphicFramePr>
        <p:xfrm>
          <a:off x="3419855" y="1681139"/>
          <a:ext cx="4132411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58148" y="2857697"/>
            <a:ext cx="4533852" cy="156966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 기준 만 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세 이상 국민 중 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약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87.9%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의 인원은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연간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회 이상 국내여행에  참여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여행에 대한 관심은 나날이 늘고 있음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462550" y="1208745"/>
            <a:ext cx="8399364" cy="4702526"/>
            <a:chOff x="3462550" y="1012874"/>
            <a:chExt cx="8399364" cy="4702526"/>
          </a:xfrm>
        </p:grpSpPr>
        <p:sp>
          <p:nvSpPr>
            <p:cNvPr id="2" name="TextBox 1"/>
            <p:cNvSpPr txBox="1"/>
            <p:nvPr/>
          </p:nvSpPr>
          <p:spPr>
            <a:xfrm>
              <a:off x="3519773" y="1963051"/>
              <a:ext cx="834214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현재 시장에 나와있는 대부분의 여행 </a:t>
              </a:r>
              <a:r>
                <a:rPr lang="ko-KR" altLang="en-US" sz="2000" spc="-150" dirty="0" err="1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플래너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어플리케이션은 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해외 여행에 최적화 되어있음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여행을 계획할 때에는 어플리케이션을 활용하기 적절하지 않음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2550" y="4884403"/>
              <a:ext cx="83421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여행에 관한 여행지 정보를 제공해주고 </a:t>
              </a:r>
              <a:endPara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루트를 손쉽게 짤 수 있게 해주는 여행 계획 어플리케이션이 필요함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19773" y="3517429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정보의 양은 너무나 방대하고 개개인의 관심사는 모두 다름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개인 관심사 맞춤형으로 원하는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제공해주는 어플리케이션이 필요함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47710" y="1012874"/>
              <a:ext cx="886265" cy="534572"/>
            </a:xfrm>
            <a:prstGeom prst="rect">
              <a:avLst/>
            </a:prstGeom>
            <a:solidFill>
              <a:srgbClr val="003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pc="-150" dirty="0"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BUT</a:t>
              </a:r>
              <a:endParaRPr lang="ko-KR" altLang="en-US" sz="2800" spc="-150" dirty="0"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071999"/>
            <a:ext cx="8342141" cy="2714002"/>
            <a:chOff x="3491162" y="1300104"/>
            <a:chExt cx="8342141" cy="2714002"/>
          </a:xfrm>
        </p:grpSpPr>
        <p:sp>
          <p:nvSpPr>
            <p:cNvPr id="11" name="TextBox 10"/>
            <p:cNvSpPr txBox="1"/>
            <p:nvPr/>
          </p:nvSpPr>
          <p:spPr>
            <a:xfrm>
              <a:off x="3491162" y="1300104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한국 관광공사의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관광지 정보 공공데이터 </a:t>
              </a:r>
              <a:r>
                <a:rPr lang="en-US" altLang="ko-KR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를 이용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 어플리케이션 개발 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정부 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공공데이터 개방으로 관광 공사의 공공 데이터를 이용해 국내 관광지 정보를 제공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162" y="2318551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별로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가 가능한 지출</a:t>
              </a:r>
              <a:r>
                <a:rPr lang="en-US" altLang="ko-KR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 관리 기능 제공</a:t>
              </a: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단위 여행 시에 지출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 등을 별도로 관리할 수 있음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162" y="3336998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사용자 관심사별 맞춤형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여행 정보를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 사용자가 원하는 정보만 찾아서 볼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581223"/>
            <a:ext cx="8342141" cy="1695555"/>
            <a:chOff x="3491162" y="4355445"/>
            <a:chExt cx="8342141" cy="1695555"/>
          </a:xfrm>
        </p:grpSpPr>
        <p:sp>
          <p:nvSpPr>
            <p:cNvPr id="14" name="TextBox 13"/>
            <p:cNvSpPr txBox="1"/>
            <p:nvPr/>
          </p:nvSpPr>
          <p:spPr>
            <a:xfrm>
              <a:off x="3491162" y="5373892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계획한 여행 루트를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최단시간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경유할 수 있는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경로 제공</a:t>
              </a: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원하는 관광지를 선택하면 최단 경로를 보여주고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시에 시간을 단축할 수 있게 함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162" y="4355445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다른 사용자들과 여행 일정을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할 수 있는 기능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다른 사용자들의 일정을 가져와 새로운 일정을 만들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03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효과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26302" y="2415214"/>
            <a:ext cx="8665698" cy="2196389"/>
            <a:chOff x="3526302" y="1943533"/>
            <a:chExt cx="8665698" cy="2196389"/>
          </a:xfrm>
        </p:grpSpPr>
        <p:sp>
          <p:nvSpPr>
            <p:cNvPr id="11" name="TextBox 10"/>
            <p:cNvSpPr txBox="1"/>
            <p:nvPr/>
          </p:nvSpPr>
          <p:spPr>
            <a:xfrm>
              <a:off x="3526302" y="1943533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여행지 정보를 한 눈에 볼 수 있어 여행을 계획할 때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시간을 절약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할 수 있고 </a:t>
              </a:r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편리함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을 제공함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302" y="3308925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국내여행에 대한 관심을 환기시키며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·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외국인 관광객의 증가로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관광사업의 활성화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를 기대할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</a:t>
              </a:r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플래너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트립스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도시별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2975818"/>
            <a:chOff x="3315789" y="1668579"/>
            <a:chExt cx="8627682" cy="2975818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111156"/>
              <a:chOff x="3315789" y="1727682"/>
              <a:chExt cx="8627682" cy="21111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007841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팀 단위로 여행을 계획할 때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개인별로 일정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,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지출을 관리할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각각의 일정을 확인하고 관리할 수 있도록 함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기존의 어플리케이션은 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사용자 </a:t>
                </a:r>
                <a:r>
                  <a:rPr lang="ko-KR" altLang="en-US" sz="2400" spc="-300" dirty="0" err="1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개인을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 위한 맞춤형 서비스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로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팀 단위로 여행을 계획할 때 부적합함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115035" y="1668579"/>
              <a:ext cx="1029190" cy="489801"/>
              <a:chOff x="6894576" y="1654511"/>
              <a:chExt cx="1029190" cy="489801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973922" y="1682647"/>
                <a:ext cx="94984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first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1181</Words>
  <Application>Microsoft Office PowerPoint</Application>
  <PresentationFormat>와이드스크린</PresentationFormat>
  <Paragraphs>340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Yoon 윤고딕 550_TT</vt:lpstr>
      <vt:lpstr>Arial</vt:lpstr>
      <vt:lpstr>Wingdings</vt:lpstr>
      <vt:lpstr>맑은 고딕</vt:lpstr>
      <vt:lpstr>Segoe UI Black</vt:lpstr>
      <vt:lpstr>Rockwell Extra Bold</vt:lpstr>
      <vt:lpstr>Yoon 윤고딕 520_TT</vt:lpstr>
      <vt:lpstr>나눔고딕</vt:lpstr>
      <vt:lpstr>나눔바른고딕</vt:lpstr>
      <vt:lpstr>Yoon 윤고딕 530_TT</vt:lpstr>
      <vt:lpstr>Yoon 윤고딕 540_TT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122</cp:revision>
  <dcterms:created xsi:type="dcterms:W3CDTF">2016-11-09T05:41:54Z</dcterms:created>
  <dcterms:modified xsi:type="dcterms:W3CDTF">2016-12-25T09:12:37Z</dcterms:modified>
</cp:coreProperties>
</file>