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295" r:id="rId11"/>
    <p:sldId id="324" r:id="rId12"/>
    <p:sldId id="330" r:id="rId13"/>
    <p:sldId id="331" r:id="rId14"/>
    <p:sldId id="329" r:id="rId15"/>
    <p:sldId id="338" r:id="rId16"/>
    <p:sldId id="340" r:id="rId17"/>
    <p:sldId id="335" r:id="rId18"/>
    <p:sldId id="336" r:id="rId19"/>
    <p:sldId id="278" r:id="rId20"/>
    <p:sldId id="301" r:id="rId21"/>
    <p:sldId id="323" r:id="rId22"/>
    <p:sldId id="285" r:id="rId23"/>
    <p:sldId id="289" r:id="rId24"/>
    <p:sldId id="286" r:id="rId25"/>
    <p:sldId id="292" r:id="rId26"/>
  </p:sldIdLst>
  <p:sldSz cx="12192000" cy="6858000"/>
  <p:notesSz cx="6858000" cy="9144000"/>
  <p:embeddedFontLst>
    <p:embeddedFont>
      <p:font typeface="나눔고딕" panose="020D0604000000000000" pitchFamily="50" charset="-127"/>
      <p:regular r:id="rId28"/>
      <p:bold r:id="rId29"/>
    </p:embeddedFont>
    <p:embeddedFont>
      <p:font typeface="Yoon 윤고딕 530_TT" panose="0209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Yoon 윤고딕 540_TT" panose="02090603020101020101" pitchFamily="18" charset="-127"/>
      <p:regular r:id="rId33"/>
    </p:embeddedFont>
    <p:embeddedFont>
      <p:font typeface="Yoon 윤고딕 520_TT" panose="02090603020101020101" pitchFamily="18" charset="-127"/>
      <p:regular r:id="rId34"/>
    </p:embeddedFont>
    <p:embeddedFont>
      <p:font typeface="Yoon 윤고딕 550_TT" panose="02090603020101020101" pitchFamily="18" charset="-127"/>
      <p:regular r:id="rId35"/>
    </p:embeddedFont>
    <p:embeddedFont>
      <p:font typeface="나눔바른고딕" panose="020B0603020101020101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3B60"/>
    <a:srgbClr val="F2F2F2"/>
    <a:srgbClr val="7F7F7F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0183"/>
              </p:ext>
            </p:extLst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1448433484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6327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3025009386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083" y="1491769"/>
            <a:ext cx="10616218" cy="1107996"/>
            <a:chOff x="720083" y="1843955"/>
            <a:chExt cx="10616218" cy="1107996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315392" cy="1107996"/>
              <a:chOff x="365398" y="2123594"/>
              <a:chExt cx="131539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4" y="2155859"/>
                <a:ext cx="713456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기능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21" y="2388192"/>
              <a:ext cx="10014280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사용자가 출발지와 도착지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경유할 여행지를 선택하면 최단 시간으로 경유할 수 있는 최적의 경로 탐색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0083" y="4758884"/>
            <a:ext cx="8670048" cy="1222868"/>
            <a:chOff x="720083" y="3319785"/>
            <a:chExt cx="8670048" cy="12228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적용 알고리즘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2020" y="3988655"/>
              <a:ext cx="8068111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 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</a:t>
              </a:r>
              <a:r>
                <a:rPr lang="ko-KR" altLang="en-US" sz="20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다익스트라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알고리즘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20083" y="3087126"/>
            <a:ext cx="10616218" cy="1184396"/>
            <a:chOff x="720083" y="3319785"/>
            <a:chExt cx="8670048" cy="1184396"/>
          </a:xfrm>
        </p:grpSpPr>
        <p:grpSp>
          <p:nvGrpSpPr>
            <p:cNvPr id="23" name="그룹 22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고려사항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22020" y="3988655"/>
              <a:ext cx="8068111" cy="5155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직선 거리가 아닌 실제 자동차 주행 거리를 기준으로 하므로 모든 경로의 거리를 파악해야 함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0083" y="1597911"/>
            <a:ext cx="10646611" cy="4473582"/>
            <a:chOff x="720083" y="1597911"/>
            <a:chExt cx="10646611" cy="4473582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597911"/>
              <a:ext cx="1924642" cy="9832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1985977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void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setOptimalRoute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path)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여행지의 위도와 경도를 담은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MapPoint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ArrayList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받음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getDistance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와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findShortestPath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호출해 거리를 계산하고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경로를 탐색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2018" y="3353550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MapPath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[][]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getDistance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();</a:t>
              </a: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지점과 </a:t>
              </a: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지점간의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거리를 저장한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MapPath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객체의 배열을 반환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직선거리가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800m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이내일 경우 도보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이외에는 자동차 주행 거리 저장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2019" y="4721123"/>
              <a:ext cx="10044675" cy="13503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findShortestPath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다익스트라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알고리즘을 기반으로 한 최단 경로 탐색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탐색 후 최적 경로의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ArrayList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반환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2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3001" y="1844214"/>
            <a:ext cx="4332850" cy="4073802"/>
            <a:chOff x="4135901" y="1392576"/>
            <a:chExt cx="5279270" cy="4896230"/>
          </a:xfrm>
        </p:grpSpPr>
        <p:sp>
          <p:nvSpPr>
            <p:cNvPr id="4" name="직사각형 3"/>
            <p:cNvSpPr/>
            <p:nvPr/>
          </p:nvSpPr>
          <p:spPr>
            <a:xfrm>
              <a:off x="4994030" y="139257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start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4030" y="574016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5901" y="2262094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출발지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도착지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경유지 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list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받음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35901" y="3131612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지점 간 모든 거리 계산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35901" y="4001130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탐색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35901" y="4870648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반환 </a:t>
              </a:r>
            </a:p>
          </p:txBody>
        </p:sp>
        <p:cxnSp>
          <p:nvCxnSpPr>
            <p:cNvPr id="6" name="직선 화살표 연결선 5"/>
            <p:cNvCxnSpPr>
              <a:stCxn id="4" idx="2"/>
              <a:endCxn id="14" idx="0"/>
            </p:cNvCxnSpPr>
            <p:nvPr/>
          </p:nvCxnSpPr>
          <p:spPr>
            <a:xfrm>
              <a:off x="5669279" y="1941216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4" idx="2"/>
              <a:endCxn id="15" idx="0"/>
            </p:cNvCxnSpPr>
            <p:nvPr/>
          </p:nvCxnSpPr>
          <p:spPr>
            <a:xfrm>
              <a:off x="5669280" y="2810734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6" idx="0"/>
            </p:cNvCxnSpPr>
            <p:nvPr/>
          </p:nvCxnSpPr>
          <p:spPr>
            <a:xfrm>
              <a:off x="5669280" y="3680252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17" idx="0"/>
            </p:cNvCxnSpPr>
            <p:nvPr/>
          </p:nvCxnSpPr>
          <p:spPr>
            <a:xfrm>
              <a:off x="5669280" y="4549770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  <a:endCxn id="13" idx="0"/>
            </p:cNvCxnSpPr>
            <p:nvPr/>
          </p:nvCxnSpPr>
          <p:spPr>
            <a:xfrm flipH="1">
              <a:off x="5669279" y="5419288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28730" y="3221266"/>
              <a:ext cx="15600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getDistance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8730" y="2348042"/>
              <a:ext cx="198644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8730" y="4960302"/>
              <a:ext cx="181331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28730" y="4090784"/>
              <a:ext cx="197522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findShortestPath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17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8501045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api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수신하여 원하는 정보를 추출하는 기능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3212776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 </a:t>
              </a:r>
              <a:r>
                <a:rPr lang="en-US" altLang="ko-KR" sz="24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3875668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 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API 3.0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21" name="TextBox 20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22019" y="5481046"/>
            <a:ext cx="9488497" cy="553998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숙박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문화시설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 및 축제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레포츠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쇼핑 시설 등의 위치 정보와 사진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 등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92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9"/>
              <a:ext cx="1322707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 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2019" y="2026269"/>
            <a:ext cx="10044675" cy="180049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ApiJson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reqCode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reqCode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포함한 요청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호출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로부터 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JSONParser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이용해 파싱하고 데이터를 추출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추출한 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HashMap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담아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ArrayList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추가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2019" y="4313300"/>
            <a:ext cx="10044675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readUrl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연결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버퍼를 이용해 페이지 내 모든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읽어와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String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 변환해 리턴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2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66" y="888880"/>
            <a:ext cx="1322707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ko-KR" altLang="en-US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흐름도</a:t>
            </a:r>
            <a:endParaRPr lang="en-US" altLang="ko-KR" sz="2400" spc="-30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46" name="직선 화살표 연결선 45"/>
          <p:cNvCxnSpPr>
            <a:stCxn id="3" idx="3"/>
            <a:endCxn id="43" idx="1"/>
          </p:cNvCxnSpPr>
          <p:nvPr/>
        </p:nvCxnSpPr>
        <p:spPr>
          <a:xfrm flipV="1">
            <a:off x="1507645" y="2511899"/>
            <a:ext cx="3173064" cy="1009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3"/>
            <a:endCxn id="44" idx="1"/>
          </p:cNvCxnSpPr>
          <p:nvPr/>
        </p:nvCxnSpPr>
        <p:spPr>
          <a:xfrm>
            <a:off x="6163786" y="3218948"/>
            <a:ext cx="2959285" cy="0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49" idx="0"/>
          </p:cNvCxnSpPr>
          <p:nvPr/>
        </p:nvCxnSpPr>
        <p:spPr>
          <a:xfrm>
            <a:off x="5422248" y="2701196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44" idx="2"/>
            <a:endCxn id="55" idx="0"/>
          </p:cNvCxnSpPr>
          <p:nvPr/>
        </p:nvCxnSpPr>
        <p:spPr>
          <a:xfrm flipH="1">
            <a:off x="9864609" y="3408245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5" idx="2"/>
            <a:endCxn id="60" idx="0"/>
          </p:cNvCxnSpPr>
          <p:nvPr/>
        </p:nvCxnSpPr>
        <p:spPr>
          <a:xfrm>
            <a:off x="9864609" y="4094608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60" idx="1"/>
            <a:endCxn id="63" idx="3"/>
          </p:cNvCxnSpPr>
          <p:nvPr/>
        </p:nvCxnSpPr>
        <p:spPr>
          <a:xfrm flipH="1" flipV="1">
            <a:off x="6485337" y="3925998"/>
            <a:ext cx="2637734" cy="665676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3" idx="2"/>
            <a:endCxn id="73" idx="0"/>
          </p:cNvCxnSpPr>
          <p:nvPr/>
        </p:nvCxnSpPr>
        <p:spPr>
          <a:xfrm>
            <a:off x="5422247" y="4115295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2"/>
            <a:endCxn id="77" idx="0"/>
          </p:cNvCxnSpPr>
          <p:nvPr/>
        </p:nvCxnSpPr>
        <p:spPr>
          <a:xfrm>
            <a:off x="5422247" y="4832979"/>
            <a:ext cx="1" cy="328455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2"/>
            <a:endCxn id="82" idx="0"/>
          </p:cNvCxnSpPr>
          <p:nvPr/>
        </p:nvCxnSpPr>
        <p:spPr>
          <a:xfrm>
            <a:off x="5422248" y="5540029"/>
            <a:ext cx="0" cy="328452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/>
          <p:cNvCxnSpPr>
            <a:stCxn id="82" idx="3"/>
            <a:endCxn id="73" idx="3"/>
          </p:cNvCxnSpPr>
          <p:nvPr/>
        </p:nvCxnSpPr>
        <p:spPr>
          <a:xfrm flipV="1">
            <a:off x="6163786" y="4638364"/>
            <a:ext cx="636542" cy="1419415"/>
          </a:xfrm>
          <a:prstGeom prst="bentConnector3">
            <a:avLst>
              <a:gd name="adj1" fmla="val 135913"/>
            </a:avLst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73" idx="1"/>
            <a:endCxn id="29" idx="0"/>
          </p:cNvCxnSpPr>
          <p:nvPr/>
        </p:nvCxnSpPr>
        <p:spPr>
          <a:xfrm rot="10800000" flipV="1">
            <a:off x="1087660" y="4638363"/>
            <a:ext cx="2956507" cy="1090971"/>
          </a:xfrm>
          <a:prstGeom prst="bentConnector2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7672" y="2322601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start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672" y="5729335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finish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20228" y="4348029"/>
            <a:ext cx="2004317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남아있지 않으면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4904" y="1479415"/>
            <a:ext cx="825867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Main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709" y="232260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요청 코드 받음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80709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readUrl</a:t>
            </a:r>
            <a:r>
              <a:rPr lang="en-US" altLang="ko-KR" sz="14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호출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59156" y="3736700"/>
            <a:ext cx="2126181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JSONParser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를 이용해 파싱</a:t>
            </a:r>
          </a:p>
        </p:txBody>
      </p:sp>
      <p:sp>
        <p:nvSpPr>
          <p:cNvPr id="73" name="다이아몬드 72"/>
          <p:cNvSpPr/>
          <p:nvPr/>
        </p:nvSpPr>
        <p:spPr>
          <a:xfrm>
            <a:off x="4044166" y="4443749"/>
            <a:ext cx="2756162" cy="389230"/>
          </a:xfrm>
          <a:prstGeom prst="diamond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while(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&lt;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array.size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endParaRPr lang="ko-KR" altLang="en-US" sz="110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07783" y="5161434"/>
            <a:ext cx="2628929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데이터를 추출해 </a:t>
            </a:r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ArrayList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저장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680709" y="586848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++</a:t>
            </a:r>
            <a:endParaRPr lang="ko-KR" altLang="en-US" sz="14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463365" y="2191482"/>
            <a:ext cx="760031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reqCode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63468" y="4820206"/>
            <a:ext cx="1705209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남아있으면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92845" y="1479415"/>
            <a:ext cx="1237838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ApiJson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23071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URL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142737" y="3716013"/>
            <a:ext cx="3443744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페이지 내 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형태의 텍스트를 버퍼에 저장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123071" y="4402376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데이터 리턴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79142" y="2878213"/>
            <a:ext cx="981370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주소값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48987" y="4427499"/>
            <a:ext cx="1299681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buffer.toString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335436" y="1479415"/>
            <a:ext cx="1165704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readUrl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2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275898"/>
            <a:ext cx="3961341" cy="101566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일치할 경우 로그인 연결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 관리 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고려사항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812193"/>
            <a:ext cx="8068111" cy="97719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MySQL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서버 쿼리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세션유지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304584"/>
            <a:ext cx="8068111" cy="97719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정보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작성한 여행계획 정보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57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743" y="323556"/>
            <a:ext cx="149271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9905"/>
              </p:ext>
            </p:extLst>
          </p:nvPr>
        </p:nvGraphicFramePr>
        <p:xfrm>
          <a:off x="1880070" y="3003599"/>
          <a:ext cx="3963804" cy="3745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PLAN_INFO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계획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PLANNO(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고유 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계획 제목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TINYTEXT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날짜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시간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198999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Lat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위도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17217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Lon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경도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22306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A_CODE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지역코드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5163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90760"/>
              </p:ext>
            </p:extLst>
          </p:nvPr>
        </p:nvGraphicFramePr>
        <p:xfrm>
          <a:off x="6766682" y="4685947"/>
          <a:ext cx="3963804" cy="2063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158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REVIEW_INFO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리뷰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LIKE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추천수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91626"/>
              </p:ext>
            </p:extLst>
          </p:nvPr>
        </p:nvGraphicFramePr>
        <p:xfrm>
          <a:off x="6766682" y="193978"/>
          <a:ext cx="3963804" cy="164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458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BOOKMARK (</a:t>
                      </a:r>
                      <a:r>
                        <a:rPr lang="ko-KR" altLang="en-US" sz="1900" dirty="0" err="1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즐겨찾기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P_CODE (</a:t>
                      </a:r>
                      <a:r>
                        <a:rPr lang="ko-KR" altLang="en-US" sz="1500" dirty="0" err="1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여행지코드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79278"/>
              </p:ext>
            </p:extLst>
          </p:nvPr>
        </p:nvGraphicFramePr>
        <p:xfrm>
          <a:off x="1880070" y="1119848"/>
          <a:ext cx="3963804" cy="164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2571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USER_INFO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사용자</a:t>
                      </a:r>
                      <a:r>
                        <a:rPr lang="ko-KR" altLang="en-US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USR_PWD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비밀번호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73893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이름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6382"/>
              </p:ext>
            </p:extLst>
          </p:nvPr>
        </p:nvGraphicFramePr>
        <p:xfrm>
          <a:off x="6766681" y="2019375"/>
          <a:ext cx="3963804" cy="24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BILL</a:t>
                      </a:r>
                      <a:r>
                        <a:rPr lang="en-US" altLang="ko-KR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_INFO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지출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0225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SEQ_NO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BILL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지출 내역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PRICE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금액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9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9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4312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8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4729" y="936010"/>
            <a:ext cx="6918541" cy="4985980"/>
            <a:chOff x="3407273" y="846776"/>
            <a:chExt cx="6918541" cy="4985980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846776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Application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Studio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이용한 어플리케이션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안드로이드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4.0 ~ 6.0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버전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어플리케이션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2637163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Web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웹 페이지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에 회원 정보를 두고 회원 관리 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7273" y="4540094"/>
              <a:ext cx="6918541" cy="12926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Server </a:t>
              </a:r>
              <a:r>
                <a:rPr lang="ko-KR" altLang="en-US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및 </a:t>
              </a: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AWS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클라우드 컴퓨팅을 이용한 서버 구축 및 고정 아이피 할당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Apache Tomcat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웹 서버 구축 및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MySQL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구축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54729" y="1473023"/>
            <a:ext cx="6918541" cy="3911954"/>
            <a:chOff x="3407273" y="1572852"/>
            <a:chExt cx="6918541" cy="3911954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1572852"/>
              <a:ext cx="6918541" cy="1154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환경 구성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phone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앱을 실행하여 여행을 계획하고 관리 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웹을 통해 여행을 계획하고 관리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3776646"/>
              <a:ext cx="6918541" cy="1708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방법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 데모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 경로를 보여주는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플랜을 공유하는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사용자의 플랜을 가져오는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0785" y="323556"/>
            <a:ext cx="184957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90585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77635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>
              <a:off x="5144047" y="3642670"/>
              <a:ext cx="923011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996031"/>
            <a:chOff x="1767502" y="652480"/>
            <a:chExt cx="9589577" cy="499603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578987"/>
              <a:ext cx="9589577" cy="10695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T map API – SK planet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센터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https://developers.skplanetx.com/ -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SK planet developers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10120465" cy="1822360"/>
            <a:chOff x="477940" y="3370114"/>
            <a:chExt cx="10120465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9445214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기존의 데이터를 송수신하는 역할 이외에 모바일과 같은 기능의 웹 서비스 기능을 추가</a:t>
              </a:r>
              <a:endPara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기능에 대한 설명과 서버의 역할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0341" y="1083049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 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469" y="62023"/>
            <a:ext cx="2435131" cy="5232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8579" y="685800"/>
            <a:ext cx="9734843" cy="5486401"/>
            <a:chOff x="1228579" y="685800"/>
            <a:chExt cx="9734843" cy="5486401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1228579" y="685800"/>
              <a:ext cx="9734843" cy="5486401"/>
            </a:xfrm>
            <a:prstGeom prst="roundRect">
              <a:avLst>
                <a:gd name="adj" fmla="val 7180"/>
              </a:avLst>
            </a:prstGeom>
            <a:solidFill>
              <a:srgbClr val="D5D5D5">
                <a:alpha val="7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8919" y="770208"/>
              <a:ext cx="19085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주요 기능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28579" y="1388403"/>
              <a:ext cx="9734843" cy="4083929"/>
            </a:xfrm>
            <a:prstGeom prst="rect">
              <a:avLst/>
            </a:prstGeom>
            <a:solidFill>
              <a:srgbClr val="F2F2F2">
                <a:alpha val="5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096000" y="1388403"/>
              <a:ext cx="0" cy="4083929"/>
            </a:xfrm>
            <a:prstGeom prst="line">
              <a:avLst/>
            </a:prstGeom>
            <a:ln w="12700">
              <a:solidFill>
                <a:srgbClr val="595959">
                  <a:alpha val="36000"/>
                </a:srgb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2298" y="1999206"/>
              <a:ext cx="3979984" cy="286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기능 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지역별 관광지 정보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관광 명소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음식점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공연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행사 등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평가 기반의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관심있는 관광지 담아두기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0852" y="2230039"/>
              <a:ext cx="3457719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최단경로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 공유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타 사용자의 플랜 가져오기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가져온 플랜 커스터마이징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3B60"/>
          </a:solidFill>
        </a:ln>
      </a:spPr>
      <a:bodyPr rtlCol="0" anchor="ctr"/>
      <a:lstStyle>
        <a:defPPr algn="ctr">
          <a:defRPr sz="1600" spc="-150" dirty="0" smtClean="0">
            <a:solidFill>
              <a:srgbClr val="595959"/>
            </a:solidFill>
            <a:latin typeface="Yoon 윤고딕 540_TT" panose="02090603020101020101" pitchFamily="18" charset="-127"/>
            <a:ea typeface="Yoon 윤고딕 54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595959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1535</Words>
  <Application>Microsoft Office PowerPoint</Application>
  <PresentationFormat>와이드스크린</PresentationFormat>
  <Paragraphs>396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Wingdings</vt:lpstr>
      <vt:lpstr>나눔고딕</vt:lpstr>
      <vt:lpstr>Yoon 윤고딕 530_TT</vt:lpstr>
      <vt:lpstr>맑은 고딕</vt:lpstr>
      <vt:lpstr>Yoon 윤고딕 540_TT</vt:lpstr>
      <vt:lpstr>Yoon 윤고딕 520_TT</vt:lpstr>
      <vt:lpstr>Arial</vt:lpstr>
      <vt:lpstr>Yoon 윤고딕 550_TT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210</cp:revision>
  <dcterms:created xsi:type="dcterms:W3CDTF">2016-11-09T05:41:54Z</dcterms:created>
  <dcterms:modified xsi:type="dcterms:W3CDTF">2017-02-15T16:24:39Z</dcterms:modified>
</cp:coreProperties>
</file>