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317" r:id="rId11"/>
    <p:sldId id="318" r:id="rId12"/>
    <p:sldId id="319" r:id="rId13"/>
    <p:sldId id="320" r:id="rId14"/>
    <p:sldId id="321" r:id="rId15"/>
    <p:sldId id="322" r:id="rId16"/>
    <p:sldId id="295" r:id="rId17"/>
    <p:sldId id="303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278" r:id="rId28"/>
    <p:sldId id="301" r:id="rId29"/>
    <p:sldId id="316" r:id="rId30"/>
    <p:sldId id="285" r:id="rId31"/>
    <p:sldId id="289" r:id="rId32"/>
    <p:sldId id="286" r:id="rId33"/>
    <p:sldId id="292" r:id="rId34"/>
  </p:sldIdLst>
  <p:sldSz cx="12192000" cy="6858000"/>
  <p:notesSz cx="6858000" cy="9144000"/>
  <p:embeddedFontLst>
    <p:embeddedFont>
      <p:font typeface="Yoon 윤고딕 540_TT" panose="020B0600000101010101" charset="-127"/>
      <p:regular r:id="rId36"/>
    </p:embeddedFont>
    <p:embeddedFont>
      <p:font typeface="Yoon 윤고딕 530_TT" panose="020B0600000101010101" charset="-127"/>
      <p:regular r:id="rId37"/>
    </p:embeddedFont>
    <p:embeddedFont>
      <p:font typeface="Segoe UI Black" panose="020B0A02040204020203" pitchFamily="34" charset="0"/>
      <p:bold r:id="rId38"/>
      <p:boldItalic r:id="rId39"/>
    </p:embeddedFont>
    <p:embeddedFont>
      <p:font typeface="Yoon 윤고딕 550_TT" panose="020B0600000101010101" charset="-127"/>
      <p:regular r:id="rId40"/>
    </p:embeddedFont>
    <p:embeddedFont>
      <p:font typeface="Yoon 윤고딕 520_TT" panose="020B0600000101010101" charset="-127"/>
      <p:regular r:id="rId41"/>
    </p:embeddedFont>
    <p:embeddedFont>
      <p:font typeface="나눔바른고딕" panose="020B0600000101010101" charset="-127"/>
      <p:regular r:id="rId42"/>
      <p:bold r:id="rId43"/>
    </p:embeddedFont>
    <p:embeddedFont>
      <p:font typeface="나눔고딕" panose="020B0600000101010101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Rockwell Extra Bold" panose="02060903040505020403" pitchFamily="18" charset="0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003B60"/>
    <a:srgbClr val="F2F2F2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88142" autoAdjust="0"/>
  </p:normalViewPr>
  <p:slideViewPr>
    <p:cSldViewPr snapToGrid="0">
      <p:cViewPr varScale="1">
        <p:scale>
          <a:sx n="48" d="100"/>
          <a:sy n="48" d="100"/>
        </p:scale>
        <p:origin x="77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1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1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4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1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86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와 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경복궁과 명동 대성당을 팀으로 이동한 후</a:t>
            </a:r>
            <a:endParaRPr lang="en-US" altLang="ko-KR" sz="12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algn="l"/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숭례문과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경희궁을</a:t>
            </a:r>
            <a:r>
              <a:rPr lang="en-US" altLang="ko-KR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B</a:t>
            </a:r>
            <a:r>
              <a:rPr lang="ko-KR" altLang="en-US" sz="12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는 종묘와 창덕궁을 구경하려고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4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공공데이터 활용 상세 설명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68768" y="3431511"/>
            <a:ext cx="2231733" cy="247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21" idx="1"/>
          </p:cNvCxnSpPr>
          <p:nvPr/>
        </p:nvCxnSpPr>
        <p:spPr>
          <a:xfrm>
            <a:off x="7760520" y="3433982"/>
            <a:ext cx="2093697" cy="3591"/>
          </a:xfrm>
          <a:prstGeom prst="straightConnector1">
            <a:avLst/>
          </a:prstGeom>
          <a:ln w="50800">
            <a:solidFill>
              <a:srgbClr val="59595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말풍선: 사각형 2"/>
          <p:cNvSpPr/>
          <p:nvPr/>
        </p:nvSpPr>
        <p:spPr>
          <a:xfrm>
            <a:off x="3523394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23912" y="2078792"/>
            <a:ext cx="1675838" cy="2705437"/>
            <a:chOff x="1944517" y="1861684"/>
            <a:chExt cx="2099945" cy="33901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517" y="1861684"/>
              <a:ext cx="2099945" cy="33901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121798" y="2340952"/>
              <a:ext cx="1756415" cy="245458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21798" y="4166782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경기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21798" y="3530553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서울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21798" y="2900757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제주도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1798" y="2241509"/>
              <a:ext cx="1756415" cy="635632"/>
            </a:xfrm>
            <a:prstGeom prst="rect">
              <a:avLst/>
            </a:prstGeom>
            <a:noFill/>
            <a:ln w="28575">
              <a:solidFill>
                <a:schemeClr val="tx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300" dirty="0">
                  <a:solidFill>
                    <a:schemeClr val="tx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경상도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31483" y="2452246"/>
            <a:ext cx="2229037" cy="2514319"/>
            <a:chOff x="5707821" y="2763193"/>
            <a:chExt cx="2021275" cy="203234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707821" y="2763193"/>
              <a:ext cx="2021275" cy="158708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312050" y="4395427"/>
              <a:ext cx="89063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54217" y="2625614"/>
            <a:ext cx="1807904" cy="2236266"/>
            <a:chOff x="9502521" y="2946692"/>
            <a:chExt cx="1358325" cy="168016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502521" y="2946692"/>
              <a:ext cx="1358325" cy="122009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882975" y="4326244"/>
              <a:ext cx="667755" cy="3006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37" name="말풍선: 사각형 2"/>
          <p:cNvSpPr/>
          <p:nvPr/>
        </p:nvSpPr>
        <p:spPr>
          <a:xfrm>
            <a:off x="7862001" y="3916741"/>
            <a:ext cx="1906481" cy="739945"/>
          </a:xfrm>
          <a:prstGeom prst="wedgeRectCallout">
            <a:avLst>
              <a:gd name="adj1" fmla="val 21630"/>
              <a:gd name="adj2" fmla="val -105585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공공데이터에 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2"/>
          <p:cNvSpPr/>
          <p:nvPr/>
        </p:nvSpPr>
        <p:spPr>
          <a:xfrm>
            <a:off x="7862001" y="2245396"/>
            <a:ext cx="1906481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응답 </a:t>
            </a:r>
            <a:r>
              <a:rPr lang="en-US" altLang="ko-KR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XML </a:t>
            </a:r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9" name="말풍선: 사각형 2"/>
          <p:cNvSpPr/>
          <p:nvPr/>
        </p:nvSpPr>
        <p:spPr>
          <a:xfrm>
            <a:off x="3523395" y="2245396"/>
            <a:ext cx="1906480" cy="739945"/>
          </a:xfrm>
          <a:prstGeom prst="wedgeRectCallout">
            <a:avLst>
              <a:gd name="adj1" fmla="val -22643"/>
              <a:gd name="adj2" fmla="val 105446"/>
            </a:avLst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전송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2562906" y="3579078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4" name="직사각형 13"/>
          <p:cNvSpPr/>
          <p:nvPr/>
        </p:nvSpPr>
        <p:spPr>
          <a:xfrm>
            <a:off x="1646551" y="5106447"/>
            <a:ext cx="9759496" cy="1247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http://api.visitkorea.or.kr/openapi/service/rest/KorService/areaBasedList?ServiceKey=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&amp;contentTypeId=12&amp;areaCode=1&amp;sigunguCode=&amp;cat1=&amp;cat2=&amp;cat3=&amp;listYN=Y&amp;MobileOS=ETC&amp;MobileApp=TourAPI3.0_Guide&amp;arrange=A&amp;numOfRows=12&amp;pageNo=1</a:t>
            </a:r>
            <a:endParaRPr lang="ko-KR" altLang="en-US" sz="2000" spc="-1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1" name="그룹 50"/>
          <p:cNvGrpSpPr>
            <a:grpSpLocks/>
          </p:cNvGrpSpPr>
          <p:nvPr/>
        </p:nvGrpSpPr>
        <p:grpSpPr>
          <a:xfrm>
            <a:off x="1691775" y="2438099"/>
            <a:ext cx="1500523" cy="2023671"/>
            <a:chOff x="6042412" y="478134"/>
            <a:chExt cx="3228165" cy="4200851"/>
          </a:xfrm>
        </p:grpSpPr>
        <p:sp>
          <p:nvSpPr>
            <p:cNvPr id="42" name="직사각형 41"/>
            <p:cNvSpPr/>
            <p:nvPr/>
          </p:nvSpPr>
          <p:spPr>
            <a:xfrm>
              <a:off x="6193599" y="502985"/>
              <a:ext cx="2987488" cy="417500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042412" y="478134"/>
              <a:ext cx="3228165" cy="4200851"/>
              <a:chOff x="5535516" y="475179"/>
              <a:chExt cx="3228165" cy="45354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658653" y="475179"/>
                <a:ext cx="3105028" cy="1529180"/>
                <a:chOff x="4105995" y="91516"/>
                <a:chExt cx="3105028" cy="2057428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045" y="129403"/>
                  <a:ext cx="2987488" cy="2019541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105995" y="91516"/>
                  <a:ext cx="3105028" cy="2038266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경복궁</a:t>
                  </a: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658658" y="3466981"/>
                <a:ext cx="3105023" cy="1543598"/>
                <a:chOff x="9176467" y="1048790"/>
                <a:chExt cx="3105023" cy="1543598"/>
              </a:xfrm>
            </p:grpSpPr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037" y="1048790"/>
                  <a:ext cx="2991963" cy="1542523"/>
                </a:xfrm>
                <a:prstGeom prst="rect">
                  <a:avLst/>
                </a:prstGeom>
              </p:spPr>
            </p:pic>
            <p:sp>
              <p:nvSpPr>
                <p:cNvPr id="45" name="직사각형 44"/>
                <p:cNvSpPr/>
                <p:nvPr/>
              </p:nvSpPr>
              <p:spPr>
                <a:xfrm>
                  <a:off x="9176467" y="1090038"/>
                  <a:ext cx="3105023" cy="150235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경희궁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5535516" y="1932607"/>
                <a:ext cx="3228165" cy="1561858"/>
                <a:chOff x="5537808" y="1932607"/>
                <a:chExt cx="3228165" cy="1561858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4520" y="1994269"/>
                  <a:ext cx="2991963" cy="1472711"/>
                </a:xfrm>
                <a:prstGeom prst="rect">
                  <a:avLst/>
                </a:prstGeom>
              </p:spPr>
            </p:pic>
            <p:sp>
              <p:nvSpPr>
                <p:cNvPr id="47" name="직사각형 46"/>
                <p:cNvSpPr/>
                <p:nvPr/>
              </p:nvSpPr>
              <p:spPr>
                <a:xfrm>
                  <a:off x="5537808" y="1932607"/>
                  <a:ext cx="3228165" cy="1561858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  <a:latin typeface="Yoon 윤고딕 540_TT" panose="02090603020101020101" pitchFamily="18" charset="-127"/>
                      <a:ea typeface="Yoon 윤고딕 540_TT" panose="02090603020101020101" pitchFamily="18" charset="-127"/>
                    </a:rPr>
                    <a:t>광화문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215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9" grpId="0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5215256" y="1756173"/>
            <a:ext cx="2775242" cy="4497557"/>
            <a:chOff x="1487529" y="1756175"/>
            <a:chExt cx="2775242" cy="4497557"/>
          </a:xfrm>
        </p:grpSpPr>
        <p:pic>
          <p:nvPicPr>
            <p:cNvPr id="92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36343" y="1756174"/>
            <a:ext cx="2775242" cy="4497557"/>
            <a:chOff x="1487529" y="1756175"/>
            <a:chExt cx="2775242" cy="4497557"/>
          </a:xfrm>
        </p:grpSpPr>
        <p:pic>
          <p:nvPicPr>
            <p:cNvPr id="1028" name="Picture 4" descr="C:\Users\DB_Lab\Desktop\지도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628" y="1978273"/>
              <a:ext cx="2668475" cy="367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DB_Lab\Desktop\폰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529" y="1756175"/>
              <a:ext cx="2775242" cy="4497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396848" y="187380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일정 관리 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908025" y="1756176"/>
            <a:ext cx="2785936" cy="4497557"/>
            <a:chOff x="8908025" y="1756176"/>
            <a:chExt cx="2785936" cy="449755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8025" y="1756176"/>
              <a:ext cx="2785936" cy="449755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822691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팀 일정</a:t>
              </a:r>
            </a:p>
          </p:txBody>
        </p:sp>
      </p:grpSp>
      <p:pic>
        <p:nvPicPr>
          <p:cNvPr id="2051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528243" y="2887344"/>
            <a:ext cx="341727" cy="394488"/>
          </a:xfrm>
          <a:prstGeom prst="rect">
            <a:avLst/>
          </a:prstGeom>
          <a:noFill/>
        </p:spPr>
      </p:pic>
      <p:pic>
        <p:nvPicPr>
          <p:cNvPr id="8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1857683" y="3697242"/>
            <a:ext cx="341727" cy="394488"/>
          </a:xfrm>
          <a:prstGeom prst="rect">
            <a:avLst/>
          </a:prstGeom>
          <a:noFill/>
        </p:spPr>
      </p:pic>
      <p:pic>
        <p:nvPicPr>
          <p:cNvPr id="8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2374798" y="4777105"/>
            <a:ext cx="341727" cy="394488"/>
          </a:xfrm>
          <a:prstGeom prst="rect">
            <a:avLst/>
          </a:prstGeom>
          <a:noFill/>
        </p:spPr>
      </p:pic>
      <p:pic>
        <p:nvPicPr>
          <p:cNvPr id="8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3331401" y="4463596"/>
            <a:ext cx="341727" cy="394488"/>
          </a:xfrm>
          <a:prstGeom prst="rect">
            <a:avLst/>
          </a:prstGeom>
          <a:noFill/>
        </p:spPr>
      </p:pic>
      <p:grpSp>
        <p:nvGrpSpPr>
          <p:cNvPr id="88" name="그룹 87"/>
          <p:cNvGrpSpPr/>
          <p:nvPr/>
        </p:nvGrpSpPr>
        <p:grpSpPr>
          <a:xfrm>
            <a:off x="1636343" y="1756176"/>
            <a:ext cx="2785936" cy="4497557"/>
            <a:chOff x="1522487" y="1756176"/>
            <a:chExt cx="2785936" cy="4497557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7" y="1756176"/>
              <a:ext cx="2785936" cy="4497557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437153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pic>
        <p:nvPicPr>
          <p:cNvPr id="95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104890" y="2896053"/>
            <a:ext cx="341727" cy="394488"/>
          </a:xfrm>
          <a:prstGeom prst="rect">
            <a:avLst/>
          </a:prstGeom>
          <a:noFill/>
        </p:spPr>
      </p:pic>
      <p:pic>
        <p:nvPicPr>
          <p:cNvPr id="96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6910314" y="4463596"/>
            <a:ext cx="341727" cy="394488"/>
          </a:xfrm>
          <a:prstGeom prst="rect">
            <a:avLst/>
          </a:prstGeom>
          <a:noFill/>
        </p:spPr>
      </p:pic>
      <p:pic>
        <p:nvPicPr>
          <p:cNvPr id="97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424120" y="3231756"/>
            <a:ext cx="341727" cy="394488"/>
          </a:xfrm>
          <a:prstGeom prst="rect">
            <a:avLst/>
          </a:prstGeom>
          <a:noFill/>
        </p:spPr>
      </p:pic>
      <p:pic>
        <p:nvPicPr>
          <p:cNvPr id="98" name="Picture 3" descr="C:\Users\heekyoung\Desktop\마커.png"/>
          <p:cNvPicPr>
            <a:picLocks noChangeAspect="1" noChangeArrowheads="1"/>
          </p:cNvPicPr>
          <p:nvPr/>
        </p:nvPicPr>
        <p:blipFill>
          <a:blip r:embed="rId6" cstate="print"/>
          <a:srcRect l="13650" r="11264" b="13322"/>
          <a:stretch>
            <a:fillRect/>
          </a:stretch>
        </p:blipFill>
        <p:spPr bwMode="auto">
          <a:xfrm>
            <a:off x="7263073" y="2578613"/>
            <a:ext cx="341727" cy="394488"/>
          </a:xfrm>
          <a:prstGeom prst="rect">
            <a:avLst/>
          </a:prstGeom>
          <a:noFill/>
        </p:spPr>
      </p:pic>
      <p:grpSp>
        <p:nvGrpSpPr>
          <p:cNvPr id="3" name="그룹 2"/>
          <p:cNvGrpSpPr/>
          <p:nvPr/>
        </p:nvGrpSpPr>
        <p:grpSpPr>
          <a:xfrm>
            <a:off x="5215256" y="1756172"/>
            <a:ext cx="2785936" cy="4497557"/>
            <a:chOff x="5215256" y="1756176"/>
            <a:chExt cx="2785936" cy="4497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256" y="1756176"/>
              <a:ext cx="2785936" cy="44975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129922" y="1873465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7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지출 관리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07523" y="1643632"/>
            <a:ext cx="2785936" cy="4497557"/>
            <a:chOff x="5116780" y="1503601"/>
            <a:chExt cx="2785936" cy="4497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5464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5464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350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485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464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464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464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350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88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307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464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636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88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350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350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50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636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636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636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350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55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0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6812723" y="1643632"/>
            <a:ext cx="2785936" cy="4497557"/>
            <a:chOff x="5116780" y="1503601"/>
            <a:chExt cx="2785936" cy="4497557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780" y="1503601"/>
              <a:ext cx="2785936" cy="44975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031446" y="1620890"/>
              <a:ext cx="956603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사용자 </a:t>
              </a:r>
              <a:r>
                <a:rPr lang="en-US" altLang="ko-KR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B</a:t>
              </a:r>
              <a:endParaRPr lang="ko-KR" altLang="en-US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051628" y="2249656"/>
            <a:ext cx="2308860" cy="329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7051628" y="258493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40248" y="2249656"/>
            <a:ext cx="0" cy="329184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453708" y="2249656"/>
            <a:ext cx="0" cy="299466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1628" y="5244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51628" y="295831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051628" y="3331696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40248" y="229737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지출내역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4008" y="301817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B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5960" y="5263388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결산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051628" y="3683319"/>
            <a:ext cx="2308860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468894" y="229737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금액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44008" y="2644795"/>
            <a:ext cx="388620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40248" y="2632651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경복궁 기념품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440248" y="3010385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아이스크림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40248" y="3375840"/>
            <a:ext cx="998274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점심 </a:t>
            </a:r>
            <a:r>
              <a:rPr lang="en-US" altLang="ko-KR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 </a:t>
            </a:r>
            <a:r>
              <a:rPr lang="ko-KR" altLang="en-US" sz="11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비빔밥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68894" y="2641211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15,000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68894" y="3016590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68894" y="3374412"/>
            <a:ext cx="891593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20,000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40248" y="5244316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1100" spc="-15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20720" y="3382916"/>
            <a:ext cx="502921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A&amp;B</a:t>
            </a:r>
            <a:endParaRPr lang="ko-KR" altLang="en-US" sz="1100" dirty="0">
              <a:solidFill>
                <a:srgbClr val="595959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40247" y="526338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2,000</a:t>
            </a:r>
            <a:r>
              <a:rPr lang="ko-KR" altLang="en-US" sz="11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</a:t>
            </a:r>
          </a:p>
        </p:txBody>
      </p:sp>
      <p:sp>
        <p:nvSpPr>
          <p:cNvPr id="3" name="타원 2"/>
          <p:cNvSpPr/>
          <p:nvPr/>
        </p:nvSpPr>
        <p:spPr>
          <a:xfrm>
            <a:off x="4431323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952475" y="5244316"/>
            <a:ext cx="886265" cy="297180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62807" y="2589108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62807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7064839" y="2954563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7064839" y="3318874"/>
            <a:ext cx="375408" cy="375408"/>
          </a:xfrm>
          <a:prstGeom prst="ellipse">
            <a:avLst/>
          </a:prstGeom>
          <a:noFill/>
          <a:ln w="508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3360111" y="2495436"/>
            <a:ext cx="2681841" cy="1968382"/>
            <a:chOff x="6227529" y="733854"/>
            <a:chExt cx="4010025" cy="294322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91" name="사각형: 둥근 모서리 90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92" name="곱하기 기호 91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5055483" y="3012107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103" name="그룹 102"/>
          <p:cNvGrpSpPr/>
          <p:nvPr/>
        </p:nvGrpSpPr>
        <p:grpSpPr>
          <a:xfrm>
            <a:off x="3360111" y="2495436"/>
            <a:ext cx="2681841" cy="1968382"/>
            <a:chOff x="9375672" y="1434754"/>
            <a:chExt cx="4010025" cy="2943225"/>
          </a:xfrm>
        </p:grpSpPr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672" y="1434754"/>
              <a:ext cx="4010025" cy="294322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10305933" y="16818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305935" y="28452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내역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10305935" y="33240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금액</a:t>
              </a:r>
            </a:p>
          </p:txBody>
        </p:sp>
        <p:sp>
          <p:nvSpPr>
            <p:cNvPr id="109" name="사각형: 둥근 모서리 108"/>
            <p:cNvSpPr/>
            <p:nvPr/>
          </p:nvSpPr>
          <p:spPr>
            <a:xfrm>
              <a:off x="10902383" y="37112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11" name="곱하기 기호 110"/>
            <p:cNvSpPr/>
            <p:nvPr/>
          </p:nvSpPr>
          <p:spPr>
            <a:xfrm>
              <a:off x="12512858" y="17290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10296237" y="2676939"/>
              <a:ext cx="2149499" cy="740183"/>
              <a:chOff x="7099832" y="215035"/>
              <a:chExt cx="2149499" cy="897314"/>
            </a:xfrm>
            <a:solidFill>
              <a:srgbClr val="F2F2F2"/>
            </a:solidFill>
          </p:grpSpPr>
          <p:sp>
            <p:nvSpPr>
              <p:cNvPr id="114" name="직사각형 113"/>
              <p:cNvSpPr/>
              <p:nvPr/>
            </p:nvSpPr>
            <p:spPr>
              <a:xfrm>
                <a:off x="7099832" y="215035"/>
                <a:ext cx="2149499" cy="8784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099832" y="215035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099832" y="508590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B</a:t>
                </a: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099832" y="804026"/>
                <a:ext cx="2149499" cy="308323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100" spc="-150" dirty="0">
                    <a:solidFill>
                      <a:schemeClr val="tx1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A ,B</a:t>
                </a:r>
                <a:endParaRPr lang="ko-KR" altLang="en-US" sz="1100" spc="-150" dirty="0">
                  <a:solidFill>
                    <a:schemeClr val="bg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10299704" y="2362428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인원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858090" y="3510945"/>
            <a:ext cx="578979" cy="901864"/>
          </a:xfrm>
          <a:prstGeom prst="rect">
            <a:avLst/>
          </a:prstGeom>
          <a:ln>
            <a:noFill/>
          </a:ln>
        </p:spPr>
      </p:pic>
      <p:grpSp>
        <p:nvGrpSpPr>
          <p:cNvPr id="20" name="그룹 19"/>
          <p:cNvGrpSpPr/>
          <p:nvPr/>
        </p:nvGrpSpPr>
        <p:grpSpPr>
          <a:xfrm>
            <a:off x="3352491" y="2495436"/>
            <a:ext cx="2681841" cy="1968382"/>
            <a:chOff x="6227529" y="733854"/>
            <a:chExt cx="4010025" cy="2943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529" y="733854"/>
              <a:ext cx="4010025" cy="29432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57790" y="980997"/>
              <a:ext cx="2149499" cy="5522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지출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157792" y="1665696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 &amp; B </a:t>
              </a:r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57792" y="2144399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점심 </a:t>
              </a:r>
              <a:r>
                <a:rPr lang="en-US" altLang="ko-KR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- </a:t>
              </a:r>
              <a:r>
                <a:rPr lang="ko-KR" altLang="en-US" sz="1400" spc="-15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비빔밥 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157792" y="2623101"/>
              <a:ext cx="2149499" cy="308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20000</a:t>
              </a:r>
              <a:endParaRPr lang="ko-KR" altLang="en-US" sz="1400" dirty="0">
                <a:solidFill>
                  <a:schemeClr val="tx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7754240" y="3010385"/>
              <a:ext cx="956603" cy="372531"/>
            </a:xfrm>
            <a:prstGeom prst="roundRect">
              <a:avLst>
                <a:gd name="adj" fmla="val 50000"/>
              </a:avLst>
            </a:prstGeom>
            <a:solidFill>
              <a:srgbClr val="B6BFC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추가</a:t>
              </a:r>
            </a:p>
          </p:txBody>
        </p:sp>
        <p:sp>
          <p:nvSpPr>
            <p:cNvPr id="17" name="곱하기 기호 16"/>
            <p:cNvSpPr/>
            <p:nvPr/>
          </p:nvSpPr>
          <p:spPr>
            <a:xfrm>
              <a:off x="9364715" y="1028195"/>
              <a:ext cx="373228" cy="373228"/>
            </a:xfrm>
            <a:prstGeom prst="mathMultiply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2" t="8615" r="27299" b="22256"/>
          <a:stretch/>
        </p:blipFill>
        <p:spPr>
          <a:xfrm rot="21061626">
            <a:off x="4674204" y="3919994"/>
            <a:ext cx="578979" cy="901864"/>
          </a:xfrm>
          <a:prstGeom prst="rect">
            <a:avLst/>
          </a:prstGeom>
          <a:ln>
            <a:noFill/>
          </a:ln>
        </p:spPr>
      </p:pic>
      <p:sp>
        <p:nvSpPr>
          <p:cNvPr id="120" name="TextBox 119"/>
          <p:cNvSpPr txBox="1"/>
          <p:nvPr/>
        </p:nvSpPr>
        <p:spPr>
          <a:xfrm>
            <a:off x="39405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25,000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45718" y="5264978"/>
            <a:ext cx="1920239" cy="26161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12,000</a:t>
            </a:r>
            <a:r>
              <a:rPr lang="ko-KR" altLang="en-US" sz="1100" dirty="0">
                <a:solidFill>
                  <a:srgbClr val="FF000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0378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7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  <p:bldP spid="52" grpId="0" animBg="1"/>
      <p:bldP spid="55" grpId="0" animBg="1"/>
      <p:bldP spid="74" grpId="0" animBg="1"/>
      <p:bldP spid="77" grpId="0" animBg="1"/>
      <p:bldP spid="79" grpId="0" animBg="1"/>
      <p:bldP spid="80" grpId="0" animBg="1"/>
      <p:bldP spid="138" grpId="0" animBg="1"/>
      <p:bldP spid="196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091" y="1485900"/>
            <a:ext cx="5165261" cy="4620986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9465853" y="2286955"/>
            <a:ext cx="2318649" cy="3264763"/>
            <a:chOff x="2008413" y="2286955"/>
            <a:chExt cx="2318649" cy="3264763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내 여행목록</a:t>
              </a: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춘천쓰</a:t>
              </a:r>
            </a:p>
          </p:txBody>
        </p:sp>
        <p:cxnSp>
          <p:nvCxnSpPr>
            <p:cNvPr id="63" name="직선 연결선 62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서울맛집투어</a:t>
              </a: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680" y="376936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+</a:t>
              </a:r>
              <a:endParaRPr lang="ko-KR" altLang="en-US" sz="3000" b="1" spc="-150" dirty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  <a:ea typeface="Yoon 윤고딕 520_TT" panose="02090603020101020101" pitchFamily="18" charset="-127"/>
                <a:cs typeface="Segoe UI Black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 플랜 가져오기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pic>
        <p:nvPicPr>
          <p:cNvPr id="9" name="그림 8" descr="smart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1" y="1485900"/>
            <a:ext cx="5165261" cy="462098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87" y="1471696"/>
            <a:ext cx="2663433" cy="4624304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4409440" y="32207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66240" y="2286955"/>
            <a:ext cx="2335702" cy="3264763"/>
            <a:chOff x="1991360" y="2286955"/>
            <a:chExt cx="2335702" cy="32647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45229" y="2988128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부산 여행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50671" y="3418112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제주도 여행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56110" y="3848105"/>
              <a:ext cx="155121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경복궁 투어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91360" y="3759200"/>
              <a:ext cx="53848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50" dirty="0">
                  <a:solidFill>
                    <a:schemeClr val="accent1">
                      <a:lumMod val="50000"/>
                    </a:schemeClr>
                  </a:solidFill>
                  <a:latin typeface="Rockwell Extra Bold" pitchFamily="18" charset="0"/>
                  <a:ea typeface="Yoon 윤고딕 520_TT" panose="02090603020101020101" pitchFamily="18" charset="-127"/>
                  <a:cs typeface="Segoe UI Black" pitchFamily="34" charset="0"/>
                </a:rPr>
                <a:t>∨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042172" y="5100319"/>
            <a:ext cx="730228" cy="292388"/>
          </a:xfrm>
          <a:prstGeom prst="rect">
            <a:avLst/>
          </a:prstGeom>
          <a:solidFill>
            <a:srgbClr val="F2F2F2"/>
          </a:solidFill>
          <a:ln>
            <a:solidFill>
              <a:srgbClr val="003B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가져오기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8260080" y="3271520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683293" y="2286955"/>
            <a:ext cx="2318649" cy="3264763"/>
            <a:chOff x="2008413" y="2286955"/>
            <a:chExt cx="2318649" cy="3264763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2008413" y="2968403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51452" y="2286955"/>
              <a:ext cx="1187790" cy="369332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003B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003B60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후기게시판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013852" y="3398396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 flipH="1">
              <a:off x="1232807" y="4269924"/>
              <a:ext cx="2563587" cy="1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19294" y="3828380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024733" y="4242044"/>
              <a:ext cx="2302329" cy="158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197860" y="446278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/>
            <p:cNvSpPr/>
            <p:nvPr/>
          </p:nvSpPr>
          <p:spPr>
            <a:xfrm>
              <a:off x="3197860" y="474726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97860" y="5031740"/>
              <a:ext cx="119380" cy="119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34" y="1584087"/>
            <a:ext cx="932766" cy="41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경로 추천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97742" y="1218104"/>
            <a:ext cx="5165261" cy="4620986"/>
            <a:chOff x="0" y="1694462"/>
            <a:chExt cx="5165261" cy="46209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13" name="그림 12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247911" y="3461917"/>
            <a:ext cx="461014" cy="393179"/>
            <a:chOff x="8662814" y="3284626"/>
            <a:chExt cx="461014" cy="393179"/>
          </a:xfrm>
        </p:grpSpPr>
        <p:sp>
          <p:nvSpPr>
            <p:cNvPr id="19" name="타원 18"/>
            <p:cNvSpPr/>
            <p:nvPr/>
          </p:nvSpPr>
          <p:spPr>
            <a:xfrm>
              <a:off x="8821072" y="3310881"/>
              <a:ext cx="144498" cy="170334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814" y="3284626"/>
              <a:ext cx="461014" cy="393179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63" y="4295802"/>
            <a:ext cx="461014" cy="3931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78" y="2562252"/>
            <a:ext cx="461014" cy="3931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9" y="4099212"/>
            <a:ext cx="461014" cy="3931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49" y="2974008"/>
            <a:ext cx="461014" cy="39317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933352" y="1218104"/>
            <a:ext cx="5165261" cy="4620986"/>
            <a:chOff x="0" y="1694462"/>
            <a:chExt cx="5165261" cy="46209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9" r="8862" b="7333"/>
            <a:stretch/>
          </p:blipFill>
          <p:spPr>
            <a:xfrm>
              <a:off x="1463039" y="2021614"/>
              <a:ext cx="2321169" cy="3675802"/>
            </a:xfrm>
            <a:prstGeom prst="rect">
              <a:avLst/>
            </a:prstGeom>
          </p:spPr>
        </p:pic>
        <p:pic>
          <p:nvPicPr>
            <p:cNvPr id="24" name="그림 23" descr="smart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694462"/>
              <a:ext cx="5165261" cy="4620986"/>
            </a:xfrm>
            <a:prstGeom prst="rect">
              <a:avLst/>
            </a:prstGeom>
          </p:spPr>
        </p:pic>
      </p:grp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8620797" y="3273660"/>
            <a:ext cx="904875" cy="58143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8954172" y="3273660"/>
            <a:ext cx="571500" cy="134302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/>
          </p:cNvCxnSpPr>
          <p:nvPr/>
        </p:nvCxnSpPr>
        <p:spPr>
          <a:xfrm>
            <a:off x="7805716" y="4454830"/>
            <a:ext cx="1148456" cy="161856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 flipV="1">
            <a:off x="7805716" y="2955431"/>
            <a:ext cx="281681" cy="1499399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41"/>
          <p:cNvSpPr/>
          <p:nvPr/>
        </p:nvSpPr>
        <p:spPr>
          <a:xfrm>
            <a:off x="6033479" y="3213637"/>
            <a:ext cx="843280" cy="629920"/>
          </a:xfrm>
          <a:prstGeom prst="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45269" y="6132438"/>
            <a:ext cx="8619699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원하는 관광지를 선택하면</a:t>
            </a:r>
            <a:r>
              <a:rPr lang="en-US" altLang="ko-KR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최단 시간으로 경유하는 경로를 보여줌</a:t>
            </a:r>
          </a:p>
        </p:txBody>
      </p:sp>
    </p:spTree>
    <p:extLst>
      <p:ext uri="{BB962C8B-B14F-4D97-AF65-F5344CB8AC3E}">
        <p14:creationId xmlns:p14="http://schemas.microsoft.com/office/powerpoint/2010/main" val="31042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414444" cy="800219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 시나리오</a:t>
            </a:r>
            <a:endParaRPr lang="en-US" altLang="ko-KR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 ↔ 웹 서비스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2208" y="1827000"/>
            <a:ext cx="6484352" cy="3227456"/>
            <a:chOff x="3538255" y="1827000"/>
            <a:chExt cx="6484352" cy="3227456"/>
          </a:xfrm>
        </p:grpSpPr>
        <p:grpSp>
          <p:nvGrpSpPr>
            <p:cNvPr id="7" name="그룹 6"/>
            <p:cNvGrpSpPr/>
            <p:nvPr/>
          </p:nvGrpSpPr>
          <p:grpSpPr>
            <a:xfrm>
              <a:off x="3538255" y="1827000"/>
              <a:ext cx="1984663" cy="3204000"/>
              <a:chOff x="8706297" y="2160471"/>
              <a:chExt cx="1984663" cy="32040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1" t="25630" r="40347" b="12952"/>
              <a:stretch/>
            </p:blipFill>
            <p:spPr>
              <a:xfrm>
                <a:off x="8722444" y="2641225"/>
                <a:ext cx="1968516" cy="2242491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297" y="2160471"/>
                <a:ext cx="1984663" cy="3204000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6185213" y="1847022"/>
              <a:ext cx="3837394" cy="3207434"/>
              <a:chOff x="8138519" y="2162230"/>
              <a:chExt cx="3727656" cy="3115711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7389" y="2391509"/>
                <a:ext cx="3234728" cy="1730326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73" t="10859" r="11751" b="23881"/>
              <a:stretch/>
            </p:blipFill>
            <p:spPr>
              <a:xfrm>
                <a:off x="8138519" y="2162230"/>
                <a:ext cx="3727656" cy="3115711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2164535" y="5726112"/>
            <a:ext cx="8619699" cy="83099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어플리케이션에서 작성한 계획을 웹에서 확인 가능 </a:t>
            </a:r>
          </a:p>
          <a:p>
            <a:pPr algn="ctr"/>
            <a:r>
              <a:rPr lang="ko-KR" altLang="en-US" sz="2400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웹에서 작성한 계획 또한 어플리케이션에서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1555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32516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9947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48772" y="1843955"/>
            <a:ext cx="1591217" cy="781873"/>
            <a:chOff x="365398" y="2123594"/>
            <a:chExt cx="1591217" cy="1200329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72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994" y="2155859"/>
              <a:ext cx="1340621" cy="8032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기</a:t>
              </a:r>
              <a:r>
                <a:rPr lang="ko-KR" altLang="en-US" sz="28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능</a:t>
              </a:r>
              <a:endParaRPr lang="en-US" altLang="ko-KR" sz="28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0710" y="2388192"/>
            <a:ext cx="449353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4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8772" y="962482"/>
            <a:ext cx="2367956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DBManager</a:t>
            </a:r>
            <a:endParaRPr lang="ko-KR" altLang="en-US" sz="3600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48772" y="3319785"/>
            <a:ext cx="2044660" cy="781873"/>
            <a:chOff x="365398" y="2123594"/>
            <a:chExt cx="2044660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365398" y="2123594"/>
              <a:ext cx="8352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72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994" y="2155859"/>
              <a:ext cx="1794064" cy="8032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고려사항</a:t>
              </a:r>
              <a:endParaRPr lang="en-US" altLang="ko-KR" sz="28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50709" y="3988655"/>
            <a:ext cx="8068111" cy="64633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4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43158" y="4818154"/>
            <a:ext cx="2373570" cy="781873"/>
            <a:chOff x="365398" y="2123594"/>
            <a:chExt cx="2044660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365398" y="2123594"/>
              <a:ext cx="8352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72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994" y="2155859"/>
              <a:ext cx="1794064" cy="8032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 smtClean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8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50708" y="5481046"/>
            <a:ext cx="8068111" cy="64633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일정관리를 </a:t>
            </a:r>
            <a:r>
              <a:rPr lang="en-US" altLang="ko-KR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4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저장</a:t>
            </a:r>
            <a:endParaRPr lang="en-US" altLang="ko-KR" sz="24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9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6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67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78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89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7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7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761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2959465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모듈 상세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622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48551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6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62751" y="966184"/>
            <a:ext cx="7906135" cy="178510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1. Application</a:t>
            </a:r>
            <a:endParaRPr lang="en-US" altLang="ko-KR" sz="2200" spc="-150" dirty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Android Studio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이용한 어플리케이션 구현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안드로이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드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4.0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부터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6.0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버전 구현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지도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2200" spc="-150" dirty="0" err="1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Tmap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API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이용하여 구현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정보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Apic3.0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이용하여 구현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751" y="3008377"/>
            <a:ext cx="7906135" cy="178510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200" spc="-150" dirty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2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.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Web</a:t>
            </a:r>
            <a:endParaRPr lang="en-US" altLang="ko-KR" sz="2200" spc="-150" dirty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JSP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이용하여 웹 페이지 구현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회원 정보를 두고 회원 관리 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지도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R" sz="2200" spc="-150" dirty="0" err="1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Tmap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API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이용하여 구현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정보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: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Apic3.0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이용하여 구현</a:t>
            </a: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2751" y="5050570"/>
            <a:ext cx="7906135" cy="144655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200" spc="-150" dirty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3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. Server 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및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DB</a:t>
            </a:r>
            <a:endParaRPr lang="en-US" altLang="ko-KR" sz="2200" spc="-150" dirty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Apache Tomcat8.0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이용한 서버 구축 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MySQL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이용하여 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구축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AWS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서버를 구축하여 웹 서버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탑재</a:t>
            </a:r>
            <a:endParaRPr lang="ko-KR" altLang="en-US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0785" y="323556"/>
            <a:ext cx="184957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 환경 설계</a:t>
            </a:r>
            <a:endParaRPr lang="ko-KR" altLang="en-US" sz="28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2751" y="1287024"/>
            <a:ext cx="7906135" cy="144655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457200" lvl="0" indent="-457200" fontAlgn="base">
              <a:buAutoNum type="arabicPeriod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데모 환경 구성</a:t>
            </a:r>
            <a:endParaRPr lang="en-US" altLang="ko-KR" sz="2200" spc="-150" dirty="0" smtClean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457200" lvl="0" indent="-457200" fontAlgn="base">
              <a:buAutoNum type="arabicPeriod"/>
            </a:pPr>
            <a:endParaRPr lang="en-US" altLang="ko-KR" sz="2200" spc="-150" dirty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ndroid phone – 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앱을 실행하여 여행을 계획하고 관리 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C – 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웹을 통해 여행을 계획하고 관리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751" y="3573378"/>
            <a:ext cx="8652323" cy="246221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sz="2200" spc="-150" dirty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2</a:t>
            </a:r>
            <a:r>
              <a:rPr lang="en-US" altLang="ko-KR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. 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30_TT" panose="020B0600000101010101" charset="-127"/>
                <a:ea typeface="Yoon 윤고딕 530_TT" panose="020B0600000101010101" charset="-127"/>
              </a:rPr>
              <a:t>데모 방법</a:t>
            </a:r>
            <a:endParaRPr lang="en-US" altLang="ko-KR" sz="2200" spc="-150" dirty="0" smtClean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lvl="0" fontAlgn="base"/>
            <a:endParaRPr lang="en-US" altLang="ko-KR" sz="2200" spc="-150" dirty="0" smtClean="0">
              <a:solidFill>
                <a:srgbClr val="7F7F7F"/>
              </a:solidFill>
              <a:latin typeface="Yoon 윤고딕 530_TT" panose="020B0600000101010101" charset="-127"/>
              <a:ea typeface="Yoon 윤고딕 530_TT" panose="020B0600000101010101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</a:t>
            </a:r>
            <a:r>
              <a:rPr lang="ko-KR" altLang="en-US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별 여행 계획 관리 데모</a:t>
            </a:r>
            <a:r>
              <a: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ko-KR" altLang="en-US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일정</a:t>
            </a:r>
            <a:r>
              <a: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 관리</a:t>
            </a:r>
            <a:r>
              <a: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선택 시 최단 경로를 보여주는 기능 </a:t>
            </a: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여행 플랜을 공유하는 기능 데모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200" spc="-150" dirty="0" smtClean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다른 사용자의 플랜을 가져오는 기능 데모</a:t>
            </a:r>
            <a:endParaRPr lang="en-US" altLang="ko-KR" sz="2200" spc="-150" dirty="0" smtClean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ko-KR" altLang="en-US" sz="22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6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7882673" cy="1822360"/>
            <a:chOff x="477940" y="3370114"/>
            <a:chExt cx="7882673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7207422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서비스로 어플리케이션과 동일한 기능 추가</a:t>
              </a:r>
            </a:p>
            <a:p>
              <a:pPr marL="342900" lvl="0" indent="-342900" fontAlgn="base">
                <a:buFont typeface="Arial" panose="020B0604020202020204" pitchFamily="34" charset="0"/>
                <a:buChar char="•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항목에 대한 설명을 사용 시나리오에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84353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 bwMode="auto">
            <a:xfrm>
              <a:off x="5018045" y="3641065"/>
              <a:ext cx="1049013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892897"/>
            <a:chOff x="1767502" y="652480"/>
            <a:chExt cx="9589577" cy="4892897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775936"/>
              <a:ext cx="9589577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/>
              <a:r>
                <a:rPr lang="ko-KR" altLang="en-US" sz="200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</a:t>
              </a:r>
              <a:r>
                <a:rPr lang="en-US" altLang="ko-KR" sz="2400" spc="-150" dirty="0" smtClean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T map API – SK planet </a:t>
              </a:r>
              <a:r>
                <a:rPr lang="ko-KR" altLang="en-US" sz="2400" spc="-150" dirty="0" smtClean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센터</a:t>
              </a:r>
              <a:endParaRPr lang="en-US" altLang="ko-KR" sz="2400" spc="-150" dirty="0" smtClean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https://developers.skplanetx.com</a:t>
              </a:r>
              <a:r>
                <a:rPr lang="en-US" altLang="ko-KR" sz="2400" spc="-150" dirty="0" smtClean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-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 smtClean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SK planet developers</a:t>
              </a:r>
              <a:r>
                <a:rPr lang="ko-KR" altLang="en-US" sz="2400" spc="-150" dirty="0" smtClean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홈페이지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149600" y="489857"/>
            <a:ext cx="0" cy="5878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477" y="592682"/>
            <a:ext cx="835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2</a:t>
            </a:r>
            <a:r>
              <a:rPr lang="en-US" altLang="ko-KR" sz="7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endParaRPr lang="ko-KR" altLang="en-US" sz="7200" spc="-30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469" y="853291"/>
            <a:ext cx="2435131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58206" y="1696715"/>
            <a:ext cx="28172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206" y="2438400"/>
            <a:ext cx="2817223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01  |  </a:t>
            </a:r>
            <a:r>
              <a:rPr lang="ko-KR" altLang="en-US" sz="24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관련 사례</a:t>
            </a:r>
            <a:endParaRPr lang="en-US" altLang="ko-KR" sz="2400" spc="-150" dirty="0">
              <a:solidFill>
                <a:srgbClr val="003B60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33" y="3186483"/>
            <a:ext cx="2817223" cy="36933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| 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323772" y="562788"/>
            <a:ext cx="8619699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605128" y="1399740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1228579" y="685800"/>
            <a:ext cx="9734843" cy="5486401"/>
          </a:xfrm>
          <a:prstGeom prst="roundRect">
            <a:avLst>
              <a:gd name="adj" fmla="val 7180"/>
            </a:avLst>
          </a:prstGeom>
          <a:solidFill>
            <a:srgbClr val="D5D5D5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919" y="770208"/>
            <a:ext cx="1908517" cy="58477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주요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8579" y="1388403"/>
            <a:ext cx="9734843" cy="4083929"/>
          </a:xfrm>
          <a:prstGeom prst="rect">
            <a:avLst/>
          </a:prstGeom>
          <a:solidFill>
            <a:srgbClr val="F2F2F2">
              <a:alpha val="59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spc="-15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6000" y="1388403"/>
            <a:ext cx="0" cy="4083929"/>
          </a:xfrm>
          <a:prstGeom prst="line">
            <a:avLst/>
          </a:prstGeom>
          <a:ln w="12700">
            <a:solidFill>
              <a:srgbClr val="595959">
                <a:alpha val="36000"/>
              </a:srgb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2298" y="1999206"/>
            <a:ext cx="3979984" cy="2862322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여행 계획 기능 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일정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지출</a:t>
            </a:r>
            <a:r>
              <a: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지역별 관광지 정보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-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관광 명소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숙소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</a:t>
            </a:r>
            <a:r>
              <a: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행사 등</a:t>
            </a:r>
            <a:endParaRPr lang="en-US" altLang="ko-KR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평가 기반의 추천 코스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관심있는 관광지 담아두기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0852" y="2230039"/>
            <a:ext cx="3457719" cy="2400657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 선택 시 최단경로 제공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팀 별 여행 계획 관리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자신의 여행 플랜 공유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타 사용자의 플랜 가져오기</a:t>
            </a:r>
            <a:endParaRPr lang="en-US" altLang="ko-KR" sz="20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가져온 플랜 커스터마이징</a:t>
            </a:r>
          </a:p>
        </p:txBody>
      </p: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12700">
          <a:noFill/>
        </a:ln>
      </a:spPr>
      <a:bodyPr rtlCol="0" anchor="ctr"/>
      <a:lstStyle>
        <a:defPPr algn="ctr">
          <a:defRPr sz="2000" spc="-150" dirty="0">
            <a:solidFill>
              <a:schemeClr val="bg1"/>
            </a:solidFill>
            <a:latin typeface="Yoon 윤고딕 530_TT" panose="02090603020101020101" pitchFamily="18" charset="-127"/>
            <a:ea typeface="Yoon 윤고딕 53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rgbClr val="595959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1301</Words>
  <Application>Microsoft Office PowerPoint</Application>
  <PresentationFormat>와이드스크린</PresentationFormat>
  <Paragraphs>386</Paragraphs>
  <Slides>33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Yoon 윤고딕 540_TT</vt:lpstr>
      <vt:lpstr>Yoon 윤고딕 530_TT</vt:lpstr>
      <vt:lpstr>Segoe UI Black</vt:lpstr>
      <vt:lpstr>Yoon 윤고딕 550_TT</vt:lpstr>
      <vt:lpstr>Yoon 윤고딕 520_TT</vt:lpstr>
      <vt:lpstr>나눔바른고딕</vt:lpstr>
      <vt:lpstr>나눔고딕</vt:lpstr>
      <vt:lpstr>맑은 고딕</vt:lpstr>
      <vt:lpstr>Arial</vt:lpstr>
      <vt:lpstr>Wingdings</vt:lpstr>
      <vt:lpstr>Rockwell Extra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heekyoung</cp:lastModifiedBy>
  <cp:revision>174</cp:revision>
  <dcterms:created xsi:type="dcterms:W3CDTF">2016-11-09T05:41:54Z</dcterms:created>
  <dcterms:modified xsi:type="dcterms:W3CDTF">2017-02-13T05:57:27Z</dcterms:modified>
</cp:coreProperties>
</file>