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73" r:id="rId4"/>
    <p:sldId id="304" r:id="rId5"/>
    <p:sldId id="306" r:id="rId6"/>
    <p:sldId id="305" r:id="rId7"/>
    <p:sldId id="267" r:id="rId8"/>
    <p:sldId id="293" r:id="rId9"/>
    <p:sldId id="298" r:id="rId10"/>
    <p:sldId id="295" r:id="rId11"/>
    <p:sldId id="324" r:id="rId12"/>
    <p:sldId id="330" r:id="rId13"/>
    <p:sldId id="332" r:id="rId14"/>
    <p:sldId id="331" r:id="rId15"/>
    <p:sldId id="329" r:id="rId16"/>
    <p:sldId id="338" r:id="rId17"/>
    <p:sldId id="340" r:id="rId18"/>
    <p:sldId id="335" r:id="rId19"/>
    <p:sldId id="336" r:id="rId20"/>
    <p:sldId id="278" r:id="rId21"/>
    <p:sldId id="301" r:id="rId22"/>
    <p:sldId id="323" r:id="rId23"/>
    <p:sldId id="285" r:id="rId24"/>
    <p:sldId id="289" r:id="rId25"/>
    <p:sldId id="286" r:id="rId26"/>
    <p:sldId id="292" r:id="rId27"/>
  </p:sldIdLst>
  <p:sldSz cx="12192000" cy="6858000"/>
  <p:notesSz cx="6858000" cy="9144000"/>
  <p:embeddedFontLst>
    <p:embeddedFont>
      <p:font typeface="나눔고딕" panose="020D0604000000000000" pitchFamily="50" charset="-127"/>
      <p:regular r:id="rId29"/>
      <p:bold r:id="rId30"/>
    </p:embeddedFont>
    <p:embeddedFont>
      <p:font typeface="Yoon 윤고딕 530_TT" panose="02090603020101020101" pitchFamily="18" charset="-127"/>
      <p:regular r:id="rId31"/>
    </p:embeddedFont>
    <p:embeddedFont>
      <p:font typeface="Yoon 윤고딕 540_TT" panose="02090603020101020101" pitchFamily="18" charset="-127"/>
      <p:regular r:id="rId32"/>
    </p:embeddedFont>
    <p:embeddedFont>
      <p:font typeface="Yoon 윤고딕 550_TT" panose="0209060302010102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나눔바른고딕" panose="020B0603020101020101" pitchFamily="50" charset="-127"/>
      <p:regular r:id="rId36"/>
      <p:bold r:id="rId37"/>
    </p:embeddedFont>
    <p:embeddedFont>
      <p:font typeface="Yoon 윤고딕 520_TT" panose="02090603020101020101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3B60"/>
    <a:srgbClr val="F2F2F2"/>
    <a:srgbClr val="7F7F7F"/>
    <a:srgbClr val="D5D5D5"/>
    <a:srgbClr val="B6BFC8"/>
    <a:srgbClr val="5B9BD5"/>
    <a:srgbClr val="91CCF1"/>
    <a:srgbClr val="001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 autoAdjust="0"/>
    <p:restoredTop sz="88142" autoAdjust="0"/>
  </p:normalViewPr>
  <p:slideViewPr>
    <p:cSldViewPr snapToGrid="0">
      <p:cViewPr varScale="1">
        <p:scale>
          <a:sx n="68" d="100"/>
          <a:sy n="68" d="100"/>
        </p:scale>
        <p:origin x="83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D9917-71F1-44EF-919B-07395B041424}" type="datetimeFigureOut">
              <a:rPr lang="ko-KR" altLang="en-US" smtClean="0"/>
              <a:pPr/>
              <a:t>2017-02-15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01E3-C1F5-4FAB-9C90-B50B581C71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17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74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3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44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38307</a:t>
            </a:r>
            <a:r>
              <a:rPr lang="ko-KR" altLang="en-US" dirty="0"/>
              <a:t>명이 아닌 여행 횟수임 통계 다시 확인하고 수정할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801E3-C1F5-4FAB-9C90-B50B581C719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72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6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3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35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6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6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1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2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74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0AC0-28BF-498B-B77A-8CC85EE74D7D}" type="datetimeFigureOut">
              <a:rPr lang="ko-KR" altLang="en-US" smtClean="0"/>
              <a:pPr/>
              <a:t>2017-02-15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9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B2D0AC0-28BF-498B-B77A-8CC85EE74D7D}" type="datetimeFigureOut">
              <a:rPr lang="ko-KR" altLang="en-US" smtClean="0"/>
              <a:pPr/>
              <a:t>2017-02-15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AC0A3B7-9476-4EF7-B110-787155A5F9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5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069690" y="3843833"/>
            <a:ext cx="8052620" cy="1967094"/>
            <a:chOff x="2069690" y="3938671"/>
            <a:chExt cx="8052620" cy="1967094"/>
          </a:xfrm>
        </p:grpSpPr>
        <p:grpSp>
          <p:nvGrpSpPr>
            <p:cNvPr id="18" name="그룹 17"/>
            <p:cNvGrpSpPr/>
            <p:nvPr/>
          </p:nvGrpSpPr>
          <p:grpSpPr>
            <a:xfrm>
              <a:off x="2069690" y="3938671"/>
              <a:ext cx="8052620" cy="1197765"/>
              <a:chOff x="1872156" y="3693280"/>
              <a:chExt cx="8052620" cy="119776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72156" y="3722776"/>
                <a:ext cx="805262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600" b="1" spc="-300" dirty="0">
                    <a:solidFill>
                      <a:srgbClr val="91CCF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공공데이터</a:t>
                </a:r>
                <a:r>
                  <a:rPr lang="ko-KR" altLang="en-US" sz="36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기반으로 한 </a:t>
                </a:r>
                <a:endParaRPr lang="en-US" altLang="ko-KR" sz="3600" spc="-3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/>
                <a:r>
                  <a:rPr lang="ko-KR" altLang="en-US" sz="3200" spc="-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여행 계획 어플리케이션</a:t>
                </a: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3229896" y="4872004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3229896" y="3693280"/>
                <a:ext cx="5368413" cy="1904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478160" y="5259434"/>
              <a:ext cx="3235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2014150004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pc="-15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   2014152018 </a:t>
              </a:r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endParaRPr lang="en-US" altLang="ko-KR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ctr"/>
              <a:r>
                <a:rPr lang="ko-KR" altLang="en-US" spc="-300" dirty="0">
                  <a:solidFill>
                    <a:schemeClr val="bg1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이상호교수님</a:t>
              </a: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13"/>
          <a:stretch/>
        </p:blipFill>
        <p:spPr>
          <a:xfrm flipH="1">
            <a:off x="4778287" y="1299237"/>
            <a:ext cx="2666698" cy="23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9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196560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구성도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50183"/>
              </p:ext>
            </p:extLst>
          </p:nvPr>
        </p:nvGraphicFramePr>
        <p:xfrm>
          <a:off x="1131670" y="1647159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1685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628262">
                  <a:extLst>
                    <a:ext uri="{9D8B030D-6E8A-4147-A177-3AD203B41FA5}">
                      <a16:colId xmlns:a16="http://schemas.microsoft.com/office/drawing/2014/main" val="1448433484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API</a:t>
                      </a:r>
                      <a:r>
                        <a:rPr lang="ko-KR" altLang="en-US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</a:t>
                      </a:r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90023" y="1034712"/>
            <a:ext cx="1430199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Application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97629" y="1034712"/>
            <a:ext cx="1560941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Web Server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7" name="왼쪽/오른쪽 화살표 16"/>
          <p:cNvSpPr/>
          <p:nvPr/>
        </p:nvSpPr>
        <p:spPr>
          <a:xfrm>
            <a:off x="6163396" y="2971800"/>
            <a:ext cx="892724" cy="484632"/>
          </a:xfrm>
          <a:prstGeom prst="left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060475" y="4647135"/>
            <a:ext cx="2950173" cy="2148132"/>
            <a:chOff x="8060475" y="4647135"/>
            <a:chExt cx="2950173" cy="2148132"/>
          </a:xfrm>
        </p:grpSpPr>
        <p:grpSp>
          <p:nvGrpSpPr>
            <p:cNvPr id="7" name="그룹 10"/>
            <p:cNvGrpSpPr/>
            <p:nvPr/>
          </p:nvGrpSpPr>
          <p:grpSpPr>
            <a:xfrm>
              <a:off x="9986396" y="5618490"/>
              <a:ext cx="1024252" cy="1176777"/>
              <a:chOff x="4642747" y="4069367"/>
              <a:chExt cx="1715323" cy="2543064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103"/>
              <a:stretch/>
            </p:blipFill>
            <p:spPr>
              <a:xfrm>
                <a:off x="4642747" y="4069367"/>
                <a:ext cx="1715323" cy="1800665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164593" y="5879634"/>
                <a:ext cx="671631" cy="73279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DB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  <p:sp>
          <p:nvSpPr>
            <p:cNvPr id="18" name="왼쪽/오른쪽 화살표 17"/>
            <p:cNvSpPr/>
            <p:nvPr/>
          </p:nvSpPr>
          <p:spPr>
            <a:xfrm rot="5400000">
              <a:off x="10059682" y="4846947"/>
              <a:ext cx="877681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왼쪽/오른쪽 화살표 17"/>
            <p:cNvSpPr/>
            <p:nvPr/>
          </p:nvSpPr>
          <p:spPr>
            <a:xfrm rot="5400000">
              <a:off x="8128227" y="4846949"/>
              <a:ext cx="877682" cy="478058"/>
            </a:xfrm>
            <a:prstGeom prst="leftRightArrow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6"/>
            <p:cNvGrpSpPr/>
            <p:nvPr/>
          </p:nvGrpSpPr>
          <p:grpSpPr>
            <a:xfrm>
              <a:off x="8060475" y="5618490"/>
              <a:ext cx="1013186" cy="1171535"/>
              <a:chOff x="8063092" y="4952838"/>
              <a:chExt cx="1212761" cy="1809527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76" t="5128" r="9013" b="19590"/>
              <a:stretch/>
            </p:blipFill>
            <p:spPr>
              <a:xfrm>
                <a:off x="8063092" y="4952838"/>
                <a:ext cx="1212761" cy="135624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8211664" y="6238964"/>
                <a:ext cx="915617" cy="52340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spc="-1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TourAPI</a:t>
                </a:r>
                <a:endPara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endParaRPr>
              </a:p>
            </p:txBody>
          </p:sp>
        </p:grp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56327"/>
              </p:ext>
            </p:extLst>
          </p:nvPr>
        </p:nvGraphicFramePr>
        <p:xfrm>
          <a:off x="7105750" y="1638951"/>
          <a:ext cx="4903370" cy="2914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1685">
                  <a:extLst>
                    <a:ext uri="{9D8B030D-6E8A-4147-A177-3AD203B41FA5}">
                      <a16:colId xmlns:a16="http://schemas.microsoft.com/office/drawing/2014/main" val="1039796663"/>
                    </a:ext>
                  </a:extLst>
                </a:gridCol>
                <a:gridCol w="628262">
                  <a:extLst>
                    <a:ext uri="{9D8B030D-6E8A-4147-A177-3AD203B41FA5}">
                      <a16:colId xmlns:a16="http://schemas.microsoft.com/office/drawing/2014/main" val="3025009386"/>
                    </a:ext>
                  </a:extLst>
                </a:gridCol>
                <a:gridCol w="1823423">
                  <a:extLst>
                    <a:ext uri="{9D8B030D-6E8A-4147-A177-3AD203B41FA5}">
                      <a16:colId xmlns:a16="http://schemas.microsoft.com/office/drawing/2014/main" val="2163281075"/>
                    </a:ext>
                  </a:extLst>
                </a:gridCol>
              </a:tblGrid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Main UI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30121"/>
                  </a:ext>
                </a:extLst>
              </a:tr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Tour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route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4928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sz="2400" dirty="0"/>
                        <a:t>Schedule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Review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042103"/>
                  </a:ext>
                </a:extLst>
              </a:tr>
              <a:tr h="4857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Cost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02528"/>
                  </a:ext>
                </a:extLst>
              </a:tr>
              <a:tr h="4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 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API</a:t>
                      </a:r>
                      <a:r>
                        <a:rPr lang="ko-KR" altLang="en-US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</a:t>
                      </a:r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manager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65320"/>
                  </a:ext>
                </a:extLst>
              </a:tr>
              <a:tr h="48575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Sever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619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91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720083" y="2144920"/>
            <a:ext cx="10616218" cy="1107996"/>
            <a:chOff x="720083" y="1843955"/>
            <a:chExt cx="10616218" cy="1107996"/>
          </a:xfrm>
        </p:grpSpPr>
        <p:grpSp>
          <p:nvGrpSpPr>
            <p:cNvPr id="7" name="그룹 6"/>
            <p:cNvGrpSpPr/>
            <p:nvPr/>
          </p:nvGrpSpPr>
          <p:grpSpPr>
            <a:xfrm>
              <a:off x="720083" y="1843955"/>
              <a:ext cx="1315392" cy="1107996"/>
              <a:chOff x="365398" y="2123594"/>
              <a:chExt cx="1315392" cy="17009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7334" y="2155859"/>
                <a:ext cx="713456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기능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322021" y="2388192"/>
              <a:ext cx="10014280" cy="55399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사용자가 출발지와 도착지</a:t>
              </a:r>
              <a:r>
                <a:rPr lang="en-US" altLang="ko-KR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경유할 여행지를 선택하면 최단 시간으로 경유할 수 있는 최적의 경로 탐색</a:t>
              </a:r>
              <a:endPara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20083" y="3620750"/>
            <a:ext cx="8670048" cy="1222868"/>
            <a:chOff x="720083" y="3319785"/>
            <a:chExt cx="8670048" cy="1222868"/>
          </a:xfrm>
        </p:grpSpPr>
        <p:grpSp>
          <p:nvGrpSpPr>
            <p:cNvPr id="15" name="그룹 14"/>
            <p:cNvGrpSpPr/>
            <p:nvPr/>
          </p:nvGrpSpPr>
          <p:grpSpPr>
            <a:xfrm>
              <a:off x="720083" y="3319785"/>
              <a:ext cx="2398151" cy="1107996"/>
              <a:chOff x="365398" y="2123594"/>
              <a:chExt cx="2398151" cy="170099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69485" y="2155859"/>
                <a:ext cx="1794064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적용 알고리즘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322020" y="3988655"/>
              <a:ext cx="8068111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최단 경로 알고리즘 </a:t>
              </a:r>
              <a:r>
                <a:rPr lang="en-US" altLang="ko-KR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</a:t>
              </a:r>
              <a:r>
                <a:rPr lang="ko-KR" altLang="en-US" sz="2000" spc="-150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다익스트라</a:t>
              </a:r>
              <a:r>
                <a:rPr lang="ko-KR" altLang="en-US" sz="20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알고리즘</a:t>
              </a:r>
              <a:endPara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2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20083" y="1597911"/>
            <a:ext cx="10646611" cy="4457286"/>
            <a:chOff x="720083" y="1597911"/>
            <a:chExt cx="10646611" cy="4457286"/>
          </a:xfrm>
        </p:grpSpPr>
        <p:grpSp>
          <p:nvGrpSpPr>
            <p:cNvPr id="7" name="그룹 6"/>
            <p:cNvGrpSpPr/>
            <p:nvPr/>
          </p:nvGrpSpPr>
          <p:grpSpPr>
            <a:xfrm>
              <a:off x="720083" y="1597911"/>
              <a:ext cx="1924642" cy="983296"/>
              <a:chOff x="365398" y="2123594"/>
              <a:chExt cx="1924642" cy="17009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7333" y="2155859"/>
                <a:ext cx="1322707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주요 함수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322019" y="1985977"/>
              <a:ext cx="1004467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void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setOptimalRoute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(MapPoint start, MapPoint end ,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ArrayList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&lt;MapPoint&gt; path)</a:t>
              </a: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장소의 위도와 경도를 담은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MapPoint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객체인 출발지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도착지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경유지 </a:t>
              </a: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ArrayList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받음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getDistance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와 </a:t>
              </a: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findShortestPath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호출해 거리를 계산하고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최단 경로를 탐색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22019" y="3535839"/>
              <a:ext cx="10044675" cy="9694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ArrayList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&lt;MapPoint&gt;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getOptimalRoute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()</a:t>
              </a: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탐색한 최단 경로를 리턴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2019" y="4670202"/>
              <a:ext cx="1004467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MapPath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getDistance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(MapPoint pot1, MapPoint pot2, String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pathOption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);</a:t>
              </a:r>
            </a:p>
            <a:p>
              <a:pPr marL="800100" lvl="1" indent="-342900" fontAlgn="base">
                <a:lnSpc>
                  <a:spcPct val="150000"/>
                </a:lnSpc>
                <a:buFontTx/>
                <a:buChar char="-"/>
              </a:pP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Point1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과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Point2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간의 거리와 경로를 담은 </a:t>
              </a: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MapPath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객체 리턴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lnSpc>
                  <a:spcPct val="150000"/>
                </a:lnSpc>
                <a:buFontTx/>
                <a:buChar char="-"/>
              </a:pP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pathOption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의 기본값은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CAR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로 자동차 기준 경로를 환산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800m 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이내일 경우 도보 경로 환산 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2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20083" y="1597911"/>
            <a:ext cx="10646611" cy="2329643"/>
            <a:chOff x="720083" y="1843955"/>
            <a:chExt cx="10646611" cy="2625085"/>
          </a:xfrm>
        </p:grpSpPr>
        <p:grpSp>
          <p:nvGrpSpPr>
            <p:cNvPr id="7" name="그룹 6"/>
            <p:cNvGrpSpPr/>
            <p:nvPr/>
          </p:nvGrpSpPr>
          <p:grpSpPr>
            <a:xfrm>
              <a:off x="720083" y="1843955"/>
              <a:ext cx="1924642" cy="1107996"/>
              <a:chOff x="365398" y="2123594"/>
              <a:chExt cx="1924642" cy="170099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65398" y="2123594"/>
                <a:ext cx="835298" cy="1700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6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66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67333" y="2155859"/>
                <a:ext cx="1322707" cy="7087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spc="-300" dirty="0">
                    <a:solidFill>
                      <a:srgbClr val="595959"/>
                    </a:solidFill>
                    <a:latin typeface="Yoon 윤고딕 530_TT" panose="02090603020101020101" pitchFamily="18" charset="-127"/>
                    <a:ea typeface="Yoon 윤고딕 530_TT" panose="02090603020101020101" pitchFamily="18" charset="-127"/>
                  </a:rPr>
                  <a:t>주요 함수</a:t>
                </a:r>
                <a:endParaRPr lang="en-US" altLang="ko-KR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322019" y="2388191"/>
              <a:ext cx="10044675" cy="20808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ArrayList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&lt;MapPoint&gt; </a:t>
              </a:r>
              <a:r>
                <a:rPr lang="en-US" altLang="ko-KR" sz="2000" dirty="0" err="1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findShortestPath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 (??)</a:t>
              </a:r>
            </a:p>
            <a:p>
              <a:pPr marL="742950" lvl="1" indent="-285750" fontAlgn="base">
                <a:lnSpc>
                  <a:spcPct val="150000"/>
                </a:lnSpc>
                <a:buFontTx/>
                <a:buChar char="-"/>
              </a:pP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최단 경로 알고리즘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(</a:t>
              </a:r>
              <a:r>
                <a:rPr lang="ko-KR" altLang="en-US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뭐쓰지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)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이용하여 탐색 후 최적 루트 리턴</a:t>
              </a: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lvl="1" fontAlgn="base">
                <a:lnSpc>
                  <a:spcPct val="150000"/>
                </a:lnSpc>
              </a:pPr>
              <a:endPara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2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262942" y="1433337"/>
            <a:ext cx="11680529" cy="4895557"/>
          </a:xfrm>
          <a:prstGeom prst="rect">
            <a:avLst/>
          </a:prstGeom>
          <a:solidFill>
            <a:schemeClr val="bg1">
              <a:alpha val="4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942" y="768412"/>
            <a:ext cx="3916521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Tour Route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20083" y="1597911"/>
            <a:ext cx="1924642" cy="983296"/>
            <a:chOff x="365398" y="2123594"/>
            <a:chExt cx="1924642" cy="1700992"/>
          </a:xfrm>
        </p:grpSpPr>
        <p:sp>
          <p:nvSpPr>
            <p:cNvPr id="9" name="TextBox 8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7333" y="2155858"/>
              <a:ext cx="1322707" cy="7986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흐름도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583001" y="1844214"/>
            <a:ext cx="4332850" cy="4073802"/>
            <a:chOff x="4135901" y="1392576"/>
            <a:chExt cx="5279270" cy="4896230"/>
          </a:xfrm>
        </p:grpSpPr>
        <p:sp>
          <p:nvSpPr>
            <p:cNvPr id="4" name="직사각형 3"/>
            <p:cNvSpPr/>
            <p:nvPr/>
          </p:nvSpPr>
          <p:spPr>
            <a:xfrm>
              <a:off x="4994030" y="1392576"/>
              <a:ext cx="1350498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start</a:t>
              </a:r>
              <a:endParaRPr lang="ko-KR" altLang="en-US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94030" y="5740166"/>
              <a:ext cx="1350498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finish</a:t>
              </a:r>
              <a:endParaRPr lang="ko-KR" altLang="en-US" sz="16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35901" y="2262094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출발지</a:t>
              </a:r>
              <a:r>
                <a:rPr lang="en-US" altLang="ko-KR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도착지</a:t>
              </a:r>
              <a:r>
                <a:rPr lang="en-US" altLang="ko-KR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, </a:t>
              </a:r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경유지 </a:t>
              </a:r>
              <a:r>
                <a:rPr lang="en-US" altLang="ko-KR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list </a:t>
              </a:r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받음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35901" y="3131612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지점 간 모든 거리 계산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135901" y="4001130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최단 경로 탐색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35901" y="4870648"/>
              <a:ext cx="3066757" cy="548640"/>
            </a:xfrm>
            <a:prstGeom prst="rect">
              <a:avLst/>
            </a:prstGeom>
            <a:noFill/>
            <a:ln w="38100">
              <a:solidFill>
                <a:srgbClr val="003B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최단 경로 반환 </a:t>
              </a:r>
            </a:p>
          </p:txBody>
        </p:sp>
        <p:cxnSp>
          <p:nvCxnSpPr>
            <p:cNvPr id="6" name="직선 화살표 연결선 5"/>
            <p:cNvCxnSpPr>
              <a:stCxn id="4" idx="2"/>
              <a:endCxn id="14" idx="0"/>
            </p:cNvCxnSpPr>
            <p:nvPr/>
          </p:nvCxnSpPr>
          <p:spPr>
            <a:xfrm>
              <a:off x="5669279" y="1941216"/>
              <a:ext cx="1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14" idx="2"/>
              <a:endCxn id="15" idx="0"/>
            </p:cNvCxnSpPr>
            <p:nvPr/>
          </p:nvCxnSpPr>
          <p:spPr>
            <a:xfrm>
              <a:off x="5669280" y="2810734"/>
              <a:ext cx="0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6" idx="0"/>
            </p:cNvCxnSpPr>
            <p:nvPr/>
          </p:nvCxnSpPr>
          <p:spPr>
            <a:xfrm>
              <a:off x="5669280" y="3680252"/>
              <a:ext cx="0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  <a:endCxn id="17" idx="0"/>
            </p:cNvCxnSpPr>
            <p:nvPr/>
          </p:nvCxnSpPr>
          <p:spPr>
            <a:xfrm>
              <a:off x="5669280" y="4549770"/>
              <a:ext cx="0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  <a:endCxn id="13" idx="0"/>
            </p:cNvCxnSpPr>
            <p:nvPr/>
          </p:nvCxnSpPr>
          <p:spPr>
            <a:xfrm flipH="1">
              <a:off x="5669279" y="5419288"/>
              <a:ext cx="1" cy="320878"/>
            </a:xfrm>
            <a:prstGeom prst="straightConnector1">
              <a:avLst/>
            </a:prstGeom>
            <a:ln w="38100">
              <a:solidFill>
                <a:srgbClr val="5959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428730" y="3221266"/>
              <a:ext cx="156004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getDistance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(…)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28730" y="2348042"/>
              <a:ext cx="198644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setOptimalRoute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(…)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428730" y="4960302"/>
              <a:ext cx="181331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getOptimalRoute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28730" y="4090784"/>
              <a:ext cx="197522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findShortestPath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(…)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17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558714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API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20083" y="1843955"/>
            <a:ext cx="1315392" cy="1107996"/>
            <a:chOff x="365398" y="2123594"/>
            <a:chExt cx="1315392" cy="1700992"/>
          </a:xfrm>
        </p:grpSpPr>
        <p:sp>
          <p:nvSpPr>
            <p:cNvPr id="24" name="TextBox 2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7334" y="2155859"/>
              <a:ext cx="713456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기능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22021" y="2388192"/>
            <a:ext cx="8501045" cy="553998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한국관광공사의 </a:t>
            </a:r>
            <a:r>
              <a:rPr lang="en-US" altLang="ko-KR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tour </a:t>
            </a:r>
            <a:r>
              <a:rPr lang="en-US" altLang="ko-KR" sz="2000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api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에서 </a:t>
            </a:r>
            <a:r>
              <a:rPr lang="en-US" altLang="ko-KR" sz="2000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json</a:t>
            </a:r>
            <a:r>
              <a:rPr lang="en-US" altLang="ko-KR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데이터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수신하여 원하는 정보를 추출하는 기능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14469" y="3212776"/>
            <a:ext cx="2690213" cy="1107996"/>
            <a:chOff x="365398" y="2123594"/>
            <a:chExt cx="2317425" cy="1700992"/>
          </a:xfrm>
        </p:grpSpPr>
        <p:sp>
          <p:nvSpPr>
            <p:cNvPr id="36" name="TextBox 35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8759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사용 </a:t>
              </a:r>
              <a:r>
                <a:rPr lang="en-US" altLang="ko-KR" sz="24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API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22019" y="3875668"/>
            <a:ext cx="8068111" cy="515526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한국 관광공사의 </a:t>
            </a:r>
            <a:r>
              <a:rPr lang="en-US" altLang="ko-KR" sz="20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tour API 3.0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714469" y="4818154"/>
            <a:ext cx="2690213" cy="1107996"/>
            <a:chOff x="365398" y="2123594"/>
            <a:chExt cx="2317425" cy="1700992"/>
          </a:xfrm>
        </p:grpSpPr>
        <p:sp>
          <p:nvSpPr>
            <p:cNvPr id="21" name="TextBox 20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88759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다루는 정보</a:t>
              </a:r>
              <a:endParaRPr lang="en-US" altLang="ko-KR" sz="2400" spc="-3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22019" y="5481046"/>
            <a:ext cx="9488497" cy="553998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관광지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숙박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문화시설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공연 및 축제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레포츠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음식점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쇼핑 시설 등의 위치 정보와 사진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,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개요 등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792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20083" y="1597911"/>
            <a:ext cx="1924642" cy="983296"/>
            <a:chOff x="365398" y="2123594"/>
            <a:chExt cx="1924642" cy="1700992"/>
          </a:xfrm>
        </p:grpSpPr>
        <p:sp>
          <p:nvSpPr>
            <p:cNvPr id="9" name="TextBox 8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7333" y="2155859"/>
              <a:ext cx="1322707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주요 함수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22019" y="2026269"/>
            <a:ext cx="10044675" cy="1800493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void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ApiJson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(String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reqCode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전달받은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reqCode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포함한 요청 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이용해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readUrl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호출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readUrl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로부터 전달받은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json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데이터를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JSONParser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를 이용해 파싱하고 데이터를 추출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추출한 데이터를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HashMap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담아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ArrayList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에 추가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942" y="768412"/>
            <a:ext cx="2558714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API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2019" y="4313300"/>
            <a:ext cx="10044675" cy="138499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String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readUrl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(String </a:t>
            </a:r>
            <a:r>
              <a:rPr lang="en-US" altLang="ko-KR" sz="2000" dirty="0" err="1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strUrl</a:t>
            </a:r>
            <a:r>
              <a:rPr lang="en-US" altLang="ko-KR" sz="20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전달받은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strUrl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이용해 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URL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을 연결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버퍼를 이용해 페이지 내 모든 </a:t>
            </a:r>
            <a:r>
              <a:rPr lang="en-US" altLang="ko-KR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json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 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데이터를 읽어와 </a:t>
            </a:r>
            <a:r>
              <a:rPr lang="en-US" altLang="ko-KR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String</a:t>
            </a:r>
            <a:r>
              <a:rPr lang="ko-KR" altLang="en-US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으로 변환해 리턴</a:t>
            </a:r>
            <a:endParaRPr lang="en-US" altLang="ko-KR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62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558714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API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73566" y="888880"/>
            <a:ext cx="1322707" cy="461665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</a:t>
            </a:r>
            <a:r>
              <a:rPr lang="ko-KR" altLang="en-US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흐름도</a:t>
            </a:r>
            <a:endParaRPr lang="en-US" altLang="ko-KR" sz="2400" spc="-300" dirty="0">
              <a:solidFill>
                <a:srgbClr val="595959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cxnSp>
        <p:nvCxnSpPr>
          <p:cNvPr id="46" name="직선 화살표 연결선 45"/>
          <p:cNvCxnSpPr>
            <a:stCxn id="3" idx="3"/>
            <a:endCxn id="43" idx="1"/>
          </p:cNvCxnSpPr>
          <p:nvPr/>
        </p:nvCxnSpPr>
        <p:spPr>
          <a:xfrm flipV="1">
            <a:off x="1507645" y="2511899"/>
            <a:ext cx="3173064" cy="1009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9" idx="3"/>
            <a:endCxn id="44" idx="1"/>
          </p:cNvCxnSpPr>
          <p:nvPr/>
        </p:nvCxnSpPr>
        <p:spPr>
          <a:xfrm>
            <a:off x="6163786" y="3218948"/>
            <a:ext cx="2959285" cy="0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3" idx="2"/>
            <a:endCxn id="49" idx="0"/>
          </p:cNvCxnSpPr>
          <p:nvPr/>
        </p:nvCxnSpPr>
        <p:spPr>
          <a:xfrm>
            <a:off x="5422248" y="2701196"/>
            <a:ext cx="0" cy="328454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44" idx="2"/>
            <a:endCxn id="55" idx="0"/>
          </p:cNvCxnSpPr>
          <p:nvPr/>
        </p:nvCxnSpPr>
        <p:spPr>
          <a:xfrm flipH="1">
            <a:off x="9864609" y="3408245"/>
            <a:ext cx="1" cy="307768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  <a:stCxn id="55" idx="2"/>
            <a:endCxn id="60" idx="0"/>
          </p:cNvCxnSpPr>
          <p:nvPr/>
        </p:nvCxnSpPr>
        <p:spPr>
          <a:xfrm>
            <a:off x="9864609" y="4094608"/>
            <a:ext cx="1" cy="307768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  <a:stCxn id="60" idx="1"/>
            <a:endCxn id="63" idx="3"/>
          </p:cNvCxnSpPr>
          <p:nvPr/>
        </p:nvCxnSpPr>
        <p:spPr>
          <a:xfrm flipH="1" flipV="1">
            <a:off x="6485337" y="3925998"/>
            <a:ext cx="2637734" cy="665676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63" idx="2"/>
            <a:endCxn id="73" idx="0"/>
          </p:cNvCxnSpPr>
          <p:nvPr/>
        </p:nvCxnSpPr>
        <p:spPr>
          <a:xfrm>
            <a:off x="5422247" y="4115295"/>
            <a:ext cx="0" cy="328454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3" idx="2"/>
            <a:endCxn id="77" idx="0"/>
          </p:cNvCxnSpPr>
          <p:nvPr/>
        </p:nvCxnSpPr>
        <p:spPr>
          <a:xfrm>
            <a:off x="5422247" y="4832979"/>
            <a:ext cx="1" cy="328455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7" idx="2"/>
            <a:endCxn id="82" idx="0"/>
          </p:cNvCxnSpPr>
          <p:nvPr/>
        </p:nvCxnSpPr>
        <p:spPr>
          <a:xfrm>
            <a:off x="5422248" y="5540029"/>
            <a:ext cx="0" cy="328452"/>
          </a:xfrm>
          <a:prstGeom prst="straightConnector1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/>
          <p:cNvCxnSpPr>
            <a:stCxn id="82" idx="3"/>
            <a:endCxn id="73" idx="3"/>
          </p:cNvCxnSpPr>
          <p:nvPr/>
        </p:nvCxnSpPr>
        <p:spPr>
          <a:xfrm flipV="1">
            <a:off x="6163786" y="4638364"/>
            <a:ext cx="636542" cy="1419415"/>
          </a:xfrm>
          <a:prstGeom prst="bentConnector3">
            <a:avLst>
              <a:gd name="adj1" fmla="val 135913"/>
            </a:avLst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/>
          <p:cNvCxnSpPr>
            <a:stCxn id="73" idx="1"/>
            <a:endCxn id="29" idx="0"/>
          </p:cNvCxnSpPr>
          <p:nvPr/>
        </p:nvCxnSpPr>
        <p:spPr>
          <a:xfrm rot="10800000" flipV="1">
            <a:off x="1087660" y="4638363"/>
            <a:ext cx="2956507" cy="1090971"/>
          </a:xfrm>
          <a:prstGeom prst="bentConnector2">
            <a:avLst/>
          </a:prstGeom>
          <a:ln w="38100">
            <a:solidFill>
              <a:srgbClr val="5959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667672" y="2322601"/>
            <a:ext cx="839973" cy="380613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start</a:t>
            </a:r>
            <a:endParaRPr lang="ko-KR" altLang="en-US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7672" y="5729335"/>
            <a:ext cx="839973" cy="380613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finish</a:t>
            </a:r>
            <a:endParaRPr lang="ko-KR" altLang="en-US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20228" y="4348029"/>
            <a:ext cx="2004317" cy="287143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Json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데이터가 남아있지 않으면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5518" y="1479415"/>
            <a:ext cx="1024640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Main()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709" y="2322601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요청 코드 받음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680709" y="3029650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readUrl</a:t>
            </a:r>
            <a:r>
              <a:rPr lang="en-US" altLang="ko-KR" sz="14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호출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359156" y="3736700"/>
            <a:ext cx="2126181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JSONParser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를 이용해 파싱</a:t>
            </a:r>
          </a:p>
        </p:txBody>
      </p:sp>
      <p:sp>
        <p:nvSpPr>
          <p:cNvPr id="73" name="다이아몬드 72"/>
          <p:cNvSpPr/>
          <p:nvPr/>
        </p:nvSpPr>
        <p:spPr>
          <a:xfrm>
            <a:off x="4044166" y="4443749"/>
            <a:ext cx="2756162" cy="389230"/>
          </a:xfrm>
          <a:prstGeom prst="diamond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while( </a:t>
            </a:r>
            <a:r>
              <a:rPr lang="en-US" altLang="ko-KR" sz="110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i</a:t>
            </a:r>
            <a:r>
              <a:rPr lang="en-US" altLang="ko-KR" sz="11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&lt; </a:t>
            </a:r>
            <a:r>
              <a:rPr lang="en-US" altLang="ko-KR" sz="110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array.size</a:t>
            </a:r>
            <a:r>
              <a:rPr lang="en-US" altLang="ko-KR" sz="11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)</a:t>
            </a:r>
            <a:endParaRPr lang="ko-KR" altLang="en-US" sz="110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07783" y="5161434"/>
            <a:ext cx="2628929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Json</a:t>
            </a:r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데이터를 추출해 </a:t>
            </a:r>
            <a:r>
              <a:rPr lang="en-US" altLang="ko-KR" sz="1400" spc="-15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ArrayList</a:t>
            </a:r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저장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680709" y="5868481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 err="1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i</a:t>
            </a:r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++</a:t>
            </a:r>
            <a:endParaRPr lang="ko-KR" altLang="en-US" sz="1400" spc="-150" dirty="0">
              <a:solidFill>
                <a:srgbClr val="595959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463365" y="2191482"/>
            <a:ext cx="760031" cy="31585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reqCode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63468" y="4820206"/>
            <a:ext cx="1705209" cy="287143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Json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데이터가 남아있으면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693459" y="1479415"/>
            <a:ext cx="1436612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ApiJson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()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123071" y="3029650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URL 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연결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142737" y="3716013"/>
            <a:ext cx="3443744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페이지 내 </a:t>
            </a:r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JSON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형태의 텍스트를 버퍼에 저장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9123071" y="4402376"/>
            <a:ext cx="1483077" cy="378595"/>
          </a:xfrm>
          <a:prstGeom prst="rect">
            <a:avLst/>
          </a:prstGeom>
          <a:noFill/>
          <a:ln w="38100">
            <a:solidFill>
              <a:srgbClr val="003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JSON</a:t>
            </a:r>
            <a:r>
              <a:rPr lang="ko-KR" altLang="en-US" sz="1400" spc="-15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 데이터 리턴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79142" y="2878213"/>
            <a:ext cx="981370" cy="315857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요청</a:t>
            </a:r>
            <a:r>
              <a:rPr lang="en-US" altLang="ko-KR" sz="16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 </a:t>
            </a:r>
            <a:r>
              <a:rPr lang="ko-KR" altLang="en-US" sz="16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주소값</a:t>
            </a:r>
            <a:endParaRPr lang="ko-KR" altLang="en-US" sz="1600" spc="-15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348987" y="4427499"/>
            <a:ext cx="1299681" cy="287143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buffer.toString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236050" y="1479415"/>
            <a:ext cx="1364477" cy="461665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readUrl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()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392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942" y="768412"/>
            <a:ext cx="2486578" cy="646331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rgbClr val="595959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DB Manager</a:t>
            </a:r>
            <a:endParaRPr lang="ko-KR" altLang="en-US" sz="3600" spc="-150" dirty="0">
              <a:solidFill>
                <a:srgbClr val="595959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4469" y="301178"/>
              <a:ext cx="3013469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시스템 모듈 상세 설계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20083" y="1843955"/>
            <a:ext cx="1315392" cy="1107996"/>
            <a:chOff x="365398" y="2123594"/>
            <a:chExt cx="1315392" cy="1700992"/>
          </a:xfrm>
        </p:grpSpPr>
        <p:sp>
          <p:nvSpPr>
            <p:cNvPr id="24" name="TextBox 23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7334" y="2155859"/>
              <a:ext cx="713456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기능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22021" y="2275898"/>
            <a:ext cx="3961341" cy="1015663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회원정보와 일치할 경우 로그인 연결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데이터 관리 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20083" y="3319785"/>
            <a:ext cx="2398151" cy="1107996"/>
            <a:chOff x="365398" y="2123594"/>
            <a:chExt cx="2398151" cy="1700992"/>
          </a:xfrm>
        </p:grpSpPr>
        <p:sp>
          <p:nvSpPr>
            <p:cNvPr id="32" name="TextBox 31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9485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30_TT" panose="02090603020101020101" pitchFamily="18" charset="-127"/>
                  <a:ea typeface="Yoon 윤고딕 530_TT" panose="02090603020101020101" pitchFamily="18" charset="-127"/>
                </a:rPr>
                <a:t>고려사항</a:t>
              </a:r>
              <a:endParaRPr lang="en-US" altLang="ko-KR" sz="2400" spc="-300" dirty="0">
                <a:solidFill>
                  <a:srgbClr val="595959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322020" y="3812193"/>
            <a:ext cx="8068111" cy="977191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MySQL </a:t>
            </a: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서버 쿼리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 err="1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세션유지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14469" y="4818154"/>
            <a:ext cx="2690213" cy="1107996"/>
            <a:chOff x="365398" y="2123594"/>
            <a:chExt cx="2317425" cy="1700992"/>
          </a:xfrm>
        </p:grpSpPr>
        <p:sp>
          <p:nvSpPr>
            <p:cNvPr id="36" name="TextBox 35"/>
            <p:cNvSpPr txBox="1"/>
            <p:nvPr/>
          </p:nvSpPr>
          <p:spPr>
            <a:xfrm>
              <a:off x="365398" y="2123594"/>
              <a:ext cx="835298" cy="1700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spc="-3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*</a:t>
              </a:r>
              <a:endParaRPr lang="ko-KR" altLang="en-US" sz="6600" spc="-30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8759" y="2155859"/>
              <a:ext cx="1794064" cy="7087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다루는 정보</a:t>
              </a:r>
              <a:endParaRPr lang="en-US" altLang="ko-KR" sz="2400" spc="-300" dirty="0">
                <a:solidFill>
                  <a:srgbClr val="595959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322019" y="5304584"/>
            <a:ext cx="8068111" cy="977191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 정보 </a:t>
            </a:r>
            <a:r>
              <a:rPr lang="en-US" altLang="ko-KR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</a:t>
            </a:r>
          </a:p>
          <a:p>
            <a:pPr marL="342900" lvl="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사용자가 작성한 여행계획 정보</a:t>
            </a:r>
            <a:endParaRPr lang="en-US" altLang="ko-KR" sz="2000" spc="-150" dirty="0">
              <a:solidFill>
                <a:srgbClr val="7F7F7F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573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8743" y="323556"/>
            <a:ext cx="149271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DB </a:t>
            </a:r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스키마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9905"/>
              </p:ext>
            </p:extLst>
          </p:nvPr>
        </p:nvGraphicFramePr>
        <p:xfrm>
          <a:off x="1880070" y="3003599"/>
          <a:ext cx="3963804" cy="3745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5580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PLAN_INFO (</a:t>
                      </a:r>
                      <a:r>
                        <a:rPr lang="ko-KR" altLang="en-US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여행 계획 정보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PLANNO(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 고유 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89662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23213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PNAME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 계획 제목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TINYTEXT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DATE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날짜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DATE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TIME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시간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TIME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198999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Lat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위도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DOUBLE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017217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Lon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경도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DOUBLE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022306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A_CODE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지역코드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45163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90760"/>
              </p:ext>
            </p:extLst>
          </p:nvPr>
        </p:nvGraphicFramePr>
        <p:xfrm>
          <a:off x="6766682" y="4685947"/>
          <a:ext cx="3963804" cy="2063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5158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REVIEW_INFO (</a:t>
                      </a:r>
                      <a:r>
                        <a:rPr lang="ko-KR" altLang="en-US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여행 리뷰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SEQNO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리뷰순서번호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89662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PNO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여행고유번호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23213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LIKE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추천수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91626"/>
              </p:ext>
            </p:extLst>
          </p:nvPr>
        </p:nvGraphicFramePr>
        <p:xfrm>
          <a:off x="6766682" y="193978"/>
          <a:ext cx="3963804" cy="1642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4581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BOOKMARK (</a:t>
                      </a:r>
                      <a:r>
                        <a:rPr lang="ko-KR" altLang="en-US" sz="1900" dirty="0" err="1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즐겨찾기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SEQNO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리뷰순서번호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89662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P_CODE (</a:t>
                      </a:r>
                      <a:r>
                        <a:rPr lang="ko-KR" altLang="en-US" sz="1500" dirty="0" err="1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여행지코드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79278"/>
              </p:ext>
            </p:extLst>
          </p:nvPr>
        </p:nvGraphicFramePr>
        <p:xfrm>
          <a:off x="1880070" y="1119848"/>
          <a:ext cx="3963804" cy="1642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2571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USER_INFO (</a:t>
                      </a:r>
                      <a:r>
                        <a:rPr lang="ko-KR" altLang="en-US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사용자</a:t>
                      </a:r>
                      <a:r>
                        <a:rPr lang="ko-KR" altLang="en-US" sz="1900" baseline="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 정보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USR_PWD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비밀번호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73893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NAME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이름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66382"/>
              </p:ext>
            </p:extLst>
          </p:nvPr>
        </p:nvGraphicFramePr>
        <p:xfrm>
          <a:off x="6766681" y="2019375"/>
          <a:ext cx="3963804" cy="2483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39">
                  <a:extLst>
                    <a:ext uri="{9D8B030D-6E8A-4147-A177-3AD203B41FA5}">
                      <a16:colId xmlns:a16="http://schemas.microsoft.com/office/drawing/2014/main" val="2345195304"/>
                    </a:ext>
                  </a:extLst>
                </a:gridCol>
                <a:gridCol w="1515865">
                  <a:extLst>
                    <a:ext uri="{9D8B030D-6E8A-4147-A177-3AD203B41FA5}">
                      <a16:colId xmlns:a16="http://schemas.microsoft.com/office/drawing/2014/main" val="325065444"/>
                    </a:ext>
                  </a:extLst>
                </a:gridCol>
              </a:tblGrid>
              <a:tr h="35580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BILL</a:t>
                      </a:r>
                      <a:r>
                        <a:rPr lang="en-US" altLang="ko-KR" sz="1900" baseline="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_INFO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(</a:t>
                      </a:r>
                      <a:r>
                        <a:rPr lang="ko-KR" altLang="en-US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여행 지출 정보</a:t>
                      </a:r>
                      <a:r>
                        <a:rPr lang="en-US" altLang="ko-KR" sz="1900" dirty="0">
                          <a:latin typeface="Yoon 윤고딕 530_TT" panose="020B0600000101010101" charset="-127"/>
                          <a:ea typeface="Yoon 윤고딕 530_TT" panose="020B0600000101010101" charset="-127"/>
                        </a:rPr>
                        <a:t>)</a:t>
                      </a:r>
                      <a:endParaRPr lang="ko-KR" altLang="en-US" sz="1900" dirty="0">
                        <a:latin typeface="Yoon 윤고딕 530_TT" panose="020B0600000101010101" charset="-127"/>
                        <a:ea typeface="Yoon 윤고딕 530_TT" panose="020B0600000101010101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62892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PNO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여행고유번호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90225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SEQ_NO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리뷰순서번호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896624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USR_ID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사용자 아이디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674260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BILL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지출 내역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Varchar(45)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810491"/>
                  </a:ext>
                </a:extLst>
              </a:tr>
              <a:tr h="4205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PRICE (</a:t>
                      </a:r>
                      <a:r>
                        <a:rPr lang="ko-KR" altLang="en-US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금액</a:t>
                      </a:r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)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Yoon 윤고딕 520_TT" panose="020B0600000101010101" charset="-127"/>
                          <a:ea typeface="Yoon 윤고딕 520_TT" panose="020B0600000101010101" charset="-127"/>
                        </a:rPr>
                        <a:t>INT</a:t>
                      </a:r>
                      <a:endParaRPr lang="ko-KR" altLang="en-US" sz="1500" dirty="0">
                        <a:latin typeface="Yoon 윤고딕 520_TT" panose="020B0600000101010101" charset="-127"/>
                        <a:ea typeface="Yoon 윤고딕 520_TT" panose="020B0600000101010101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9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09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A2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 spc="-3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7819" y="0"/>
            <a:ext cx="8254181" cy="6858000"/>
          </a:xfrm>
          <a:prstGeom prst="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001</a:t>
            </a:r>
            <a:r>
              <a:rPr lang="en-US" altLang="ko-KR" sz="2000" dirty="0">
                <a:solidFill>
                  <a:srgbClr val="91CCF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개요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지적 사항 답변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배경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03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목표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04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효과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002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관련 연구   및   사례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5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01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 사례</a:t>
            </a:r>
            <a:endParaRPr lang="en-US" altLang="ko-KR" sz="1600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pPr lvl="4"/>
            <a:r>
              <a:rPr lang="en-US" altLang="ko-KR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02        </a:t>
            </a:r>
            <a:r>
              <a:rPr lang="ko-KR" altLang="en-US" sz="1600" spc="-15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기존 어플과 차별점</a:t>
            </a:r>
            <a:endParaRPr lang="en-US" altLang="ko-KR" b="1" spc="-15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003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수행 시나리오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004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구성도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005 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시스템 모듈 상세 설계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006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개발 환경  및  개발 방법</a:t>
            </a:r>
            <a:endParaRPr lang="en-US" altLang="ko-KR" spc="-300" dirty="0">
              <a:solidFill>
                <a:schemeClr val="bg1"/>
              </a:solidFill>
              <a:latin typeface="Yoon 윤고딕 540_TT" panose="02090603020101020101" pitchFamily="18" charset="-127"/>
              <a:ea typeface="Yoon 윤고딕 540_TT" panose="0209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en-US" altLang="ko-KR" sz="2000" dirty="0">
                <a:solidFill>
                  <a:srgbClr val="91CCF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007</a:t>
            </a:r>
            <a:r>
              <a:rPr lang="en-US" altLang="ko-KR" sz="200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	</a:t>
            </a:r>
            <a:r>
              <a:rPr lang="ko-KR" altLang="en-US" spc="-300" dirty="0">
                <a:solidFill>
                  <a:schemeClr val="bg1"/>
                </a:solidFill>
                <a:latin typeface="Yoon 윤고딕 540_TT" panose="02090603020101020101" pitchFamily="18" charset="-127"/>
                <a:ea typeface="Yoon 윤고딕 540_TT" panose="02090603020101020101" pitchFamily="18" charset="-127"/>
              </a:rPr>
              <a:t>업무 분담</a:t>
            </a:r>
          </a:p>
          <a:p>
            <a:endParaRPr lang="en-US" altLang="ko-KR" sz="2000" dirty="0">
              <a:solidFill>
                <a:schemeClr val="bg1"/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820" y="486697"/>
            <a:ext cx="292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Contents</a:t>
            </a:r>
            <a:endParaRPr lang="ko-KR" altLang="en-US" sz="4800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596597" y="1252023"/>
            <a:ext cx="0" cy="51347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0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23556"/>
            <a:ext cx="1394933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환경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94312"/>
              </p:ext>
            </p:extLst>
          </p:nvPr>
        </p:nvGraphicFramePr>
        <p:xfrm>
          <a:off x="2752811" y="2389101"/>
          <a:ext cx="7741686" cy="2867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118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5936568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플랫폼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 Studio 2.0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개발 언어</a:t>
                      </a: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Java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Android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Lolipop 5.1.1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DB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mySQL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97823"/>
                  </a:ext>
                </a:extLst>
              </a:tr>
              <a:tr h="573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-15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Server</a:t>
                      </a:r>
                      <a:endParaRPr lang="ko-KR" altLang="en-US" sz="2400" spc="-15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Apache Tomcat</a:t>
                      </a:r>
                      <a:r>
                        <a:rPr lang="en-US" altLang="ko-KR" sz="24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8</a:t>
                      </a:r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53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2" y="323556"/>
            <a:ext cx="1394934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개발 방법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654729" y="936010"/>
            <a:ext cx="6918541" cy="4985980"/>
            <a:chOff x="3407273" y="846776"/>
            <a:chExt cx="6918541" cy="4985980"/>
          </a:xfrm>
        </p:grpSpPr>
        <p:sp>
          <p:nvSpPr>
            <p:cNvPr id="11" name="TextBox 10"/>
            <p:cNvSpPr txBox="1"/>
            <p:nvPr/>
          </p:nvSpPr>
          <p:spPr>
            <a:xfrm>
              <a:off x="3407273" y="846776"/>
              <a:ext cx="6918541" cy="18466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Application</a:t>
              </a:r>
            </a:p>
            <a:p>
              <a:pPr marL="800100" lvl="1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Android Studio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이용한 어플리케이션 구현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안드로이드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4.0 ~ 6.0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버전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의 어플리케이션 구현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Tmap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API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이용하여 지도 서비스 구현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 API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3.0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이용하여 관광 정보 제공 서비스 구현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7273" y="2637163"/>
              <a:ext cx="6918541" cy="18466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Web</a:t>
              </a:r>
            </a:p>
            <a:p>
              <a:pPr marL="800100" lvl="1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JSP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이용하여 웹 페이지 구현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에 회원 정보를 두고 회원 관리 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Tmap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API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이용하여 지도 서비스 구현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 API</a:t>
              </a:r>
              <a:r>
                <a:rPr lang="ko-KR" altLang="en-US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3.0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이용하여 관광 정보 제공 서비스 구현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7273" y="4540094"/>
              <a:ext cx="6918541" cy="12926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Server </a:t>
              </a:r>
              <a:r>
                <a:rPr lang="ko-KR" altLang="en-US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및 </a:t>
              </a:r>
              <a:r>
                <a:rPr lang="en-US" altLang="ko-KR" sz="220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DB</a:t>
              </a:r>
            </a:p>
            <a:p>
              <a:pPr marL="800100" lvl="1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AWS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의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클라우드 컴퓨팅을 이용한 서버 구축 및 고정 아이피 할당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Apache Tomcat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이용한 웹 서버 구축 및 </a:t>
              </a:r>
              <a:r>
                <a:rPr lang="en-US" altLang="ko-KR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MySQL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을 이용한 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구축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05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654729" y="1473023"/>
            <a:ext cx="6918541" cy="3911954"/>
            <a:chOff x="3407273" y="1572852"/>
            <a:chExt cx="6918541" cy="3911954"/>
          </a:xfrm>
        </p:grpSpPr>
        <p:sp>
          <p:nvSpPr>
            <p:cNvPr id="11" name="TextBox 10"/>
            <p:cNvSpPr txBox="1"/>
            <p:nvPr/>
          </p:nvSpPr>
          <p:spPr>
            <a:xfrm>
              <a:off x="3407273" y="1572852"/>
              <a:ext cx="6918541" cy="11541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데모 환경 구성</a:t>
              </a:r>
              <a:endParaRPr lang="en-US" altLang="ko-KR" sz="2200" spc="-150" dirty="0">
                <a:solidFill>
                  <a:srgbClr val="7F7F7F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Android phone –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앱을 실행하여 여행을 계획하고 관리 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PC –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웹을 통해 여행을 계획하고 관리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7273" y="3776646"/>
              <a:ext cx="6918541" cy="17081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fontAlgn="base">
                <a:lnSpc>
                  <a:spcPct val="150000"/>
                </a:lnSpc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데모 방법</a:t>
              </a:r>
              <a:endParaRPr lang="en-US" altLang="ko-KR" sz="2200" spc="-150" dirty="0">
                <a:solidFill>
                  <a:srgbClr val="7F7F7F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여행 계획 관리 데모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(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일정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 관리</a:t>
              </a:r>
              <a:r>
                <a:rPr lang="en-US" altLang="ko-KR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)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 선택 시 최단 경로를 보여주는 기능 데모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자신의 여행 플랜을 공유하는 기능 데모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사용자의 플랜을 가져오는 기능 데모</a:t>
              </a:r>
              <a:endParaRPr lang="en-US" altLang="ko-KR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50785" y="323556"/>
            <a:ext cx="184957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데모 환경 설계</a:t>
            </a:r>
          </a:p>
        </p:txBody>
      </p:sp>
    </p:spTree>
    <p:extLst>
      <p:ext uri="{BB962C8B-B14F-4D97-AF65-F5344CB8AC3E}">
        <p14:creationId xmlns:p14="http://schemas.microsoft.com/office/powerpoint/2010/main" val="90585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업무 분담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89027"/>
              </p:ext>
            </p:extLst>
          </p:nvPr>
        </p:nvGraphicFramePr>
        <p:xfrm>
          <a:off x="1262818" y="927577"/>
          <a:ext cx="9727324" cy="5446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714">
                  <a:extLst>
                    <a:ext uri="{9D8B030D-6E8A-4147-A177-3AD203B41FA5}">
                      <a16:colId xmlns:a16="http://schemas.microsoft.com/office/drawing/2014/main" val="1847993154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805">
                  <a:extLst>
                    <a:ext uri="{9D8B030D-6E8A-4147-A177-3AD203B41FA5}">
                      <a16:colId xmlns:a16="http://schemas.microsoft.com/office/drawing/2014/main" val="3039329147"/>
                    </a:ext>
                  </a:extLst>
                </a:gridCol>
              </a:tblGrid>
              <a:tr h="67666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김문희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신희경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0585"/>
                  </a:ext>
                </a:extLst>
              </a:tr>
              <a:tr h="138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자료수집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D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활용 방법 매뉴얼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 경로 알고리즘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관련 사례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서버와 어플리케이션 연동 조사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네이버 지도 오픈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사전 조사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54825010"/>
                  </a:ext>
                </a:extLst>
              </a:tr>
              <a:tr h="2164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</a:t>
                      </a:r>
                      <a:r>
                        <a:rPr lang="en-US" altLang="ko-KR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</a:t>
                      </a:r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구현</a:t>
                      </a:r>
                    </a:p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공공 데이터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API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서버 구축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</a:t>
                      </a:r>
                      <a:r>
                        <a:rPr lang="en-US" altLang="ko-KR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설계 및 구축</a:t>
                      </a:r>
                      <a:endParaRPr lang="en-US" altLang="ko-KR" sz="1700" spc="-150" baseline="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최단</a:t>
                      </a:r>
                      <a:r>
                        <a:rPr lang="ko-KR" altLang="en-US" sz="1700" spc="-150" baseline="0" dirty="0">
                          <a:latin typeface="Yoon 윤고딕 530_TT" pitchFamily="18" charset="-127"/>
                          <a:ea typeface="Yoon 윤고딕 530_TT" pitchFamily="18" charset="-127"/>
                        </a:rPr>
                        <a:t> 경로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 추천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서버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–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앱 연동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일정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여행 일정 공유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팀별 지출 관리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유저 일정 목록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관광 정보 제공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9243001"/>
                  </a:ext>
                </a:extLst>
              </a:tr>
              <a:tr h="6096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어플리케이션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  <a:p>
                      <a:pPr marL="285750" marR="0" lvl="0" indent="-28575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웹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UI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245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25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DB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연동 테스트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  <a:p>
                      <a:pPr marL="285750" indent="-285750" algn="ctr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통합테스트 </a:t>
                      </a:r>
                      <a:r>
                        <a:rPr lang="en-US" altLang="ko-KR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/ </a:t>
                      </a:r>
                      <a:r>
                        <a:rPr lang="ko-KR" altLang="en-US" sz="1700" spc="-150" dirty="0">
                          <a:latin typeface="Yoon 윤고딕 530_TT" pitchFamily="18" charset="-127"/>
                          <a:ea typeface="Yoon 윤고딕 530_TT" pitchFamily="18" charset="-127"/>
                        </a:rPr>
                        <a:t>유지보수</a:t>
                      </a:r>
                      <a:endParaRPr lang="en-US" altLang="ko-KR" sz="1700" spc="-150" dirty="0">
                        <a:latin typeface="Yoon 윤고딕 530_TT" pitchFamily="18" charset="-127"/>
                        <a:ea typeface="Yoon 윤고딕 530_TT" pitchFamily="18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1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8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241230"/>
              </p:ext>
            </p:extLst>
          </p:nvPr>
        </p:nvGraphicFramePr>
        <p:xfrm>
          <a:off x="714469" y="1048075"/>
          <a:ext cx="9470539" cy="5115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60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30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항목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추진사항</a:t>
                      </a:r>
                      <a:endParaRPr lang="ko-KR" altLang="en-US" sz="20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01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02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03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04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05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06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07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08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09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10</a:t>
                      </a:r>
                      <a:r>
                        <a:rPr lang="ko-KR" altLang="en-US" sz="1200" dirty="0">
                          <a:latin typeface="Yoon 윤고딕 540_TT" panose="02090603020101020101" pitchFamily="18" charset="-127"/>
                          <a:ea typeface="Yoon 윤고딕 540_TT" panose="02090603020101020101" pitchFamily="18" charset="-127"/>
                        </a:rPr>
                        <a:t>월</a:t>
                      </a:r>
                      <a:endParaRPr lang="ko-KR" altLang="en-US" sz="1200" b="1" dirty="0">
                        <a:latin typeface="Yoon 윤고딕 540_TT" panose="02090603020101020101" pitchFamily="18" charset="-127"/>
                        <a:ea typeface="Yoon 윤고딕 54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프로젝트 계획 및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프로젝트 계획</a:t>
                      </a: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자료수집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요구사항 정의 및 분석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요구사항 정의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분석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명세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설계 및 상세설계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시스템 설계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(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, DB)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어플리케이션 </a:t>
                      </a: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UI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설계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구현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DB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서버 구축</a:t>
                      </a:r>
                      <a:endParaRPr lang="en-US" altLang="ko-KR" sz="1300" b="0" baseline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코딩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시험 및 데모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시스템 통합 테스트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완전성 보강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8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문서화 및 발표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중간보고서   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발표</a:t>
                      </a: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산업기술대전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-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산업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기술대전 참가</a:t>
                      </a:r>
                      <a:endParaRPr lang="ko-KR" altLang="en-US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4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졸업작품 최종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보고서 작성</a:t>
                      </a:r>
                    </a:p>
                  </a:txBody>
                  <a:tcPr marL="104039" marR="104039" marT="52012" marB="520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졸업작품 최종보고서 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 </a:t>
                      </a:r>
                      <a:r>
                        <a:rPr lang="ko-KR" altLang="en-US" sz="1300" b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작성</a:t>
                      </a:r>
                      <a:r>
                        <a:rPr lang="ko-KR" altLang="en-US" sz="1300" b="0" baseline="0" dirty="0">
                          <a:latin typeface="Yoon 윤고딕 520_TT" panose="02090603020101020101" pitchFamily="18" charset="-127"/>
                          <a:ea typeface="Yoon 윤고딕 520_TT" panose="02090603020101020101" pitchFamily="18" charset="-127"/>
                        </a:rPr>
                        <a:t> 및 패키징</a:t>
                      </a:r>
                      <a:endParaRPr lang="en-US" altLang="ko-KR" sz="1300" b="0" dirty="0">
                        <a:latin typeface="Yoon 윤고딕 520_TT" panose="02090603020101020101" pitchFamily="18" charset="-127"/>
                        <a:ea typeface="Yoon 윤고딕 520_TT" panose="02090603020101020101" pitchFamily="18" charset="-127"/>
                      </a:endParaRPr>
                    </a:p>
                  </a:txBody>
                  <a:tcPr marL="104039" marR="104039" marT="52012" marB="5201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104039" marR="104039" marT="52012" marB="5201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4290646" y="1858624"/>
            <a:ext cx="5866226" cy="3968440"/>
            <a:chOff x="3787967" y="2123907"/>
            <a:chExt cx="5048972" cy="3487841"/>
          </a:xfrm>
        </p:grpSpPr>
        <p:cxnSp>
          <p:nvCxnSpPr>
            <p:cNvPr id="56" name="직선 연결선 55"/>
            <p:cNvCxnSpPr/>
            <p:nvPr/>
          </p:nvCxnSpPr>
          <p:spPr bwMode="auto">
            <a:xfrm>
              <a:off x="3787967" y="2123907"/>
              <a:ext cx="44957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 bwMode="auto">
            <a:xfrm>
              <a:off x="4237544" y="2557381"/>
              <a:ext cx="299716" cy="1605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 bwMode="auto">
            <a:xfrm>
              <a:off x="4251848" y="2918609"/>
              <a:ext cx="524507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 bwMode="auto">
            <a:xfrm>
              <a:off x="4245115" y="3135345"/>
              <a:ext cx="244769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 bwMode="auto">
            <a:xfrm>
              <a:off x="4221466" y="3424328"/>
              <a:ext cx="415830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 bwMode="auto">
            <a:xfrm>
              <a:off x="6121544" y="3935235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 bwMode="auto">
            <a:xfrm>
              <a:off x="6574708" y="4153701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 bwMode="auto">
            <a:xfrm>
              <a:off x="7009936" y="4508012"/>
              <a:ext cx="299718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 bwMode="auto">
            <a:xfrm>
              <a:off x="7934201" y="5173210"/>
              <a:ext cx="453164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 bwMode="auto">
            <a:xfrm>
              <a:off x="8387365" y="5610142"/>
              <a:ext cx="449574" cy="1606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auto">
            <a:xfrm>
              <a:off x="4776355" y="3641065"/>
              <a:ext cx="1049013" cy="1606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>
              <a:off x="7481036" y="4809100"/>
              <a:ext cx="415830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cxnSpLocks/>
            </p:cNvCxnSpPr>
            <p:nvPr/>
          </p:nvCxnSpPr>
          <p:spPr bwMode="auto">
            <a:xfrm>
              <a:off x="5144047" y="3642670"/>
              <a:ext cx="923011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추진 일정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/>
          <p:cNvGrpSpPr/>
          <p:nvPr/>
        </p:nvGrpSpPr>
        <p:grpSpPr>
          <a:xfrm>
            <a:off x="10463808" y="1125304"/>
            <a:ext cx="1728192" cy="646331"/>
            <a:chOff x="7961493" y="773614"/>
            <a:chExt cx="1728192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8393541" y="77361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진행중</a:t>
              </a:r>
              <a:endParaRPr lang="en-US" altLang="ko-KR" spc="-150" dirty="0"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algn="l"/>
              <a:r>
                <a:rPr lang="ko-KR" altLang="en-US" spc="-150" dirty="0"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진행 예정</a:t>
              </a:r>
            </a:p>
          </p:txBody>
        </p:sp>
        <p:cxnSp>
          <p:nvCxnSpPr>
            <p:cNvPr id="25" name="직선 연결선 24"/>
            <p:cNvCxnSpPr/>
            <p:nvPr/>
          </p:nvCxnSpPr>
          <p:spPr bwMode="auto">
            <a:xfrm>
              <a:off x="7961493" y="968152"/>
              <a:ext cx="428628" cy="1588"/>
            </a:xfrm>
            <a:prstGeom prst="line">
              <a:avLst/>
            </a:prstGeom>
            <a:ln w="98425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auto">
            <a:xfrm>
              <a:off x="7961493" y="1184176"/>
              <a:ext cx="432048" cy="0"/>
            </a:xfrm>
            <a:prstGeom prst="line">
              <a:avLst/>
            </a:prstGeom>
            <a:ln w="984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69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GitHub</a:t>
              </a:r>
              <a:endParaRPr lang="ko-KR" altLang="en-US" sz="28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301212" y="1313277"/>
            <a:ext cx="9589577" cy="4996031"/>
            <a:chOff x="1767502" y="652480"/>
            <a:chExt cx="9589577" cy="4996031"/>
          </a:xfrm>
        </p:grpSpPr>
        <p:sp>
          <p:nvSpPr>
            <p:cNvPr id="15" name="TextBox 14"/>
            <p:cNvSpPr txBox="1"/>
            <p:nvPr/>
          </p:nvSpPr>
          <p:spPr>
            <a:xfrm>
              <a:off x="1767502" y="4578987"/>
              <a:ext cx="9589577" cy="10695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4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https://github.com/gmlrud1211/project.git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spc="-150" dirty="0" err="1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신희경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gmlrud1211    </a:t>
              </a:r>
              <a:r>
                <a:rPr lang="ko-KR" altLang="en-US" sz="2000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김문희</a:t>
              </a:r>
              <a:r>
                <a:rPr lang="ko-KR" altLang="en-US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en-US" altLang="ko-KR" sz="200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: kimmoonh22</a:t>
              </a:r>
              <a:endParaRPr lang="ko-KR" altLang="en-US" sz="200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10012" t="7667" r="10887" b="26114"/>
            <a:stretch/>
          </p:blipFill>
          <p:spPr>
            <a:xfrm>
              <a:off x="2251995" y="652480"/>
              <a:ext cx="8511559" cy="4006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650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9489" y="62024"/>
            <a:ext cx="11633982" cy="523220"/>
            <a:chOff x="309489" y="301178"/>
            <a:chExt cx="11633982" cy="52322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09489" y="562788"/>
              <a:ext cx="11633982" cy="1"/>
            </a:xfrm>
            <a:prstGeom prst="line">
              <a:avLst/>
            </a:prstGeom>
            <a:noFill/>
            <a:ln w="50800">
              <a:solidFill>
                <a:srgbClr val="003B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4469" y="301178"/>
              <a:ext cx="1620768" cy="52322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참고 문헌</a:t>
              </a:r>
              <a:endParaRPr lang="ko-KR" altLang="en-US" sz="2800" spc="-300" dirty="0">
                <a:solidFill>
                  <a:schemeClr val="bg1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6" name="직선 연결선 35"/>
          <p:cNvCxnSpPr/>
          <p:nvPr/>
        </p:nvCxnSpPr>
        <p:spPr>
          <a:xfrm>
            <a:off x="309489" y="6626431"/>
            <a:ext cx="11633982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425987" y="1348683"/>
            <a:ext cx="9400986" cy="4514309"/>
            <a:chOff x="1727478" y="974733"/>
            <a:chExt cx="9048373" cy="4514309"/>
          </a:xfrm>
        </p:grpSpPr>
        <p:sp>
          <p:nvSpPr>
            <p:cNvPr id="4" name="TextBox 3"/>
            <p:cNvSpPr txBox="1"/>
            <p:nvPr/>
          </p:nvSpPr>
          <p:spPr>
            <a:xfrm>
              <a:off x="1727479" y="974733"/>
              <a:ext cx="87370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Android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안드로이드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천인국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ko-KR" altLang="en-US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27479" y="2017838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Server : 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뇌를 자극하는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JSP &amp; Servlet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김윤명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프로젝트로 배우는 자바 웹 프로그래밍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황희정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27479" y="3430275"/>
              <a:ext cx="8737042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공공데이터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:  TourAPI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활용 매뉴얼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한국관광공사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http://api.visitkorea.or.kr/main.do - TourAPI 3.0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홈페이지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27478" y="4658045"/>
              <a:ext cx="9048373" cy="83099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지도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API : T map API – SK planet 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개발자 센터</a:t>
              </a:r>
              <a:endParaRPr lang="en-US" altLang="ko-KR" sz="2400" spc="-15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https://developers.skplanetx.com/ -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SK planet developers</a:t>
              </a:r>
              <a:r>
                <a:rPr lang="ko-KR" altLang="en-US" sz="2400" spc="-150" dirty="0">
                  <a:solidFill>
                    <a:srgbClr val="595959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홈페이지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405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873910"/>
            <a:ext cx="6946520" cy="1901287"/>
            <a:chOff x="477940" y="930182"/>
            <a:chExt cx="6946520" cy="1901287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4403548" cy="1200329"/>
              <a:chOff x="365398" y="1747834"/>
              <a:chExt cx="4403548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3" y="1780100"/>
                <a:ext cx="4152953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지난 발표에서의 지적 사항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53191" y="1723473"/>
              <a:ext cx="6271269" cy="110799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내용 구체화 필요</a:t>
              </a: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서버의 기능이 추가 되어야함</a:t>
              </a: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목표에 따른 구체적인 항목 및 서버 내용 </a:t>
              </a:r>
              <a:r>
                <a:rPr lang="ko-KR" altLang="en-US" sz="2200" spc="-150" dirty="0" err="1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분료</a:t>
              </a: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필요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77940" y="3904691"/>
            <a:ext cx="10120465" cy="1822360"/>
            <a:chOff x="477940" y="3370114"/>
            <a:chExt cx="10120465" cy="1822360"/>
          </a:xfrm>
        </p:grpSpPr>
        <p:grpSp>
          <p:nvGrpSpPr>
            <p:cNvPr id="19" name="그룹 18"/>
            <p:cNvGrpSpPr/>
            <p:nvPr/>
          </p:nvGrpSpPr>
          <p:grpSpPr>
            <a:xfrm>
              <a:off x="477940" y="3370114"/>
              <a:ext cx="3868977" cy="1200329"/>
              <a:chOff x="365398" y="1747834"/>
              <a:chExt cx="3868977" cy="120032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15994" y="1780100"/>
                <a:ext cx="3618381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지적 사항에 대한 답변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153191" y="4084478"/>
              <a:ext cx="9445214" cy="110799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내용 보완 및 주요 기능 설명 추가</a:t>
              </a: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기존의 데이터를 송수신하는 역할 이외에 모바일과 같은 기능의 웹 서비스 기능을 추가</a:t>
              </a:r>
              <a:endParaRPr lang="en-US" altLang="ko-KR" sz="22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개발 목표에 따른 세부 기능에 대한 설명과 서버의 역할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2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1680685"/>
            <a:ext cx="8823635" cy="3531958"/>
            <a:chOff x="477940" y="930182"/>
            <a:chExt cx="8823635" cy="3531958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배경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153191" y="1599818"/>
              <a:ext cx="8148384" cy="286232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여행에 대한 사람들의 관심은 매년 증가하는 추세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관련 정보의 양은 방대하고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개개인의 관심사는 모두 다름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현재 시장에 나와있는 여행 계획 어플리케이션은 해외 여행 중심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buFont typeface="Wingdings" panose="05000000000000000000" pitchFamily="2" charset="2"/>
                <a:buChar char="§"/>
              </a:pP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r>
                <a:rPr lang="ko-KR" altLang="en-US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개인 관심사 맞춤형으로 국내 여행에 관한 여행지 정보를 제공해</a:t>
              </a:r>
              <a:r>
                <a:rPr lang="en-US" altLang="ko-KR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 </a:t>
              </a:r>
            </a:p>
            <a:p>
              <a:r>
                <a:rPr lang="ko-KR" altLang="en-US" sz="2400" spc="-150" dirty="0">
                  <a:solidFill>
                    <a:srgbClr val="595959"/>
                  </a:solidFill>
                  <a:latin typeface="Yoon 윤고딕 540_TT" panose="02090603020101020101" pitchFamily="18" charset="-127"/>
                  <a:ea typeface="Yoon 윤고딕 540_TT" panose="02090603020101020101" pitchFamily="18" charset="-127"/>
                </a:rPr>
                <a:t>여행 루트를 손쉽게 짤 수 있게 해주는 여행 계획 어플리케이션이 필요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65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77940" y="1426770"/>
            <a:ext cx="11037383" cy="4039789"/>
            <a:chOff x="477940" y="930182"/>
            <a:chExt cx="11037383" cy="4039789"/>
          </a:xfrm>
        </p:grpSpPr>
        <p:grpSp>
          <p:nvGrpSpPr>
            <p:cNvPr id="26" name="그룹 25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목표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153191" y="1599818"/>
              <a:ext cx="10362132" cy="337015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한국 관광공사의 관광지 정보 공공데이터 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API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를 이용해 모바일 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/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웹 어플리케이션 개발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루트 계획 및 최단 경로 추천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 맞춤형 여행 정보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일정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 관리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계획 공유 및 타 사용자의 여행 계획을 가져와 커스터마이징 할 수 있는 기능 제공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lvl="0" indent="-342900" fontAlgn="base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7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477940" y="2327016"/>
            <a:ext cx="9454167" cy="2239296"/>
            <a:chOff x="477940" y="930182"/>
            <a:chExt cx="9454167" cy="2239296"/>
          </a:xfrm>
        </p:grpSpPr>
        <p:grpSp>
          <p:nvGrpSpPr>
            <p:cNvPr id="3" name="그룹 2"/>
            <p:cNvGrpSpPr/>
            <p:nvPr/>
          </p:nvGrpSpPr>
          <p:grpSpPr>
            <a:xfrm>
              <a:off x="477940" y="930182"/>
              <a:ext cx="2391870" cy="1200329"/>
              <a:chOff x="365398" y="1747834"/>
              <a:chExt cx="2391870" cy="12003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65398" y="1747834"/>
                <a:ext cx="8352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 spc="-300" dirty="0">
                    <a:solidFill>
                      <a:srgbClr val="7F7F7F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*</a:t>
                </a:r>
                <a:endParaRPr lang="ko-KR" altLang="en-US" sz="7200" spc="-30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15994" y="1780100"/>
                <a:ext cx="2141274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spc="-300" dirty="0">
                    <a:solidFill>
                      <a:srgbClr val="595959"/>
                    </a:solidFill>
                    <a:latin typeface="Yoon 윤고딕 540_TT" panose="02090603020101020101" pitchFamily="18" charset="-127"/>
                    <a:ea typeface="Yoon 윤고딕 540_TT" panose="02090603020101020101" pitchFamily="18" charset="-127"/>
                  </a:rPr>
                  <a:t>개발 효과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068783" y="1599818"/>
              <a:ext cx="8863324" cy="156966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국내여행에 대한 관심을 환기시키며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내</a:t>
              </a:r>
              <a:r>
                <a:rPr lang="en-US" altLang="ko-KR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·</a:t>
              </a: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외국인 관광객 증가로 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lvl="1"/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국내 관광사업의 활성화를 기대할 수 있음</a:t>
              </a:r>
              <a:endParaRPr lang="en-US" altLang="ko-KR" sz="2400" spc="-150" dirty="0">
                <a:solidFill>
                  <a:srgbClr val="7F7F7F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400" spc="-150" dirty="0">
                  <a:solidFill>
                    <a:srgbClr val="7F7F7F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여행지 정보를 한 눈에 볼 수 있어 여행 계획 시 시간 단축 및 편리함 제공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82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14469" y="2336800"/>
            <a:ext cx="1201417" cy="523220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30341" y="1083049"/>
            <a:ext cx="7879736" cy="4727231"/>
            <a:chOff x="3605128" y="1399740"/>
            <a:chExt cx="7879736" cy="472723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5458262" y="1399740"/>
              <a:ext cx="0" cy="472723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671668" y="2546252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605128" y="1771938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스투비 플래너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5128" y="3040723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구글 트립스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05128" y="428752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위시빈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05128" y="5423047"/>
              <a:ext cx="206795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rgbClr val="595959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트리핏</a:t>
              </a: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3671668" y="3920666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671668" y="5046081"/>
              <a:ext cx="7596554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655211" y="2640614"/>
              <a:ext cx="5613011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시간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장소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날씨에 따른 여행 루트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관심사에 따른 일정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테마에 맞춘 관광지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 명소 리스트 담아두기 기능 제공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3078" y="1510328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도시 별 일정 관리 기능으로 전체 일정을 세분화해서 관리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나의 일정과 비슷한 다른 사용자들의 플랜을 보여주는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관광지의 교통 정보 제공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3078" y="5161437"/>
              <a:ext cx="559514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메일 연동을 통해 항공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교통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숙박 정보 자동으로 등록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일기를 기록하는 기능 제공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플랜을 저장해 이전의 여행 기록 열람 기능 제공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73078" y="4025917"/>
              <a:ext cx="5811786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매 달 선정된 여행지와 관광 명소를 추천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다른 사용자들과 여행 후기 공유 가능  </a:t>
              </a:r>
              <a:endParaRPr lang="en-US" altLang="ko-KR" spc="-150" dirty="0">
                <a:solidFill>
                  <a:srgbClr val="595959"/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호텔</a:t>
              </a:r>
              <a:r>
                <a:rPr lang="en-US" altLang="ko-KR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rgbClr val="595959"/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항공 정보 조회 기능</a:t>
              </a:r>
            </a:p>
          </p:txBody>
        </p:sp>
      </p:grpSp>
      <p:cxnSp>
        <p:nvCxnSpPr>
          <p:cNvPr id="28" name="직선 연결선 27"/>
          <p:cNvCxnSpPr>
            <a:cxnSpLocks/>
          </p:cNvCxnSpPr>
          <p:nvPr/>
        </p:nvCxnSpPr>
        <p:spPr>
          <a:xfrm>
            <a:off x="196948" y="323633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</p:cNvCxnSpPr>
          <p:nvPr/>
        </p:nvCxnSpPr>
        <p:spPr>
          <a:xfrm>
            <a:off x="196948" y="6569695"/>
            <a:ext cx="11746523" cy="1"/>
          </a:xfrm>
          <a:prstGeom prst="line">
            <a:avLst/>
          </a:prstGeom>
          <a:noFill/>
          <a:ln w="50800">
            <a:solidFill>
              <a:srgbClr val="003B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469" y="62023"/>
            <a:ext cx="2435131" cy="523220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관련연구 및 사례</a:t>
            </a:r>
            <a:endParaRPr lang="ko-KR" altLang="en-US" sz="2800" spc="-300" dirty="0">
              <a:solidFill>
                <a:schemeClr val="bg1"/>
              </a:solidFill>
              <a:latin typeface="Yoon 윤고딕 520_TT" panose="02090603020101020101" pitchFamily="18" charset="-127"/>
              <a:ea typeface="Yoon 윤고딕 52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51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28579" y="685800"/>
            <a:ext cx="9734843" cy="5486401"/>
            <a:chOff x="1228579" y="685800"/>
            <a:chExt cx="9734843" cy="5486401"/>
          </a:xfrm>
        </p:grpSpPr>
        <p:sp>
          <p:nvSpPr>
            <p:cNvPr id="3" name="사각형: 둥근 모서리 2"/>
            <p:cNvSpPr/>
            <p:nvPr/>
          </p:nvSpPr>
          <p:spPr>
            <a:xfrm>
              <a:off x="1228579" y="685800"/>
              <a:ext cx="9734843" cy="5486401"/>
            </a:xfrm>
            <a:prstGeom prst="roundRect">
              <a:avLst>
                <a:gd name="adj" fmla="val 7180"/>
              </a:avLst>
            </a:prstGeom>
            <a:solidFill>
              <a:srgbClr val="D5D5D5">
                <a:alpha val="71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98919" y="770208"/>
              <a:ext cx="1908517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pc="-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주요 기능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28579" y="1388403"/>
              <a:ext cx="9734843" cy="4083929"/>
            </a:xfrm>
            <a:prstGeom prst="rect">
              <a:avLst/>
            </a:prstGeom>
            <a:solidFill>
              <a:srgbClr val="F2F2F2">
                <a:alpha val="59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spc="-150" dirty="0">
                <a:solidFill>
                  <a:schemeClr val="bg1"/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096000" y="1388403"/>
              <a:ext cx="0" cy="4083929"/>
            </a:xfrm>
            <a:prstGeom prst="line">
              <a:avLst/>
            </a:prstGeom>
            <a:ln w="12700">
              <a:solidFill>
                <a:srgbClr val="595959">
                  <a:alpha val="36000"/>
                </a:srgbClr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72298" y="1999206"/>
              <a:ext cx="3979984" cy="28623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여행 계획 기능 </a:t>
              </a:r>
              <a:r>
                <a:rPr lang="en-US" altLang="ko-KR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(</a:t>
              </a: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일정</a:t>
              </a:r>
              <a:r>
                <a:rPr lang="en-US" altLang="ko-KR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지출</a:t>
              </a:r>
              <a:r>
                <a:rPr lang="en-US" altLang="ko-KR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)</a:t>
              </a: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지역별 관광지 정보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-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 관광 명소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숙소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음식점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공연</a:t>
              </a:r>
              <a:r>
                <a:rPr lang="en-US" altLang="ko-KR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행사 등</a:t>
              </a:r>
              <a:endParaRPr lang="en-US" altLang="ko-KR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 추천 코스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사용자 평가 기반의 추천 코스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관심있는 관광지 담아두기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0852" y="2230039"/>
              <a:ext cx="3457719" cy="2400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관광지 선택 시 최단경로 제공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팀 별 여행 계획 관리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자신의 여행 플랜 공유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타 사용자의 플랜 가져오기</a:t>
              </a:r>
              <a:endParaRPr lang="en-US" altLang="ko-KR" sz="20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  <a:p>
              <a:pPr marL="514350" indent="-514350">
                <a:lnSpc>
                  <a:spcPct val="150000"/>
                </a:lnSpc>
                <a:buClr>
                  <a:srgbClr val="FF0000"/>
                </a:buClr>
                <a:buFont typeface="Wingdings" panose="05000000000000000000" pitchFamily="2" charset="2"/>
                <a:buChar char="ü"/>
              </a:pPr>
              <a:r>
                <a:rPr lang="ko-KR" altLang="en-US" sz="20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가져온 플랜 커스터마이징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05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57263" cy="6858000"/>
          </a:xfrm>
          <a:prstGeom prst="rect">
            <a:avLst/>
          </a:prstGeom>
          <a:solidFill>
            <a:srgbClr val="00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263" y="351691"/>
            <a:ext cx="2890536" cy="523220"/>
          </a:xfrm>
          <a:prstGeom prst="rect">
            <a:avLst/>
          </a:prstGeom>
          <a:grp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rPr>
              <a:t>시스템 수행 시나리오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49560" y="3229439"/>
            <a:ext cx="1536385" cy="1671606"/>
            <a:chOff x="5518574" y="2722805"/>
            <a:chExt cx="1733928" cy="208475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31"/>
            <a:stretch/>
          </p:blipFill>
          <p:spPr>
            <a:xfrm>
              <a:off x="5518574" y="2722805"/>
              <a:ext cx="1733928" cy="150451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82962" y="4308560"/>
              <a:ext cx="1005152" cy="499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Server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528898" y="2250802"/>
            <a:ext cx="1358325" cy="1502520"/>
            <a:chOff x="10009561" y="2933682"/>
            <a:chExt cx="1532974" cy="187387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103"/>
            <a:stretch/>
          </p:blipFill>
          <p:spPr>
            <a:xfrm>
              <a:off x="10009561" y="2933682"/>
              <a:ext cx="1532974" cy="128612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509023" y="4308560"/>
              <a:ext cx="534049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DB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06140" y="2116111"/>
            <a:ext cx="1224265" cy="1855295"/>
            <a:chOff x="1431432" y="2854843"/>
            <a:chExt cx="1381677" cy="2313844"/>
          </a:xfrm>
        </p:grpSpPr>
        <p:grpSp>
          <p:nvGrpSpPr>
            <p:cNvPr id="24" name="그룹 23"/>
            <p:cNvGrpSpPr/>
            <p:nvPr/>
          </p:nvGrpSpPr>
          <p:grpSpPr>
            <a:xfrm>
              <a:off x="1431432" y="2854843"/>
              <a:ext cx="1381677" cy="1981991"/>
              <a:chOff x="4236362" y="1142064"/>
              <a:chExt cx="4005136" cy="5745301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65" t="-1" r="20065" b="13831"/>
              <a:stretch/>
            </p:blipFill>
            <p:spPr>
              <a:xfrm>
                <a:off x="4236362" y="1142064"/>
                <a:ext cx="4005136" cy="5745301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prstClr val="black"/>
                  <a:srgbClr val="595959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461"/>
              <a:stretch/>
            </p:blipFill>
            <p:spPr>
              <a:xfrm>
                <a:off x="5461295" y="2537990"/>
                <a:ext cx="1851765" cy="1583974"/>
              </a:xfrm>
              <a:prstGeom prst="rect">
                <a:avLst/>
              </a:prstGeom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1451813" y="4669687"/>
              <a:ext cx="1340914" cy="4990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Application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3487424" y="4050274"/>
            <a:ext cx="1894679" cy="0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16" idx="1"/>
          </p:cNvCxnSpPr>
          <p:nvPr/>
        </p:nvCxnSpPr>
        <p:spPr>
          <a:xfrm flipV="1">
            <a:off x="7360083" y="2766425"/>
            <a:ext cx="2168815" cy="1283849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말풍선: 사각형 2"/>
          <p:cNvSpPr/>
          <p:nvPr/>
        </p:nvSpPr>
        <p:spPr>
          <a:xfrm>
            <a:off x="3699374" y="4700990"/>
            <a:ext cx="1457372" cy="1640751"/>
          </a:xfrm>
          <a:prstGeom prst="wedgeRectCallout">
            <a:avLst>
              <a:gd name="adj1" fmla="val -21353"/>
              <a:gd name="adj2" fmla="val -8657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후기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t="6975" r="7812" b="24718"/>
          <a:stretch/>
        </p:blipFill>
        <p:spPr>
          <a:xfrm>
            <a:off x="2132257" y="1154764"/>
            <a:ext cx="670271" cy="48207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2463589" y="1648114"/>
            <a:ext cx="0" cy="563991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45819" y="1782040"/>
            <a:ext cx="906273" cy="338554"/>
          </a:xfrm>
          <a:prstGeom prst="rect">
            <a:avLst/>
          </a:prstGeom>
          <a:grp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003B60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현재 위치</a:t>
            </a:r>
          </a:p>
        </p:txBody>
      </p:sp>
      <p:sp>
        <p:nvSpPr>
          <p:cNvPr id="34" name="말풍선: 사각형 33"/>
          <p:cNvSpPr/>
          <p:nvPr/>
        </p:nvSpPr>
        <p:spPr>
          <a:xfrm>
            <a:off x="6872997" y="2064846"/>
            <a:ext cx="1894680" cy="906781"/>
          </a:xfrm>
          <a:prstGeom prst="wedgeRectCallout">
            <a:avLst>
              <a:gd name="adj1" fmla="val 28393"/>
              <a:gd name="adj2" fmla="val 88953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지출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sp>
        <p:nvSpPr>
          <p:cNvPr id="38" name="말풍선: 사각형 37"/>
          <p:cNvSpPr/>
          <p:nvPr/>
        </p:nvSpPr>
        <p:spPr>
          <a:xfrm>
            <a:off x="9763533" y="935871"/>
            <a:ext cx="1587922" cy="982184"/>
          </a:xfrm>
          <a:prstGeom prst="wedgeRectCallout">
            <a:avLst>
              <a:gd name="adj1" fmla="val -23223"/>
              <a:gd name="adj2" fmla="val 77327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유저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팀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여행 일정 정보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528898" y="4751852"/>
            <a:ext cx="1358325" cy="1557118"/>
            <a:chOff x="9727018" y="4976588"/>
            <a:chExt cx="1509909" cy="1730887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6" t="5128" r="9013" b="19590"/>
            <a:stretch/>
          </p:blipFill>
          <p:spPr>
            <a:xfrm>
              <a:off x="9727018" y="4976588"/>
              <a:ext cx="1509909" cy="135624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9979977" y="6262714"/>
              <a:ext cx="1003989" cy="44476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TourAPI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  <p:cxnSp>
        <p:nvCxnSpPr>
          <p:cNvPr id="35" name="직선 화살표 연결선 34"/>
          <p:cNvCxnSpPr>
            <a:endCxn id="29" idx="1"/>
          </p:cNvCxnSpPr>
          <p:nvPr/>
        </p:nvCxnSpPr>
        <p:spPr>
          <a:xfrm>
            <a:off x="7360082" y="4050274"/>
            <a:ext cx="2168816" cy="1311623"/>
          </a:xfrm>
          <a:prstGeom prst="straightConnector1">
            <a:avLst/>
          </a:prstGeom>
          <a:ln w="50800">
            <a:solidFill>
              <a:srgbClr val="59595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말풍선: 사각형 35"/>
          <p:cNvSpPr/>
          <p:nvPr/>
        </p:nvSpPr>
        <p:spPr>
          <a:xfrm>
            <a:off x="6793268" y="5334123"/>
            <a:ext cx="2054138" cy="637819"/>
          </a:xfrm>
          <a:prstGeom prst="wedgeRectCallout">
            <a:avLst>
              <a:gd name="adj1" fmla="val 42602"/>
              <a:gd name="adj2" fmla="val -113456"/>
            </a:avLst>
          </a:prstGeom>
          <a:solidFill>
            <a:srgbClr val="7F7F7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rPr>
              <a:t>관광지 정보 가져오기</a:t>
            </a:r>
            <a:endParaRPr lang="en-US" altLang="ko-KR" spc="-150" dirty="0">
              <a:solidFill>
                <a:schemeClr val="bg1"/>
              </a:solidFill>
              <a:latin typeface="Yoon 윤고딕 550_TT" panose="02090603020101020101" pitchFamily="18" charset="-127"/>
              <a:ea typeface="Yoon 윤고딕 550_TT" panose="02090603020101020101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527864" y="4439974"/>
            <a:ext cx="1778696" cy="1733822"/>
            <a:chOff x="1053783" y="4011296"/>
            <a:chExt cx="2512378" cy="2448994"/>
          </a:xfrm>
        </p:grpSpPr>
        <p:pic>
          <p:nvPicPr>
            <p:cNvPr id="1026" name="Picture 2" descr="C:\Users\heekyoung\Desktop\computer.png"/>
            <p:cNvPicPr>
              <a:picLocks noChangeAspect="1" noChangeArrowheads="1"/>
            </p:cNvPicPr>
            <p:nvPr/>
          </p:nvPicPr>
          <p:blipFill>
            <a:blip r:embed="rId8"/>
            <a:srcRect r="1650" b="23271"/>
            <a:stretch>
              <a:fillRect/>
            </a:stretch>
          </p:blipFill>
          <p:spPr bwMode="auto">
            <a:xfrm>
              <a:off x="1053783" y="4011296"/>
              <a:ext cx="2512378" cy="1960052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1845580" y="6060181"/>
              <a:ext cx="1008801" cy="4001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PC/Web</a:t>
              </a:r>
              <a:endPara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15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3B60"/>
          </a:solidFill>
        </a:ln>
      </a:spPr>
      <a:bodyPr rtlCol="0" anchor="ctr"/>
      <a:lstStyle>
        <a:defPPr algn="ctr">
          <a:defRPr sz="1600" spc="-150" dirty="0" smtClean="0">
            <a:solidFill>
              <a:srgbClr val="595959"/>
            </a:solidFill>
            <a:latin typeface="Yoon 윤고딕 540_TT" panose="02090603020101020101" pitchFamily="18" charset="-127"/>
            <a:ea typeface="Yoon 윤고딕 540_TT" panose="0209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595959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pFill/>
      </a:spPr>
      <a:bodyPr wrap="square" rtlCol="0">
        <a:spAutoFit/>
      </a:bodyPr>
      <a:lstStyle>
        <a:defPPr algn="ctr">
          <a:defRPr spc="-150" dirty="0" smtClean="0">
            <a:solidFill>
              <a:schemeClr val="tx1">
                <a:lumMod val="50000"/>
                <a:lumOff val="50000"/>
              </a:schemeClr>
            </a:solidFill>
            <a:latin typeface="Yoon 윤고딕 550_TT" panose="02090603020101020101" pitchFamily="18" charset="-127"/>
            <a:ea typeface="Yoon 윤고딕 550_TT" panose="0209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1565</Words>
  <Application>Microsoft Office PowerPoint</Application>
  <PresentationFormat>와이드스크린</PresentationFormat>
  <Paragraphs>398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나눔고딕</vt:lpstr>
      <vt:lpstr>Arial</vt:lpstr>
      <vt:lpstr>Yoon 윤고딕 530_TT</vt:lpstr>
      <vt:lpstr>Wingdings</vt:lpstr>
      <vt:lpstr>Yoon 윤고딕 540_TT</vt:lpstr>
      <vt:lpstr>Yoon 윤고딕 550_TT</vt:lpstr>
      <vt:lpstr>맑은 고딕</vt:lpstr>
      <vt:lpstr>나눔바른고딕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김문희</dc:creator>
  <cp:lastModifiedBy>김문희</cp:lastModifiedBy>
  <cp:revision>206</cp:revision>
  <dcterms:created xsi:type="dcterms:W3CDTF">2016-11-09T05:41:54Z</dcterms:created>
  <dcterms:modified xsi:type="dcterms:W3CDTF">2017-02-15T07:15:30Z</dcterms:modified>
</cp:coreProperties>
</file>