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73" r:id="rId4"/>
    <p:sldId id="264" r:id="rId5"/>
    <p:sldId id="259" r:id="rId6"/>
    <p:sldId id="291" r:id="rId7"/>
    <p:sldId id="265" r:id="rId8"/>
    <p:sldId id="267" r:id="rId9"/>
    <p:sldId id="268" r:id="rId10"/>
    <p:sldId id="275" r:id="rId11"/>
    <p:sldId id="276" r:id="rId12"/>
    <p:sldId id="280" r:id="rId13"/>
    <p:sldId id="288" r:id="rId14"/>
    <p:sldId id="290" r:id="rId15"/>
    <p:sldId id="284" r:id="rId16"/>
    <p:sldId id="283" r:id="rId17"/>
    <p:sldId id="278" r:id="rId18"/>
    <p:sldId id="285" r:id="rId19"/>
    <p:sldId id="289" r:id="rId20"/>
    <p:sldId id="286" r:id="rId21"/>
    <p:sldId id="292" r:id="rId22"/>
  </p:sldIdLst>
  <p:sldSz cx="12192000" cy="6858000"/>
  <p:notesSz cx="6858000" cy="9144000"/>
  <p:embeddedFontLst>
    <p:embeddedFont>
      <p:font typeface="Yoon 윤고딕 530_TT" panose="02090603020101020101" pitchFamily="18" charset="-127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Yoon 윤고딕 540_TT" panose="02090603020101020101" pitchFamily="18" charset="-127"/>
      <p:regular r:id="rId27"/>
    </p:embeddedFont>
    <p:embeddedFont>
      <p:font typeface="Yoon 윤고딕 550_TT" panose="02090603020101020101" pitchFamily="18" charset="-127"/>
      <p:regular r:id="rId28"/>
    </p:embeddedFont>
    <p:embeddedFont>
      <p:font typeface="Segoe UI Black" panose="020B0A02040204020203" pitchFamily="34" charset="0"/>
      <p:bold r:id="rId29"/>
      <p:boldItalic r:id="rId30"/>
    </p:embeddedFont>
    <p:embeddedFont>
      <p:font typeface="Yoon 윤고딕 520_TT" panose="02090603020101020101" pitchFamily="18" charset="-127"/>
      <p:regular r:id="rId31"/>
    </p:embeddedFont>
    <p:embeddedFont>
      <p:font typeface="Rockwell Extra Bold" panose="02060903040505020403" pitchFamily="18" charset="0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나눔고딕" panose="020D0604000000000000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5D5D5"/>
    <a:srgbClr val="B6BFC8"/>
    <a:srgbClr val="7F7F7F"/>
    <a:srgbClr val="595959"/>
    <a:srgbClr val="5B9BD5"/>
    <a:srgbClr val="003B60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142" autoAdjust="0"/>
  </p:normalViewPr>
  <p:slideViewPr>
    <p:cSldViewPr snapToGrid="0">
      <p:cViewPr>
        <p:scale>
          <a:sx n="75" d="100"/>
          <a:sy n="75" d="100"/>
        </p:scale>
        <p:origin x="540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/>
          <a:lstStyle/>
          <a:p>
            <a:pPr>
              <a:defRPr sz="2200" b="0" spc="-300">
                <a:latin typeface="Yoon 윤고딕 540_TT" panose="02090603020101020101" pitchFamily="18" charset="-127"/>
                <a:ea typeface="Yoon 윤고딕 540_TT" panose="02090603020101020101" pitchFamily="18" charset="-127"/>
              </a:defRPr>
            </a:pPr>
            <a:r>
              <a:rPr lang="ko-KR" sz="2200" b="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여행 참가자 수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3.3805930726638789E-2"/>
          <c:y val="0.19928463924526926"/>
          <c:w val="0.93238813854672253"/>
          <c:h val="0.574807738193565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여행경험률</c:v>
                </c:pt>
              </c:strCache>
            </c:strRef>
          </c:tx>
          <c:spPr>
            <a:solidFill>
              <a:srgbClr val="003B6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Sheet1!$B$1:$F$1</c:f>
              <c:strCach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3501</c:v>
                </c:pt>
                <c:pt idx="1">
                  <c:v>3691</c:v>
                </c:pt>
                <c:pt idx="2">
                  <c:v>3780</c:v>
                </c:pt>
                <c:pt idx="3">
                  <c:v>3803</c:v>
                </c:pt>
                <c:pt idx="4">
                  <c:v>3831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4-4D84-9918-D474447F60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5918464"/>
        <c:axId val="45921024"/>
      </c:barChart>
      <c:catAx>
        <c:axId val="45918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defRPr>
            </a:pPr>
            <a:endParaRPr lang="ko-KR"/>
          </a:p>
        </c:txPr>
        <c:crossAx val="45921024"/>
        <c:crosses val="autoZero"/>
        <c:auto val="1"/>
        <c:lblAlgn val="ctr"/>
        <c:lblOffset val="100"/>
        <c:noMultiLvlLbl val="0"/>
      </c:catAx>
      <c:valAx>
        <c:axId val="4592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5918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rgbClr val="ABABAB"/>
          </a:solidFill>
          <a:latin typeface="Noto Sans CJK KR Light" charset="-127"/>
          <a:ea typeface="Noto Sans CJK KR Light" charset="-127"/>
        </a:defRPr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0.78379</cdr:x>
      <cdr:y>0.93539</cdr:y>
    </cdr:from>
    <cdr:to>
      <cdr:x>1</cdr:x>
      <cdr:y>0.98273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238935" y="3669344"/>
          <a:ext cx="893476" cy="185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(</a:t>
          </a:r>
          <a:r>
            <a: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단위</a:t>
          </a:r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:</a:t>
          </a:r>
          <a:r>
            <a: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만회</a:t>
          </a:r>
          <a:r>
            <a: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rPr>
            <a:t>)</a:t>
          </a:r>
          <a:endParaRPr lang="ko-KR" altLang="en-US" sz="1100" dirty="0">
            <a:solidFill>
              <a:schemeClr val="tx1">
                <a:lumMod val="50000"/>
                <a:lumOff val="50000"/>
              </a:schemeClr>
            </a:solidFill>
            <a:latin typeface="Yoon 윤고딕 520_TT" panose="02090603020101020101" pitchFamily="18" charset="-127"/>
            <a:ea typeface="Yoon 윤고딕 520_TT" panose="02090603020101020101" pitchFamily="18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6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2016-12-25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 err="1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 err="1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  <a:endParaRPr lang="ko-KR" altLang="en-US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189" y="2494672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|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200273"/>
            <a:ext cx="314960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기존 어플과  </a:t>
            </a:r>
            <a:r>
              <a:rPr lang="ko-KR" altLang="en-US" sz="2400" spc="-150" dirty="0" err="1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차별점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15789" y="2086842"/>
            <a:ext cx="8627682" cy="3078213"/>
            <a:chOff x="3315789" y="1668579"/>
            <a:chExt cx="8627682" cy="3078213"/>
          </a:xfrm>
        </p:grpSpPr>
        <p:grpSp>
          <p:nvGrpSpPr>
            <p:cNvPr id="4" name="그룹 3"/>
            <p:cNvGrpSpPr/>
            <p:nvPr/>
          </p:nvGrpSpPr>
          <p:grpSpPr>
            <a:xfrm>
              <a:off x="3315789" y="2533241"/>
              <a:ext cx="8627682" cy="2213551"/>
              <a:chOff x="3315789" y="1727682"/>
              <a:chExt cx="8627682" cy="221355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23772" y="3110236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다른 사용자의 여행 계획을 가져와 커스터마이징 할 수 있는 기능을 제공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해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새로 생성하는 번거로움 없이 일정을 편리하게 작성 가능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15789" y="1727682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기존 어플리케이션은 사용자가 다른 사용자의 플랜을  참고하여 계획할 경우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일정을 새로 작성 해야함</a:t>
                </a:r>
                <a:endParaRPr lang="ko-KR" altLang="en-US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968301" y="1668579"/>
              <a:ext cx="1386911" cy="488256"/>
              <a:chOff x="6747842" y="1654511"/>
              <a:chExt cx="1386911" cy="488256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6894576" y="1654511"/>
                <a:ext cx="1024128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747842" y="1681102"/>
                <a:ext cx="1386911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second</a:t>
                </a:r>
                <a:endParaRPr lang="ko-KR" altLang="en-US" sz="2400" spc="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17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928060" y="935871"/>
            <a:ext cx="9423395" cy="5405870"/>
            <a:chOff x="2126180" y="874911"/>
            <a:chExt cx="9423395" cy="5405870"/>
          </a:xfrm>
        </p:grpSpPr>
        <p:grpSp>
          <p:nvGrpSpPr>
            <p:cNvPr id="8" name="그룹 7"/>
            <p:cNvGrpSpPr/>
            <p:nvPr/>
          </p:nvGrpSpPr>
          <p:grpSpPr>
            <a:xfrm>
              <a:off x="5747680" y="3168479"/>
              <a:ext cx="1536385" cy="1671606"/>
              <a:chOff x="5518574" y="2722805"/>
              <a:chExt cx="1733928" cy="2084755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231"/>
              <a:stretch/>
            </p:blipFill>
            <p:spPr>
              <a:xfrm>
                <a:off x="5518574" y="2722805"/>
                <a:ext cx="1733928" cy="1504516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882962" y="4308560"/>
                <a:ext cx="1005152" cy="49900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Server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9727018" y="2189842"/>
              <a:ext cx="1358325" cy="1502520"/>
              <a:chOff x="10009561" y="2933682"/>
              <a:chExt cx="1532974" cy="1873878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10009561" y="2933682"/>
                <a:ext cx="1532974" cy="1286126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0509023" y="4308560"/>
                <a:ext cx="534049" cy="4990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126180" y="3274351"/>
              <a:ext cx="1224265" cy="1855295"/>
              <a:chOff x="1431432" y="2854843"/>
              <a:chExt cx="1381677" cy="2313844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431432" y="2854843"/>
                <a:ext cx="1381677" cy="1981991"/>
                <a:chOff x="4236362" y="1142064"/>
                <a:chExt cx="4005136" cy="5745301"/>
              </a:xfrm>
            </p:grpSpPr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rgbClr val="59595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865" t="-1" r="20065" b="13831"/>
                <a:stretch/>
              </p:blipFill>
              <p:spPr>
                <a:xfrm>
                  <a:off x="4236362" y="1142064"/>
                  <a:ext cx="4005136" cy="5745301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duotone>
                    <a:prstClr val="black"/>
                    <a:srgbClr val="595959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4461"/>
                <a:stretch/>
              </p:blipFill>
              <p:spPr>
                <a:xfrm>
                  <a:off x="5461295" y="2537990"/>
                  <a:ext cx="1851765" cy="1583974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/>
              <p:cNvSpPr txBox="1"/>
              <p:nvPr/>
            </p:nvSpPr>
            <p:spPr>
              <a:xfrm>
                <a:off x="1451813" y="4669687"/>
                <a:ext cx="1340914" cy="4990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Application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cxnSp>
          <p:nvCxnSpPr>
            <p:cNvPr id="10" name="직선 화살표 연결선 9"/>
            <p:cNvCxnSpPr/>
            <p:nvPr/>
          </p:nvCxnSpPr>
          <p:spPr>
            <a:xfrm>
              <a:off x="3578864" y="3989314"/>
              <a:ext cx="1894679" cy="0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16" idx="1"/>
            </p:cNvCxnSpPr>
            <p:nvPr/>
          </p:nvCxnSpPr>
          <p:spPr>
            <a:xfrm flipV="1">
              <a:off x="7558203" y="2705465"/>
              <a:ext cx="2168815" cy="1283849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말풍선: 사각형 2"/>
            <p:cNvSpPr/>
            <p:nvPr/>
          </p:nvSpPr>
          <p:spPr>
            <a:xfrm>
              <a:off x="3639822" y="4640030"/>
              <a:ext cx="1457372" cy="1640751"/>
            </a:xfrm>
            <a:prstGeom prst="wedgeRectCallout">
              <a:avLst>
                <a:gd name="adj1" fmla="val -21353"/>
                <a:gd name="adj2" fmla="val -86573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일정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현재 위치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후기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관광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3" t="6975" r="7812" b="24718"/>
            <a:stretch/>
          </p:blipFill>
          <p:spPr>
            <a:xfrm>
              <a:off x="2452297" y="2313004"/>
              <a:ext cx="670271" cy="482070"/>
            </a:xfrm>
            <a:prstGeom prst="rect">
              <a:avLst/>
            </a:prstGeom>
          </p:spPr>
        </p:pic>
        <p:cxnSp>
          <p:nvCxnSpPr>
            <p:cNvPr id="20" name="직선 화살표 연결선 19"/>
            <p:cNvCxnSpPr/>
            <p:nvPr/>
          </p:nvCxnSpPr>
          <p:spPr>
            <a:xfrm>
              <a:off x="2783629" y="2806354"/>
              <a:ext cx="0" cy="563991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65859" y="2940280"/>
              <a:ext cx="90627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현재 위치</a:t>
              </a:r>
              <a:endPara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4" name="말풍선: 사각형 33"/>
            <p:cNvSpPr/>
            <p:nvPr/>
          </p:nvSpPr>
          <p:spPr>
            <a:xfrm>
              <a:off x="7071117" y="2003886"/>
              <a:ext cx="1894680" cy="906781"/>
            </a:xfrm>
            <a:prstGeom prst="wedgeRectCallout">
              <a:avLst>
                <a:gd name="adj1" fmla="val 28393"/>
                <a:gd name="adj2" fmla="val 88953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일정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 정보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정보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8" name="말풍선: 사각형 37"/>
            <p:cNvSpPr/>
            <p:nvPr/>
          </p:nvSpPr>
          <p:spPr>
            <a:xfrm>
              <a:off x="9961653" y="874911"/>
              <a:ext cx="1587922" cy="982184"/>
            </a:xfrm>
            <a:prstGeom prst="wedgeRectCallout">
              <a:avLst>
                <a:gd name="adj1" fmla="val -23223"/>
                <a:gd name="adj2" fmla="val 77327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유저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일정 정보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727018" y="4690892"/>
              <a:ext cx="1358325" cy="1557118"/>
              <a:chOff x="9727018" y="4976588"/>
              <a:chExt cx="1509909" cy="1730887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9727018" y="4976588"/>
                <a:ext cx="1509909" cy="1356248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9979977" y="6262714"/>
                <a:ext cx="1003989" cy="44476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</p:grpSp>
        <p:cxnSp>
          <p:nvCxnSpPr>
            <p:cNvPr id="35" name="직선 화살표 연결선 34"/>
            <p:cNvCxnSpPr>
              <a:endCxn id="29" idx="1"/>
            </p:cNvCxnSpPr>
            <p:nvPr/>
          </p:nvCxnSpPr>
          <p:spPr>
            <a:xfrm>
              <a:off x="7558202" y="3989314"/>
              <a:ext cx="2168816" cy="1311623"/>
            </a:xfrm>
            <a:prstGeom prst="straightConnector1">
              <a:avLst/>
            </a:prstGeom>
            <a:ln w="50800">
              <a:solidFill>
                <a:srgbClr val="59595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말풍선: 사각형 35"/>
            <p:cNvSpPr/>
            <p:nvPr/>
          </p:nvSpPr>
          <p:spPr>
            <a:xfrm>
              <a:off x="6991388" y="5273163"/>
              <a:ext cx="2054138" cy="637819"/>
            </a:xfrm>
            <a:prstGeom prst="wedgeRectCallout">
              <a:avLst>
                <a:gd name="adj1" fmla="val 42602"/>
                <a:gd name="adj2" fmla="val -113456"/>
              </a:avLst>
            </a:prstGeom>
            <a:solidFill>
              <a:srgbClr val="7F7F7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관광지 정보 가져오기</a:t>
              </a:r>
              <a:endPara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125903" cy="76944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공공데이터 활용 상세 설명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68768" y="3431511"/>
            <a:ext cx="2231733" cy="247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21" idx="1"/>
          </p:cNvCxnSpPr>
          <p:nvPr/>
        </p:nvCxnSpPr>
        <p:spPr>
          <a:xfrm>
            <a:off x="7760520" y="3433982"/>
            <a:ext cx="2093697" cy="359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사각형 2"/>
          <p:cNvSpPr/>
          <p:nvPr/>
        </p:nvSpPr>
        <p:spPr>
          <a:xfrm>
            <a:off x="3523394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3912" y="2078792"/>
            <a:ext cx="1675838" cy="2705437"/>
            <a:chOff x="1944517" y="1861684"/>
            <a:chExt cx="2099945" cy="3390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17" y="1861684"/>
              <a:ext cx="2099945" cy="339010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121798" y="2340952"/>
              <a:ext cx="1756415" cy="245458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21798" y="4166782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경기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21798" y="3530553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서울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21798" y="2900757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제주도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1798" y="2241509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경상도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31483" y="2452246"/>
            <a:ext cx="2229037" cy="2514319"/>
            <a:chOff x="5707821" y="2763193"/>
            <a:chExt cx="2021275" cy="203234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707821" y="2763193"/>
              <a:ext cx="2021275" cy="158708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312050" y="4395427"/>
              <a:ext cx="89063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854217" y="2625615"/>
            <a:ext cx="1807904" cy="2368695"/>
            <a:chOff x="9502521" y="2946692"/>
            <a:chExt cx="1358325" cy="177966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502521" y="2946692"/>
              <a:ext cx="1358325" cy="122009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765255" y="4326244"/>
              <a:ext cx="90319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37" name="말풍선: 사각형 2"/>
          <p:cNvSpPr/>
          <p:nvPr/>
        </p:nvSpPr>
        <p:spPr>
          <a:xfrm>
            <a:off x="7862001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공공데이터에 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2"/>
          <p:cNvSpPr/>
          <p:nvPr/>
        </p:nvSpPr>
        <p:spPr>
          <a:xfrm>
            <a:off x="7862001" y="2245396"/>
            <a:ext cx="1906481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응답 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XML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9" name="말풍선: 사각형 2"/>
          <p:cNvSpPr/>
          <p:nvPr/>
        </p:nvSpPr>
        <p:spPr>
          <a:xfrm>
            <a:off x="3523395" y="2245396"/>
            <a:ext cx="1906480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2562906" y="3579078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1646551" y="5106447"/>
            <a:ext cx="9759496" cy="1247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http://api.visitkorea.or.kr/openapi/service/rest/KorService/areaBasedList?ServiceKey=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contentTypeId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=12&amp;areaCode=1&amp;sigunguCode=&amp;cat1=&amp;cat2=&amp;cat3=&amp;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listYN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Y&amp;MobileOS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ETC&amp;MobileApp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=TourAPI3.0_Guide&amp;arrange=</a:t>
            </a:r>
            <a:r>
              <a:rPr lang="en-US" altLang="ko-KR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A&amp;numOfRows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=12&amp;pageNo=1</a:t>
            </a:r>
            <a:endParaRPr lang="ko-KR" altLang="en-US" sz="2000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/>
          <p:cNvGrpSpPr>
            <a:grpSpLocks/>
          </p:cNvGrpSpPr>
          <p:nvPr/>
        </p:nvGrpSpPr>
        <p:grpSpPr>
          <a:xfrm>
            <a:off x="1691775" y="2438099"/>
            <a:ext cx="1500523" cy="2023671"/>
            <a:chOff x="6042412" y="478134"/>
            <a:chExt cx="3228165" cy="4200851"/>
          </a:xfrm>
        </p:grpSpPr>
        <p:sp>
          <p:nvSpPr>
            <p:cNvPr id="42" name="직사각형 41"/>
            <p:cNvSpPr/>
            <p:nvPr/>
          </p:nvSpPr>
          <p:spPr>
            <a:xfrm>
              <a:off x="6193599" y="502985"/>
              <a:ext cx="2987488" cy="4175004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042412" y="478134"/>
              <a:ext cx="3228165" cy="4200851"/>
              <a:chOff x="5535516" y="475179"/>
              <a:chExt cx="3228165" cy="453540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658653" y="475179"/>
                <a:ext cx="3105028" cy="1529180"/>
                <a:chOff x="4105995" y="91516"/>
                <a:chExt cx="3105028" cy="2057428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4045" y="129403"/>
                  <a:ext cx="2987488" cy="2019541"/>
                </a:xfrm>
                <a:prstGeom prst="rect">
                  <a:avLst/>
                </a:prstGeom>
              </p:spPr>
            </p:pic>
            <p:sp>
              <p:nvSpPr>
                <p:cNvPr id="19" name="직사각형 18"/>
                <p:cNvSpPr/>
                <p:nvPr/>
              </p:nvSpPr>
              <p:spPr>
                <a:xfrm>
                  <a:off x="4105995" y="91516"/>
                  <a:ext cx="3105028" cy="2038266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경복궁</a:t>
                  </a: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658658" y="3466981"/>
                <a:ext cx="3105023" cy="1543598"/>
                <a:chOff x="9176467" y="1048790"/>
                <a:chExt cx="3105023" cy="1543598"/>
              </a:xfrm>
            </p:grpSpPr>
            <p:pic>
              <p:nvPicPr>
                <p:cNvPr id="44" name="그림 4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00037" y="1048790"/>
                  <a:ext cx="2991963" cy="1542523"/>
                </a:xfrm>
                <a:prstGeom prst="rect">
                  <a:avLst/>
                </a:prstGeom>
              </p:spPr>
            </p:pic>
            <p:sp>
              <p:nvSpPr>
                <p:cNvPr id="45" name="직사각형 44"/>
                <p:cNvSpPr/>
                <p:nvPr/>
              </p:nvSpPr>
              <p:spPr>
                <a:xfrm>
                  <a:off x="9176467" y="1090038"/>
                  <a:ext cx="3105023" cy="150235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경희궁</a:t>
                  </a: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5535516" y="1932607"/>
                <a:ext cx="3228165" cy="1561858"/>
                <a:chOff x="5537808" y="1932607"/>
                <a:chExt cx="3228165" cy="1561858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4520" y="1994269"/>
                  <a:ext cx="2991963" cy="1472711"/>
                </a:xfrm>
                <a:prstGeom prst="rect">
                  <a:avLst/>
                </a:prstGeom>
              </p:spPr>
            </p:pic>
            <p:sp>
              <p:nvSpPr>
                <p:cNvPr id="47" name="직사각형 46"/>
                <p:cNvSpPr/>
                <p:nvPr/>
              </p:nvSpPr>
              <p:spPr>
                <a:xfrm>
                  <a:off x="5537808" y="1932607"/>
                  <a:ext cx="3228165" cy="1561858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광화문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84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9" grpId="0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일정 관리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22487" y="1756176"/>
            <a:ext cx="2785936" cy="4497557"/>
            <a:chOff x="1522487" y="1756176"/>
            <a:chExt cx="2785936" cy="449755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7" y="1756176"/>
              <a:ext cx="2785936" cy="449755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437153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215256" y="1756176"/>
            <a:ext cx="2785936" cy="4497557"/>
            <a:chOff x="5215256" y="1756176"/>
            <a:chExt cx="2785936" cy="449755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256" y="1756176"/>
              <a:ext cx="2785936" cy="449755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129922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908025" y="1756176"/>
            <a:ext cx="2785936" cy="4497557"/>
            <a:chOff x="8908025" y="1756176"/>
            <a:chExt cx="2785936" cy="449755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8025" y="1756176"/>
              <a:ext cx="2785936" cy="449755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822691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44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지출 관리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307523" y="1643632"/>
            <a:ext cx="2785936" cy="4497557"/>
            <a:chOff x="5116780" y="1503601"/>
            <a:chExt cx="2785936" cy="449755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5464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5464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350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485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464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464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464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350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88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07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5464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636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388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50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350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50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636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636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636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350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155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50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6812723" y="1643632"/>
            <a:ext cx="2785936" cy="4497557"/>
            <a:chOff x="5116780" y="1503601"/>
            <a:chExt cx="2785936" cy="4497557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0516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0516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402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4537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16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0516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0516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402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440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59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70516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688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440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402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402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402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688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688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688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4402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207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402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3" name="타원 2"/>
          <p:cNvSpPr/>
          <p:nvPr/>
        </p:nvSpPr>
        <p:spPr>
          <a:xfrm>
            <a:off x="4431323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952475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62807" y="2589108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562807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7064839" y="2954563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7064839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360111" y="2495436"/>
            <a:ext cx="2681841" cy="1968382"/>
            <a:chOff x="6227529" y="733854"/>
            <a:chExt cx="4010025" cy="2943225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91" name="사각형: 둥근 모서리 90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92" name="곱하기 기호 91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5055483" y="3012107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103" name="그룹 102"/>
          <p:cNvGrpSpPr/>
          <p:nvPr/>
        </p:nvGrpSpPr>
        <p:grpSpPr>
          <a:xfrm>
            <a:off x="3360111" y="2495436"/>
            <a:ext cx="2681841" cy="1968382"/>
            <a:chOff x="9375672" y="1434754"/>
            <a:chExt cx="4010025" cy="2943225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672" y="1434754"/>
              <a:ext cx="4010025" cy="294322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10305933" y="16818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305935" y="28452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0305935" y="33240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109" name="사각형: 둥근 모서리 108"/>
            <p:cNvSpPr/>
            <p:nvPr/>
          </p:nvSpPr>
          <p:spPr>
            <a:xfrm>
              <a:off x="10902383" y="37112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11" name="곱하기 기호 110"/>
            <p:cNvSpPr/>
            <p:nvPr/>
          </p:nvSpPr>
          <p:spPr>
            <a:xfrm>
              <a:off x="12512858" y="17290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0296237" y="2676939"/>
              <a:ext cx="2149499" cy="740183"/>
              <a:chOff x="7099832" y="215035"/>
              <a:chExt cx="2149499" cy="897314"/>
            </a:xfrm>
            <a:solidFill>
              <a:srgbClr val="F2F2F2"/>
            </a:solidFill>
          </p:grpSpPr>
          <p:sp>
            <p:nvSpPr>
              <p:cNvPr id="114" name="직사각형 113"/>
              <p:cNvSpPr/>
              <p:nvPr/>
            </p:nvSpPr>
            <p:spPr>
              <a:xfrm>
                <a:off x="7099832" y="215035"/>
                <a:ext cx="2149499" cy="8784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099832" y="215035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099832" y="508590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B</a:t>
                </a: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7099832" y="804026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 ,B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10299704" y="2362428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858090" y="3510945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20" name="그룹 19"/>
          <p:cNvGrpSpPr/>
          <p:nvPr/>
        </p:nvGrpSpPr>
        <p:grpSpPr>
          <a:xfrm>
            <a:off x="3352491" y="2495436"/>
            <a:ext cx="2681841" cy="1968382"/>
            <a:chOff x="6227529" y="733854"/>
            <a:chExt cx="4010025" cy="29432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 &amp; B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점심 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- </a:t>
              </a:r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비빔밥 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20000</a:t>
              </a:r>
              <a:endParaRPr lang="ko-KR" altLang="en-US" sz="1400" dirty="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7" name="곱하기 기호 16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674204" y="3919994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20" name="TextBox 119"/>
          <p:cNvSpPr txBox="1"/>
          <p:nvPr/>
        </p:nvSpPr>
        <p:spPr>
          <a:xfrm>
            <a:off x="39405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25,000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4457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12,000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662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5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2" grpId="0" animBg="1"/>
      <p:bldP spid="55" grpId="0" animBg="1"/>
      <p:bldP spid="74" grpId="0" animBg="1"/>
      <p:bldP spid="77" grpId="0" animBg="1"/>
      <p:bldP spid="79" grpId="0" animBg="1"/>
      <p:bldP spid="80" grpId="0" animBg="1"/>
      <p:bldP spid="138" grpId="0" animBg="1"/>
      <p:bldP spid="196" grpId="0" animBg="1"/>
      <p:bldP spid="120" grpId="0" animBg="1"/>
      <p:bldP spid="1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091" y="1485900"/>
            <a:ext cx="5165261" cy="4620986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9465853" y="2286955"/>
            <a:ext cx="2318649" cy="3264763"/>
            <a:chOff x="2008413" y="2286955"/>
            <a:chExt cx="2318649" cy="3264763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내 여행목록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춘천쓰</a:t>
              </a:r>
              <a:endParaRPr lang="ko-KR" altLang="en-US" sz="20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서울맛집투어</a:t>
              </a:r>
              <a:endParaRPr lang="ko-KR" altLang="en-US" sz="20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1680" y="376936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+</a:t>
              </a:r>
              <a:endParaRPr lang="ko-KR" altLang="en-US" sz="3000" b="1" spc="-150" dirty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  <a:ea typeface="Yoon 윤고딕 520_TT" panose="02090603020101020101" pitchFamily="18" charset="-127"/>
                <a:cs typeface="Segoe UI Black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다른 사용자 플랜 가져오기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9" name="그림 8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1" y="1485900"/>
            <a:ext cx="5165261" cy="462098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87" y="1471696"/>
            <a:ext cx="2663433" cy="4624304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4409440" y="32207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66240" y="2286955"/>
            <a:ext cx="2335702" cy="3264763"/>
            <a:chOff x="1991360" y="2286955"/>
            <a:chExt cx="2335702" cy="326476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부산 여행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제주도 여행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91360" y="375920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∨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42172" y="5100319"/>
            <a:ext cx="730228" cy="292388"/>
          </a:xfrm>
          <a:prstGeom prst="rect">
            <a:avLst/>
          </a:prstGeom>
          <a:solidFill>
            <a:srgbClr val="F2F2F2"/>
          </a:solidFill>
          <a:ln>
            <a:solidFill>
              <a:srgbClr val="003B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가져오기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8260080" y="32715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683293" y="2286955"/>
            <a:ext cx="2318649" cy="3264763"/>
            <a:chOff x="2008413" y="2286955"/>
            <a:chExt cx="2318649" cy="3264763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34" y="1584087"/>
            <a:ext cx="932766" cy="4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51993"/>
              </p:ext>
            </p:extLst>
          </p:nvPr>
        </p:nvGraphicFramePr>
        <p:xfrm>
          <a:off x="1366797" y="163191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0338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26977"/>
              </p:ext>
            </p:extLst>
          </p:nvPr>
        </p:nvGraphicFramePr>
        <p:xfrm>
          <a:off x="7617638" y="2356407"/>
          <a:ext cx="4269562" cy="1586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781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2134781">
                  <a:extLst>
                    <a:ext uri="{9D8B030D-6E8A-4147-A177-3AD203B41FA5}">
                      <a16:colId xmlns:a16="http://schemas.microsoft.com/office/drawing/2014/main" val="2224231058"/>
                    </a:ext>
                  </a:extLst>
                </a:gridCol>
              </a:tblGrid>
              <a:tr h="4588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Server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1127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Transport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71949" y="1759200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437716" y="2971800"/>
            <a:ext cx="1012372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012394" y="4081701"/>
            <a:ext cx="3480050" cy="2776299"/>
            <a:chOff x="7819327" y="4081701"/>
            <a:chExt cx="3480050" cy="2776299"/>
          </a:xfrm>
        </p:grpSpPr>
        <p:grpSp>
          <p:nvGrpSpPr>
            <p:cNvPr id="5" name="그룹 10"/>
            <p:cNvGrpSpPr/>
            <p:nvPr/>
          </p:nvGrpSpPr>
          <p:grpSpPr>
            <a:xfrm>
              <a:off x="9766403" y="5103348"/>
              <a:ext cx="1532974" cy="1754652"/>
              <a:chOff x="4642743" y="4280097"/>
              <a:chExt cx="2146268" cy="2456633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3" y="4280097"/>
                <a:ext cx="2146268" cy="180066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337485" y="6090367"/>
                <a:ext cx="756783" cy="6463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91475" y="4280801"/>
              <a:ext cx="882831" cy="484632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32866" y="4280803"/>
              <a:ext cx="882831" cy="484632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819327" y="5103350"/>
              <a:ext cx="1509909" cy="1747791"/>
              <a:chOff x="8063089" y="5103348"/>
              <a:chExt cx="1509909" cy="1747791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89" y="5103348"/>
                <a:ext cx="1509909" cy="1356248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81133" y="6389474"/>
                <a:ext cx="107382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302839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 및 개발 방법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39393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</a:t>
                      </a: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6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81627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알고리즘 구현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</a:t>
                      </a:r>
                      <a:r>
                        <a:rPr lang="ko-KR" altLang="en-US" sz="1300" b="0" baseline="0" dirty="0" err="1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537262" y="2918609"/>
              <a:ext cx="524507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687121" y="3135345"/>
              <a:ext cx="244769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5061769" y="3424328"/>
              <a:ext cx="415830" cy="1606"/>
            </a:xfrm>
            <a:prstGeom prst="line">
              <a:avLst/>
            </a:prstGeom>
            <a:ln w="98425">
              <a:solidFill>
                <a:srgbClr val="5B9BD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>
              <a:off x="5136698" y="3641065"/>
              <a:ext cx="1049013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 err="1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</a:t>
            </a:r>
            <a:r>
              <a:rPr lang="ko-KR" altLang="en-US" sz="1600" spc="-150" dirty="0" err="1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사용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01212" y="1313277"/>
            <a:ext cx="9589577" cy="4585121"/>
            <a:chOff x="1767502" y="652480"/>
            <a:chExt cx="9589577" cy="4585121"/>
          </a:xfrm>
        </p:grpSpPr>
        <p:sp>
          <p:nvSpPr>
            <p:cNvPr id="15" name="TextBox 14"/>
            <p:cNvSpPr txBox="1"/>
            <p:nvPr/>
          </p:nvSpPr>
          <p:spPr>
            <a:xfrm>
              <a:off x="1767502" y="4775936"/>
              <a:ext cx="958957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https://github.com/gmlrud1211/project.git</a:t>
              </a:r>
              <a:endParaRPr lang="ko-KR" altLang="en-US" sz="24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012" t="7667" r="10887" b="26114"/>
            <a:stretch/>
          </p:blipFill>
          <p:spPr>
            <a:xfrm>
              <a:off x="2251995" y="652480"/>
              <a:ext cx="8511559" cy="400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514309"/>
            <a:chOff x="1727478" y="974733"/>
            <a:chExt cx="9048373" cy="4514309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</a:t>
              </a:r>
              <a:r>
                <a:rPr lang="en-US" altLang="ko-KR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TourAPI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</a:t>
              </a:r>
              <a:r>
                <a:rPr lang="en-US" altLang="ko-KR" sz="2400" spc="-150" dirty="0" err="1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TourAPI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658045"/>
              <a:ext cx="9048373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: https://navermaps.github.io/maps.js/ 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배경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658148" y="797019"/>
            <a:ext cx="0" cy="5383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337499408"/>
              </p:ext>
            </p:extLst>
          </p:nvPr>
        </p:nvGraphicFramePr>
        <p:xfrm>
          <a:off x="3419855" y="1681139"/>
          <a:ext cx="4132411" cy="3922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58148" y="2857697"/>
            <a:ext cx="4533852" cy="156966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2015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년 기준 만 </a:t>
            </a:r>
            <a:r>
              <a:rPr lang="en-US" altLang="ko-KR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15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세 이상 국민 중 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약 </a:t>
            </a:r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87.9%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의 인원은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연간 </a:t>
            </a:r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회 이상 국내여행에  참여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여행에 대한 관심은 나날이 늘고 있음</a:t>
            </a:r>
            <a:endParaRPr lang="en-US" altLang="ko-KR" sz="2400" spc="-15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배경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462550" y="1208745"/>
            <a:ext cx="8399364" cy="4702526"/>
            <a:chOff x="3462550" y="1012874"/>
            <a:chExt cx="8399364" cy="4702526"/>
          </a:xfrm>
        </p:grpSpPr>
        <p:sp>
          <p:nvSpPr>
            <p:cNvPr id="2" name="TextBox 1"/>
            <p:cNvSpPr txBox="1"/>
            <p:nvPr/>
          </p:nvSpPr>
          <p:spPr>
            <a:xfrm>
              <a:off x="3519773" y="1963051"/>
              <a:ext cx="8342141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현재 시장에 나와있는 대부분의 여행 </a:t>
              </a:r>
              <a:r>
                <a:rPr lang="ko-KR" altLang="en-US" sz="2000" spc="-150" dirty="0" err="1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플래너</a:t>
              </a:r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어플리케이션은 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해외 여행에 최적화 되어있음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여행을 계획할 때에는 어플리케이션을 활용하기 적절하지 않음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2550" y="4884403"/>
              <a:ext cx="83421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개인 관심사 맞춤형으로 국내 여행에 관한 여행지 정보를 제공해주어 </a:t>
              </a:r>
              <a:endPara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여행 루트를 손쉽게 짤 수 있게 해주는 여행 계획 어플리케이션이 필요함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19773" y="3517429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정보의 양은 너무나 방대하고 개개인의 관심사는 모두 다름</a:t>
              </a:r>
              <a:endParaRPr lang="en-US" altLang="ko-KR" sz="20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개인 관심사 맞춤형으로 원하는 정보를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테마별로 제공해주는 어플리케이션이 필요함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247710" y="1012874"/>
              <a:ext cx="886265" cy="534572"/>
            </a:xfrm>
            <a:prstGeom prst="rect">
              <a:avLst/>
            </a:prstGeom>
            <a:solidFill>
              <a:srgbClr val="003B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spc="-150" dirty="0"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BUT</a:t>
              </a:r>
              <a:endParaRPr lang="ko-KR" altLang="en-US" sz="2800" spc="-150" dirty="0"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2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목표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91162" y="2071999"/>
            <a:ext cx="8342141" cy="2714002"/>
            <a:chOff x="3491162" y="1300104"/>
            <a:chExt cx="8342141" cy="2714002"/>
          </a:xfrm>
        </p:grpSpPr>
        <p:sp>
          <p:nvSpPr>
            <p:cNvPr id="11" name="TextBox 10"/>
            <p:cNvSpPr txBox="1"/>
            <p:nvPr/>
          </p:nvSpPr>
          <p:spPr>
            <a:xfrm>
              <a:off x="3491162" y="1300104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한국 관광공사의 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관광지 정보 공공데이터 </a:t>
              </a:r>
              <a:r>
                <a:rPr lang="en-US" altLang="ko-KR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API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를 이용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해 어플리케이션 개발 </a:t>
              </a:r>
              <a:endPara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정부 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공공데이터 개방으로 관광 공사의 공공 데이터를 이용해 국내 관광지 정보를 제공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91162" y="2318551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팀 별로 공유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가 가능한 지출</a:t>
              </a:r>
              <a:r>
                <a:rPr lang="en-US" altLang="ko-KR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일정 관리 기능 제공</a:t>
              </a: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 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단위 여행 시에 지출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 등을 별도로 관리할 수 있음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162" y="3336998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사용자 관심사별 맞춤형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으로 여행 정보를 제공</a:t>
              </a:r>
              <a:endPara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테마별로 제공해 사용자가 원하는 정보만 찾아서 볼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08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목표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|  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491162" y="2581223"/>
            <a:ext cx="8342141" cy="1695555"/>
            <a:chOff x="3491162" y="4355445"/>
            <a:chExt cx="8342141" cy="1695555"/>
          </a:xfrm>
        </p:grpSpPr>
        <p:sp>
          <p:nvSpPr>
            <p:cNvPr id="14" name="TextBox 13"/>
            <p:cNvSpPr txBox="1"/>
            <p:nvPr/>
          </p:nvSpPr>
          <p:spPr>
            <a:xfrm>
              <a:off x="3491162" y="5373892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계획한 여행 루트를 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최단시간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으로 경유할 수 있는 </a:t>
              </a:r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경로 제공</a:t>
              </a:r>
            </a:p>
            <a:p>
              <a:pPr marL="342900" indent="-342900" algn="ctr">
                <a:buFontTx/>
                <a:buChar char="-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원하는 관광지를 선택하면 최단 경로를 보여주고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시에 시간을 단축할 수 있게 함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1162" y="4355445"/>
              <a:ext cx="8342141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003B60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다른 사용자들과 여행 일정을 공유</a:t>
              </a:r>
              <a:r>
                <a:rPr lang="ko-KR" altLang="en-US" sz="20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할 수 있는 기능 제공</a:t>
              </a:r>
              <a:endPara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  <a:p>
              <a:pPr algn="ctr"/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다른 사용자들의 일정을 가져와 새로운 일정을 만들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4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5398" y="562787"/>
            <a:ext cx="835298" cy="2151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797019"/>
            <a:ext cx="1407885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206" y="3140316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|  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206" y="3842233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03    |  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개발 효과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526302" y="2415214"/>
            <a:ext cx="8665698" cy="2196389"/>
            <a:chOff x="3526302" y="1943533"/>
            <a:chExt cx="8665698" cy="2196389"/>
          </a:xfrm>
        </p:grpSpPr>
        <p:sp>
          <p:nvSpPr>
            <p:cNvPr id="11" name="TextBox 10"/>
            <p:cNvSpPr txBox="1"/>
            <p:nvPr/>
          </p:nvSpPr>
          <p:spPr>
            <a:xfrm>
              <a:off x="3526302" y="1943533"/>
              <a:ext cx="86656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여행지 정보를 한 눈에 볼 수 있어 여행을 계획할 때 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시간을 절약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할 수 있고 </a:t>
              </a:r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편리함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을 제공함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26302" y="3308925"/>
              <a:ext cx="86656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국내여행에 대한 관심을 환기시키며</a:t>
              </a:r>
              <a:r>
                <a: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</a:t>
              </a:r>
              <a:r>
                <a: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·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외국인 관광객의 증가로 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  <a:p>
              <a:pPr algn="ctr"/>
              <a:r>
                <a:rPr lang="ko-KR" altLang="en-US" sz="2400" spc="-30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국내 관광사업의 활성화</a:t>
              </a:r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를 기대할 수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2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관련 사례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33" y="318648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|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</a:t>
            </a:r>
            <a:r>
              <a:rPr lang="ko-KR" altLang="en-US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차별점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605128" y="1399740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</a:t>
              </a:r>
              <a:r>
                <a:rPr lang="ko-KR" altLang="en-US" sz="20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 </a:t>
              </a:r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플래너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</a:t>
              </a:r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트립스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300" dirty="0" err="1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  <a:endParaRPr lang="ko-KR" altLang="en-US" sz="2000" spc="-30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도시별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189" y="2494672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|  </a:t>
            </a:r>
            <a:r>
              <a:rPr lang="ko-KR" altLang="en-US" spc="-150" dirty="0">
                <a:solidFill>
                  <a:schemeClr val="bg1">
                    <a:lumMod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pc="-150" dirty="0">
              <a:solidFill>
                <a:schemeClr val="bg1">
                  <a:lumMod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3200273"/>
            <a:ext cx="3149600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02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기존 어플과  </a:t>
            </a:r>
            <a:r>
              <a:rPr lang="ko-KR" altLang="en-US" sz="2400" spc="-150" dirty="0" err="1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차별점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15789" y="2086842"/>
            <a:ext cx="8627682" cy="2975818"/>
            <a:chOff x="3315789" y="1668579"/>
            <a:chExt cx="8627682" cy="2975818"/>
          </a:xfrm>
        </p:grpSpPr>
        <p:grpSp>
          <p:nvGrpSpPr>
            <p:cNvPr id="4" name="그룹 3"/>
            <p:cNvGrpSpPr/>
            <p:nvPr/>
          </p:nvGrpSpPr>
          <p:grpSpPr>
            <a:xfrm>
              <a:off x="3315789" y="2533241"/>
              <a:ext cx="8627682" cy="2111156"/>
              <a:chOff x="3315789" y="1727682"/>
              <a:chExt cx="8627682" cy="211115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23772" y="3007841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팀 단위로 여행을 계획할 때</a:t>
                </a:r>
                <a:r>
                  <a:rPr lang="en-US" altLang="ko-KR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 </a:t>
                </a:r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개인별로 일정</a:t>
                </a:r>
                <a:r>
                  <a:rPr lang="en-US" altLang="ko-KR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, </a:t>
                </a:r>
                <a:r>
                  <a:rPr lang="ko-KR" altLang="en-US" sz="2400" spc="-300" dirty="0">
                    <a:solidFill>
                      <a:srgbClr val="003B60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지출을 관리할 수 있는 기능을 제공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해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각각의 일정을 확인하고 관리할 수 있도록 함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315789" y="1727682"/>
                <a:ext cx="861969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기존의 어플리케이션은 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사용자 </a:t>
                </a:r>
                <a:r>
                  <a:rPr lang="ko-KR" altLang="en-US" sz="2400" spc="-300" dirty="0" err="1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개인을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 위한 맞춤형 서비스</a:t>
                </a:r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로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  <a:p>
                <a:pPr algn="ctr"/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20_TT" panose="02090603020101020101" pitchFamily="18" charset="-127"/>
                    <a:ea typeface="Yoon 윤고딕 520_TT" panose="02090603020101020101" pitchFamily="18" charset="-127"/>
                  </a:rPr>
                  <a:t>팀 단위로 여행을 계획할 때 부적합함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115035" y="1668579"/>
              <a:ext cx="1029190" cy="489801"/>
              <a:chOff x="6894576" y="1654511"/>
              <a:chExt cx="1029190" cy="489801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6894576" y="1654511"/>
                <a:ext cx="1024128" cy="0"/>
              </a:xfrm>
              <a:prstGeom prst="line">
                <a:avLst/>
              </a:prstGeom>
              <a:ln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973922" y="1682647"/>
                <a:ext cx="949844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300" dirty="0">
                    <a:solidFill>
                      <a:srgbClr val="595959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first</a:t>
                </a:r>
                <a:endParaRPr lang="ko-KR" altLang="en-US" sz="2400" spc="30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26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2000" spc="-150" dirty="0">
            <a:solidFill>
              <a:schemeClr val="bg1"/>
            </a:solidFill>
            <a:latin typeface="Yoon 윤고딕 530_TT" panose="02090603020101020101" pitchFamily="18" charset="-127"/>
            <a:ea typeface="Yoon 윤고딕 53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595959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1182</Words>
  <Application>Microsoft Office PowerPoint</Application>
  <PresentationFormat>와이드스크린</PresentationFormat>
  <Paragraphs>339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Yoon 윤고딕 530_TT</vt:lpstr>
      <vt:lpstr>나눔바른고딕</vt:lpstr>
      <vt:lpstr>Yoon 윤고딕 540_TT</vt:lpstr>
      <vt:lpstr>Yoon 윤고딕 550_TT</vt:lpstr>
      <vt:lpstr>Wingdings</vt:lpstr>
      <vt:lpstr>Arial</vt:lpstr>
      <vt:lpstr>Segoe UI Black</vt:lpstr>
      <vt:lpstr>Yoon 윤고딕 520_TT</vt:lpstr>
      <vt:lpstr>Rockwell Extra Bold</vt:lpstr>
      <vt:lpstr>맑은 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김문희</cp:lastModifiedBy>
  <cp:revision>124</cp:revision>
  <dcterms:created xsi:type="dcterms:W3CDTF">2016-11-09T05:41:54Z</dcterms:created>
  <dcterms:modified xsi:type="dcterms:W3CDTF">2016-12-25T09:50:56Z</dcterms:modified>
</cp:coreProperties>
</file>