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6" r:id="rId2"/>
    <p:sldId id="263" r:id="rId3"/>
    <p:sldId id="273" r:id="rId4"/>
    <p:sldId id="304" r:id="rId5"/>
    <p:sldId id="306" r:id="rId6"/>
    <p:sldId id="305" r:id="rId7"/>
    <p:sldId id="267" r:id="rId8"/>
    <p:sldId id="293" r:id="rId9"/>
    <p:sldId id="298" r:id="rId10"/>
    <p:sldId id="352" r:id="rId11"/>
    <p:sldId id="353" r:id="rId12"/>
    <p:sldId id="354" r:id="rId13"/>
    <p:sldId id="355" r:id="rId14"/>
    <p:sldId id="356" r:id="rId15"/>
    <p:sldId id="357" r:id="rId16"/>
    <p:sldId id="295" r:id="rId17"/>
    <p:sldId id="324" r:id="rId18"/>
    <p:sldId id="330" r:id="rId19"/>
    <p:sldId id="331" r:id="rId20"/>
    <p:sldId id="329" r:id="rId21"/>
    <p:sldId id="338" r:id="rId22"/>
    <p:sldId id="340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36" r:id="rId34"/>
    <p:sldId id="278" r:id="rId35"/>
    <p:sldId id="301" r:id="rId36"/>
    <p:sldId id="323" r:id="rId37"/>
    <p:sldId id="285" r:id="rId38"/>
    <p:sldId id="289" r:id="rId39"/>
    <p:sldId id="286" r:id="rId40"/>
    <p:sldId id="292" r:id="rId41"/>
  </p:sldIdLst>
  <p:sldSz cx="12192000" cy="6858000"/>
  <p:notesSz cx="6858000" cy="9144000"/>
  <p:embeddedFontLst>
    <p:embeddedFont>
      <p:font typeface="Yoon 윤고딕 550_TT" panose="02090603020101020101" pitchFamily="18" charset="-127"/>
      <p:regular r:id="rId43"/>
    </p:embeddedFont>
    <p:embeddedFont>
      <p:font typeface="나눔고딕" panose="020D0604000000000000" pitchFamily="50" charset="-127"/>
      <p:regular r:id="rId44"/>
      <p:bold r:id="rId45"/>
    </p:embeddedFont>
    <p:embeddedFont>
      <p:font typeface="Yoon 윤고딕 530_TT" panose="02090603020101020101" pitchFamily="18" charset="-127"/>
      <p:regular r:id="rId46"/>
    </p:embeddedFont>
    <p:embeddedFont>
      <p:font typeface="Rockwell Extra Bold" panose="02060903040505020403" pitchFamily="18" charset="0"/>
      <p:bold r:id="rId47"/>
    </p:embeddedFont>
    <p:embeddedFont>
      <p:font typeface="Yoon 윤고딕 520_TT" panose="02090603020101020101" pitchFamily="18" charset="-127"/>
      <p:regular r:id="rId48"/>
    </p:embeddedFont>
    <p:embeddedFont>
      <p:font typeface="Yoon 윤고딕 540_TT" panose="02090603020101020101" pitchFamily="18" charset="-127"/>
      <p:regular r:id="rId49"/>
    </p:embeddedFont>
    <p:embeddedFont>
      <p:font typeface="나눔바른고딕" panose="020B0603020101020101" pitchFamily="50" charset="-127"/>
      <p:regular r:id="rId50"/>
      <p:bold r:id="rId51"/>
    </p:embeddedFont>
    <p:embeddedFont>
      <p:font typeface="Segoe UI Black" panose="020B0A02040204020203" pitchFamily="34" charset="0"/>
      <p:bold r:id="rId52"/>
      <p:boldItalic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3B60"/>
    <a:srgbClr val="F2F2F2"/>
    <a:srgbClr val="7F7F7F"/>
    <a:srgbClr val="D5D5D5"/>
    <a:srgbClr val="B6BFC8"/>
    <a:srgbClr val="5B9BD5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88142" autoAdjust="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34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44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85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6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09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55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66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공공데이터 활용 상세 설명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68768" y="3431511"/>
            <a:ext cx="2231733" cy="247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21" idx="1"/>
          </p:cNvCxnSpPr>
          <p:nvPr/>
        </p:nvCxnSpPr>
        <p:spPr>
          <a:xfrm>
            <a:off x="7760520" y="3433982"/>
            <a:ext cx="2093697" cy="359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사각형 2"/>
          <p:cNvSpPr/>
          <p:nvPr/>
        </p:nvSpPr>
        <p:spPr>
          <a:xfrm>
            <a:off x="3523394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3912" y="2078792"/>
            <a:ext cx="1675838" cy="2705437"/>
            <a:chOff x="1944517" y="1861684"/>
            <a:chExt cx="2099945" cy="3390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17" y="1861684"/>
              <a:ext cx="2099945" cy="339010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121798" y="2340952"/>
              <a:ext cx="1756415" cy="245458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21798" y="4166782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경기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21798" y="3530553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서울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21798" y="2900757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제주도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1798" y="2241509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경상도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31483" y="2452246"/>
            <a:ext cx="2229037" cy="2727208"/>
            <a:chOff x="5707821" y="2763193"/>
            <a:chExt cx="2021275" cy="220442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707821" y="2763193"/>
              <a:ext cx="2021275" cy="158708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312050" y="4395427"/>
              <a:ext cx="890637" cy="5721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Web 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854217" y="2625614"/>
            <a:ext cx="1807904" cy="2236266"/>
            <a:chOff x="9502521" y="2946692"/>
            <a:chExt cx="1358325" cy="168016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502521" y="2946692"/>
              <a:ext cx="1358325" cy="122009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882975" y="4326244"/>
              <a:ext cx="667755" cy="3006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37" name="말풍선: 사각형 2"/>
          <p:cNvSpPr/>
          <p:nvPr/>
        </p:nvSpPr>
        <p:spPr>
          <a:xfrm>
            <a:off x="7862001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공공데이터에 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2"/>
          <p:cNvSpPr/>
          <p:nvPr/>
        </p:nvSpPr>
        <p:spPr>
          <a:xfrm>
            <a:off x="7862001" y="2245396"/>
            <a:ext cx="1906481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응답 </a:t>
            </a:r>
            <a:r>
              <a:rPr lang="en-US" altLang="ko-KR" dirty="0" err="1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json</a:t>
            </a:r>
            <a:r>
              <a:rPr lang="en-US" altLang="ko-KR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data </a:t>
            </a: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9" name="말풍선: 사각형 2"/>
          <p:cNvSpPr/>
          <p:nvPr/>
        </p:nvSpPr>
        <p:spPr>
          <a:xfrm>
            <a:off x="3523395" y="2245396"/>
            <a:ext cx="1906480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2562906" y="3579078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1646551" y="5106447"/>
            <a:ext cx="9759496" cy="1247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http://api.visitkorea.or.kr/openapi/service/rest/KorService/areaBasedList?ServiceKey=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&amp;contentTypeId=12&amp;areaCode=1&amp;sigunguCode=&amp;cat1=&amp;cat2=&amp;cat3=&amp;listYN=Y&amp;MobileOS=ETC&amp;MobileApp=TourAPI3.0_Guide&amp;arrange=A&amp;numOfRows=12&amp;pageNo=1</a:t>
            </a:r>
            <a:endParaRPr lang="ko-KR" altLang="en-US" sz="2000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/>
          <p:cNvGrpSpPr>
            <a:grpSpLocks/>
          </p:cNvGrpSpPr>
          <p:nvPr/>
        </p:nvGrpSpPr>
        <p:grpSpPr>
          <a:xfrm>
            <a:off x="1691775" y="2438099"/>
            <a:ext cx="1500523" cy="2023671"/>
            <a:chOff x="6042412" y="478134"/>
            <a:chExt cx="3228165" cy="4200851"/>
          </a:xfrm>
        </p:grpSpPr>
        <p:sp>
          <p:nvSpPr>
            <p:cNvPr id="42" name="직사각형 41"/>
            <p:cNvSpPr/>
            <p:nvPr/>
          </p:nvSpPr>
          <p:spPr>
            <a:xfrm>
              <a:off x="6193599" y="502985"/>
              <a:ext cx="2987488" cy="4175004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042412" y="478134"/>
              <a:ext cx="3228165" cy="4200851"/>
              <a:chOff x="5535516" y="475179"/>
              <a:chExt cx="3228165" cy="453540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658653" y="475179"/>
                <a:ext cx="3105028" cy="1529180"/>
                <a:chOff x="4105995" y="91516"/>
                <a:chExt cx="3105028" cy="2057428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4045" y="129403"/>
                  <a:ext cx="2987488" cy="2019541"/>
                </a:xfrm>
                <a:prstGeom prst="rect">
                  <a:avLst/>
                </a:prstGeom>
              </p:spPr>
            </p:pic>
            <p:sp>
              <p:nvSpPr>
                <p:cNvPr id="19" name="직사각형 18"/>
                <p:cNvSpPr/>
                <p:nvPr/>
              </p:nvSpPr>
              <p:spPr>
                <a:xfrm>
                  <a:off x="4105995" y="91516"/>
                  <a:ext cx="3105028" cy="2038266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경복궁</a:t>
                  </a: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658658" y="3466981"/>
                <a:ext cx="3105023" cy="1543598"/>
                <a:chOff x="9176467" y="1048790"/>
                <a:chExt cx="3105023" cy="1543598"/>
              </a:xfrm>
            </p:grpSpPr>
            <p:pic>
              <p:nvPicPr>
                <p:cNvPr id="44" name="그림 4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00037" y="1048790"/>
                  <a:ext cx="2991963" cy="1542523"/>
                </a:xfrm>
                <a:prstGeom prst="rect">
                  <a:avLst/>
                </a:prstGeom>
              </p:spPr>
            </p:pic>
            <p:sp>
              <p:nvSpPr>
                <p:cNvPr id="45" name="직사각형 44"/>
                <p:cNvSpPr/>
                <p:nvPr/>
              </p:nvSpPr>
              <p:spPr>
                <a:xfrm>
                  <a:off x="9176467" y="1090038"/>
                  <a:ext cx="3105023" cy="150235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경희궁</a:t>
                  </a: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5535516" y="1932607"/>
                <a:ext cx="3228165" cy="1561858"/>
                <a:chOff x="5537808" y="1932607"/>
                <a:chExt cx="3228165" cy="1561858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4520" y="1994269"/>
                  <a:ext cx="2991963" cy="1472711"/>
                </a:xfrm>
                <a:prstGeom prst="rect">
                  <a:avLst/>
                </a:prstGeom>
              </p:spPr>
            </p:pic>
            <p:sp>
              <p:nvSpPr>
                <p:cNvPr id="47" name="직사각형 46"/>
                <p:cNvSpPr/>
                <p:nvPr/>
              </p:nvSpPr>
              <p:spPr>
                <a:xfrm>
                  <a:off x="5537808" y="1932607"/>
                  <a:ext cx="3228165" cy="1561858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광화문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84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9" grpId="0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5215256" y="1756173"/>
            <a:ext cx="2775242" cy="4497557"/>
            <a:chOff x="1487529" y="1756175"/>
            <a:chExt cx="2775242" cy="4497557"/>
          </a:xfrm>
        </p:grpSpPr>
        <p:pic>
          <p:nvPicPr>
            <p:cNvPr id="92" name="Picture 4" descr="C:\Users\DB_Lab\Desktop\지도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628" y="1978273"/>
              <a:ext cx="2668475" cy="367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5" descr="C:\Users\DB_Lab\Desktop\폰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529" y="1756175"/>
              <a:ext cx="2775242" cy="4497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2396848" y="187380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636343" y="1756174"/>
            <a:ext cx="2775242" cy="4497557"/>
            <a:chOff x="1487529" y="1756175"/>
            <a:chExt cx="2775242" cy="4497557"/>
          </a:xfrm>
        </p:grpSpPr>
        <p:pic>
          <p:nvPicPr>
            <p:cNvPr id="1028" name="Picture 4" descr="C:\Users\DB_Lab\Desktop\지도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628" y="1978273"/>
              <a:ext cx="2668475" cy="367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DB_Lab\Desktop\폰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529" y="1756175"/>
              <a:ext cx="2775242" cy="4497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2396848" y="187380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일정 관리 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08025" y="1756176"/>
            <a:ext cx="2785936" cy="4497557"/>
            <a:chOff x="8908025" y="1756176"/>
            <a:chExt cx="2785936" cy="449755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8025" y="1756176"/>
              <a:ext cx="2785936" cy="449755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822691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일정</a:t>
              </a:r>
            </a:p>
          </p:txBody>
        </p:sp>
      </p:grpSp>
      <p:pic>
        <p:nvPicPr>
          <p:cNvPr id="2051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2528243" y="2887344"/>
            <a:ext cx="341727" cy="394488"/>
          </a:xfrm>
          <a:prstGeom prst="rect">
            <a:avLst/>
          </a:prstGeom>
          <a:noFill/>
        </p:spPr>
      </p:pic>
      <p:pic>
        <p:nvPicPr>
          <p:cNvPr id="85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1857683" y="3697242"/>
            <a:ext cx="341727" cy="394488"/>
          </a:xfrm>
          <a:prstGeom prst="rect">
            <a:avLst/>
          </a:prstGeom>
          <a:noFill/>
        </p:spPr>
      </p:pic>
      <p:pic>
        <p:nvPicPr>
          <p:cNvPr id="86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2374798" y="4777105"/>
            <a:ext cx="341727" cy="394488"/>
          </a:xfrm>
          <a:prstGeom prst="rect">
            <a:avLst/>
          </a:prstGeom>
          <a:noFill/>
        </p:spPr>
      </p:pic>
      <p:pic>
        <p:nvPicPr>
          <p:cNvPr id="87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3331401" y="4463596"/>
            <a:ext cx="341727" cy="394488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>
            <a:off x="1636343" y="1756176"/>
            <a:ext cx="2785936" cy="4497557"/>
            <a:chOff x="1522487" y="1756176"/>
            <a:chExt cx="2785936" cy="4497557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7" y="1756176"/>
              <a:ext cx="2785936" cy="4497557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2437153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pic>
        <p:nvPicPr>
          <p:cNvPr id="95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6104890" y="2896053"/>
            <a:ext cx="341727" cy="394488"/>
          </a:xfrm>
          <a:prstGeom prst="rect">
            <a:avLst/>
          </a:prstGeom>
          <a:noFill/>
        </p:spPr>
      </p:pic>
      <p:pic>
        <p:nvPicPr>
          <p:cNvPr id="96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6910314" y="4463596"/>
            <a:ext cx="341727" cy="394488"/>
          </a:xfrm>
          <a:prstGeom prst="rect">
            <a:avLst/>
          </a:prstGeom>
          <a:noFill/>
        </p:spPr>
      </p:pic>
      <p:pic>
        <p:nvPicPr>
          <p:cNvPr id="97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7424120" y="3231756"/>
            <a:ext cx="341727" cy="394488"/>
          </a:xfrm>
          <a:prstGeom prst="rect">
            <a:avLst/>
          </a:prstGeom>
          <a:noFill/>
        </p:spPr>
      </p:pic>
      <p:pic>
        <p:nvPicPr>
          <p:cNvPr id="98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7263073" y="2578613"/>
            <a:ext cx="341727" cy="394488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5215256" y="1756172"/>
            <a:ext cx="2785936" cy="4497557"/>
            <a:chOff x="5215256" y="1756176"/>
            <a:chExt cx="2785936" cy="449755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256" y="1756176"/>
              <a:ext cx="2785936" cy="449755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129922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1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지출 관리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307523" y="1643632"/>
            <a:ext cx="2785936" cy="4497557"/>
            <a:chOff x="5116780" y="1503601"/>
            <a:chExt cx="2785936" cy="449755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5464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5464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350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485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464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464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464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350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88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07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5464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636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388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50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350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50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636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636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636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350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155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50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6812723" y="1643632"/>
            <a:ext cx="2785936" cy="4497557"/>
            <a:chOff x="5116780" y="1503601"/>
            <a:chExt cx="2785936" cy="4497557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0516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0516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402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4537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16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0516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0516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402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440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59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70516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688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440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402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402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402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688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688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688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4402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207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402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3" name="타원 2"/>
          <p:cNvSpPr/>
          <p:nvPr/>
        </p:nvSpPr>
        <p:spPr>
          <a:xfrm>
            <a:off x="4431323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952475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62807" y="2589108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562807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7064839" y="2954563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7064839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360111" y="2495436"/>
            <a:ext cx="2681841" cy="1968382"/>
            <a:chOff x="6227529" y="733854"/>
            <a:chExt cx="4010025" cy="2943225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91" name="사각형: 둥근 모서리 90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92" name="곱하기 기호 91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5055483" y="3012107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103" name="그룹 102"/>
          <p:cNvGrpSpPr/>
          <p:nvPr/>
        </p:nvGrpSpPr>
        <p:grpSpPr>
          <a:xfrm>
            <a:off x="3360111" y="2495436"/>
            <a:ext cx="2681841" cy="1968382"/>
            <a:chOff x="9375672" y="1434754"/>
            <a:chExt cx="4010025" cy="2943225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672" y="1434754"/>
              <a:ext cx="4010025" cy="294322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10305933" y="16818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305935" y="28452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0305935" y="33240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109" name="사각형: 둥근 모서리 108"/>
            <p:cNvSpPr/>
            <p:nvPr/>
          </p:nvSpPr>
          <p:spPr>
            <a:xfrm>
              <a:off x="10902383" y="37112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11" name="곱하기 기호 110"/>
            <p:cNvSpPr/>
            <p:nvPr/>
          </p:nvSpPr>
          <p:spPr>
            <a:xfrm>
              <a:off x="12512858" y="17290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0296237" y="2676939"/>
              <a:ext cx="2149499" cy="740183"/>
              <a:chOff x="7099832" y="215035"/>
              <a:chExt cx="2149499" cy="897314"/>
            </a:xfrm>
            <a:solidFill>
              <a:srgbClr val="F2F2F2"/>
            </a:solidFill>
          </p:grpSpPr>
          <p:sp>
            <p:nvSpPr>
              <p:cNvPr id="114" name="직사각형 113"/>
              <p:cNvSpPr/>
              <p:nvPr/>
            </p:nvSpPr>
            <p:spPr>
              <a:xfrm>
                <a:off x="7099832" y="215035"/>
                <a:ext cx="2149499" cy="8784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099832" y="215035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099832" y="508590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B</a:t>
                </a: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7099832" y="804026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 ,B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10299704" y="2362428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858090" y="3510945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20" name="그룹 19"/>
          <p:cNvGrpSpPr/>
          <p:nvPr/>
        </p:nvGrpSpPr>
        <p:grpSpPr>
          <a:xfrm>
            <a:off x="3352491" y="2495436"/>
            <a:ext cx="2681841" cy="1968382"/>
            <a:chOff x="6227529" y="733854"/>
            <a:chExt cx="4010025" cy="29432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 &amp; B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점심 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- </a:t>
              </a:r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비빔밥 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20000</a:t>
              </a:r>
              <a:endParaRPr lang="ko-KR" altLang="en-US" sz="1400" dirty="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7" name="곱하기 기호 16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674204" y="3919994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20" name="TextBox 119"/>
          <p:cNvSpPr txBox="1"/>
          <p:nvPr/>
        </p:nvSpPr>
        <p:spPr>
          <a:xfrm>
            <a:off x="39405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25,000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4457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12,000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662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5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2" grpId="0" animBg="1"/>
      <p:bldP spid="55" grpId="0" animBg="1"/>
      <p:bldP spid="74" grpId="0" animBg="1"/>
      <p:bldP spid="77" grpId="0" animBg="1"/>
      <p:bldP spid="79" grpId="0" animBg="1"/>
      <p:bldP spid="80" grpId="0" animBg="1"/>
      <p:bldP spid="138" grpId="0" animBg="1"/>
      <p:bldP spid="196" grpId="0" animBg="1"/>
      <p:bldP spid="120" grpId="0" animBg="1"/>
      <p:bldP spid="1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091" y="1485900"/>
            <a:ext cx="5165261" cy="4620986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9465853" y="2286955"/>
            <a:ext cx="2318649" cy="3264763"/>
            <a:chOff x="2008413" y="2286955"/>
            <a:chExt cx="2318649" cy="3264763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내 여행목록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춘천쓰</a:t>
              </a:r>
            </a:p>
          </p:txBody>
        </p:sp>
        <p:cxnSp>
          <p:nvCxnSpPr>
            <p:cNvPr id="63" name="직선 연결선 62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서울맛집투어</a:t>
              </a: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1680" y="376936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+</a:t>
              </a:r>
              <a:endParaRPr lang="ko-KR" altLang="en-US" sz="3000" b="1" spc="-150" dirty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  <a:ea typeface="Yoon 윤고딕 520_TT" panose="02090603020101020101" pitchFamily="18" charset="-127"/>
                <a:cs typeface="Segoe UI Black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다른 사용자 플랜 가져오기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9" name="그림 8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1" y="1485900"/>
            <a:ext cx="5165261" cy="462098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87" y="1471696"/>
            <a:ext cx="2663433" cy="4624304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4409440" y="32207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66240" y="2286955"/>
            <a:ext cx="2335702" cy="3264763"/>
            <a:chOff x="1991360" y="2286955"/>
            <a:chExt cx="2335702" cy="326476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부산 여행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제주도 여행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91360" y="375920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∨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42172" y="5100319"/>
            <a:ext cx="730228" cy="292388"/>
          </a:xfrm>
          <a:prstGeom prst="rect">
            <a:avLst/>
          </a:prstGeom>
          <a:solidFill>
            <a:srgbClr val="F2F2F2"/>
          </a:solidFill>
          <a:ln>
            <a:solidFill>
              <a:srgbClr val="003B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가져오기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8260080" y="32715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683293" y="2286955"/>
            <a:ext cx="2318649" cy="3264763"/>
            <a:chOff x="2008413" y="2286955"/>
            <a:chExt cx="2318649" cy="3264763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34" y="1584087"/>
            <a:ext cx="932766" cy="4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최단 경로 추천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97742" y="1218104"/>
            <a:ext cx="5165261" cy="4620986"/>
            <a:chOff x="0" y="1694462"/>
            <a:chExt cx="5165261" cy="46209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9" r="8862" b="7333"/>
            <a:stretch/>
          </p:blipFill>
          <p:spPr>
            <a:xfrm>
              <a:off x="1463039" y="2021614"/>
              <a:ext cx="2321169" cy="3675802"/>
            </a:xfrm>
            <a:prstGeom prst="rect">
              <a:avLst/>
            </a:prstGeom>
          </p:spPr>
        </p:pic>
        <p:pic>
          <p:nvPicPr>
            <p:cNvPr id="13" name="그림 12" descr="smart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94462"/>
              <a:ext cx="5165261" cy="462098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247911" y="3461917"/>
            <a:ext cx="461014" cy="393179"/>
            <a:chOff x="8662814" y="3284626"/>
            <a:chExt cx="461014" cy="393179"/>
          </a:xfrm>
        </p:grpSpPr>
        <p:sp>
          <p:nvSpPr>
            <p:cNvPr id="19" name="타원 18"/>
            <p:cNvSpPr/>
            <p:nvPr/>
          </p:nvSpPr>
          <p:spPr>
            <a:xfrm>
              <a:off x="8821072" y="3310881"/>
              <a:ext cx="144498" cy="17033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814" y="3284626"/>
              <a:ext cx="461014" cy="393179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63" y="4295802"/>
            <a:ext cx="461014" cy="3931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78" y="2562252"/>
            <a:ext cx="461014" cy="3931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9" y="4099212"/>
            <a:ext cx="461014" cy="3931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49" y="2974008"/>
            <a:ext cx="461014" cy="39317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933352" y="1218104"/>
            <a:ext cx="5165261" cy="4620986"/>
            <a:chOff x="0" y="1694462"/>
            <a:chExt cx="5165261" cy="462098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9" r="8862" b="7333"/>
            <a:stretch/>
          </p:blipFill>
          <p:spPr>
            <a:xfrm>
              <a:off x="1463039" y="2021614"/>
              <a:ext cx="2321169" cy="3675802"/>
            </a:xfrm>
            <a:prstGeom prst="rect">
              <a:avLst/>
            </a:prstGeom>
          </p:spPr>
        </p:pic>
        <p:pic>
          <p:nvPicPr>
            <p:cNvPr id="24" name="그림 23" descr="smart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94462"/>
              <a:ext cx="5165261" cy="4620986"/>
            </a:xfrm>
            <a:prstGeom prst="rect">
              <a:avLst/>
            </a:prstGeom>
          </p:spPr>
        </p:pic>
      </p:grpSp>
      <p:cxnSp>
        <p:nvCxnSpPr>
          <p:cNvPr id="9" name="직선 연결선 8"/>
          <p:cNvCxnSpPr>
            <a:cxnSpLocks/>
          </p:cNvCxnSpPr>
          <p:nvPr/>
        </p:nvCxnSpPr>
        <p:spPr>
          <a:xfrm flipV="1">
            <a:off x="8620797" y="3273660"/>
            <a:ext cx="904875" cy="58143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8954172" y="3273660"/>
            <a:ext cx="571500" cy="134302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7805716" y="4454830"/>
            <a:ext cx="1148456" cy="16185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 flipV="1">
            <a:off x="7805716" y="2955431"/>
            <a:ext cx="281681" cy="1499399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41"/>
          <p:cNvSpPr/>
          <p:nvPr/>
        </p:nvSpPr>
        <p:spPr>
          <a:xfrm>
            <a:off x="6033479" y="3213637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45269" y="6132438"/>
            <a:ext cx="8619699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원하는 관광지를 선택하면</a:t>
            </a:r>
            <a:r>
              <a:rPr lang="en-US" altLang="ko-KR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최단 시간으로 경유하는 경로를 보여줌</a:t>
            </a:r>
          </a:p>
        </p:txBody>
      </p:sp>
    </p:spTree>
    <p:extLst>
      <p:ext uri="{BB962C8B-B14F-4D97-AF65-F5344CB8AC3E}">
        <p14:creationId xmlns:p14="http://schemas.microsoft.com/office/powerpoint/2010/main" val="27983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어플리케이션 ↔ 웹 서비스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232208" y="1827000"/>
            <a:ext cx="6484352" cy="3227456"/>
            <a:chOff x="3538255" y="1827000"/>
            <a:chExt cx="6484352" cy="3227456"/>
          </a:xfrm>
        </p:grpSpPr>
        <p:grpSp>
          <p:nvGrpSpPr>
            <p:cNvPr id="7" name="그룹 6"/>
            <p:cNvGrpSpPr/>
            <p:nvPr/>
          </p:nvGrpSpPr>
          <p:grpSpPr>
            <a:xfrm>
              <a:off x="3538255" y="1827000"/>
              <a:ext cx="1984663" cy="3204000"/>
              <a:chOff x="8706297" y="2160471"/>
              <a:chExt cx="1984663" cy="32040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41" t="25630" r="40347" b="12952"/>
              <a:stretch/>
            </p:blipFill>
            <p:spPr>
              <a:xfrm>
                <a:off x="8722444" y="2641225"/>
                <a:ext cx="1968516" cy="2242491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297" y="2160471"/>
                <a:ext cx="1984663" cy="3204000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6185213" y="1847022"/>
              <a:ext cx="3837394" cy="3207434"/>
              <a:chOff x="8138519" y="2162230"/>
              <a:chExt cx="3727656" cy="3115711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7389" y="2391509"/>
                <a:ext cx="3234728" cy="1730326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73" t="10859" r="11751" b="23881"/>
              <a:stretch/>
            </p:blipFill>
            <p:spPr>
              <a:xfrm>
                <a:off x="8138519" y="2162230"/>
                <a:ext cx="3727656" cy="3115711"/>
              </a:xfrm>
              <a:prstGeom prst="rect">
                <a:avLst/>
              </a:prstGeom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2164535" y="5726112"/>
            <a:ext cx="8619699" cy="830997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어플리케이션에서 작성한 계획을 웹에서 확인 가능 </a:t>
            </a:r>
          </a:p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웹에서 작성한 계획 또한 어플리케이션에서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37553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50183"/>
              </p:ext>
            </p:extLst>
          </p:nvPr>
        </p:nvGraphicFramePr>
        <p:xfrm>
          <a:off x="1131670" y="164715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685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628262">
                  <a:extLst>
                    <a:ext uri="{9D8B030D-6E8A-4147-A177-3AD203B41FA5}">
                      <a16:colId xmlns:a16="http://schemas.microsoft.com/office/drawing/2014/main" val="1448433484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API</a:t>
                      </a:r>
                      <a:r>
                        <a:rPr lang="ko-KR" altLang="en-US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</a:t>
                      </a: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002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7629" y="1034712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163396" y="2971800"/>
            <a:ext cx="892724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060475" y="4647135"/>
            <a:ext cx="2950173" cy="2148132"/>
            <a:chOff x="8060475" y="4647135"/>
            <a:chExt cx="2950173" cy="2148132"/>
          </a:xfrm>
        </p:grpSpPr>
        <p:grpSp>
          <p:nvGrpSpPr>
            <p:cNvPr id="7" name="그룹 10"/>
            <p:cNvGrpSpPr/>
            <p:nvPr/>
          </p:nvGrpSpPr>
          <p:grpSpPr>
            <a:xfrm>
              <a:off x="9986396" y="5618490"/>
              <a:ext cx="1024252" cy="1176777"/>
              <a:chOff x="4642747" y="4069367"/>
              <a:chExt cx="1715323" cy="2543064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7" y="4069367"/>
                <a:ext cx="1715323" cy="1800665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164593" y="5879634"/>
                <a:ext cx="671631" cy="7327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59682" y="4846947"/>
              <a:ext cx="877681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28227" y="4846949"/>
              <a:ext cx="877682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6"/>
            <p:cNvGrpSpPr/>
            <p:nvPr/>
          </p:nvGrpSpPr>
          <p:grpSpPr>
            <a:xfrm>
              <a:off x="8060475" y="5618490"/>
              <a:ext cx="1013186" cy="1171535"/>
              <a:chOff x="8063092" y="4952838"/>
              <a:chExt cx="1212761" cy="1809527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92" y="4952838"/>
                <a:ext cx="1212761" cy="135624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11664" y="6238964"/>
                <a:ext cx="915617" cy="52340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56327"/>
              </p:ext>
            </p:extLst>
          </p:nvPr>
        </p:nvGraphicFramePr>
        <p:xfrm>
          <a:off x="7105750" y="1638951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685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628262">
                  <a:extLst>
                    <a:ext uri="{9D8B030D-6E8A-4147-A177-3AD203B41FA5}">
                      <a16:colId xmlns:a16="http://schemas.microsoft.com/office/drawing/2014/main" val="3025009386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API</a:t>
                      </a:r>
                      <a:r>
                        <a:rPr lang="ko-KR" altLang="en-US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</a:t>
                      </a: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083" y="1491769"/>
            <a:ext cx="10616218" cy="1107996"/>
            <a:chOff x="720083" y="1843955"/>
            <a:chExt cx="10616218" cy="1107996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843955"/>
              <a:ext cx="1315392" cy="1107996"/>
              <a:chOff x="365398" y="2123594"/>
              <a:chExt cx="131539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4" y="2155859"/>
                <a:ext cx="713456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기능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21" y="2388192"/>
              <a:ext cx="10014280" cy="553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사용자가 출발지와 도착지</a:t>
              </a:r>
              <a:r>
                <a:rPr lang="en-US" altLang="ko-KR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경유할 여행지를 선택하면 최단 시간으로 경유할 수 있는 최적의 경로 탐색</a:t>
              </a:r>
              <a:endPara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20083" y="4758884"/>
            <a:ext cx="8670048" cy="1222868"/>
            <a:chOff x="720083" y="3319785"/>
            <a:chExt cx="8670048" cy="1222868"/>
          </a:xfrm>
        </p:grpSpPr>
        <p:grpSp>
          <p:nvGrpSpPr>
            <p:cNvPr id="15" name="그룹 14"/>
            <p:cNvGrpSpPr/>
            <p:nvPr/>
          </p:nvGrpSpPr>
          <p:grpSpPr>
            <a:xfrm>
              <a:off x="720083" y="3319785"/>
              <a:ext cx="2398151" cy="1107996"/>
              <a:chOff x="365398" y="2123594"/>
              <a:chExt cx="2398151" cy="17009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9485" y="2155859"/>
                <a:ext cx="1794064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적용 알고리즘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322020" y="3988655"/>
              <a:ext cx="8068111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 알고리즘 </a:t>
              </a:r>
              <a:r>
                <a:rPr lang="en-US" altLang="ko-KR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</a:t>
              </a:r>
              <a:r>
                <a:rPr lang="ko-KR" altLang="en-US" sz="2000" spc="-150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다익스트라</a:t>
              </a: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알고리즘</a:t>
              </a:r>
              <a:endPara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20083" y="3087126"/>
            <a:ext cx="10616218" cy="1184396"/>
            <a:chOff x="720083" y="3319785"/>
            <a:chExt cx="8670048" cy="1184396"/>
          </a:xfrm>
        </p:grpSpPr>
        <p:grpSp>
          <p:nvGrpSpPr>
            <p:cNvPr id="23" name="그룹 22"/>
            <p:cNvGrpSpPr/>
            <p:nvPr/>
          </p:nvGrpSpPr>
          <p:grpSpPr>
            <a:xfrm>
              <a:off x="720083" y="3319785"/>
              <a:ext cx="2398151" cy="1107996"/>
              <a:chOff x="365398" y="2123594"/>
              <a:chExt cx="2398151" cy="170099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69485" y="2155859"/>
                <a:ext cx="1794064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고려사항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322020" y="3988655"/>
              <a:ext cx="8068111" cy="5155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직선 거리가 아닌 실제 자동차 주행 거리를 기준으로 하므로 모든 경로의 거리를 파악해야 함</a:t>
              </a:r>
              <a:endPara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12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0083" y="1597911"/>
            <a:ext cx="10646611" cy="4473582"/>
            <a:chOff x="720083" y="1597911"/>
            <a:chExt cx="10646611" cy="4473582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597911"/>
              <a:ext cx="1924642" cy="983296"/>
              <a:chOff x="365398" y="2123594"/>
              <a:chExt cx="192464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3" y="2155859"/>
                <a:ext cx="1322707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주요 함수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19" y="1985977"/>
              <a:ext cx="1004467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void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setOptimalRoute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path)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여행지의 위도와 경도를 담은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MapPoint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객체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ArrayList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받음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getDistance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와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findShortestPath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호출해 거리를 계산하고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경로를 탐색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2018" y="3353550"/>
              <a:ext cx="1004467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MapPath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[][]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getDistance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()</a:t>
              </a: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지점과 </a:t>
              </a:r>
              <a:r>
                <a:rPr lang="ko-KR" altLang="en-US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지점간의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거리를 저장한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MapPath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객체의 배열을 반환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직선거리가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800m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이내일 경우 도보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이외에는 자동차 주행 거리 저장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22019" y="4721123"/>
              <a:ext cx="10044675" cy="13503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findShortestPath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다익스트라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알고리즘을 기반으로 한 최단 경로 탐색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 탐색 후 최적 경로의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ArrayList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반환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22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62942" y="1433337"/>
            <a:ext cx="11680529" cy="4895557"/>
          </a:xfrm>
          <a:prstGeom prst="rect">
            <a:avLst/>
          </a:prstGeom>
          <a:solidFill>
            <a:schemeClr val="bg1">
              <a:alpha val="4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8"/>
              <a:ext cx="1322707" cy="7986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흐름도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83001" y="1844214"/>
            <a:ext cx="4332850" cy="4073802"/>
            <a:chOff x="4135901" y="1392576"/>
            <a:chExt cx="5279270" cy="4896230"/>
          </a:xfrm>
        </p:grpSpPr>
        <p:sp>
          <p:nvSpPr>
            <p:cNvPr id="4" name="직사각형 3"/>
            <p:cNvSpPr/>
            <p:nvPr/>
          </p:nvSpPr>
          <p:spPr>
            <a:xfrm>
              <a:off x="4994030" y="1392576"/>
              <a:ext cx="1350498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start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94030" y="5740166"/>
              <a:ext cx="1350498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finish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35901" y="2262094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출발지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도착지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경유지 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list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받음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35901" y="3131612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지점 간 모든 거리 계산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35901" y="4001130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 경로 탐색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35901" y="4870648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 경로 반환 </a:t>
              </a:r>
            </a:p>
          </p:txBody>
        </p:sp>
        <p:cxnSp>
          <p:nvCxnSpPr>
            <p:cNvPr id="6" name="직선 화살표 연결선 5"/>
            <p:cNvCxnSpPr>
              <a:stCxn id="4" idx="2"/>
              <a:endCxn id="14" idx="0"/>
            </p:cNvCxnSpPr>
            <p:nvPr/>
          </p:nvCxnSpPr>
          <p:spPr>
            <a:xfrm>
              <a:off x="5669279" y="1941216"/>
              <a:ext cx="1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14" idx="2"/>
              <a:endCxn id="15" idx="0"/>
            </p:cNvCxnSpPr>
            <p:nvPr/>
          </p:nvCxnSpPr>
          <p:spPr>
            <a:xfrm>
              <a:off x="5669280" y="2810734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6" idx="0"/>
            </p:cNvCxnSpPr>
            <p:nvPr/>
          </p:nvCxnSpPr>
          <p:spPr>
            <a:xfrm>
              <a:off x="5669280" y="3680252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17" idx="0"/>
            </p:cNvCxnSpPr>
            <p:nvPr/>
          </p:nvCxnSpPr>
          <p:spPr>
            <a:xfrm>
              <a:off x="5669280" y="4549770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  <a:endCxn id="13" idx="0"/>
            </p:cNvCxnSpPr>
            <p:nvPr/>
          </p:nvCxnSpPr>
          <p:spPr>
            <a:xfrm flipH="1">
              <a:off x="5669279" y="5419288"/>
              <a:ext cx="1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28730" y="3221266"/>
              <a:ext cx="15600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getDistance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28730" y="2348042"/>
              <a:ext cx="198644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setOptimalRoute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8730" y="4960302"/>
              <a:ext cx="181331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getOptimalRoute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28730" y="4090784"/>
              <a:ext cx="197522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findShortestPath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17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지적 사항 답변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04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모듈 상세 설계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558714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388192"/>
            <a:ext cx="8501045" cy="553998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한국관광공사의 </a:t>
            </a:r>
            <a:r>
              <a: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tour </a:t>
            </a:r>
            <a:r>
              <a:rPr lang="en-US" altLang="ko-KR" sz="200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api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에서 </a:t>
            </a:r>
            <a:r>
              <a:rPr lang="en-US" altLang="ko-KR" sz="200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</a:t>
            </a:r>
            <a:r>
              <a: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수신하여 원하는 정보를 추출하는 기능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3212776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사용 </a:t>
              </a:r>
              <a:r>
                <a:rPr lang="en-US" altLang="ko-KR" sz="24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API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3875668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한국 관광공사의 </a:t>
            </a:r>
            <a:r>
              <a: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tour API 3.0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21" name="TextBox 20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22019" y="5481046"/>
            <a:ext cx="9488497" cy="553998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숙박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문화시설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공연 및 축제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레포츠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음식점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쇼핑 시설 등의 위치 정보와 사진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 등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92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9"/>
              <a:ext cx="1322707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주요 함수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22019" y="2026269"/>
            <a:ext cx="10044675" cy="1800493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ApiJson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reqCode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전달받은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reqCode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포함한 요청 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이용해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readUrl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호출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readUrl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로부터 전달받은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데이터를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JSONParser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이용해 파싱하고 데이터를 추출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추출한 데이터를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HashMap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담아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ArrayList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추가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942" y="768412"/>
            <a:ext cx="2558714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2019" y="4313300"/>
            <a:ext cx="10044675" cy="138499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readUrl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strUrl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전달받은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strUrl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이용해 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연결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버퍼를 이용해 페이지 내 모든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데이터를 읽어와 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String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으로 변환해 리턴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62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558714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73566" y="888880"/>
            <a:ext cx="1322707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</a:t>
            </a:r>
            <a:r>
              <a:rPr lang="ko-KR" altLang="en-US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흐름도</a:t>
            </a:r>
            <a:endParaRPr lang="en-US" altLang="ko-KR" sz="2400" spc="-30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46" name="직선 화살표 연결선 45"/>
          <p:cNvCxnSpPr>
            <a:stCxn id="3" idx="3"/>
            <a:endCxn id="43" idx="1"/>
          </p:cNvCxnSpPr>
          <p:nvPr/>
        </p:nvCxnSpPr>
        <p:spPr>
          <a:xfrm flipV="1">
            <a:off x="1507645" y="2511899"/>
            <a:ext cx="3173064" cy="1009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9" idx="3"/>
            <a:endCxn id="44" idx="1"/>
          </p:cNvCxnSpPr>
          <p:nvPr/>
        </p:nvCxnSpPr>
        <p:spPr>
          <a:xfrm>
            <a:off x="6163786" y="3218948"/>
            <a:ext cx="2959285" cy="0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2"/>
            <a:endCxn id="49" idx="0"/>
          </p:cNvCxnSpPr>
          <p:nvPr/>
        </p:nvCxnSpPr>
        <p:spPr>
          <a:xfrm>
            <a:off x="5422248" y="2701196"/>
            <a:ext cx="0" cy="328454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44" idx="2"/>
            <a:endCxn id="55" idx="0"/>
          </p:cNvCxnSpPr>
          <p:nvPr/>
        </p:nvCxnSpPr>
        <p:spPr>
          <a:xfrm flipH="1">
            <a:off x="9864609" y="3408245"/>
            <a:ext cx="1" cy="307768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5" idx="2"/>
            <a:endCxn id="60" idx="0"/>
          </p:cNvCxnSpPr>
          <p:nvPr/>
        </p:nvCxnSpPr>
        <p:spPr>
          <a:xfrm>
            <a:off x="9864609" y="4094608"/>
            <a:ext cx="1" cy="307768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60" idx="1"/>
            <a:endCxn id="63" idx="3"/>
          </p:cNvCxnSpPr>
          <p:nvPr/>
        </p:nvCxnSpPr>
        <p:spPr>
          <a:xfrm flipH="1" flipV="1">
            <a:off x="6485337" y="3925998"/>
            <a:ext cx="2637734" cy="665676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3" idx="2"/>
            <a:endCxn id="73" idx="0"/>
          </p:cNvCxnSpPr>
          <p:nvPr/>
        </p:nvCxnSpPr>
        <p:spPr>
          <a:xfrm>
            <a:off x="5422247" y="4115295"/>
            <a:ext cx="0" cy="328454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3" idx="2"/>
            <a:endCxn id="77" idx="0"/>
          </p:cNvCxnSpPr>
          <p:nvPr/>
        </p:nvCxnSpPr>
        <p:spPr>
          <a:xfrm>
            <a:off x="5422247" y="4832979"/>
            <a:ext cx="1" cy="328455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2"/>
            <a:endCxn id="82" idx="0"/>
          </p:cNvCxnSpPr>
          <p:nvPr/>
        </p:nvCxnSpPr>
        <p:spPr>
          <a:xfrm>
            <a:off x="5422248" y="5540029"/>
            <a:ext cx="0" cy="328452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/>
          <p:cNvCxnSpPr>
            <a:stCxn id="82" idx="3"/>
            <a:endCxn id="73" idx="3"/>
          </p:cNvCxnSpPr>
          <p:nvPr/>
        </p:nvCxnSpPr>
        <p:spPr>
          <a:xfrm flipV="1">
            <a:off x="6163786" y="4638364"/>
            <a:ext cx="636542" cy="1419415"/>
          </a:xfrm>
          <a:prstGeom prst="bentConnector3">
            <a:avLst>
              <a:gd name="adj1" fmla="val 135913"/>
            </a:avLst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/>
          <p:cNvCxnSpPr>
            <a:stCxn id="73" idx="1"/>
            <a:endCxn id="29" idx="0"/>
          </p:cNvCxnSpPr>
          <p:nvPr/>
        </p:nvCxnSpPr>
        <p:spPr>
          <a:xfrm rot="10800000" flipV="1">
            <a:off x="1087660" y="4638363"/>
            <a:ext cx="2956507" cy="1090971"/>
          </a:xfrm>
          <a:prstGeom prst="bentConnector2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67672" y="2322601"/>
            <a:ext cx="839973" cy="380613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start</a:t>
            </a:r>
            <a:endParaRPr lang="ko-KR" altLang="en-US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7672" y="5729335"/>
            <a:ext cx="839973" cy="380613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finish</a:t>
            </a:r>
            <a:endParaRPr lang="ko-KR" altLang="en-US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20228" y="4348029"/>
            <a:ext cx="2004317" cy="28714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데이터가 남아있지 않으면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04904" y="1479415"/>
            <a:ext cx="825867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Main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709" y="2322601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요청 코드 받음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680709" y="3029650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readUrl</a:t>
            </a:r>
            <a:r>
              <a:rPr lang="en-US" altLang="ko-KR" sz="14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호출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359156" y="3736700"/>
            <a:ext cx="2126181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JSONParser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를 이용해 파싱</a:t>
            </a:r>
          </a:p>
        </p:txBody>
      </p:sp>
      <p:sp>
        <p:nvSpPr>
          <p:cNvPr id="73" name="다이아몬드 72"/>
          <p:cNvSpPr/>
          <p:nvPr/>
        </p:nvSpPr>
        <p:spPr>
          <a:xfrm>
            <a:off x="4044166" y="4443749"/>
            <a:ext cx="2756162" cy="389230"/>
          </a:xfrm>
          <a:prstGeom prst="diamond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while( </a:t>
            </a:r>
            <a:r>
              <a:rPr lang="en-US" altLang="ko-KR" sz="110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i</a:t>
            </a:r>
            <a:r>
              <a:rPr lang="en-US" altLang="ko-KR" sz="11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&lt; </a:t>
            </a:r>
            <a:r>
              <a:rPr lang="en-US" altLang="ko-KR" sz="110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array.size</a:t>
            </a:r>
            <a:r>
              <a:rPr lang="en-US" altLang="ko-KR" sz="11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endParaRPr lang="ko-KR" altLang="en-US" sz="110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07783" y="5161434"/>
            <a:ext cx="2628929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데이터를 추출해 </a:t>
            </a:r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ArrayList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저장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680709" y="5868481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i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++</a:t>
            </a:r>
            <a:endParaRPr lang="ko-KR" altLang="en-US" sz="14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463365" y="2191482"/>
            <a:ext cx="760031" cy="31585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reqCode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63468" y="4820206"/>
            <a:ext cx="1705209" cy="28714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데이터가 남아있으면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792845" y="1479415"/>
            <a:ext cx="1237838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ApiJson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23071" y="3029650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URL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142737" y="3716013"/>
            <a:ext cx="3443744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페이지 내 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형태의 텍스트를 버퍼에 저장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9123071" y="4402376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데이터 리턴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79142" y="2878213"/>
            <a:ext cx="981370" cy="31585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주소값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48987" y="4427499"/>
            <a:ext cx="1299681" cy="28714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buffer.toString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335436" y="1479415"/>
            <a:ext cx="1165704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readUrl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2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3764172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Schedule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14" name="TextBox 1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22021" y="2388192"/>
            <a:ext cx="3268844" cy="553998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자신의 계획한 여행일정 관리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0083" y="3259061"/>
            <a:ext cx="1740728" cy="431943"/>
            <a:chOff x="365398" y="2123594"/>
            <a:chExt cx="1740728" cy="1700992"/>
          </a:xfrm>
        </p:grpSpPr>
        <p:sp>
          <p:nvSpPr>
            <p:cNvPr id="18" name="TextBox 17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7333" y="2155859"/>
              <a:ext cx="1138793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주요함수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22018" y="5262064"/>
            <a:ext cx="9757108" cy="96949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List&lt;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&gt;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getMyPlan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id)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세션에서 로그인 정보를 받아 사용자가 저장한 여행일정 목록을 확인 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22018" y="3734617"/>
            <a:ext cx="9757108" cy="138499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planInsert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새로운 여행일정 등록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PlanDTO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에는 여행 제목</a:t>
            </a:r>
            <a:r>
              <a: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여행지와 각 위경도 좌표들을 정의하고있음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43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3645550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Schedule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20083" y="1843955"/>
            <a:ext cx="1740728" cy="483289"/>
            <a:chOff x="365398" y="2123594"/>
            <a:chExt cx="1740728" cy="1700992"/>
          </a:xfrm>
        </p:grpSpPr>
        <p:sp>
          <p:nvSpPr>
            <p:cNvPr id="14" name="TextBox 1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7334" y="2155859"/>
              <a:ext cx="1138792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주요함수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22022" y="2426283"/>
            <a:ext cx="8506496" cy="138499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planInfoInsert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PlanInfoDTO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등록한 여행지의 </a:t>
            </a:r>
            <a:r>
              <a:rPr lang="ko-KR" altLang="en-US" spc="-15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일정정보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등록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PlanInfoDTO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에는 여행지 </a:t>
            </a:r>
            <a:r>
              <a:rPr lang="ko-KR" altLang="en-US" spc="-15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좌표값</a:t>
            </a:r>
            <a:r>
              <a: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여행지의 상세 설명</a:t>
            </a:r>
            <a:r>
              <a: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총 경유 시간 등의 정보가 담겨있음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2019" y="4017961"/>
            <a:ext cx="9757108" cy="96949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List&lt;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PlanInfoDTO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&gt;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getInfoList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planNo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등록한 일정의 상세정보 확인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2019" y="5109069"/>
            <a:ext cx="9757108" cy="96949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customCourse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planNo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getMyPlan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과</a:t>
            </a:r>
            <a:r>
              <a: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getInfoList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불러와 일정을 수정 변경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5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62942" y="1433337"/>
            <a:ext cx="11680529" cy="4895557"/>
          </a:xfrm>
          <a:prstGeom prst="rect">
            <a:avLst/>
          </a:prstGeom>
          <a:solidFill>
            <a:schemeClr val="bg1">
              <a:alpha val="4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8"/>
              <a:ext cx="1322707" cy="7986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흐름도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03130" y="2078227"/>
            <a:ext cx="2209292" cy="3462892"/>
            <a:chOff x="4734053" y="1844214"/>
            <a:chExt cx="2209292" cy="3462892"/>
          </a:xfrm>
        </p:grpSpPr>
        <p:sp>
          <p:nvSpPr>
            <p:cNvPr id="4" name="직사각형 3"/>
            <p:cNvSpPr/>
            <p:nvPr/>
          </p:nvSpPr>
          <p:spPr>
            <a:xfrm>
              <a:off x="5243332" y="1844214"/>
              <a:ext cx="1192639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login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84502" y="4850622"/>
              <a:ext cx="1108393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finish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34053" y="2580294"/>
              <a:ext cx="2209292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여행일정 목록 확인</a:t>
              </a:r>
            </a:p>
          </p:txBody>
        </p:sp>
        <p:cxnSp>
          <p:nvCxnSpPr>
            <p:cNvPr id="6" name="직선 화살표 연결선 5"/>
            <p:cNvCxnSpPr>
              <a:stCxn id="4" idx="2"/>
            </p:cNvCxnSpPr>
            <p:nvPr/>
          </p:nvCxnSpPr>
          <p:spPr>
            <a:xfrm>
              <a:off x="5841489" y="2300698"/>
              <a:ext cx="1" cy="266980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734053" y="3335001"/>
              <a:ext cx="2209292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새 여행일정 등록</a:t>
              </a: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5839651" y="3057014"/>
              <a:ext cx="1" cy="266980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4734053" y="4093518"/>
              <a:ext cx="2209292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등록된 </a:t>
              </a:r>
              <a:r>
                <a:rPr lang="ko-KR" altLang="en-US" sz="1600" spc="-150" dirty="0" err="1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일정정보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확인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839651" y="3811721"/>
              <a:ext cx="1" cy="266980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5838699" y="4568122"/>
              <a:ext cx="1" cy="266980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62942" y="768412"/>
            <a:ext cx="3645550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Schedule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0145" y="2509402"/>
            <a:ext cx="1279517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getMyPlan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30145" y="3260551"/>
            <a:ext cx="1229824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planInsert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3276" y="4006773"/>
            <a:ext cx="1266693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getInfoList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1" name="직선 화살표 연결선 10"/>
          <p:cNvCxnSpPr>
            <a:stCxn id="16" idx="3"/>
            <a:endCxn id="29" idx="1"/>
          </p:cNvCxnSpPr>
          <p:nvPr/>
        </p:nvCxnSpPr>
        <p:spPr>
          <a:xfrm>
            <a:off x="5712422" y="3042549"/>
            <a:ext cx="1776046" cy="0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488468" y="2814307"/>
            <a:ext cx="2209292" cy="456484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여행일정 수정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32000" y="2739735"/>
            <a:ext cx="1619354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customCourse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20" name="꺾인 연결선 19"/>
          <p:cNvCxnSpPr>
            <a:stCxn id="29" idx="2"/>
          </p:cNvCxnSpPr>
          <p:nvPr/>
        </p:nvCxnSpPr>
        <p:spPr>
          <a:xfrm rot="5400000">
            <a:off x="6510277" y="2472936"/>
            <a:ext cx="1284982" cy="2880692"/>
          </a:xfrm>
          <a:prstGeom prst="bentConnector2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9115" y="4208229"/>
            <a:ext cx="1266693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getInfoList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84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275898"/>
            <a:ext cx="3961341" cy="101566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일치할 경우 로그인 연결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 관리 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20083" y="3319785"/>
            <a:ext cx="2398151" cy="1107996"/>
            <a:chOff x="365398" y="2123594"/>
            <a:chExt cx="2398151" cy="1700992"/>
          </a:xfrm>
        </p:grpSpPr>
        <p:sp>
          <p:nvSpPr>
            <p:cNvPr id="32" name="TextBox 31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9485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고려사항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22020" y="3812193"/>
            <a:ext cx="8068111" cy="1015663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MySQL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서버 쿼리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세션 유지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5304584"/>
            <a:ext cx="8068111" cy="977191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정보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사용자가 작성한 여행계획 정보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069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740728" cy="431943"/>
            <a:chOff x="365398" y="2123594"/>
            <a:chExt cx="1740728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3" y="2155859"/>
              <a:ext cx="1138793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주요함수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4554542"/>
            <a:ext cx="4597734" cy="93487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getBookMark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id,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contentid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  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관심있는 여행지는 </a:t>
            </a:r>
            <a:r>
              <a:rPr lang="ko-KR" altLang="en-US" spc="-15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즐겨찾기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등록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2018" y="2469529"/>
            <a:ext cx="9757108" cy="181203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ServiceForward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execute(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HttpServletRequest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request,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HttpServletResponse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response)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사용자의 정보를 </a:t>
            </a:r>
            <a:r>
              <a: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대조해 등록된 회원인지 조회 후 로그인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등록되지 않은 회원인 경우 회원가입 처리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88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9520" y="956655"/>
            <a:ext cx="240592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Cost Manager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14" name="TextBox 1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22021" y="2388192"/>
            <a:ext cx="3031599" cy="553998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여행 동안의 지출내역 확인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0083" y="3259061"/>
            <a:ext cx="1740728" cy="431943"/>
            <a:chOff x="365398" y="2123594"/>
            <a:chExt cx="1740728" cy="1700992"/>
          </a:xfrm>
        </p:grpSpPr>
        <p:sp>
          <p:nvSpPr>
            <p:cNvPr id="18" name="TextBox 17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7333" y="2155859"/>
              <a:ext cx="1138793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주요함수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22018" y="3902072"/>
            <a:ext cx="9757108" cy="1015663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expenseRecord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expenseRec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groupNum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, double payment)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사용자가 여행을 다니며 자신의 지출 내역을 기록 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2018" y="4984710"/>
            <a:ext cx="9757108" cy="96949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nPay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expenseRec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groupNum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double payment,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account 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기록된 지출내역으로 해당 여행 일정 결산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209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62942" y="1433337"/>
            <a:ext cx="11680529" cy="4895557"/>
          </a:xfrm>
          <a:prstGeom prst="rect">
            <a:avLst/>
          </a:prstGeom>
          <a:solidFill>
            <a:schemeClr val="bg1">
              <a:alpha val="4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8"/>
              <a:ext cx="1322707" cy="7986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흐름도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734053" y="2078227"/>
            <a:ext cx="2209292" cy="3462892"/>
            <a:chOff x="4734053" y="1844214"/>
            <a:chExt cx="2209292" cy="3462892"/>
          </a:xfrm>
        </p:grpSpPr>
        <p:sp>
          <p:nvSpPr>
            <p:cNvPr id="4" name="직사각형 3"/>
            <p:cNvSpPr/>
            <p:nvPr/>
          </p:nvSpPr>
          <p:spPr>
            <a:xfrm>
              <a:off x="5243332" y="1844214"/>
              <a:ext cx="1192639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start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84502" y="4850622"/>
              <a:ext cx="1108393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finish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34053" y="2580294"/>
              <a:ext cx="2209292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해당 여행 일정 확인 </a:t>
              </a:r>
            </a:p>
          </p:txBody>
        </p:sp>
        <p:cxnSp>
          <p:nvCxnSpPr>
            <p:cNvPr id="6" name="직선 화살표 연결선 5"/>
            <p:cNvCxnSpPr>
              <a:stCxn id="4" idx="2"/>
            </p:cNvCxnSpPr>
            <p:nvPr/>
          </p:nvCxnSpPr>
          <p:spPr>
            <a:xfrm>
              <a:off x="5841489" y="2300698"/>
              <a:ext cx="1" cy="266980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734053" y="3335001"/>
              <a:ext cx="2209292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지출내역 입력</a:t>
              </a: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5839651" y="3057014"/>
              <a:ext cx="1" cy="266980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4734053" y="4093518"/>
              <a:ext cx="2209292" cy="456484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지출내역 결산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839651" y="3811721"/>
              <a:ext cx="1" cy="266980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5838699" y="4568122"/>
              <a:ext cx="1" cy="266980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9520" y="956655"/>
            <a:ext cx="240592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Cost Manager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8384" y="2855055"/>
            <a:ext cx="1279517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getMyPlan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48384" y="3643367"/>
            <a:ext cx="1683474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expenseRecord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8384" y="4401884"/>
            <a:ext cx="853119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nPay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07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873910"/>
            <a:ext cx="6946520" cy="1901287"/>
            <a:chOff x="477940" y="930182"/>
            <a:chExt cx="6946520" cy="1901287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4403548" cy="1200329"/>
              <a:chOff x="365398" y="1747834"/>
              <a:chExt cx="4403548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3" y="1780100"/>
                <a:ext cx="4152953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지난 발표에서의 지적 사항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723473"/>
              <a:ext cx="6271269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구체화 필요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서버의 기능이 추가 되어야함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구체적인 항목 및 서버 내용 </a:t>
              </a:r>
              <a:r>
                <a:rPr lang="ko-KR" altLang="en-US" sz="2200" spc="-150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분료</a:t>
              </a: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필요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7940" y="3904691"/>
            <a:ext cx="10120465" cy="1822360"/>
            <a:chOff x="477940" y="3370114"/>
            <a:chExt cx="10120465" cy="1822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477940" y="3370114"/>
              <a:ext cx="3868977" cy="1200329"/>
              <a:chOff x="365398" y="1747834"/>
              <a:chExt cx="3868977" cy="120032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5994" y="1780100"/>
                <a:ext cx="3618381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지적 사항에 대한 답변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53191" y="4084478"/>
              <a:ext cx="9445214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보완 및 주요 기능 설명 추가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기존의 데이터를 송수신하는 역할 이외에 모바일과 같은 기능의 웹 서비스 기능을 추가</a:t>
              </a:r>
              <a:endParaRPr lang="en-US" altLang="ko-KR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세부 기능에 대한 설명과 서버의 역할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9520" y="956655"/>
            <a:ext cx="240592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Review Manager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14" name="TextBox 1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22021" y="2388192"/>
            <a:ext cx="6013185" cy="515526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자신의 여행루트를 공유하고 다른 사용자와 여행 후기 관람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20083" y="3135283"/>
            <a:ext cx="1740728" cy="431943"/>
            <a:chOff x="365398" y="2123594"/>
            <a:chExt cx="1740728" cy="1700992"/>
          </a:xfrm>
        </p:grpSpPr>
        <p:sp>
          <p:nvSpPr>
            <p:cNvPr id="18" name="TextBox 17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7333" y="2155859"/>
              <a:ext cx="1138793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주요함수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22018" y="3567226"/>
            <a:ext cx="9757108" cy="138499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Review(String id, 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a_code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pno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사용자들이 등록한 후기를 지역별로 확인할 수 있음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ReviewLike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호출하여 사용자들에게 추천 여부를 부여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2018" y="5135345"/>
            <a:ext cx="9757108" cy="96949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myReviewUp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PlanInfoDTO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PlanInfoDTO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에서 자신의 여행 일정 정보를 받아와 </a:t>
            </a:r>
            <a:r>
              <a:rPr lang="ko-KR" altLang="en-US" spc="-15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후기글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등록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047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9520" y="956655"/>
            <a:ext cx="240592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Review Manager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20083" y="1843955"/>
            <a:ext cx="1759880" cy="540660"/>
            <a:chOff x="365398" y="2123594"/>
            <a:chExt cx="1759880" cy="1700992"/>
          </a:xfrm>
        </p:grpSpPr>
        <p:sp>
          <p:nvSpPr>
            <p:cNvPr id="14" name="TextBox 1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7333" y="2155859"/>
              <a:ext cx="1157945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주요함수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22018" y="2679824"/>
            <a:ext cx="9757108" cy="138499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resLike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id,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pno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int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result)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등록된 후기게시글의 추천수를 합산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인기가 많은 리뷰는 메인페이지에 여행코스로 추천 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2018" y="4388276"/>
            <a:ext cx="9757108" cy="96949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getReview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PlanInfoDTO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dto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800100" lvl="1" indent="-342900" fontAlgn="base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저장된 다른 사람의 여행일정을 </a:t>
            </a:r>
            <a:r>
              <a:rPr lang="en-US" altLang="ko-KR" spc="-15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myPlan</a:t>
            </a:r>
            <a:r>
              <a: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List</a:t>
            </a:r>
            <a:r>
              <a:rPr lang="ko-KR" altLang="en-US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추가</a:t>
            </a:r>
            <a:endParaRPr lang="en-US" altLang="ko-KR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948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62942" y="1463517"/>
            <a:ext cx="11680529" cy="4895557"/>
          </a:xfrm>
          <a:prstGeom prst="rect">
            <a:avLst/>
          </a:prstGeom>
          <a:solidFill>
            <a:schemeClr val="bg1">
              <a:alpha val="4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9270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8"/>
              <a:ext cx="1322707" cy="7986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흐름도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849070" y="1785523"/>
            <a:ext cx="1192639" cy="456484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login</a:t>
            </a:r>
            <a:endParaRPr lang="ko-KR" altLang="en-US" sz="160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7596" y="5291674"/>
            <a:ext cx="1108393" cy="456484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finish</a:t>
            </a:r>
            <a:endParaRPr lang="ko-KR" altLang="en-US" sz="160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59169" y="2752127"/>
            <a:ext cx="1817169" cy="456484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지역 선택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50860" y="3746427"/>
            <a:ext cx="1817169" cy="456484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등록된 일정 관람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59445" y="3221238"/>
            <a:ext cx="8308" cy="512562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3" idx="0"/>
          </p:cNvCxnSpPr>
          <p:nvPr/>
        </p:nvCxnSpPr>
        <p:spPr>
          <a:xfrm flipH="1">
            <a:off x="9191793" y="4966866"/>
            <a:ext cx="240" cy="324808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9520" y="956655"/>
            <a:ext cx="240592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Review Manager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336447" y="2750431"/>
            <a:ext cx="1817169" cy="456484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여행후기등록</a:t>
            </a:r>
          </a:p>
        </p:txBody>
      </p:sp>
      <p:cxnSp>
        <p:nvCxnSpPr>
          <p:cNvPr id="45" name="꺾인 연결선 44"/>
          <p:cNvCxnSpPr>
            <a:stCxn id="40" idx="2"/>
            <a:endCxn id="23" idx="1"/>
          </p:cNvCxnSpPr>
          <p:nvPr/>
        </p:nvCxnSpPr>
        <p:spPr>
          <a:xfrm rot="16200000" flipH="1">
            <a:off x="4564069" y="2887878"/>
            <a:ext cx="767754" cy="1405828"/>
          </a:xfrm>
          <a:prstGeom prst="bentConnector2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" idx="2"/>
          </p:cNvCxnSpPr>
          <p:nvPr/>
        </p:nvCxnSpPr>
        <p:spPr>
          <a:xfrm rot="16200000" flipH="1">
            <a:off x="5752360" y="1935036"/>
            <a:ext cx="508424" cy="1122365"/>
          </a:xfrm>
          <a:prstGeom prst="bentConnector3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" idx="2"/>
            <a:endCxn id="40" idx="0"/>
          </p:cNvCxnSpPr>
          <p:nvPr/>
        </p:nvCxnSpPr>
        <p:spPr>
          <a:xfrm rot="5400000">
            <a:off x="4590999" y="1896040"/>
            <a:ext cx="508424" cy="1200358"/>
          </a:xfrm>
          <a:prstGeom prst="bentConnector3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다이아몬드 56"/>
          <p:cNvSpPr/>
          <p:nvPr/>
        </p:nvSpPr>
        <p:spPr>
          <a:xfrm>
            <a:off x="8209663" y="3746427"/>
            <a:ext cx="1920241" cy="470434"/>
          </a:xfrm>
          <a:prstGeom prst="diamond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맘에 드는 </a:t>
            </a:r>
            <a:endParaRPr lang="en-US" altLang="ko-KR" sz="10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pPr algn="ctr"/>
            <a:r>
              <a:rPr lang="ko-KR" altLang="en-US" sz="1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일정이 </a:t>
            </a:r>
            <a:r>
              <a:rPr lang="ko-KR" altLang="en-US" sz="10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있는경우</a:t>
            </a:r>
            <a:endParaRPr lang="ko-KR" altLang="en-US" sz="10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476338" y="3981000"/>
            <a:ext cx="722782" cy="0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263003" y="4495348"/>
            <a:ext cx="1817169" cy="456484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자신의 여행일정 </a:t>
            </a:r>
            <a:endParaRPr lang="en-US" altLang="ko-KR" sz="14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목록에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추가</a:t>
            </a:r>
            <a:endParaRPr lang="ko-KR" altLang="en-US" sz="16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57" idx="2"/>
            <a:endCxn id="79" idx="0"/>
          </p:cNvCxnSpPr>
          <p:nvPr/>
        </p:nvCxnSpPr>
        <p:spPr>
          <a:xfrm>
            <a:off x="9169784" y="4216861"/>
            <a:ext cx="1804" cy="278487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828353" y="3244559"/>
            <a:ext cx="1476686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myReviewUp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97901" y="4244904"/>
            <a:ext cx="973343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review(…)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16355" y="4181813"/>
            <a:ext cx="1276311" cy="30777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getReview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(…)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982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743" y="323556"/>
            <a:ext cx="149271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</a:t>
            </a:r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스키마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9905"/>
              </p:ext>
            </p:extLst>
          </p:nvPr>
        </p:nvGraphicFramePr>
        <p:xfrm>
          <a:off x="1880070" y="3003599"/>
          <a:ext cx="3963804" cy="3745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5580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PLAN_INFO 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여행 계획 정보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PLANNO(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 고유 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23213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PNAME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 계획 제목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TINYTEXT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DATE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날짜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DATE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TIME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시간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TIME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198999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Lat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위도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DOUBLE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017217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Lon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경도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DOUBLE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22306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A_CODE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지역코드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5163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49241"/>
              </p:ext>
            </p:extLst>
          </p:nvPr>
        </p:nvGraphicFramePr>
        <p:xfrm>
          <a:off x="6766682" y="4685947"/>
          <a:ext cx="3963804" cy="2063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5158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REVIEW_INFO 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여행 리뷰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SEQNO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리뷰순서번호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여행고유번호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23213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LIKE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추천수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23626"/>
              </p:ext>
            </p:extLst>
          </p:nvPr>
        </p:nvGraphicFramePr>
        <p:xfrm>
          <a:off x="6766682" y="509023"/>
          <a:ext cx="3963804" cy="12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458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BOOKMARK (</a:t>
                      </a:r>
                      <a:r>
                        <a:rPr lang="ko-KR" altLang="en-US" sz="1900" dirty="0" err="1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즐겨찾기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P_CODE (</a:t>
                      </a:r>
                      <a:r>
                        <a:rPr lang="ko-KR" altLang="en-US" sz="1500" dirty="0" err="1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여행지코드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79278"/>
              </p:ext>
            </p:extLst>
          </p:nvPr>
        </p:nvGraphicFramePr>
        <p:xfrm>
          <a:off x="1880070" y="1119848"/>
          <a:ext cx="3963804" cy="1642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2571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USER_INFO 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사용자</a:t>
                      </a:r>
                      <a:r>
                        <a:rPr lang="ko-KR" altLang="en-US" sz="1900" baseline="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 정보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USR_PWD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비밀번호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73893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NAME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이름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78415"/>
              </p:ext>
            </p:extLst>
          </p:nvPr>
        </p:nvGraphicFramePr>
        <p:xfrm>
          <a:off x="6766681" y="2176898"/>
          <a:ext cx="3963804" cy="2063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5580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BILL</a:t>
                      </a:r>
                      <a:r>
                        <a:rPr lang="en-US" altLang="ko-KR" sz="1900" baseline="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_INFO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여행 지출 정보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여행고유번호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90225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BILL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지출 내역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PRICE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금액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9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091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139493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4312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8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2" y="323556"/>
            <a:ext cx="139493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4729" y="1170332"/>
            <a:ext cx="6918541" cy="4985980"/>
            <a:chOff x="3407273" y="846776"/>
            <a:chExt cx="6918541" cy="4985980"/>
          </a:xfrm>
        </p:grpSpPr>
        <p:sp>
          <p:nvSpPr>
            <p:cNvPr id="11" name="TextBox 10"/>
            <p:cNvSpPr txBox="1"/>
            <p:nvPr/>
          </p:nvSpPr>
          <p:spPr>
            <a:xfrm>
              <a:off x="3407273" y="846776"/>
              <a:ext cx="6918541" cy="1846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Application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Android Studio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이용한 어플리케이션 구현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안드로이드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4.0 ~ 6.0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버전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 어플리케이션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Tmap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API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지도 서비스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 API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관광 정보 제공 서비스 구현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7273" y="2637163"/>
              <a:ext cx="6918541" cy="1846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Web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JSP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웹 페이지 구현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에 회원 정보를 두고 회원 관리 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Tmap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API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지도 서비스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 API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관광 정보 제공 서비스 구현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7273" y="4540094"/>
              <a:ext cx="6918541" cy="12926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Server </a:t>
              </a:r>
              <a:r>
                <a:rPr lang="ko-KR" altLang="en-US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및 </a:t>
              </a: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DB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AWS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클라우드 컴퓨팅을 이용한 서버 구축 및 고정 아이피 할당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Apache Tomcat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이용한 웹 서버 구축 및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MySQL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이용한 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구축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59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54729" y="1473023"/>
            <a:ext cx="6918541" cy="3911954"/>
            <a:chOff x="3407273" y="1572852"/>
            <a:chExt cx="6918541" cy="3911954"/>
          </a:xfrm>
        </p:grpSpPr>
        <p:sp>
          <p:nvSpPr>
            <p:cNvPr id="11" name="TextBox 10"/>
            <p:cNvSpPr txBox="1"/>
            <p:nvPr/>
          </p:nvSpPr>
          <p:spPr>
            <a:xfrm>
              <a:off x="3407273" y="1572852"/>
              <a:ext cx="6918541" cy="11541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데모 환경 구성</a:t>
              </a:r>
              <a:endParaRPr lang="en-US" altLang="ko-KR" sz="2200" spc="-150" dirty="0">
                <a:solidFill>
                  <a:srgbClr val="7F7F7F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Android phone –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앱을 실행하여 여행을 계획하고 관리 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 –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웹을 통해 여행을 계획하고 관리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7273" y="3776646"/>
              <a:ext cx="6918541" cy="17081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데모 방법</a:t>
              </a:r>
              <a:endParaRPr lang="en-US" altLang="ko-KR" sz="2200" spc="-150" dirty="0">
                <a:solidFill>
                  <a:srgbClr val="7F7F7F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여행 계획 관리 데모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선택 시 최단 경로를 보여주는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자신의 여행 플랜을 공유하는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사용자의 플랜을 가져오는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0785" y="323556"/>
            <a:ext cx="184957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905855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89027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 및 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추천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251848" y="2918609"/>
              <a:ext cx="52450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245115" y="3135345"/>
              <a:ext cx="244769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4221466" y="3424328"/>
              <a:ext cx="415830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auto">
            <a:xfrm>
              <a:off x="4776355" y="3641065"/>
              <a:ext cx="1049013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>
              <a:off x="5144047" y="3642670"/>
              <a:ext cx="923011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01212" y="1313277"/>
            <a:ext cx="9589577" cy="4996031"/>
            <a:chOff x="1767502" y="652480"/>
            <a:chExt cx="9589577" cy="4996031"/>
          </a:xfrm>
        </p:grpSpPr>
        <p:sp>
          <p:nvSpPr>
            <p:cNvPr id="15" name="TextBox 14"/>
            <p:cNvSpPr txBox="1"/>
            <p:nvPr/>
          </p:nvSpPr>
          <p:spPr>
            <a:xfrm>
              <a:off x="1767502" y="4578987"/>
              <a:ext cx="9589577" cy="10695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https://github.com/gmlrud1211/project.git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gmlrud1211    </a:t>
              </a:r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kimmoonh22</a:t>
              </a:r>
              <a:endParaRPr lang="ko-KR" altLang="en-US" sz="20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012" t="7667" r="10887" b="26114"/>
            <a:stretch/>
          </p:blipFill>
          <p:spPr>
            <a:xfrm>
              <a:off x="2251995" y="652480"/>
              <a:ext cx="8511559" cy="400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1680685"/>
            <a:ext cx="8823635" cy="3531958"/>
            <a:chOff x="477940" y="930182"/>
            <a:chExt cx="8823635" cy="3531958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배경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599818"/>
              <a:ext cx="8148384" cy="28623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여행에 대한 사람들의 관심은 매년 증가하는 추세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관련 정보의 양은 방대하고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개개인의 관심사는 모두 다름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현재 시장에 나와있는 여행 계획 어플리케이션은 해외 여행 중심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개인 관심사 맞춤형으로 국내 여행에 관한 여행지 정보를 제공해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</a:t>
              </a: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여행 루트를 손쉽게 짤 수 있게 해주는 여행 계획 어플리케이션이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655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514309"/>
            <a:chOff x="1727478" y="974733"/>
            <a:chExt cx="9048373" cy="4514309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TourAPI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TourAPI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658045"/>
              <a:ext cx="9048373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: T map API – SK planet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개발자 센터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https://developers.skplanetx.com/ -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SK planet developers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홈페이지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7940" y="1426770"/>
            <a:ext cx="11037383" cy="4039789"/>
            <a:chOff x="477940" y="930182"/>
            <a:chExt cx="11037383" cy="4039789"/>
          </a:xfrm>
        </p:grpSpPr>
        <p:grpSp>
          <p:nvGrpSpPr>
            <p:cNvPr id="26" name="그룹 25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목표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53191" y="1599818"/>
              <a:ext cx="10362132" cy="337015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관광지 정보 공공데이터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API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이용해 모바일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/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 어플리케이션 개발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루트 계획 및 최단 경로 추천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 맞춤형 여행 정보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일정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공유 및 타 사용자의 여행 계획을 가져와 커스터마이징 할 수 있는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2327016"/>
            <a:ext cx="9454167" cy="2239296"/>
            <a:chOff x="477940" y="930182"/>
            <a:chExt cx="9454167" cy="2239296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효과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68783" y="1599818"/>
              <a:ext cx="8863324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국내여행에 대한 관심을 환기시키며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내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·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외국인 관광객 증가로 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/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관광사업의 활성화를 기대할 수 있음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 한 눈에 볼 수 있어 여행 계획 시 시간 단축 및 편리함 제공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0341" y="1083049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 플래너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트립스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 별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 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469" y="62023"/>
            <a:ext cx="2435131" cy="52322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28579" y="685800"/>
            <a:ext cx="9734843" cy="5486401"/>
            <a:chOff x="1228579" y="685800"/>
            <a:chExt cx="9734843" cy="5486401"/>
          </a:xfrm>
        </p:grpSpPr>
        <p:sp>
          <p:nvSpPr>
            <p:cNvPr id="3" name="사각형: 둥근 모서리 2"/>
            <p:cNvSpPr/>
            <p:nvPr/>
          </p:nvSpPr>
          <p:spPr>
            <a:xfrm>
              <a:off x="1228579" y="685800"/>
              <a:ext cx="9734843" cy="5486401"/>
            </a:xfrm>
            <a:prstGeom prst="roundRect">
              <a:avLst>
                <a:gd name="adj" fmla="val 7180"/>
              </a:avLst>
            </a:prstGeom>
            <a:solidFill>
              <a:srgbClr val="D5D5D5">
                <a:alpha val="71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8919" y="770208"/>
              <a:ext cx="190851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주요 기능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28579" y="1388403"/>
              <a:ext cx="9734843" cy="4083929"/>
            </a:xfrm>
            <a:prstGeom prst="rect">
              <a:avLst/>
            </a:prstGeom>
            <a:solidFill>
              <a:srgbClr val="F2F2F2">
                <a:alpha val="59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096000" y="1388403"/>
              <a:ext cx="0" cy="4083929"/>
            </a:xfrm>
            <a:prstGeom prst="line">
              <a:avLst/>
            </a:prstGeom>
            <a:ln w="12700">
              <a:solidFill>
                <a:srgbClr val="595959">
                  <a:alpha val="36000"/>
                </a:srgb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72298" y="1999206"/>
              <a:ext cx="3979984" cy="28623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기능 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지역별 관광지 정보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관광 명소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숙소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음식점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공연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행사 등</a:t>
              </a:r>
              <a:endPara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추천 코스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평가 기반의 추천 코스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관심있는 관광지 담아두기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0852" y="2230039"/>
              <a:ext cx="3457719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선택 시 최단경로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여행 계획 관리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자신의 여행 플랜 공유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타 사용자의 플랜 가져오기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가져온 플랜 커스터마이징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0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9560" y="3229439"/>
            <a:ext cx="1536385" cy="1671606"/>
            <a:chOff x="5518574" y="2722805"/>
            <a:chExt cx="1733928" cy="208475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518574" y="2722805"/>
              <a:ext cx="1733928" cy="150451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82962" y="4308560"/>
              <a:ext cx="1005152" cy="499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528898" y="2250802"/>
            <a:ext cx="1358325" cy="1502520"/>
            <a:chOff x="10009561" y="2933682"/>
            <a:chExt cx="1532974" cy="187387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03"/>
            <a:stretch/>
          </p:blipFill>
          <p:spPr>
            <a:xfrm>
              <a:off x="10009561" y="2933682"/>
              <a:ext cx="1532974" cy="1286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09023" y="4308560"/>
              <a:ext cx="534049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06140" y="2116111"/>
            <a:ext cx="1224265" cy="1855295"/>
            <a:chOff x="1431432" y="2854843"/>
            <a:chExt cx="1381677" cy="2313844"/>
          </a:xfrm>
        </p:grpSpPr>
        <p:grpSp>
          <p:nvGrpSpPr>
            <p:cNvPr id="24" name="그룹 23"/>
            <p:cNvGrpSpPr/>
            <p:nvPr/>
          </p:nvGrpSpPr>
          <p:grpSpPr>
            <a:xfrm>
              <a:off x="1431432" y="2854843"/>
              <a:ext cx="1381677" cy="1981991"/>
              <a:chOff x="4236362" y="1142064"/>
              <a:chExt cx="4005136" cy="5745301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5" t="-1" r="20065" b="13831"/>
              <a:stretch/>
            </p:blipFill>
            <p:spPr>
              <a:xfrm>
                <a:off x="4236362" y="1142064"/>
                <a:ext cx="4005136" cy="5745301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61"/>
              <a:stretch/>
            </p:blipFill>
            <p:spPr>
              <a:xfrm>
                <a:off x="5461295" y="2537990"/>
                <a:ext cx="1851765" cy="1583974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51813" y="4669687"/>
              <a:ext cx="1340914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Application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487424" y="4050274"/>
            <a:ext cx="1894679" cy="0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6" idx="1"/>
          </p:cNvCxnSpPr>
          <p:nvPr/>
        </p:nvCxnSpPr>
        <p:spPr>
          <a:xfrm flipV="1">
            <a:off x="7360083" y="2766425"/>
            <a:ext cx="2168815" cy="1283849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말풍선: 사각형 2"/>
          <p:cNvSpPr/>
          <p:nvPr/>
        </p:nvSpPr>
        <p:spPr>
          <a:xfrm>
            <a:off x="3699374" y="4700990"/>
            <a:ext cx="1457372" cy="1640751"/>
          </a:xfrm>
          <a:prstGeom prst="wedgeRectCallout">
            <a:avLst>
              <a:gd name="adj1" fmla="val -21353"/>
              <a:gd name="adj2" fmla="val -8657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후기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6975" r="7812" b="24718"/>
          <a:stretch/>
        </p:blipFill>
        <p:spPr>
          <a:xfrm>
            <a:off x="2132257" y="1154764"/>
            <a:ext cx="670271" cy="48207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2463589" y="1648114"/>
            <a:ext cx="0" cy="563991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5819" y="1782040"/>
            <a:ext cx="906273" cy="338554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</a:p>
        </p:txBody>
      </p:sp>
      <p:sp>
        <p:nvSpPr>
          <p:cNvPr id="34" name="말풍선: 사각형 33"/>
          <p:cNvSpPr/>
          <p:nvPr/>
        </p:nvSpPr>
        <p:spPr>
          <a:xfrm>
            <a:off x="6872997" y="2064846"/>
            <a:ext cx="1894680" cy="906781"/>
          </a:xfrm>
          <a:prstGeom prst="wedgeRectCallout">
            <a:avLst>
              <a:gd name="adj1" fmla="val 28393"/>
              <a:gd name="adj2" fmla="val 8895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37"/>
          <p:cNvSpPr/>
          <p:nvPr/>
        </p:nvSpPr>
        <p:spPr>
          <a:xfrm>
            <a:off x="9763533" y="935871"/>
            <a:ext cx="1587922" cy="982184"/>
          </a:xfrm>
          <a:prstGeom prst="wedgeRectCallout">
            <a:avLst>
              <a:gd name="adj1" fmla="val -23223"/>
              <a:gd name="adj2" fmla="val 77327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유저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528898" y="4751852"/>
            <a:ext cx="1358325" cy="1557118"/>
            <a:chOff x="9727018" y="4976588"/>
            <a:chExt cx="1509909" cy="173088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727018" y="4976588"/>
              <a:ext cx="1509909" cy="135624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979977" y="6262714"/>
              <a:ext cx="1003989" cy="4447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5" name="직선 화살표 연결선 34"/>
          <p:cNvCxnSpPr>
            <a:endCxn id="29" idx="1"/>
          </p:cNvCxnSpPr>
          <p:nvPr/>
        </p:nvCxnSpPr>
        <p:spPr>
          <a:xfrm>
            <a:off x="7360082" y="4050274"/>
            <a:ext cx="2168816" cy="1311623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사각형 35"/>
          <p:cNvSpPr/>
          <p:nvPr/>
        </p:nvSpPr>
        <p:spPr>
          <a:xfrm>
            <a:off x="6793268" y="5334123"/>
            <a:ext cx="2054138" cy="637819"/>
          </a:xfrm>
          <a:prstGeom prst="wedgeRectCallout">
            <a:avLst>
              <a:gd name="adj1" fmla="val 42602"/>
              <a:gd name="adj2" fmla="val -113456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27864" y="4439974"/>
            <a:ext cx="1778696" cy="1733822"/>
            <a:chOff x="1053783" y="4011296"/>
            <a:chExt cx="2512378" cy="2448994"/>
          </a:xfrm>
        </p:grpSpPr>
        <p:pic>
          <p:nvPicPr>
            <p:cNvPr id="1026" name="Picture 2" descr="C:\Users\heekyoung\Desktop\computer.png"/>
            <p:cNvPicPr>
              <a:picLocks noChangeAspect="1" noChangeArrowheads="1"/>
            </p:cNvPicPr>
            <p:nvPr/>
          </p:nvPicPr>
          <p:blipFill>
            <a:blip r:embed="rId8"/>
            <a:srcRect r="1650" b="23271"/>
            <a:stretch>
              <a:fillRect/>
            </a:stretch>
          </p:blipFill>
          <p:spPr bwMode="auto">
            <a:xfrm>
              <a:off x="1053783" y="4011296"/>
              <a:ext cx="2512378" cy="1960052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1845580" y="6060181"/>
              <a:ext cx="1008801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PC/Web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3B60"/>
          </a:solidFill>
        </a:ln>
      </a:spPr>
      <a:bodyPr rtlCol="0" anchor="ctr"/>
      <a:lstStyle>
        <a:defPPr algn="ctr">
          <a:defRPr sz="1600" spc="-150" dirty="0" smtClean="0">
            <a:solidFill>
              <a:srgbClr val="595959"/>
            </a:solidFill>
            <a:latin typeface="Yoon 윤고딕 540_TT" panose="02090603020101020101" pitchFamily="18" charset="-127"/>
            <a:ea typeface="Yoon 윤고딕 54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595959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2331</Words>
  <Application>Microsoft Office PowerPoint</Application>
  <PresentationFormat>와이드스크린</PresentationFormat>
  <Paragraphs>619</Paragraphs>
  <Slides>40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Yoon 윤고딕 550_TT</vt:lpstr>
      <vt:lpstr>Arial</vt:lpstr>
      <vt:lpstr>나눔고딕</vt:lpstr>
      <vt:lpstr>Wingdings</vt:lpstr>
      <vt:lpstr>Yoon 윤고딕 530_TT</vt:lpstr>
      <vt:lpstr>Rockwell Extra Bold</vt:lpstr>
      <vt:lpstr>Yoon 윤고딕 520_TT</vt:lpstr>
      <vt:lpstr>Yoon 윤고딕 540_TT</vt:lpstr>
      <vt:lpstr>나눔바른고딕</vt:lpstr>
      <vt:lpstr>Segoe UI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김문희</cp:lastModifiedBy>
  <cp:revision>220</cp:revision>
  <dcterms:created xsi:type="dcterms:W3CDTF">2016-11-09T05:41:54Z</dcterms:created>
  <dcterms:modified xsi:type="dcterms:W3CDTF">2017-02-20T05:34:07Z</dcterms:modified>
</cp:coreProperties>
</file>