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73" r:id="rId4"/>
    <p:sldId id="264" r:id="rId5"/>
    <p:sldId id="259" r:id="rId6"/>
    <p:sldId id="291" r:id="rId7"/>
    <p:sldId id="265" r:id="rId8"/>
    <p:sldId id="267" r:id="rId9"/>
    <p:sldId id="268" r:id="rId10"/>
    <p:sldId id="300" r:id="rId11"/>
    <p:sldId id="299" r:id="rId12"/>
    <p:sldId id="293" r:id="rId13"/>
    <p:sldId id="298" r:id="rId14"/>
    <p:sldId id="280" r:id="rId15"/>
    <p:sldId id="297" r:id="rId16"/>
    <p:sldId id="290" r:id="rId17"/>
    <p:sldId id="284" r:id="rId18"/>
    <p:sldId id="301" r:id="rId19"/>
    <p:sldId id="296" r:id="rId20"/>
    <p:sldId id="295" r:id="rId21"/>
    <p:sldId id="278" r:id="rId22"/>
    <p:sldId id="285" r:id="rId23"/>
    <p:sldId id="289" r:id="rId24"/>
    <p:sldId id="286" r:id="rId25"/>
    <p:sldId id="292" r:id="rId26"/>
  </p:sldIdLst>
  <p:sldSz cx="12192000" cy="6858000"/>
  <p:notesSz cx="6858000" cy="9144000"/>
  <p:embeddedFontLst>
    <p:embeddedFont>
      <p:font typeface="Yoon 윤고딕 540_TT" panose="02090603020101020101" pitchFamily="18" charset="-127"/>
      <p:regular r:id="rId28"/>
    </p:embeddedFont>
    <p:embeddedFont>
      <p:font typeface="Rockwell Extra Bold" panose="02060903040505020403" pitchFamily="18" charset="0"/>
      <p:bold r:id="rId29"/>
    </p:embeddedFont>
    <p:embeddedFont>
      <p:font typeface="Yoon 윤고딕 530_TT" panose="02090603020101020101" pitchFamily="18" charset="-127"/>
      <p:regular r:id="rId30"/>
    </p:embeddedFont>
    <p:embeddedFont>
      <p:font typeface="Segoe UI Black" panose="020B0A02040204020203" pitchFamily="34" charset="0"/>
      <p:bold r:id="rId31"/>
      <p:boldItalic r:id="rId32"/>
    </p:embeddedFont>
    <p:embeddedFont>
      <p:font typeface="나눔바른고딕" panose="020B0603020101020101" pitchFamily="50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Yoon 윤고딕 550_TT" panose="02090603020101020101" pitchFamily="18" charset="-127"/>
      <p:regular r:id="rId37"/>
    </p:embeddedFont>
    <p:embeddedFont>
      <p:font typeface="Yoon 윤고딕 520_TT" panose="02090603020101020101" pitchFamily="18" charset="-127"/>
      <p:regular r:id="rId38"/>
    </p:embeddedFont>
    <p:embeddedFont>
      <p:font typeface="나눔고딕" panose="020D0604000000000000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60"/>
    <a:srgbClr val="F2F2F2"/>
    <a:srgbClr val="D5D5D5"/>
    <a:srgbClr val="7F7F7F"/>
    <a:srgbClr val="B6BFC8"/>
    <a:srgbClr val="595959"/>
    <a:srgbClr val="5B9BD5"/>
    <a:srgbClr val="91CCF1"/>
    <a:srgbClr val="001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142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_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title>
      <c:tx>
        <c:rich>
          <a:bodyPr/>
          <a:lstStyle/>
          <a:p>
            <a:pPr>
              <a:defRPr sz="2200" b="0" spc="-300">
                <a:latin typeface="Yoon 윤고딕 540_TT" panose="02090603020101020101" pitchFamily="18" charset="-127"/>
                <a:ea typeface="Yoon 윤고딕 540_TT" panose="02090603020101020101" pitchFamily="18" charset="-127"/>
              </a:defRPr>
            </a:pPr>
            <a:r>
              <a:rPr lang="ko-KR" sz="2200" b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여행 참가자 수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3.3805930726638789E-2"/>
          <c:y val="0.19928463924526926"/>
          <c:w val="0.93238813854672253"/>
          <c:h val="0.574807738193565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여행경험률</c:v>
                </c:pt>
              </c:strCache>
            </c:strRef>
          </c:tx>
          <c:spPr>
            <a:solidFill>
              <a:srgbClr val="003B6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3501</c:v>
                </c:pt>
                <c:pt idx="1">
                  <c:v>3691</c:v>
                </c:pt>
                <c:pt idx="2">
                  <c:v>3780</c:v>
                </c:pt>
                <c:pt idx="3">
                  <c:v>3803</c:v>
                </c:pt>
                <c:pt idx="4">
                  <c:v>3831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4-4D84-9918-D474447F60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5918464"/>
        <c:axId val="45921024"/>
      </c:barChart>
      <c:catAx>
        <c:axId val="459184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defRPr>
            </a:pPr>
            <a:endParaRPr lang="ko-KR"/>
          </a:p>
        </c:txPr>
        <c:crossAx val="45921024"/>
        <c:crosses val="autoZero"/>
        <c:auto val="1"/>
        <c:lblAlgn val="ctr"/>
        <c:lblOffset val="100"/>
        <c:noMultiLvlLbl val="0"/>
      </c:catAx>
      <c:valAx>
        <c:axId val="45921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918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rgbClr val="ABABAB"/>
          </a:solidFill>
          <a:latin typeface="Noto Sans CJK KR Light" charset="-127"/>
          <a:ea typeface="Noto Sans CJK KR Light" charset="-127"/>
        </a:defRPr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0.78379</cdr:x>
      <cdr:y>0.93539</cdr:y>
    </cdr:from>
    <cdr:to>
      <cdr:x>1</cdr:x>
      <cdr:y>0.98273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38935" y="3669344"/>
          <a:ext cx="893476" cy="185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(</a:t>
          </a:r>
          <a:r>
            <a: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단위</a:t>
          </a:r>
          <a:r>
            <a: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:</a:t>
          </a:r>
          <a:r>
            <a: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만회</a:t>
          </a:r>
          <a:r>
            <a: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)</a:t>
          </a:r>
          <a:endParaRPr lang="ko-KR" altLang="en-US" sz="1100" dirty="0">
            <a:solidFill>
              <a:schemeClr val="tx1">
                <a:lumMod val="50000"/>
                <a:lumOff val="50000"/>
              </a:schemeClr>
            </a:solidFill>
            <a:latin typeface="Yoon 윤고딕 520_TT" panose="02090603020101020101" pitchFamily="18" charset="-127"/>
            <a:ea typeface="Yoon 윤고딕 520_TT" panose="02090603020101020101" pitchFamily="18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D9917-71F1-44EF-919B-07395B041424}" type="datetimeFigureOut">
              <a:rPr lang="ko-KR" altLang="en-US" smtClean="0"/>
              <a:pPr/>
              <a:t>2017-01-05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01E3-C1F5-4FAB-9C90-B50B581C71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17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74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4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03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96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770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98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80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7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3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3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2017-01-05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6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2017-01-05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6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2017-01-05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1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2017-01-05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2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2017-01-05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4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2017-01-05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9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B2D0AC0-28BF-498B-B77A-8CC85EE74D7D}" type="datetimeFigureOut">
              <a:rPr lang="ko-KR" altLang="en-US" smtClean="0"/>
              <a:pPr/>
              <a:t>2017-01-05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069690" y="3843833"/>
            <a:ext cx="8052620" cy="1967094"/>
            <a:chOff x="2069690" y="3938671"/>
            <a:chExt cx="8052620" cy="1967094"/>
          </a:xfrm>
        </p:grpSpPr>
        <p:grpSp>
          <p:nvGrpSpPr>
            <p:cNvPr id="18" name="그룹 17"/>
            <p:cNvGrpSpPr/>
            <p:nvPr/>
          </p:nvGrpSpPr>
          <p:grpSpPr>
            <a:xfrm>
              <a:off x="2069690" y="3938671"/>
              <a:ext cx="8052620" cy="1197765"/>
              <a:chOff x="1872156" y="3693280"/>
              <a:chExt cx="8052620" cy="119776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72156" y="3722776"/>
                <a:ext cx="805262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600" b="1" spc="-300" dirty="0">
                    <a:solidFill>
                      <a:srgbClr val="91CCF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공공데이터</a:t>
                </a:r>
                <a:r>
                  <a:rPr lang="ko-KR" altLang="en-US" sz="36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기반으로 한 </a:t>
                </a:r>
                <a:endParaRPr lang="en-US" altLang="ko-KR" sz="3600" spc="-3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32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여행 계획 어플리케이션</a:t>
                </a: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3229896" y="4872004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3229896" y="3693280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478160" y="5259434"/>
              <a:ext cx="3235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2014150004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</a:t>
              </a:r>
              <a:r>
                <a:rPr lang="ko-KR" altLang="en-US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   2014152018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endParaRPr lang="en-US" altLang="ko-KR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ctr"/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이상호교수님</a:t>
              </a: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613"/>
          <a:stretch/>
        </p:blipFill>
        <p:spPr>
          <a:xfrm flipH="1">
            <a:off x="4778287" y="1299237"/>
            <a:ext cx="2666698" cy="23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9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6968301" y="2086842"/>
            <a:ext cx="1386911" cy="488256"/>
            <a:chOff x="6747842" y="1654511"/>
            <a:chExt cx="1386911" cy="488256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894576" y="1654511"/>
              <a:ext cx="1024128" cy="0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747842" y="1681102"/>
              <a:ext cx="138691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second</a:t>
              </a:r>
              <a:endParaRPr lang="ko-KR" altLang="en-US" sz="2400" spc="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77" y="592682"/>
            <a:ext cx="835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853291"/>
            <a:ext cx="2435131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6189" y="2494672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|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3190260"/>
            <a:ext cx="3149600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|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기존 어플과  차별점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3315789" y="2951504"/>
            <a:ext cx="8627682" cy="2111156"/>
            <a:chOff x="3315789" y="1727682"/>
            <a:chExt cx="8627682" cy="2111156"/>
          </a:xfrm>
        </p:grpSpPr>
        <p:sp>
          <p:nvSpPr>
            <p:cNvPr id="2" name="TextBox 1"/>
            <p:cNvSpPr txBox="1"/>
            <p:nvPr/>
          </p:nvSpPr>
          <p:spPr>
            <a:xfrm>
              <a:off x="3323772" y="3007841"/>
              <a:ext cx="861969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다른 사용자의 여행 계획을 가져와 커스터마이징 할 수 있는 기능을 제공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해</a:t>
              </a:r>
              <a:endParaRPr lang="en-US" altLang="ko-KR" sz="2400" spc="-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z="24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새로 생성하는 번거로움 없이 일정을 편리하게 작성 가능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15789" y="1727682"/>
              <a:ext cx="861969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기존 어플리케이션은 사용자가 다른 사용자의 플랜을  참고하여 계획할 경우</a:t>
              </a:r>
              <a:endParaRPr lang="en-US" altLang="ko-KR" sz="2400" spc="-3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ctr"/>
              <a:r>
                <a:rPr lang="ko-KR" altLang="en-US" sz="2400" spc="-3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일정을 새로 작성 해야함</a:t>
              </a:r>
              <a:endParaRPr lang="ko-KR" altLang="en-US" sz="2400" spc="-3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42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77" y="592682"/>
            <a:ext cx="835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853291"/>
            <a:ext cx="2435131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6189" y="2494672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|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3190260"/>
            <a:ext cx="3149600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|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기존 어플과  차별점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3315789" y="2951504"/>
            <a:ext cx="8627682" cy="2111156"/>
            <a:chOff x="3315789" y="1727682"/>
            <a:chExt cx="8627682" cy="2111156"/>
          </a:xfrm>
        </p:grpSpPr>
        <p:sp>
          <p:nvSpPr>
            <p:cNvPr id="2" name="TextBox 1"/>
            <p:cNvSpPr txBox="1"/>
            <p:nvPr/>
          </p:nvSpPr>
          <p:spPr>
            <a:xfrm>
              <a:off x="3323772" y="3007841"/>
              <a:ext cx="861969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가고자 하는 관광지들을 </a:t>
              </a:r>
              <a:r>
                <a:rPr lang="ko-KR" altLang="en-US" sz="2400" spc="-30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최단 시간으로 경유할 수 있는 루트를 제공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하여</a:t>
              </a:r>
              <a:endParaRPr lang="en-US" altLang="ko-KR" sz="2400" spc="-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z="24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사용자가 이동시간을 계산할 필요 없이 관광지 선택만으로 여행 계획 가능</a:t>
              </a:r>
              <a:endParaRPr lang="en-US" altLang="ko-KR" sz="2400" spc="-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15789" y="1727682"/>
              <a:ext cx="861969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기존 어플리케이션은 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지도를 보며 최단 경로를 사용자가 직접 계산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해</a:t>
              </a:r>
              <a:endParaRPr lang="en-US" altLang="ko-KR" sz="2400" spc="-3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ctr"/>
              <a:r>
                <a:rPr lang="ko-KR" altLang="en-US" sz="2400" spc="-3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작성 해야하는</a:t>
              </a:r>
              <a:r>
                <a:rPr lang="en-US" altLang="ko-KR" sz="2400" spc="-3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불편함을 가지고 있음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070300" y="2086842"/>
            <a:ext cx="1119625" cy="489801"/>
            <a:chOff x="7154708" y="2086842"/>
            <a:chExt cx="1119625" cy="48980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7202456" y="2086842"/>
              <a:ext cx="1024128" cy="0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154708" y="2114978"/>
              <a:ext cx="1119625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third</a:t>
              </a:r>
              <a:endParaRPr lang="ko-KR" altLang="en-US" sz="2400" spc="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81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1228579" y="685800"/>
            <a:ext cx="9734843" cy="5486401"/>
          </a:xfrm>
          <a:prstGeom prst="roundRect">
            <a:avLst>
              <a:gd name="adj" fmla="val 7180"/>
            </a:avLst>
          </a:prstGeom>
          <a:solidFill>
            <a:srgbClr val="D5D5D5">
              <a:alpha val="7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8919" y="770208"/>
            <a:ext cx="1908517" cy="58477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주요 기능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28579" y="1388403"/>
            <a:ext cx="9734843" cy="4083929"/>
          </a:xfrm>
          <a:prstGeom prst="rect">
            <a:avLst/>
          </a:prstGeom>
          <a:solidFill>
            <a:srgbClr val="F2F2F2">
              <a:alpha val="5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6000" y="1388403"/>
            <a:ext cx="0" cy="4083929"/>
          </a:xfrm>
          <a:prstGeom prst="line">
            <a:avLst/>
          </a:prstGeom>
          <a:ln w="12700">
            <a:solidFill>
              <a:srgbClr val="595959">
                <a:alpha val="36000"/>
              </a:srgb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72298" y="1999206"/>
            <a:ext cx="3979984" cy="286232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여행 계획 기능 </a:t>
            </a: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(</a:t>
            </a: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일정</a:t>
            </a: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지출</a:t>
            </a: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지역별 관광지 정보 제공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관광 명소</a:t>
            </a: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숙소</a:t>
            </a: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음식점</a:t>
            </a: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공연</a:t>
            </a: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행사 등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관광지 추천 코스 제공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평가 기반의 추천 코스 제공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관심있는 관광지 담아두기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0852" y="2230039"/>
            <a:ext cx="3457719" cy="2400657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관광지 선택 시 최단경로 제공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팀 별 여행 계획 관리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자신의 여행 플랜 공유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타 사용자의 플랜 가져오기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가져온 플랜 커스터마이징</a:t>
            </a:r>
          </a:p>
        </p:txBody>
      </p:sp>
    </p:spTree>
    <p:extLst>
      <p:ext uri="{BB962C8B-B14F-4D97-AF65-F5344CB8AC3E}">
        <p14:creationId xmlns:p14="http://schemas.microsoft.com/office/powerpoint/2010/main" val="137105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89053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549560" y="3229439"/>
            <a:ext cx="1536385" cy="1671606"/>
            <a:chOff x="5518574" y="2722805"/>
            <a:chExt cx="1733928" cy="208475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31"/>
            <a:stretch/>
          </p:blipFill>
          <p:spPr>
            <a:xfrm>
              <a:off x="5518574" y="2722805"/>
              <a:ext cx="1733928" cy="150451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82962" y="4308560"/>
              <a:ext cx="1005152" cy="499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Server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528898" y="2250802"/>
            <a:ext cx="1358325" cy="1502520"/>
            <a:chOff x="10009561" y="2933682"/>
            <a:chExt cx="1532974" cy="187387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103"/>
            <a:stretch/>
          </p:blipFill>
          <p:spPr>
            <a:xfrm>
              <a:off x="10009561" y="2933682"/>
              <a:ext cx="1532974" cy="128612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0509023" y="4308560"/>
              <a:ext cx="534049" cy="4990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06140" y="2116111"/>
            <a:ext cx="1224265" cy="1855295"/>
            <a:chOff x="1431432" y="2854843"/>
            <a:chExt cx="1381677" cy="2313844"/>
          </a:xfrm>
        </p:grpSpPr>
        <p:grpSp>
          <p:nvGrpSpPr>
            <p:cNvPr id="24" name="그룹 23"/>
            <p:cNvGrpSpPr/>
            <p:nvPr/>
          </p:nvGrpSpPr>
          <p:grpSpPr>
            <a:xfrm>
              <a:off x="1431432" y="2854843"/>
              <a:ext cx="1381677" cy="1981991"/>
              <a:chOff x="4236362" y="1142064"/>
              <a:chExt cx="4005136" cy="5745301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prstClr val="black"/>
                  <a:srgbClr val="595959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65" t="-1" r="20065" b="13831"/>
              <a:stretch/>
            </p:blipFill>
            <p:spPr>
              <a:xfrm>
                <a:off x="4236362" y="1142064"/>
                <a:ext cx="4005136" cy="5745301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prstClr val="black"/>
                  <a:srgbClr val="595959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461"/>
              <a:stretch/>
            </p:blipFill>
            <p:spPr>
              <a:xfrm>
                <a:off x="5461295" y="2537990"/>
                <a:ext cx="1851765" cy="1583974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1451813" y="4669687"/>
              <a:ext cx="1340914" cy="4990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Application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3487424" y="4050274"/>
            <a:ext cx="1894679" cy="0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6" idx="1"/>
          </p:cNvCxnSpPr>
          <p:nvPr/>
        </p:nvCxnSpPr>
        <p:spPr>
          <a:xfrm flipV="1">
            <a:off x="7360083" y="2766425"/>
            <a:ext cx="2168815" cy="1283849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말풍선: 사각형 2"/>
          <p:cNvSpPr/>
          <p:nvPr/>
        </p:nvSpPr>
        <p:spPr>
          <a:xfrm>
            <a:off x="3699374" y="4700990"/>
            <a:ext cx="1457372" cy="1640751"/>
          </a:xfrm>
          <a:prstGeom prst="wedgeRectCallout">
            <a:avLst>
              <a:gd name="adj1" fmla="val -21353"/>
              <a:gd name="adj2" fmla="val -86573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지출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현재 위치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후기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t="6975" r="7812" b="24718"/>
          <a:stretch/>
        </p:blipFill>
        <p:spPr>
          <a:xfrm>
            <a:off x="2132257" y="1154764"/>
            <a:ext cx="670271" cy="48207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2463589" y="1648114"/>
            <a:ext cx="0" cy="563991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45819" y="1782040"/>
            <a:ext cx="906273" cy="338554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현재 위치</a:t>
            </a:r>
          </a:p>
        </p:txBody>
      </p:sp>
      <p:sp>
        <p:nvSpPr>
          <p:cNvPr id="34" name="말풍선: 사각형 33"/>
          <p:cNvSpPr/>
          <p:nvPr/>
        </p:nvSpPr>
        <p:spPr>
          <a:xfrm>
            <a:off x="6872997" y="2064846"/>
            <a:ext cx="1894680" cy="906781"/>
          </a:xfrm>
          <a:prstGeom prst="wedgeRectCallout">
            <a:avLst>
              <a:gd name="adj1" fmla="val 28393"/>
              <a:gd name="adj2" fmla="val 88953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지출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8" name="말풍선: 사각형 37"/>
          <p:cNvSpPr/>
          <p:nvPr/>
        </p:nvSpPr>
        <p:spPr>
          <a:xfrm>
            <a:off x="9763533" y="935871"/>
            <a:ext cx="1587922" cy="982184"/>
          </a:xfrm>
          <a:prstGeom prst="wedgeRectCallout">
            <a:avLst>
              <a:gd name="adj1" fmla="val -23223"/>
              <a:gd name="adj2" fmla="val 77327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유저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528898" y="4751852"/>
            <a:ext cx="1358325" cy="1557118"/>
            <a:chOff x="9727018" y="4976588"/>
            <a:chExt cx="1509909" cy="1730887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" t="5128" r="9013" b="19590"/>
            <a:stretch/>
          </p:blipFill>
          <p:spPr>
            <a:xfrm>
              <a:off x="9727018" y="4976588"/>
              <a:ext cx="1509909" cy="135624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9979977" y="6262714"/>
              <a:ext cx="1003989" cy="44476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TourAPI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5" name="직선 화살표 연결선 34"/>
          <p:cNvCxnSpPr>
            <a:endCxn id="29" idx="1"/>
          </p:cNvCxnSpPr>
          <p:nvPr/>
        </p:nvCxnSpPr>
        <p:spPr>
          <a:xfrm>
            <a:off x="7360082" y="4050274"/>
            <a:ext cx="2168816" cy="1311623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말풍선: 사각형 35"/>
          <p:cNvSpPr/>
          <p:nvPr/>
        </p:nvSpPr>
        <p:spPr>
          <a:xfrm>
            <a:off x="6793268" y="5334123"/>
            <a:ext cx="2054138" cy="637819"/>
          </a:xfrm>
          <a:prstGeom prst="wedgeRectCallout">
            <a:avLst>
              <a:gd name="adj1" fmla="val 42602"/>
              <a:gd name="adj2" fmla="val -113456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527864" y="4439974"/>
            <a:ext cx="1778696" cy="1733822"/>
            <a:chOff x="1053783" y="4011296"/>
            <a:chExt cx="2512378" cy="2448994"/>
          </a:xfrm>
        </p:grpSpPr>
        <p:pic>
          <p:nvPicPr>
            <p:cNvPr id="1026" name="Picture 2" descr="C:\Users\heekyoung\Desktop\computer.png"/>
            <p:cNvPicPr>
              <a:picLocks noChangeAspect="1" noChangeArrowheads="1"/>
            </p:cNvPicPr>
            <p:nvPr/>
          </p:nvPicPr>
          <p:blipFill>
            <a:blip r:embed="rId8"/>
            <a:srcRect r="1650" b="23271"/>
            <a:stretch>
              <a:fillRect/>
            </a:stretch>
          </p:blipFill>
          <p:spPr bwMode="auto">
            <a:xfrm>
              <a:off x="1053783" y="4011296"/>
              <a:ext cx="2512378" cy="1960052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1845580" y="6060181"/>
              <a:ext cx="1008801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PC/Web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15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414444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공공데이터 활용 상세 설명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368768" y="3431511"/>
            <a:ext cx="2231733" cy="2471"/>
          </a:xfrm>
          <a:prstGeom prst="straightConnector1">
            <a:avLst/>
          </a:prstGeom>
          <a:ln w="50800">
            <a:solidFill>
              <a:srgbClr val="59595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3"/>
            <a:endCxn id="21" idx="1"/>
          </p:cNvCxnSpPr>
          <p:nvPr/>
        </p:nvCxnSpPr>
        <p:spPr>
          <a:xfrm>
            <a:off x="7760520" y="3433982"/>
            <a:ext cx="2093697" cy="3591"/>
          </a:xfrm>
          <a:prstGeom prst="straightConnector1">
            <a:avLst/>
          </a:prstGeom>
          <a:ln w="50800">
            <a:solidFill>
              <a:srgbClr val="59595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말풍선: 사각형 2"/>
          <p:cNvSpPr/>
          <p:nvPr/>
        </p:nvSpPr>
        <p:spPr>
          <a:xfrm>
            <a:off x="3523394" y="3916741"/>
            <a:ext cx="1906481" cy="739945"/>
          </a:xfrm>
          <a:prstGeom prst="wedgeRectCallout">
            <a:avLst>
              <a:gd name="adj1" fmla="val 21630"/>
              <a:gd name="adj2" fmla="val -105585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23912" y="2078792"/>
            <a:ext cx="1675838" cy="2705437"/>
            <a:chOff x="1944517" y="1861684"/>
            <a:chExt cx="2099945" cy="339010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517" y="1861684"/>
              <a:ext cx="2099945" cy="3390107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121798" y="2340952"/>
              <a:ext cx="1756415" cy="245458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21798" y="4166782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경기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21798" y="3530553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서울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21798" y="2900757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제주도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1798" y="2241509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경상도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531483" y="2452246"/>
            <a:ext cx="2229037" cy="2514319"/>
            <a:chOff x="5707821" y="2763193"/>
            <a:chExt cx="2021275" cy="203234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31"/>
            <a:stretch/>
          </p:blipFill>
          <p:spPr>
            <a:xfrm>
              <a:off x="5707821" y="2763193"/>
              <a:ext cx="2021275" cy="158708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312050" y="4395427"/>
              <a:ext cx="89063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Server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854217" y="2625614"/>
            <a:ext cx="1807904" cy="2236266"/>
            <a:chOff x="9502521" y="2946692"/>
            <a:chExt cx="1358325" cy="168016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" t="5128" r="9013" b="19590"/>
            <a:stretch/>
          </p:blipFill>
          <p:spPr>
            <a:xfrm>
              <a:off x="9502521" y="2946692"/>
              <a:ext cx="1358325" cy="122009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9882975" y="4326244"/>
              <a:ext cx="667755" cy="3006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TourAPI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37" name="말풍선: 사각형 2"/>
          <p:cNvSpPr/>
          <p:nvPr/>
        </p:nvSpPr>
        <p:spPr>
          <a:xfrm>
            <a:off x="7862001" y="3916741"/>
            <a:ext cx="1906481" cy="739945"/>
          </a:xfrm>
          <a:prstGeom prst="wedgeRectCallout">
            <a:avLst>
              <a:gd name="adj1" fmla="val 21630"/>
              <a:gd name="adj2" fmla="val -105585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공공데이터에 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8" name="말풍선: 사각형 2"/>
          <p:cNvSpPr/>
          <p:nvPr/>
        </p:nvSpPr>
        <p:spPr>
          <a:xfrm>
            <a:off x="7862001" y="2245396"/>
            <a:ext cx="1906481" cy="739945"/>
          </a:xfrm>
          <a:prstGeom prst="wedgeRectCallout">
            <a:avLst>
              <a:gd name="adj1" fmla="val -22643"/>
              <a:gd name="adj2" fmla="val 105446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응답 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XML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전송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9" name="말풍선: 사각형 2"/>
          <p:cNvSpPr/>
          <p:nvPr/>
        </p:nvSpPr>
        <p:spPr>
          <a:xfrm>
            <a:off x="3523395" y="2245396"/>
            <a:ext cx="1906480" cy="739945"/>
          </a:xfrm>
          <a:prstGeom prst="wedgeRectCallout">
            <a:avLst>
              <a:gd name="adj1" fmla="val -22643"/>
              <a:gd name="adj2" fmla="val 105446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요청한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 전송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2562906" y="3579078"/>
            <a:ext cx="578979" cy="901864"/>
          </a:xfrm>
          <a:prstGeom prst="rect">
            <a:avLst/>
          </a:prstGeom>
          <a:ln>
            <a:noFill/>
          </a:ln>
        </p:spPr>
      </p:pic>
      <p:sp>
        <p:nvSpPr>
          <p:cNvPr id="14" name="직사각형 13"/>
          <p:cNvSpPr/>
          <p:nvPr/>
        </p:nvSpPr>
        <p:spPr>
          <a:xfrm>
            <a:off x="1646551" y="5106447"/>
            <a:ext cx="9759496" cy="12477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http://api.visitkorea.or.kr/openapi/service/rest/KorService/areaBasedList?ServiceKey=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&amp;contentTypeId=12&amp;areaCode=1&amp;sigunguCode=&amp;cat1=&amp;cat2=&amp;cat3=&amp;listYN=Y&amp;MobileOS=ETC&amp;MobileApp=TourAPI3.0_Guide&amp;arrange=A&amp;numOfRows=12&amp;pageNo=1</a:t>
            </a:r>
            <a:endParaRPr lang="ko-KR" altLang="en-US" sz="2000" spc="-1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1" name="그룹 50"/>
          <p:cNvGrpSpPr>
            <a:grpSpLocks/>
          </p:cNvGrpSpPr>
          <p:nvPr/>
        </p:nvGrpSpPr>
        <p:grpSpPr>
          <a:xfrm>
            <a:off x="1691775" y="2438099"/>
            <a:ext cx="1500523" cy="2023671"/>
            <a:chOff x="6042412" y="478134"/>
            <a:chExt cx="3228165" cy="4200851"/>
          </a:xfrm>
        </p:grpSpPr>
        <p:sp>
          <p:nvSpPr>
            <p:cNvPr id="42" name="직사각형 41"/>
            <p:cNvSpPr/>
            <p:nvPr/>
          </p:nvSpPr>
          <p:spPr>
            <a:xfrm>
              <a:off x="6193599" y="502985"/>
              <a:ext cx="2987488" cy="4175004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6042412" y="478134"/>
              <a:ext cx="3228165" cy="4200851"/>
              <a:chOff x="5535516" y="475179"/>
              <a:chExt cx="3228165" cy="4535400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658653" y="475179"/>
                <a:ext cx="3105028" cy="1529180"/>
                <a:chOff x="4105995" y="91516"/>
                <a:chExt cx="3105028" cy="2057428"/>
              </a:xfrm>
            </p:grpSpPr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4045" y="129403"/>
                  <a:ext cx="2987488" cy="2019541"/>
                </a:xfrm>
                <a:prstGeom prst="rect">
                  <a:avLst/>
                </a:prstGeom>
              </p:spPr>
            </p:pic>
            <p:sp>
              <p:nvSpPr>
                <p:cNvPr id="19" name="직사각형 18"/>
                <p:cNvSpPr/>
                <p:nvPr/>
              </p:nvSpPr>
              <p:spPr>
                <a:xfrm>
                  <a:off x="4105995" y="91516"/>
                  <a:ext cx="3105028" cy="2038266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경복궁</a:t>
                  </a:r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5658658" y="3466981"/>
                <a:ext cx="3105023" cy="1543598"/>
                <a:chOff x="9176467" y="1048790"/>
                <a:chExt cx="3105023" cy="1543598"/>
              </a:xfrm>
            </p:grpSpPr>
            <p:pic>
              <p:nvPicPr>
                <p:cNvPr id="44" name="그림 4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00037" y="1048790"/>
                  <a:ext cx="2991963" cy="1542523"/>
                </a:xfrm>
                <a:prstGeom prst="rect">
                  <a:avLst/>
                </a:prstGeom>
              </p:spPr>
            </p:pic>
            <p:sp>
              <p:nvSpPr>
                <p:cNvPr id="45" name="직사각형 44"/>
                <p:cNvSpPr/>
                <p:nvPr/>
              </p:nvSpPr>
              <p:spPr>
                <a:xfrm>
                  <a:off x="9176467" y="1090038"/>
                  <a:ext cx="3105023" cy="1502350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경희궁</a:t>
                  </a: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5535516" y="1932607"/>
                <a:ext cx="3228165" cy="1561858"/>
                <a:chOff x="5537808" y="1932607"/>
                <a:chExt cx="3228165" cy="1561858"/>
              </a:xfrm>
            </p:grpSpPr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4520" y="1994269"/>
                  <a:ext cx="2991963" cy="1472711"/>
                </a:xfrm>
                <a:prstGeom prst="rect">
                  <a:avLst/>
                </a:prstGeom>
              </p:spPr>
            </p:pic>
            <p:sp>
              <p:nvSpPr>
                <p:cNvPr id="47" name="직사각형 46"/>
                <p:cNvSpPr/>
                <p:nvPr/>
              </p:nvSpPr>
              <p:spPr>
                <a:xfrm>
                  <a:off x="5537808" y="1932607"/>
                  <a:ext cx="3228165" cy="1561858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광화문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884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 animBg="1"/>
      <p:bldP spid="38" grpId="0" animBg="1"/>
      <p:bldP spid="39" grpId="0" animBg="1"/>
      <p:bldP spid="14" grpId="0" animBg="1"/>
      <p:bldP spid="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5215256" y="1756173"/>
            <a:ext cx="2775242" cy="4497557"/>
            <a:chOff x="1487529" y="1756175"/>
            <a:chExt cx="2775242" cy="4497557"/>
          </a:xfrm>
        </p:grpSpPr>
        <p:pic>
          <p:nvPicPr>
            <p:cNvPr id="92" name="Picture 4" descr="C:\Users\DB_Lab\Desktop\지도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628" y="1978273"/>
              <a:ext cx="2668475" cy="367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5" descr="C:\Users\DB_Lab\Desktop\폰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529" y="1756175"/>
              <a:ext cx="2775242" cy="4497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2396848" y="187380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636343" y="1756174"/>
            <a:ext cx="2775242" cy="4497557"/>
            <a:chOff x="1487529" y="1756175"/>
            <a:chExt cx="2775242" cy="4497557"/>
          </a:xfrm>
        </p:grpSpPr>
        <p:pic>
          <p:nvPicPr>
            <p:cNvPr id="1028" name="Picture 4" descr="C:\Users\DB_Lab\Desktop\지도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628" y="1978273"/>
              <a:ext cx="2668475" cy="367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DB_Lab\Desktop\폰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529" y="1756175"/>
              <a:ext cx="2775242" cy="4497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2396848" y="187380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팀 별 일정 관리 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908025" y="1756176"/>
            <a:ext cx="2785936" cy="4497557"/>
            <a:chOff x="8908025" y="1756176"/>
            <a:chExt cx="2785936" cy="449755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8025" y="1756176"/>
              <a:ext cx="2785936" cy="449755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9822691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팀 일정</a:t>
              </a:r>
            </a:p>
          </p:txBody>
        </p:sp>
      </p:grpSp>
      <p:pic>
        <p:nvPicPr>
          <p:cNvPr id="2051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2528243" y="2887344"/>
            <a:ext cx="341727" cy="394488"/>
          </a:xfrm>
          <a:prstGeom prst="rect">
            <a:avLst/>
          </a:prstGeom>
          <a:noFill/>
        </p:spPr>
      </p:pic>
      <p:pic>
        <p:nvPicPr>
          <p:cNvPr id="85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1857683" y="3697242"/>
            <a:ext cx="341727" cy="394488"/>
          </a:xfrm>
          <a:prstGeom prst="rect">
            <a:avLst/>
          </a:prstGeom>
          <a:noFill/>
        </p:spPr>
      </p:pic>
      <p:pic>
        <p:nvPicPr>
          <p:cNvPr id="86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2374798" y="4777105"/>
            <a:ext cx="341727" cy="394488"/>
          </a:xfrm>
          <a:prstGeom prst="rect">
            <a:avLst/>
          </a:prstGeom>
          <a:noFill/>
        </p:spPr>
      </p:pic>
      <p:pic>
        <p:nvPicPr>
          <p:cNvPr id="87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3331401" y="4463596"/>
            <a:ext cx="341727" cy="394488"/>
          </a:xfrm>
          <a:prstGeom prst="rect">
            <a:avLst/>
          </a:prstGeom>
          <a:noFill/>
        </p:spPr>
      </p:pic>
      <p:grpSp>
        <p:nvGrpSpPr>
          <p:cNvPr id="88" name="그룹 87"/>
          <p:cNvGrpSpPr/>
          <p:nvPr/>
        </p:nvGrpSpPr>
        <p:grpSpPr>
          <a:xfrm>
            <a:off x="1636343" y="1756176"/>
            <a:ext cx="2785936" cy="4497557"/>
            <a:chOff x="1522487" y="1756176"/>
            <a:chExt cx="2785936" cy="4497557"/>
          </a:xfrm>
        </p:grpSpPr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7" y="1756176"/>
              <a:ext cx="2785936" cy="4497557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2437153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pic>
        <p:nvPicPr>
          <p:cNvPr id="95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6104890" y="2896053"/>
            <a:ext cx="341727" cy="394488"/>
          </a:xfrm>
          <a:prstGeom prst="rect">
            <a:avLst/>
          </a:prstGeom>
          <a:noFill/>
        </p:spPr>
      </p:pic>
      <p:pic>
        <p:nvPicPr>
          <p:cNvPr id="96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6910314" y="4463596"/>
            <a:ext cx="341727" cy="394488"/>
          </a:xfrm>
          <a:prstGeom prst="rect">
            <a:avLst/>
          </a:prstGeom>
          <a:noFill/>
        </p:spPr>
      </p:pic>
      <p:pic>
        <p:nvPicPr>
          <p:cNvPr id="97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7424120" y="3231756"/>
            <a:ext cx="341727" cy="394488"/>
          </a:xfrm>
          <a:prstGeom prst="rect">
            <a:avLst/>
          </a:prstGeom>
          <a:noFill/>
        </p:spPr>
      </p:pic>
      <p:pic>
        <p:nvPicPr>
          <p:cNvPr id="98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7263073" y="2578613"/>
            <a:ext cx="341727" cy="394488"/>
          </a:xfrm>
          <a:prstGeom prst="rect">
            <a:avLst/>
          </a:prstGeom>
          <a:noFill/>
        </p:spPr>
      </p:pic>
      <p:grpSp>
        <p:nvGrpSpPr>
          <p:cNvPr id="3" name="그룹 2"/>
          <p:cNvGrpSpPr/>
          <p:nvPr/>
        </p:nvGrpSpPr>
        <p:grpSpPr>
          <a:xfrm>
            <a:off x="5215256" y="1756172"/>
            <a:ext cx="2785936" cy="4497557"/>
            <a:chOff x="5215256" y="1756176"/>
            <a:chExt cx="2785936" cy="449755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256" y="1756176"/>
              <a:ext cx="2785936" cy="449755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129922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B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81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팀 별 지출 관리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307523" y="1643632"/>
            <a:ext cx="2785936" cy="4497557"/>
            <a:chOff x="5116780" y="1503601"/>
            <a:chExt cx="2785936" cy="449755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780" y="1503601"/>
              <a:ext cx="2785936" cy="449755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031446" y="1620890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546428" y="2249656"/>
            <a:ext cx="2308860" cy="329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3546428" y="258493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35048" y="2249656"/>
            <a:ext cx="0" cy="32918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48508" y="2249656"/>
            <a:ext cx="0" cy="299466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46428" y="5244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546428" y="2958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546428" y="333169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35048" y="229737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지출내역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38808" y="301817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30760" y="5263388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결산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3546428" y="3683319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63694" y="229737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금액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38808" y="264479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35048" y="263265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경복궁 기념품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35048" y="3010385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아이스크림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35048" y="3375840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점심 </a:t>
            </a:r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 </a:t>
            </a:r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비빔밥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63694" y="264121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63694" y="3016590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63694" y="3374412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20,000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35048" y="5244316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15520" y="3382916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A&amp;B</a:t>
            </a:r>
            <a:endParaRPr lang="ko-KR" altLang="en-US" sz="110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35047" y="526338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6812723" y="1643632"/>
            <a:ext cx="2785936" cy="4497557"/>
            <a:chOff x="5116780" y="1503601"/>
            <a:chExt cx="2785936" cy="4497557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780" y="1503601"/>
              <a:ext cx="2785936" cy="4497557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6031446" y="1620890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B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7051628" y="2249656"/>
            <a:ext cx="2308860" cy="329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7051628" y="258493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440248" y="2249656"/>
            <a:ext cx="0" cy="32918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453708" y="2249656"/>
            <a:ext cx="0" cy="299466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051628" y="5244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051628" y="2958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051628" y="333169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40248" y="229737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지출내역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44008" y="301817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35960" y="5263388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결산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7051628" y="3683319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468894" y="229737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금액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44008" y="264479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40248" y="263265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경복궁 기념품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440248" y="3010385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아이스크림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440248" y="3375840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점심 </a:t>
            </a:r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 </a:t>
            </a:r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비빔밥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68894" y="264121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468894" y="3016590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468894" y="3374412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20,000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440248" y="5244316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20720" y="3382916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A&amp;B</a:t>
            </a:r>
            <a:endParaRPr lang="ko-KR" altLang="en-US" sz="110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40247" y="526338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3" name="타원 2"/>
          <p:cNvSpPr/>
          <p:nvPr/>
        </p:nvSpPr>
        <p:spPr>
          <a:xfrm>
            <a:off x="4431323" y="5244316"/>
            <a:ext cx="886265" cy="297180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7952475" y="5244316"/>
            <a:ext cx="886265" cy="297180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62807" y="2589108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3562807" y="3318874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7064839" y="2954563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7064839" y="3318874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3360111" y="2495436"/>
            <a:ext cx="2681841" cy="1968382"/>
            <a:chOff x="6227529" y="733854"/>
            <a:chExt cx="4010025" cy="2943225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529" y="733854"/>
              <a:ext cx="4010025" cy="2943225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157790" y="9809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157792" y="1665696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인원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157792" y="21443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내역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157792" y="26231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금액</a:t>
              </a:r>
            </a:p>
          </p:txBody>
        </p:sp>
        <p:sp>
          <p:nvSpPr>
            <p:cNvPr id="91" name="사각형: 둥근 모서리 90"/>
            <p:cNvSpPr/>
            <p:nvPr/>
          </p:nvSpPr>
          <p:spPr>
            <a:xfrm>
              <a:off x="7754240" y="30103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92" name="곱하기 기호 91"/>
            <p:cNvSpPr/>
            <p:nvPr/>
          </p:nvSpPr>
          <p:spPr>
            <a:xfrm>
              <a:off x="9364715" y="10281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5055483" y="3012107"/>
            <a:ext cx="578979" cy="901864"/>
          </a:xfrm>
          <a:prstGeom prst="rect">
            <a:avLst/>
          </a:prstGeom>
          <a:ln>
            <a:noFill/>
          </a:ln>
        </p:spPr>
      </p:pic>
      <p:grpSp>
        <p:nvGrpSpPr>
          <p:cNvPr id="103" name="그룹 102"/>
          <p:cNvGrpSpPr/>
          <p:nvPr/>
        </p:nvGrpSpPr>
        <p:grpSpPr>
          <a:xfrm>
            <a:off x="3360111" y="2495436"/>
            <a:ext cx="2681841" cy="1968382"/>
            <a:chOff x="9375672" y="1434754"/>
            <a:chExt cx="4010025" cy="2943225"/>
          </a:xfrm>
        </p:grpSpPr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672" y="1434754"/>
              <a:ext cx="4010025" cy="2943225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10305933" y="16818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0305935" y="28452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내역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0305935" y="33240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금액</a:t>
              </a:r>
            </a:p>
          </p:txBody>
        </p:sp>
        <p:sp>
          <p:nvSpPr>
            <p:cNvPr id="109" name="사각형: 둥근 모서리 108"/>
            <p:cNvSpPr/>
            <p:nvPr/>
          </p:nvSpPr>
          <p:spPr>
            <a:xfrm>
              <a:off x="10902383" y="37112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111" name="곱하기 기호 110"/>
            <p:cNvSpPr/>
            <p:nvPr/>
          </p:nvSpPr>
          <p:spPr>
            <a:xfrm>
              <a:off x="12512858" y="17290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10296237" y="2676939"/>
              <a:ext cx="2149499" cy="740183"/>
              <a:chOff x="7099832" y="215035"/>
              <a:chExt cx="2149499" cy="897314"/>
            </a:xfrm>
            <a:solidFill>
              <a:srgbClr val="F2F2F2"/>
            </a:solidFill>
          </p:grpSpPr>
          <p:sp>
            <p:nvSpPr>
              <p:cNvPr id="114" name="직사각형 113"/>
              <p:cNvSpPr/>
              <p:nvPr/>
            </p:nvSpPr>
            <p:spPr>
              <a:xfrm>
                <a:off x="7099832" y="215035"/>
                <a:ext cx="2149499" cy="87844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7099832" y="215035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A</a:t>
                </a:r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099832" y="508590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B</a:t>
                </a: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7099832" y="804026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A ,B</a:t>
                </a:r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113" name="직사각형 112"/>
            <p:cNvSpPr/>
            <p:nvPr/>
          </p:nvSpPr>
          <p:spPr>
            <a:xfrm>
              <a:off x="10299704" y="2362428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인원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4858090" y="3510945"/>
            <a:ext cx="578979" cy="901864"/>
          </a:xfrm>
          <a:prstGeom prst="rect">
            <a:avLst/>
          </a:prstGeom>
          <a:ln>
            <a:noFill/>
          </a:ln>
        </p:spPr>
      </p:pic>
      <p:grpSp>
        <p:nvGrpSpPr>
          <p:cNvPr id="20" name="그룹 19"/>
          <p:cNvGrpSpPr/>
          <p:nvPr/>
        </p:nvGrpSpPr>
        <p:grpSpPr>
          <a:xfrm>
            <a:off x="3352491" y="2495436"/>
            <a:ext cx="2681841" cy="1968382"/>
            <a:chOff x="6227529" y="733854"/>
            <a:chExt cx="4010025" cy="29432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529" y="733854"/>
              <a:ext cx="4010025" cy="29432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57790" y="9809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57792" y="1665696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 &amp; B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157792" y="21443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점심 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- </a:t>
              </a:r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비빔밥 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157792" y="26231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20000</a:t>
              </a:r>
              <a:endParaRPr lang="ko-KR" altLang="en-US" sz="1400" dirty="0">
                <a:solidFill>
                  <a:schemeClr val="tx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16" name="사각형: 둥근 모서리 15"/>
            <p:cNvSpPr/>
            <p:nvPr/>
          </p:nvSpPr>
          <p:spPr>
            <a:xfrm>
              <a:off x="7754240" y="30103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17" name="곱하기 기호 16"/>
            <p:cNvSpPr/>
            <p:nvPr/>
          </p:nvSpPr>
          <p:spPr>
            <a:xfrm>
              <a:off x="9364715" y="10281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4674204" y="3919994"/>
            <a:ext cx="578979" cy="901864"/>
          </a:xfrm>
          <a:prstGeom prst="rect">
            <a:avLst/>
          </a:prstGeom>
          <a:ln>
            <a:noFill/>
          </a:ln>
        </p:spPr>
      </p:pic>
      <p:sp>
        <p:nvSpPr>
          <p:cNvPr id="120" name="TextBox 119"/>
          <p:cNvSpPr txBox="1"/>
          <p:nvPr/>
        </p:nvSpPr>
        <p:spPr>
          <a:xfrm>
            <a:off x="3940518" y="526497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25,000</a:t>
            </a:r>
            <a:r>
              <a:rPr lang="ko-KR" altLang="en-US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원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445718" y="526497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12,000</a:t>
            </a:r>
            <a:r>
              <a:rPr lang="ko-KR" altLang="en-US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6624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95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7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52" grpId="0" animBg="1"/>
      <p:bldP spid="55" grpId="0" animBg="1"/>
      <p:bldP spid="74" grpId="0" animBg="1"/>
      <p:bldP spid="77" grpId="0" animBg="1"/>
      <p:bldP spid="79" grpId="0" animBg="1"/>
      <p:bldP spid="80" grpId="0" animBg="1"/>
      <p:bldP spid="138" grpId="0" animBg="1"/>
      <p:bldP spid="196" grpId="0" animBg="1"/>
      <p:bldP spid="120" grpId="0" animBg="1"/>
      <p:bldP spid="1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 descr="smart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091" y="1485900"/>
            <a:ext cx="5165261" cy="4620986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9465853" y="2286955"/>
            <a:ext cx="2318649" cy="3264763"/>
            <a:chOff x="2008413" y="2286955"/>
            <a:chExt cx="2318649" cy="3264763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내 여행목록</a:t>
              </a: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645229" y="2988128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춘천쓰</a:t>
              </a:r>
            </a:p>
          </p:txBody>
        </p:sp>
        <p:cxnSp>
          <p:nvCxnSpPr>
            <p:cNvPr id="63" name="직선 연결선 62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50671" y="3418112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서울맛집투어</a:t>
              </a: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656110" y="3848105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경복궁 투어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11680" y="3769360"/>
              <a:ext cx="538480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spc="-150" dirty="0">
                  <a:solidFill>
                    <a:schemeClr val="accent1">
                      <a:lumMod val="50000"/>
                    </a:schemeClr>
                  </a:solidFill>
                  <a:latin typeface="Rockwell Extra Bold" pitchFamily="18" charset="0"/>
                  <a:ea typeface="Yoon 윤고딕 520_TT" panose="02090603020101020101" pitchFamily="18" charset="-127"/>
                  <a:cs typeface="Segoe UI Black" pitchFamily="34" charset="0"/>
                </a:rPr>
                <a:t>+</a:t>
              </a:r>
              <a:endParaRPr lang="ko-KR" altLang="en-US" sz="3000" b="1" spc="-150" dirty="0">
                <a:solidFill>
                  <a:schemeClr val="accent1">
                    <a:lumMod val="50000"/>
                  </a:schemeClr>
                </a:solidFill>
                <a:latin typeface="Rockwell Extra Bold" pitchFamily="18" charset="0"/>
                <a:ea typeface="Yoon 윤고딕 520_TT" panose="02090603020101020101" pitchFamily="18" charset="-127"/>
                <a:cs typeface="Segoe UI Black" pitchFamily="34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414444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다른 사용자 플랜 가져오기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pic>
        <p:nvPicPr>
          <p:cNvPr id="9" name="그림 8" descr="smart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1" y="1485900"/>
            <a:ext cx="5165261" cy="462098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87" y="1471696"/>
            <a:ext cx="2663433" cy="4624304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>
            <a:off x="4409440" y="3220720"/>
            <a:ext cx="843280" cy="629920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666240" y="2286955"/>
            <a:ext cx="2335702" cy="3264763"/>
            <a:chOff x="1991360" y="2286955"/>
            <a:chExt cx="2335702" cy="326476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후기게시판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645229" y="2988128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부산 여행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50671" y="3418112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제주도 여행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56110" y="3848105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경복궁 투어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3197860" y="446278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3197860" y="474726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7860" y="503174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91360" y="3759200"/>
              <a:ext cx="538480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spc="-150" dirty="0">
                  <a:solidFill>
                    <a:schemeClr val="accent1">
                      <a:lumMod val="50000"/>
                    </a:schemeClr>
                  </a:solidFill>
                  <a:latin typeface="Rockwell Extra Bold" pitchFamily="18" charset="0"/>
                  <a:ea typeface="Yoon 윤고딕 520_TT" panose="02090603020101020101" pitchFamily="18" charset="-127"/>
                  <a:cs typeface="Segoe UI Black" pitchFamily="34" charset="0"/>
                </a:rPr>
                <a:t>∨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042172" y="5100319"/>
            <a:ext cx="730228" cy="292388"/>
          </a:xfrm>
          <a:prstGeom prst="rect">
            <a:avLst/>
          </a:prstGeom>
          <a:solidFill>
            <a:srgbClr val="F2F2F2"/>
          </a:solidFill>
          <a:ln>
            <a:solidFill>
              <a:srgbClr val="003B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가져오기</a:t>
            </a:r>
          </a:p>
        </p:txBody>
      </p:sp>
      <p:sp>
        <p:nvSpPr>
          <p:cNvPr id="42" name="오른쪽 화살표 41"/>
          <p:cNvSpPr/>
          <p:nvPr/>
        </p:nvSpPr>
        <p:spPr>
          <a:xfrm>
            <a:off x="8260080" y="3271520"/>
            <a:ext cx="843280" cy="629920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683293" y="2286955"/>
            <a:ext cx="2318649" cy="3264763"/>
            <a:chOff x="2008413" y="2286955"/>
            <a:chExt cx="2318649" cy="3264763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후기게시판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197860" y="446278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3197860" y="474726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3197860" y="503174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234" y="1584087"/>
            <a:ext cx="932766" cy="4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9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최단 경로 추천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97742" y="1218104"/>
            <a:ext cx="5165261" cy="4620986"/>
            <a:chOff x="0" y="1694462"/>
            <a:chExt cx="5165261" cy="462098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69" r="8862" b="7333"/>
            <a:stretch/>
          </p:blipFill>
          <p:spPr>
            <a:xfrm>
              <a:off x="1463039" y="2021614"/>
              <a:ext cx="2321169" cy="3675802"/>
            </a:xfrm>
            <a:prstGeom prst="rect">
              <a:avLst/>
            </a:prstGeom>
          </p:spPr>
        </p:pic>
        <p:pic>
          <p:nvPicPr>
            <p:cNvPr id="13" name="그림 12" descr="smartphon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94462"/>
              <a:ext cx="5165261" cy="4620986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4247911" y="3461917"/>
            <a:ext cx="461014" cy="393179"/>
            <a:chOff x="8662814" y="3284626"/>
            <a:chExt cx="461014" cy="393179"/>
          </a:xfrm>
        </p:grpSpPr>
        <p:sp>
          <p:nvSpPr>
            <p:cNvPr id="19" name="타원 18"/>
            <p:cNvSpPr/>
            <p:nvPr/>
          </p:nvSpPr>
          <p:spPr>
            <a:xfrm>
              <a:off x="8821072" y="3310881"/>
              <a:ext cx="144498" cy="17033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814" y="3284626"/>
              <a:ext cx="461014" cy="393179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63" y="4295802"/>
            <a:ext cx="461014" cy="39317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78" y="2562252"/>
            <a:ext cx="461014" cy="39317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9" y="4099212"/>
            <a:ext cx="461014" cy="39317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49" y="2974008"/>
            <a:ext cx="461014" cy="39317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933352" y="1218104"/>
            <a:ext cx="5165261" cy="4620986"/>
            <a:chOff x="0" y="1694462"/>
            <a:chExt cx="5165261" cy="462098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69" r="8862" b="7333"/>
            <a:stretch/>
          </p:blipFill>
          <p:spPr>
            <a:xfrm>
              <a:off x="1463039" y="2021614"/>
              <a:ext cx="2321169" cy="3675802"/>
            </a:xfrm>
            <a:prstGeom prst="rect">
              <a:avLst/>
            </a:prstGeom>
          </p:spPr>
        </p:pic>
        <p:pic>
          <p:nvPicPr>
            <p:cNvPr id="24" name="그림 23" descr="smartphon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94462"/>
              <a:ext cx="5165261" cy="4620986"/>
            </a:xfrm>
            <a:prstGeom prst="rect">
              <a:avLst/>
            </a:prstGeom>
          </p:spPr>
        </p:pic>
      </p:grpSp>
      <p:cxnSp>
        <p:nvCxnSpPr>
          <p:cNvPr id="9" name="직선 연결선 8"/>
          <p:cNvCxnSpPr>
            <a:cxnSpLocks/>
          </p:cNvCxnSpPr>
          <p:nvPr/>
        </p:nvCxnSpPr>
        <p:spPr>
          <a:xfrm flipV="1">
            <a:off x="8620797" y="3273660"/>
            <a:ext cx="904875" cy="581436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8954172" y="3273660"/>
            <a:ext cx="571500" cy="1343026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7805716" y="4454830"/>
            <a:ext cx="1148456" cy="161856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 flipV="1">
            <a:off x="7805716" y="2955431"/>
            <a:ext cx="281681" cy="1499399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41"/>
          <p:cNvSpPr/>
          <p:nvPr/>
        </p:nvSpPr>
        <p:spPr>
          <a:xfrm>
            <a:off x="6033479" y="3213637"/>
            <a:ext cx="843280" cy="629920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45269" y="6132438"/>
            <a:ext cx="8619699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원하는 관광지를 선택하면</a:t>
            </a:r>
            <a:r>
              <a:rPr lang="en-US" altLang="ko-KR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최단 시간으로 경유하는 경로를 보여줌</a:t>
            </a:r>
          </a:p>
        </p:txBody>
      </p:sp>
    </p:spTree>
    <p:extLst>
      <p:ext uri="{BB962C8B-B14F-4D97-AF65-F5344CB8AC3E}">
        <p14:creationId xmlns:p14="http://schemas.microsoft.com/office/powerpoint/2010/main" val="27983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414444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어플리케이션 ↔ 웹 서비스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232208" y="1827000"/>
            <a:ext cx="6484352" cy="3227456"/>
            <a:chOff x="3538255" y="1827000"/>
            <a:chExt cx="6484352" cy="3227456"/>
          </a:xfrm>
        </p:grpSpPr>
        <p:grpSp>
          <p:nvGrpSpPr>
            <p:cNvPr id="7" name="그룹 6"/>
            <p:cNvGrpSpPr/>
            <p:nvPr/>
          </p:nvGrpSpPr>
          <p:grpSpPr>
            <a:xfrm>
              <a:off x="3538255" y="1827000"/>
              <a:ext cx="1984663" cy="3204000"/>
              <a:chOff x="8706297" y="2160471"/>
              <a:chExt cx="1984663" cy="320400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41" t="25630" r="40347" b="12952"/>
              <a:stretch/>
            </p:blipFill>
            <p:spPr>
              <a:xfrm>
                <a:off x="8722444" y="2641225"/>
                <a:ext cx="1968516" cy="2242491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6297" y="2160471"/>
                <a:ext cx="1984663" cy="3204000"/>
              </a:xfrm>
              <a:prstGeom prst="rect">
                <a:avLst/>
              </a:prstGeom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6185213" y="1847022"/>
              <a:ext cx="3837394" cy="3207434"/>
              <a:chOff x="8138519" y="2162230"/>
              <a:chExt cx="3727656" cy="3115711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7389" y="2391509"/>
                <a:ext cx="3234728" cy="1730326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73" t="10859" r="11751" b="23881"/>
              <a:stretch/>
            </p:blipFill>
            <p:spPr>
              <a:xfrm>
                <a:off x="8138519" y="2162230"/>
                <a:ext cx="3727656" cy="3115711"/>
              </a:xfrm>
              <a:prstGeom prst="rect">
                <a:avLst/>
              </a:prstGeom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2164535" y="5726112"/>
            <a:ext cx="8619699" cy="830997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어플리케이션에서 작성한 계획을 웹에서 확인 가능 </a:t>
            </a:r>
          </a:p>
          <a:p>
            <a:pPr algn="ctr"/>
            <a:r>
              <a:rPr lang="ko-KR" altLang="en-US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웹에서 작성한 계획 또한 어플리케이션에서 확인 가능</a:t>
            </a:r>
            <a:endParaRPr lang="ko-KR" altLang="en-US" sz="24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53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7819" y="0"/>
            <a:ext cx="8254181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001</a:t>
            </a:r>
            <a:r>
              <a:rPr lang="en-US" altLang="ko-KR" sz="2000" dirty="0">
                <a:solidFill>
                  <a:srgbClr val="91CCF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개요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002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관련 연구   및   사례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어플과 차별점</a:t>
            </a:r>
            <a:endParaRPr lang="en-US" altLang="ko-KR" b="1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003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수행 시나리오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004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사용 시나리오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005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구성도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006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개발 환경  및  개발 방법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007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업무 분담</a:t>
            </a: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820" y="486697"/>
            <a:ext cx="29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</a:t>
            </a:r>
            <a:endParaRPr lang="ko-KR" altLang="en-US" sz="4800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596597" y="1252023"/>
            <a:ext cx="0" cy="51347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구성도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131670" y="1647159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9947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90023" y="1034712"/>
            <a:ext cx="1430199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Application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97629" y="1034712"/>
            <a:ext cx="1560941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Web Server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" name="왼쪽/오른쪽 화살표 16"/>
          <p:cNvSpPr/>
          <p:nvPr/>
        </p:nvSpPr>
        <p:spPr>
          <a:xfrm>
            <a:off x="6163396" y="2971800"/>
            <a:ext cx="892724" cy="484632"/>
          </a:xfrm>
          <a:prstGeom prst="left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060475" y="4647135"/>
            <a:ext cx="2950173" cy="2148132"/>
            <a:chOff x="8060475" y="4647135"/>
            <a:chExt cx="2950173" cy="2148132"/>
          </a:xfrm>
        </p:grpSpPr>
        <p:grpSp>
          <p:nvGrpSpPr>
            <p:cNvPr id="7" name="그룹 10"/>
            <p:cNvGrpSpPr/>
            <p:nvPr/>
          </p:nvGrpSpPr>
          <p:grpSpPr>
            <a:xfrm>
              <a:off x="9986396" y="5618490"/>
              <a:ext cx="1024252" cy="1176777"/>
              <a:chOff x="4642747" y="4069367"/>
              <a:chExt cx="1715323" cy="2543064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103"/>
              <a:stretch/>
            </p:blipFill>
            <p:spPr>
              <a:xfrm>
                <a:off x="4642747" y="4069367"/>
                <a:ext cx="1715323" cy="1800665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164593" y="5879634"/>
                <a:ext cx="671631" cy="7327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DB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  <p:sp>
          <p:nvSpPr>
            <p:cNvPr id="18" name="왼쪽/오른쪽 화살표 17"/>
            <p:cNvSpPr/>
            <p:nvPr/>
          </p:nvSpPr>
          <p:spPr>
            <a:xfrm rot="5400000">
              <a:off x="10059682" y="4846947"/>
              <a:ext cx="877681" cy="478058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왼쪽/오른쪽 화살표 17"/>
            <p:cNvSpPr/>
            <p:nvPr/>
          </p:nvSpPr>
          <p:spPr>
            <a:xfrm rot="5400000">
              <a:off x="8128227" y="4846949"/>
              <a:ext cx="877682" cy="478058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6"/>
            <p:cNvGrpSpPr/>
            <p:nvPr/>
          </p:nvGrpSpPr>
          <p:grpSpPr>
            <a:xfrm>
              <a:off x="8060475" y="5618490"/>
              <a:ext cx="1013186" cy="1171535"/>
              <a:chOff x="8063092" y="4952838"/>
              <a:chExt cx="1212761" cy="1809527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76" t="5128" r="9013" b="19590"/>
              <a:stretch/>
            </p:blipFill>
            <p:spPr>
              <a:xfrm>
                <a:off x="8063092" y="4952838"/>
                <a:ext cx="1212761" cy="1356247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8211664" y="6238964"/>
                <a:ext cx="915617" cy="52340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TourAPI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432516"/>
              </p:ext>
            </p:extLst>
          </p:nvPr>
        </p:nvGraphicFramePr>
        <p:xfrm>
          <a:off x="7105750" y="1638951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9947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Sever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91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3028394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환경 및 개발 방법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48551"/>
              </p:ext>
            </p:extLst>
          </p:nvPr>
        </p:nvGraphicFramePr>
        <p:xfrm>
          <a:off x="2752811" y="2389101"/>
          <a:ext cx="7741686" cy="2867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118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5936568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플랫폼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 Studio 2.0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개발 언어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Java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Lolipop 5.1.1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mySQL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97823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Server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 Tomcat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6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5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업무 분담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6442"/>
              </p:ext>
            </p:extLst>
          </p:nvPr>
        </p:nvGraphicFramePr>
        <p:xfrm>
          <a:off x="1262818" y="927577"/>
          <a:ext cx="9727324" cy="544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14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67666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김문희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신희경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D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B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활용 방법 매뉴얼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 경로 알고리즘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 어플리케이션 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네이버 지도 오픈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사전 조사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2164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설계</a:t>
                      </a:r>
                      <a:r>
                        <a:rPr lang="en-US" altLang="ko-KR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</a:t>
                      </a:r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구현</a:t>
                      </a:r>
                    </a:p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 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웹 서버 구축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구축</a:t>
                      </a:r>
                      <a:endParaRPr lang="en-US" altLang="ko-KR" sz="1700" spc="-150" baseline="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 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경로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 추천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앱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일정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여행 일정 공유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지출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유저 일정 목록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관광 정보 제공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어플리케이션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UI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테스트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통합테스트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유지보수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11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8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41230"/>
              </p:ext>
            </p:extLst>
          </p:nvPr>
        </p:nvGraphicFramePr>
        <p:xfrm>
          <a:off x="714469" y="1048075"/>
          <a:ext cx="9470539" cy="5115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30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항목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추진사항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01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03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04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05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06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07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08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09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프로젝트 계획 및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프로젝트 계획</a:t>
                      </a: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요구사항 정의 및 분석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요구사항 정의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분석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명세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설계 및 상세설계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시스템 설계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DB)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어플리케이션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UI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설계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DB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 구축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코딩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시험 및 데모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통합 테스트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완전성 보강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문서화 및 발표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중간보고서   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발표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산업기술대전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기술대전 참가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졸업작품 최종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보고서 작성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최종보고서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패키징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4290646" y="1858624"/>
            <a:ext cx="5866226" cy="3968440"/>
            <a:chOff x="3787967" y="2123907"/>
            <a:chExt cx="5048972" cy="3487841"/>
          </a:xfrm>
        </p:grpSpPr>
        <p:cxnSp>
          <p:nvCxnSpPr>
            <p:cNvPr id="56" name="직선 연결선 55"/>
            <p:cNvCxnSpPr/>
            <p:nvPr/>
          </p:nvCxnSpPr>
          <p:spPr bwMode="auto">
            <a:xfrm>
              <a:off x="3787967" y="2123907"/>
              <a:ext cx="449577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 bwMode="auto">
            <a:xfrm>
              <a:off x="4237544" y="2557381"/>
              <a:ext cx="299716" cy="1605"/>
            </a:xfrm>
            <a:prstGeom prst="line">
              <a:avLst/>
            </a:prstGeom>
            <a:ln w="98425">
              <a:solidFill>
                <a:srgbClr val="5B9BD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 bwMode="auto">
            <a:xfrm>
              <a:off x="4537262" y="2918609"/>
              <a:ext cx="524507" cy="1606"/>
            </a:xfrm>
            <a:prstGeom prst="line">
              <a:avLst/>
            </a:prstGeom>
            <a:ln w="98425">
              <a:solidFill>
                <a:srgbClr val="5B9BD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 bwMode="auto">
            <a:xfrm>
              <a:off x="4687121" y="3135345"/>
              <a:ext cx="244769" cy="1606"/>
            </a:xfrm>
            <a:prstGeom prst="line">
              <a:avLst/>
            </a:prstGeom>
            <a:ln w="98425">
              <a:solidFill>
                <a:srgbClr val="5B9BD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 bwMode="auto">
            <a:xfrm>
              <a:off x="5061769" y="3424328"/>
              <a:ext cx="415830" cy="1606"/>
            </a:xfrm>
            <a:prstGeom prst="line">
              <a:avLst/>
            </a:prstGeom>
            <a:ln w="98425">
              <a:solidFill>
                <a:srgbClr val="5B9BD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 bwMode="auto">
            <a:xfrm>
              <a:off x="5136698" y="3641065"/>
              <a:ext cx="1049013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 bwMode="auto">
            <a:xfrm>
              <a:off x="6121544" y="3935235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 bwMode="auto">
            <a:xfrm>
              <a:off x="6574708" y="4153701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 bwMode="auto">
            <a:xfrm>
              <a:off x="7009936" y="4508012"/>
              <a:ext cx="299718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 bwMode="auto">
            <a:xfrm>
              <a:off x="7934201" y="5173210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 bwMode="auto">
            <a:xfrm>
              <a:off x="8387365" y="5610142"/>
              <a:ext cx="449574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 bwMode="auto">
            <a:xfrm>
              <a:off x="7481036" y="4809100"/>
              <a:ext cx="415830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추진 일정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63808" y="1125304"/>
            <a:ext cx="1728192" cy="646331"/>
            <a:chOff x="7961493" y="773614"/>
            <a:chExt cx="1728192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8393541" y="773614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진행중</a:t>
              </a:r>
              <a:endParaRPr lang="en-US" altLang="ko-KR" spc="-15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 예정</a:t>
              </a:r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7961493" y="968152"/>
              <a:ext cx="428628" cy="1588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auto">
            <a:xfrm>
              <a:off x="7961493" y="1184176"/>
              <a:ext cx="432048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169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GitHub</a:t>
              </a:r>
              <a:endParaRPr lang="ko-KR" altLang="en-US" sz="28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01212" y="1313277"/>
            <a:ext cx="9589577" cy="4892897"/>
            <a:chOff x="1767502" y="652480"/>
            <a:chExt cx="9589577" cy="4892897"/>
          </a:xfrm>
        </p:grpSpPr>
        <p:sp>
          <p:nvSpPr>
            <p:cNvPr id="15" name="TextBox 14"/>
            <p:cNvSpPr txBox="1"/>
            <p:nvPr/>
          </p:nvSpPr>
          <p:spPr>
            <a:xfrm>
              <a:off x="1767502" y="4775936"/>
              <a:ext cx="9589577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https://github.com/gmlrud1211/project.git</a:t>
              </a:r>
            </a:p>
            <a:p>
              <a:pPr algn="ctr"/>
              <a:r>
                <a:rPr lang="ko-KR" altLang="en-US" sz="2000" dirty="0" err="1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r>
                <a:rPr lang="ko-KR" altLang="en-US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gmlrud1211    </a:t>
              </a:r>
              <a:r>
                <a:rPr lang="ko-KR" altLang="en-US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 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kimmoonh22</a:t>
              </a:r>
              <a:endParaRPr lang="ko-KR" altLang="en-US" sz="20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10012" t="7667" r="10887" b="26114"/>
            <a:stretch/>
          </p:blipFill>
          <p:spPr>
            <a:xfrm>
              <a:off x="2251995" y="652480"/>
              <a:ext cx="8511559" cy="4006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50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참고 문헌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425987" y="1348683"/>
            <a:ext cx="9400986" cy="4514309"/>
            <a:chOff x="1727478" y="974733"/>
            <a:chExt cx="9048373" cy="4514309"/>
          </a:xfrm>
        </p:grpSpPr>
        <p:sp>
          <p:nvSpPr>
            <p:cNvPr id="4" name="TextBox 3"/>
            <p:cNvSpPr txBox="1"/>
            <p:nvPr/>
          </p:nvSpPr>
          <p:spPr>
            <a:xfrm>
              <a:off x="1727479" y="974733"/>
              <a:ext cx="87370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Android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안드로이드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천인국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7479" y="2017838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뇌를 자극하는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JSP &amp; Servlet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김윤명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프로젝트로 배우는 자바 웹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황희정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7479" y="3430275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공공데이터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 TourAPI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매뉴얼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한국관광공사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http://api.visitkorea.or.kr/main.do - TourAPI 3.0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홈페이지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7478" y="4658045"/>
              <a:ext cx="9048373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: https://navermaps.github.io/maps.js/ 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네이버 지도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홈페이지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05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01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배경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658148" y="797019"/>
            <a:ext cx="0" cy="5383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337499408"/>
              </p:ext>
            </p:extLst>
          </p:nvPr>
        </p:nvGraphicFramePr>
        <p:xfrm>
          <a:off x="3419855" y="1681139"/>
          <a:ext cx="4132411" cy="3922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658148" y="2857697"/>
            <a:ext cx="4533852" cy="156966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2015</a:t>
            </a:r>
            <a:r>
              <a:rPr lang="ko-KR" altLang="en-US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년 기준 만 </a:t>
            </a:r>
            <a:r>
              <a:rPr lang="en-US" altLang="ko-KR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15</a:t>
            </a:r>
            <a:r>
              <a:rPr lang="ko-KR" altLang="en-US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세 이상 국민 중 </a:t>
            </a:r>
            <a:endParaRPr lang="en-US" altLang="ko-KR" sz="2400" spc="-150" dirty="0">
              <a:solidFill>
                <a:srgbClr val="595959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약 </a:t>
            </a:r>
            <a:r>
              <a:rPr lang="en-US" altLang="ko-KR" sz="240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87.9%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의 인원은</a:t>
            </a:r>
            <a:endParaRPr lang="en-US" altLang="ko-KR" sz="2400" spc="-150" dirty="0">
              <a:solidFill>
                <a:srgbClr val="595959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연간 </a:t>
            </a:r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회 이상 국내여행에  참여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여행에 대한 관심은 나날이 늘고 있음</a:t>
            </a:r>
            <a:endParaRPr lang="en-US" altLang="ko-KR" sz="2400" spc="-150" dirty="0">
              <a:solidFill>
                <a:srgbClr val="595959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2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01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배경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3462550" y="1208745"/>
            <a:ext cx="8399364" cy="4702526"/>
            <a:chOff x="3462550" y="1012874"/>
            <a:chExt cx="8399364" cy="4702526"/>
          </a:xfrm>
        </p:grpSpPr>
        <p:sp>
          <p:nvSpPr>
            <p:cNvPr id="2" name="TextBox 1"/>
            <p:cNvSpPr txBox="1"/>
            <p:nvPr/>
          </p:nvSpPr>
          <p:spPr>
            <a:xfrm>
              <a:off x="3519773" y="1963051"/>
              <a:ext cx="8342141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현재 시장에 나와있는 대부분의 여행 플래너 어플리케이션은 </a:t>
              </a:r>
              <a:endParaRPr lang="en-US" altLang="ko-KR" sz="20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해외 여행에 최적화 되어있음</a:t>
              </a:r>
              <a:endParaRPr lang="en-US" altLang="ko-KR" sz="20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ctr"/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 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국내 여행을 계획할 때에는 어플리케이션을 활용하기 적절하지 않음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2550" y="4884403"/>
              <a:ext cx="83421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개인 관심사 맞춤형으로 국내 여행에 관한 여행지 정보를 제공해주어 </a:t>
              </a:r>
              <a:endPara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여행 루트를 손쉽게 짤 수 있게 해주는 여행 계획 어플리케이션이 필요함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19773" y="3517429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정보의 양은 너무나 방대하고 개개인의 관심사는 모두 다름</a:t>
              </a:r>
              <a:endParaRPr lang="en-US" altLang="ko-KR" sz="20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342900" indent="-342900" algn="ctr">
                <a:buFontTx/>
                <a:buChar char="-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개인 관심사 맞춤형으로 원하는 정보를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테마별로 제공해주는 어플리케이션이 필요함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247710" y="1012874"/>
              <a:ext cx="886265" cy="534572"/>
            </a:xfrm>
            <a:prstGeom prst="rect">
              <a:avLst/>
            </a:prstGeom>
            <a:solidFill>
              <a:srgbClr val="003B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pc="-150" dirty="0"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BUT</a:t>
              </a:r>
              <a:endParaRPr lang="ko-KR" altLang="en-US" sz="2800" spc="-150" dirty="0"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2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|  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목표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334448" y="2046770"/>
            <a:ext cx="8683703" cy="3360999"/>
            <a:chOff x="3320380" y="1899791"/>
            <a:chExt cx="8683703" cy="3360999"/>
          </a:xfrm>
        </p:grpSpPr>
        <p:sp>
          <p:nvSpPr>
            <p:cNvPr id="11" name="TextBox 10"/>
            <p:cNvSpPr txBox="1"/>
            <p:nvPr/>
          </p:nvSpPr>
          <p:spPr>
            <a:xfrm>
              <a:off x="3320380" y="1899791"/>
              <a:ext cx="8683703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한국 관광공사의 </a:t>
              </a:r>
              <a:r>
                <a:rPr lang="ko-KR" altLang="en-US" sz="24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관광지 정보 공공데이터 </a:t>
              </a:r>
              <a:r>
                <a:rPr lang="en-US" altLang="ko-KR" sz="24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API</a:t>
              </a:r>
              <a:r>
                <a:rPr lang="ko-KR" altLang="en-US" sz="24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를 이용</a:t>
              </a:r>
              <a:r>
                <a:rPr lang="ko-KR" alt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해 어플리케이션 개발 </a:t>
              </a:r>
              <a:endPara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ctr"/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 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정부 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3.0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공공데이터 개방으로 관광 공사의 공공 데이터를 이용해 국내 관광지 정보를 제공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91162" y="3195570"/>
              <a:ext cx="8342141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팀 별로 공유</a:t>
              </a:r>
              <a:r>
                <a:rPr lang="ko-KR" alt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가 가능한 지출</a:t>
              </a:r>
              <a:r>
                <a:rPr lang="en-US" altLang="ko-KR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일정 관리 기능 제공</a:t>
              </a:r>
            </a:p>
            <a:p>
              <a:pPr algn="ctr"/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 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단위 여행 시에 지출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일정 등을 별도로 관리할 수 있음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162" y="4522126"/>
              <a:ext cx="8342141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사용자 관심사별 맞춤형</a:t>
              </a:r>
              <a:r>
                <a:rPr lang="ko-KR" alt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으로 여행 정보를 제공</a:t>
              </a:r>
              <a:endPara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342900" indent="-342900" algn="ctr">
                <a:buFontTx/>
                <a:buChar char="-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여행지 정보를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테마별로 제공해 사용자가 원하는 정보만 찾아서 볼 수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08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|  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목표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491162" y="2021120"/>
            <a:ext cx="8342141" cy="3406603"/>
            <a:chOff x="3491162" y="3986113"/>
            <a:chExt cx="8342141" cy="3406603"/>
          </a:xfrm>
        </p:grpSpPr>
        <p:sp>
          <p:nvSpPr>
            <p:cNvPr id="14" name="TextBox 13"/>
            <p:cNvSpPr txBox="1"/>
            <p:nvPr/>
          </p:nvSpPr>
          <p:spPr>
            <a:xfrm>
              <a:off x="3491162" y="5320082"/>
              <a:ext cx="8342141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계획한 여행 루트를 </a:t>
              </a:r>
              <a:r>
                <a:rPr lang="ko-KR" altLang="en-US" sz="24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최단시간</a:t>
              </a:r>
              <a:r>
                <a:rPr lang="ko-KR" alt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으로 경유할 수 있는 </a:t>
              </a:r>
              <a:r>
                <a:rPr lang="ko-KR" altLang="en-US" sz="24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경로 제공</a:t>
              </a:r>
            </a:p>
            <a:p>
              <a:pPr marL="342900" indent="-342900" algn="ctr">
                <a:buFontTx/>
                <a:buChar char="-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원하는 관광지를 선택하면 최단 경로를 보여주고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시에 시간을 단축할 수 있게 함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91162" y="3986113"/>
              <a:ext cx="8342141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다른 사용자들과 여행 일정을 공유</a:t>
              </a:r>
              <a:r>
                <a:rPr lang="ko-KR" alt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할 수 있는 기능 제공</a:t>
              </a:r>
              <a:endPara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ctr"/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다른 사용자들의 일정을 가져와 새로운 일정을 만들 수 있음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91162" y="6654052"/>
              <a:ext cx="8342141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PC</a:t>
              </a:r>
              <a:r>
                <a:rPr lang="ko-KR" alt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로 이용 가능한 </a:t>
              </a:r>
              <a:r>
                <a:rPr lang="ko-KR" altLang="en-US" sz="24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웹 서비스</a:t>
              </a:r>
              <a:r>
                <a:rPr lang="ko-KR" alt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제공 </a:t>
              </a:r>
              <a:endParaRPr lang="ko-KR" altLang="en-US" sz="2400" spc="-150" dirty="0">
                <a:solidFill>
                  <a:srgbClr val="003B6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342900" indent="-342900" algn="ctr">
                <a:buFontTx/>
                <a:buChar char="-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어플리케이션 뿐만 아니라 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PC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로도 같은 기능을 이용할 수 있게 하여 사용자 편의성을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34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|  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|  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03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효과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526302" y="2482166"/>
            <a:ext cx="8665698" cy="2196389"/>
            <a:chOff x="3526302" y="1943533"/>
            <a:chExt cx="8665698" cy="2196389"/>
          </a:xfrm>
        </p:grpSpPr>
        <p:sp>
          <p:nvSpPr>
            <p:cNvPr id="11" name="TextBox 10"/>
            <p:cNvSpPr txBox="1"/>
            <p:nvPr/>
          </p:nvSpPr>
          <p:spPr>
            <a:xfrm>
              <a:off x="3526302" y="1943533"/>
              <a:ext cx="866569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여행지 정보를 한 눈에 볼 수 있어 여행을 계획할 때 </a:t>
              </a:r>
              <a:endParaRPr lang="en-US" altLang="ko-KR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시간을 절약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할 수 있고 </a:t>
              </a:r>
              <a:r>
                <a:rPr lang="ko-KR" altLang="en-US" sz="2400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편리함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을 제공함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26302" y="3308925"/>
              <a:ext cx="866569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국내여행에 대한 관심을 환기시키며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내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·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외국인 관광객의 증가로 </a:t>
              </a:r>
              <a:endParaRPr lang="en-US" altLang="ko-KR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국내 관광사업의 활성화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를 기대할 수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28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77" y="592682"/>
            <a:ext cx="835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853291"/>
            <a:ext cx="2435131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01  |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관련 사례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933" y="318648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|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어플과 차별점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605128" y="1399740"/>
            <a:ext cx="7879736" cy="4727231"/>
            <a:chOff x="3605128" y="1399740"/>
            <a:chExt cx="7879736" cy="472723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5458262" y="1399740"/>
              <a:ext cx="0" cy="472723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671668" y="2546252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05128" y="1771938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스투비 플래너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5128" y="3040723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구글 트립스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5128" y="428752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위시빈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5128" y="542304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트리핏</a:t>
              </a: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671668" y="3920666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71668" y="5046081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655211" y="2640614"/>
              <a:ext cx="5613011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시간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장소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날씨에 따른 여행 루트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관심사에 따른 일정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테마에 맞춘 관광지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 명소 리스트 담아두기 기능 제공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3078" y="1510328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도시 별 일정 관리 기능으로 전체 일정을 세분화해서 관리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나의 일정과 비슷한 다른 사용자들의 플랜을 보여주는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관광지의 교통 정보 제공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3078" y="5161437"/>
              <a:ext cx="5595144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메일 연동을 통해 항공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교통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숙박 정보 자동으로 등록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일기를 기록하는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플랜을 저장해 이전의 여행 기록 열람 기능 제공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3078" y="4025917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매 달 선정된 여행지와 관광 명소를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다른 사용자들과 여행 후기공유 가능  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호텔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항공 정보 조회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51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77" y="592682"/>
            <a:ext cx="835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853291"/>
            <a:ext cx="2435131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6189" y="2494672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|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3190260"/>
            <a:ext cx="3149600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|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기존 어플과  차별점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315789" y="2086842"/>
            <a:ext cx="8627682" cy="2975818"/>
            <a:chOff x="3315789" y="1668579"/>
            <a:chExt cx="8627682" cy="2975818"/>
          </a:xfrm>
        </p:grpSpPr>
        <p:grpSp>
          <p:nvGrpSpPr>
            <p:cNvPr id="4" name="그룹 3"/>
            <p:cNvGrpSpPr/>
            <p:nvPr/>
          </p:nvGrpSpPr>
          <p:grpSpPr>
            <a:xfrm>
              <a:off x="3315789" y="2533241"/>
              <a:ext cx="8627682" cy="2111156"/>
              <a:chOff x="3315789" y="1727682"/>
              <a:chExt cx="8627682" cy="211115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23772" y="3007841"/>
                <a:ext cx="8619699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팀 단위로 여행을 계획할 때</a:t>
                </a:r>
                <a:r>
                  <a:rPr lang="en-US" altLang="ko-KR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 </a:t>
                </a:r>
                <a:r>
                  <a:rPr lang="ko-KR" altLang="en-US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개인별로 일정</a:t>
                </a:r>
                <a:r>
                  <a:rPr lang="en-US" altLang="ko-KR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, </a:t>
                </a:r>
                <a:r>
                  <a:rPr lang="ko-KR" altLang="en-US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지출을 관리할 수 있는 기능을 제공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해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각각의 일정을 확인하고 관리할 수 있도록 함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315789" y="1727682"/>
                <a:ext cx="8619699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기존 어플리케이션은 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사용자 개인을 위한 맞춤형 서비스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로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팀 단위로 여행을 계획할 때 부적합함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7115035" y="1668579"/>
              <a:ext cx="1029190" cy="489801"/>
              <a:chOff x="6894576" y="1654511"/>
              <a:chExt cx="1029190" cy="489801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6894576" y="1654511"/>
                <a:ext cx="1024128" cy="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973922" y="1682647"/>
                <a:ext cx="949844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pc="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first</a:t>
                </a:r>
                <a:endParaRPr lang="ko-KR" altLang="en-US" sz="2400" spc="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926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 w="12700">
          <a:noFill/>
        </a:ln>
      </a:spPr>
      <a:bodyPr rtlCol="0" anchor="ctr"/>
      <a:lstStyle>
        <a:defPPr algn="ctr">
          <a:defRPr sz="2000" spc="-150" dirty="0">
            <a:solidFill>
              <a:schemeClr val="bg1"/>
            </a:solidFill>
            <a:latin typeface="Yoon 윤고딕 530_TT" panose="02090603020101020101" pitchFamily="18" charset="-127"/>
            <a:ea typeface="Yoon 윤고딕 530_TT" panose="0209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rgbClr val="595959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pFill/>
      </a:spPr>
      <a:bodyPr wrap="square" rtlCol="0">
        <a:spAutoFit/>
      </a:bodyPr>
      <a:lstStyle>
        <a:defPPr algn="ctr">
          <a:defRPr spc="-150" dirty="0" smtClean="0">
            <a:solidFill>
              <a:schemeClr val="tx1">
                <a:lumMod val="50000"/>
                <a:lumOff val="50000"/>
              </a:schemeClr>
            </a:solidFill>
            <a:latin typeface="Yoon 윤고딕 550_TT" panose="02090603020101020101" pitchFamily="18" charset="-127"/>
            <a:ea typeface="Yoon 윤고딕 550_TT" panose="0209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1412</Words>
  <Application>Microsoft Office PowerPoint</Application>
  <PresentationFormat>와이드스크린</PresentationFormat>
  <Paragraphs>383</Paragraphs>
  <Slides>25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Wingdings</vt:lpstr>
      <vt:lpstr>Yoon 윤고딕 540_TT</vt:lpstr>
      <vt:lpstr>Rockwell Extra Bold</vt:lpstr>
      <vt:lpstr>Yoon 윤고딕 530_TT</vt:lpstr>
      <vt:lpstr>Segoe UI Black</vt:lpstr>
      <vt:lpstr>나눔바른고딕</vt:lpstr>
      <vt:lpstr>맑은 고딕</vt:lpstr>
      <vt:lpstr>Yoon 윤고딕 550_TT</vt:lpstr>
      <vt:lpstr>Yoon 윤고딕 520_TT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김문희</dc:creator>
  <cp:lastModifiedBy>김문희</cp:lastModifiedBy>
  <cp:revision>156</cp:revision>
  <dcterms:created xsi:type="dcterms:W3CDTF">2016-11-09T05:41:54Z</dcterms:created>
  <dcterms:modified xsi:type="dcterms:W3CDTF">2017-01-05T05:42:10Z</dcterms:modified>
</cp:coreProperties>
</file>