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anumGothicExtraBold"/>
      <p:bold r:id="rId25"/>
    </p:embeddedFont>
    <p:embeddedFont>
      <p:font typeface="Nanum Gothic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anumGothic-regular.fntdata"/><Relationship Id="rId25" Type="http://schemas.openxmlformats.org/officeDocument/2006/relationships/font" Target="fonts/NanumGothicExtraBold-bold.fntdata"/><Relationship Id="rId27" Type="http://schemas.openxmlformats.org/officeDocument/2006/relationships/font" Target="fonts/Nanum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1297174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1297174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afa371fe3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afa371fe3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afa371fe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afa371f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afa371fe3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afa371fe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afa371fe3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afa371fe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afa371fe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afa371fe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afa371fe3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afa371fe3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bb6d4200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bb6d4200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d898e45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d898e45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d898e45b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d898e45b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d898e45be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d898e45b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b69a5d5f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b69a5d5f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b69a5d5f5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b69a5d5f5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b69a5d5f5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b69a5d5f5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b69a5d5f5_1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b69a5d5f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b69a5d5f5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b69a5d5f5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afa371fe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afa371fe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afa371fe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afa371fe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afa371fe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afa371fe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9FBF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igitalcontentarchiving.py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://digitalcontentsarchiving.py" TargetMode="External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4a5woXEVC3xC6H6wegMDCArmDvy66GLVcGddvUgRN4E/edit?tab=t.0#heading=h.j3fycej6usml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54625" y="17425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</a:t>
            </a: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852825" y="25465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</a:t>
            </a: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업무 순서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11401" y="1130100"/>
            <a:ext cx="2354100" cy="2943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33">
                <a:solidFill>
                  <a:srgbClr val="434343"/>
                </a:solidFill>
              </a:rPr>
              <a:t>작업 폴더 압축 풀기</a:t>
            </a:r>
            <a:endParaRPr sz="1133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311400" y="175232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33">
                <a:solidFill>
                  <a:srgbClr val="434343"/>
                </a:solidFill>
              </a:rPr>
              <a:t>엑셀 파일 생성 및 문서 번호 부여</a:t>
            </a:r>
            <a:endParaRPr sz="1133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11400" y="233070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33">
                <a:solidFill>
                  <a:srgbClr val="434343"/>
                </a:solidFill>
              </a:rPr>
              <a:t>문서번호_파일명 변경</a:t>
            </a:r>
            <a:endParaRPr sz="1133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1311400" y="288560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33">
                <a:solidFill>
                  <a:srgbClr val="434343"/>
                </a:solidFill>
              </a:rPr>
              <a:t>파일 이관</a:t>
            </a:r>
            <a:endParaRPr sz="1133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311400" y="348745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33">
                <a:solidFill>
                  <a:srgbClr val="434343"/>
                </a:solidFill>
              </a:rPr>
              <a:t>파일명 변환</a:t>
            </a:r>
            <a:endParaRPr sz="1133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311400" y="408930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33">
                <a:solidFill>
                  <a:srgbClr val="434343"/>
                </a:solidFill>
              </a:rPr>
              <a:t>모니터링 엑셀 파일 생성 및 업데이트</a:t>
            </a:r>
            <a:endParaRPr sz="1133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944225" y="117360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1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944225" y="180947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944225" y="238785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944225" y="296622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944225" y="354460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5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944225" y="408565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6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/>
        </p:nvSpPr>
        <p:spPr>
          <a:xfrm>
            <a:off x="360375" y="8655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858575" y="16695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1317150" y="1197050"/>
            <a:ext cx="88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⠂초기 폴더 세팅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386375" y="76277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문서번호_파일명 변경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965975" y="81992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4250188" y="1460325"/>
            <a:ext cx="47943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④ 작업 폴더 (코드 실행할 작업 폴더)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반드시</a:t>
            </a:r>
            <a:r>
              <a:rPr lang="ko" sz="700" u="sng">
                <a:solidFill>
                  <a:schemeClr val="accent2"/>
                </a:solidFill>
                <a:highlight>
                  <a:schemeClr val="accent6"/>
                </a:highlight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lang="ko" sz="700" u="sng">
                <a:solidFill>
                  <a:schemeClr val="accent5"/>
                </a:solidFill>
                <a:highlight>
                  <a:schemeClr val="accent6"/>
                </a:highlight>
                <a:latin typeface="Nanum Gothic"/>
                <a:ea typeface="Nanum Gothic"/>
                <a:cs typeface="Nanum Gothic"/>
                <a:sym typeface="Nanum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DigitalContentArchiving.py</a:t>
            </a:r>
            <a:r>
              <a:rPr lang="ko" sz="700" u="sng">
                <a:solidFill>
                  <a:schemeClr val="accent2"/>
                </a:solidFill>
                <a:highlight>
                  <a:schemeClr val="accent6"/>
                </a:highlight>
                <a:latin typeface="Nanum Gothic"/>
                <a:ea typeface="Nanum Gothic"/>
                <a:cs typeface="Nanum Gothic"/>
                <a:sym typeface="Nanum Gothic"/>
              </a:rPr>
              <a:t>가 저장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되어 있어야 함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다운로드) https://github.com/gmlwlswls/DigitalContentsArchiving/blob/main/01.%20DigitalContentsArchiving/DigitalContentsArchiving.py</a:t>
            </a:r>
            <a:endParaRPr sz="6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713" y="2172250"/>
            <a:ext cx="3999025" cy="28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4604063" y="2542925"/>
            <a:ext cx="876600" cy="1260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4504638" y="2614500"/>
            <a:ext cx="19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작업 폴더 내 </a:t>
            </a:r>
            <a:r>
              <a:rPr lang="ko" sz="700" u="sng">
                <a:solidFill>
                  <a:schemeClr val="hlink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  <a:hlinkClick r:id="rId5"/>
              </a:rPr>
              <a:t>DigitalContentsArchiving.py</a:t>
            </a: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파일 저장 필수</a:t>
            </a:r>
            <a:endParaRPr b="1" sz="1100">
              <a:highlight>
                <a:schemeClr val="lt1"/>
              </a:highlight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99513" y="1550825"/>
            <a:ext cx="41856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③ Test 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코드 실행 시 경로 설정용 폴더 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088" y="2172250"/>
            <a:ext cx="3925474" cy="28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1008538" y="2433950"/>
            <a:ext cx="173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2번에서 문서 번호 부여한 엑셀 파일</a:t>
            </a:r>
            <a:endParaRPr b="1" sz="1100">
              <a:highlight>
                <a:schemeClr val="lt1"/>
              </a:highlight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1343239" y="2574850"/>
            <a:ext cx="194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코드 실행 후 생성될 모니터링용 엑셀 파일</a:t>
            </a:r>
            <a:endParaRPr b="1" sz="1100">
              <a:highlight>
                <a:schemeClr val="lt1"/>
              </a:highlight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526589" y="2694500"/>
            <a:ext cx="194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로컬 작업 중인 Belif (브랜드) 파일 </a:t>
            </a:r>
            <a:r>
              <a:rPr lang="ko" sz="700">
                <a:solidFill>
                  <a:srgbClr val="FF009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복사본</a:t>
            </a:r>
            <a:endParaRPr b="1" sz="1100">
              <a:solidFill>
                <a:srgbClr val="FF009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/>
        </p:nvSpPr>
        <p:spPr>
          <a:xfrm>
            <a:off x="360375" y="115375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1858575" y="195775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317150" y="1225875"/>
            <a:ext cx="8889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⠂VisualStudioCode 프로그램 및 Python 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다운로드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accent6"/>
                </a:highlight>
                <a:latin typeface="Nanum Gothic"/>
                <a:ea typeface="Nanum Gothic"/>
                <a:cs typeface="Nanum Gothic"/>
                <a:sym typeface="Nanum Gothic"/>
              </a:rPr>
              <a:t>VisualStudioCode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) </a:t>
            </a:r>
            <a:r>
              <a:rPr lang="ko" sz="700" u="sng">
                <a:solidFill>
                  <a:schemeClr val="hlink"/>
                </a:solidFill>
                <a:latin typeface="Nanum Gothic"/>
                <a:ea typeface="Nanum Gothic"/>
                <a:cs typeface="Nanum Gothic"/>
                <a:sym typeface="Nanum Gothic"/>
                <a:hlinkClick r:id="rId3"/>
              </a:rPr>
              <a:t>https://code.visualstudio.com/Download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accent6"/>
                </a:highlight>
                <a:latin typeface="Nanum Gothic"/>
                <a:ea typeface="Nanum Gothic"/>
                <a:cs typeface="Nanum Gothic"/>
                <a:sym typeface="Nanum Gothic"/>
              </a:rPr>
              <a:t>Python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) https://www.python.org/downloads/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1317150" y="1728625"/>
            <a:ext cx="546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⠂작업 폴더 Code(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으)로 열기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1386375" y="79160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문서번호_파일명 변경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965975" y="84875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575" y="2400475"/>
            <a:ext cx="3110576" cy="26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2620875" y="3284350"/>
            <a:ext cx="1061100" cy="957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2535750" y="2954575"/>
            <a:ext cx="102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작업 폴더에서 우클릭 → Code(으)로 열기</a:t>
            </a:r>
            <a:endParaRPr b="1" sz="1100">
              <a:highlight>
                <a:schemeClr val="lt1"/>
              </a:highlight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1321100" y="2075463"/>
            <a:ext cx="88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⠂작업 파일 생성 - 생성할 파일명</a:t>
            </a:r>
            <a:r>
              <a:rPr lang="ko" sz="1000" u="sng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.ipynb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3450" y="2221225"/>
            <a:ext cx="4294860" cy="28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/>
          <p:nvPr/>
        </p:nvSpPr>
        <p:spPr>
          <a:xfrm>
            <a:off x="4988275" y="2428875"/>
            <a:ext cx="104700" cy="1101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1" name="Google Shape;221;p23"/>
          <p:cNvCxnSpPr/>
          <p:nvPr/>
        </p:nvCxnSpPr>
        <p:spPr>
          <a:xfrm flipH="1" rot="10800000">
            <a:off x="5060950" y="2613375"/>
            <a:ext cx="149100" cy="5400"/>
          </a:xfrm>
          <a:prstGeom prst="straightConnector1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94275"/>
            <a:ext cx="8839198" cy="135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366200" y="10385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1864400" y="18425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1392200" y="78007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문서번호_파일명 변경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971800" y="83722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1322975" y="1214350"/>
            <a:ext cx="8889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코드 실행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32" name="Google Shape;2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65925"/>
            <a:ext cx="8839200" cy="100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4"/>
          <p:cNvSpPr txBox="1"/>
          <p:nvPr/>
        </p:nvSpPr>
        <p:spPr>
          <a:xfrm>
            <a:off x="192775" y="15686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▶</a:t>
            </a: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공통 실행 코드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4267050" y="1965925"/>
            <a:ext cx="340500" cy="1674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152400" y="31301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▶ </a:t>
            </a: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문서번호_파일명 변경 코드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2978399" y="2571750"/>
            <a:ext cx="285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로컬 작업 중인 Belif 폴더 복사본이 저장된 경로(③ </a:t>
            </a: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Test 폴더 참고)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4534750" y="3778025"/>
            <a:ext cx="285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문</a:t>
            </a: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서 번호 부여한 엑셀 파일 저장된 경로(③</a:t>
            </a: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 Test 폴더 참고)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38" name="Google Shape;238;p24"/>
          <p:cNvSpPr txBox="1"/>
          <p:nvPr/>
        </p:nvSpPr>
        <p:spPr>
          <a:xfrm>
            <a:off x="3803275" y="3898475"/>
            <a:ext cx="3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브랜드 네이버 드라이브 폴더가 저장된 경로(① 빌리프 드라이브 경로 참고)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5"/>
          <p:cNvSpPr txBox="1"/>
          <p:nvPr/>
        </p:nvSpPr>
        <p:spPr>
          <a:xfrm>
            <a:off x="355400" y="9845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1853600" y="17885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1363800" y="77692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파일 이관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959975" y="83407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4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312175" y="1208950"/>
            <a:ext cx="8889000" cy="1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컨텐츠 구분 정책에 맞게 이관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컨텐츠 구분 정책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 참고) 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https://docs.google.com/spreadsheets/d/1qO9Uq3IM569W8mbEH51sJ93x3hSMibgF9VSJAZdEuO8/edit?usp=sharing</a:t>
            </a:r>
            <a:endParaRPr sz="55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accent2"/>
                </a:solidFill>
                <a:highlight>
                  <a:schemeClr val="accent6"/>
                </a:highlight>
                <a:latin typeface="Nanum Gothic"/>
                <a:ea typeface="Nanum Gothic"/>
                <a:cs typeface="Nanum Gothic"/>
                <a:sym typeface="Nanum Gothic"/>
              </a:rPr>
              <a:t>(시트 내 ‘컨텐츠 구분 정책’ 참고)</a:t>
            </a:r>
            <a:endParaRPr sz="500">
              <a:solidFill>
                <a:schemeClr val="accent2"/>
              </a:solidFill>
              <a:highlight>
                <a:schemeClr val="accent6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2"/>
              </a:solidFill>
              <a:highlight>
                <a:schemeClr val="accent6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컨텐츠 아카이빙 정책 참고) 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 u="sng">
                <a:solidFill>
                  <a:schemeClr val="hlink"/>
                </a:solidFill>
                <a:latin typeface="Nanum Gothic"/>
                <a:ea typeface="Nanum Gothic"/>
                <a:cs typeface="Nanum Gothic"/>
                <a:sym typeface="Nanum Gothic"/>
                <a:hlinkClick r:id="rId3"/>
              </a:rPr>
              <a:t>https://docs.google.com/document/d/14a5woXEVC3xC6H6wegMDCArmDvy66GLVcGddvUgRN4E/edit?tab=t.0#heading=h.j3fycej6usml</a:t>
            </a:r>
            <a:endParaRPr sz="55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⠂파일 이관 시 파일명에 용량(ml) 포함되지 않은 경우 </a:t>
            </a:r>
            <a:r>
              <a:rPr lang="ko" sz="1000" u="sng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ml표기</a:t>
            </a:r>
            <a:endParaRPr sz="500" u="sng">
              <a:solidFill>
                <a:schemeClr val="accent2"/>
              </a:solidFill>
              <a:highlight>
                <a:schemeClr val="accent6"/>
              </a:highlight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5078762" y="2474375"/>
            <a:ext cx="40383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② Belif</a:t>
            </a:r>
            <a:endParaRPr sz="4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accent2"/>
              </a:solidFill>
              <a:highlight>
                <a:schemeClr val="accent6"/>
              </a:highlight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750" y="2784078"/>
            <a:ext cx="3381908" cy="216147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959980" y="2474375"/>
            <a:ext cx="352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① 빌리프 드라이브 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51" name="Google Shape;2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975" y="2822476"/>
            <a:ext cx="3320087" cy="21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5"/>
          <p:cNvSpPr/>
          <p:nvPr/>
        </p:nvSpPr>
        <p:spPr>
          <a:xfrm>
            <a:off x="4553850" y="3682175"/>
            <a:ext cx="251100" cy="15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6"/>
          <p:cNvSpPr txBox="1"/>
          <p:nvPr/>
        </p:nvSpPr>
        <p:spPr>
          <a:xfrm>
            <a:off x="360800" y="144963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1859000" y="225363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1386800" y="821188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파일명 변환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260" name="Google Shape;260;p26"/>
          <p:cNvSpPr/>
          <p:nvPr/>
        </p:nvSpPr>
        <p:spPr>
          <a:xfrm>
            <a:off x="966400" y="878338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5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1317575" y="1255463"/>
            <a:ext cx="8889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⠂코드 실행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17863"/>
            <a:ext cx="8839200" cy="100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192775" y="162058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▶ 공통 실행 코드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64" name="Google Shape;264;p26"/>
          <p:cNvSpPr/>
          <p:nvPr/>
        </p:nvSpPr>
        <p:spPr>
          <a:xfrm>
            <a:off x="4267050" y="2017863"/>
            <a:ext cx="340500" cy="1674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6"/>
          <p:cNvSpPr txBox="1"/>
          <p:nvPr/>
        </p:nvSpPr>
        <p:spPr>
          <a:xfrm>
            <a:off x="152400" y="3182113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▶ </a:t>
            </a: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파일명 변환</a:t>
            </a: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코드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66" name="Google Shape;266;p26"/>
          <p:cNvSpPr txBox="1"/>
          <p:nvPr/>
        </p:nvSpPr>
        <p:spPr>
          <a:xfrm>
            <a:off x="2978399" y="2623688"/>
            <a:ext cx="285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로컬 작업 중인 Belif 폴더 복사본이 저장된 경로(③ Test 폴더 참고)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67" name="Google Shape;2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97643"/>
            <a:ext cx="8839201" cy="141172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6"/>
          <p:cNvSpPr txBox="1"/>
          <p:nvPr/>
        </p:nvSpPr>
        <p:spPr>
          <a:xfrm>
            <a:off x="401550" y="4089463"/>
            <a:ext cx="3213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파일명 정책 : ProductName_용량_상위폴더명_최종업로드일_기타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/>
        </p:nvSpPr>
        <p:spPr>
          <a:xfrm>
            <a:off x="352000" y="93575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1850200" y="173975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1378000" y="76980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모니터링 엑셀 파일 생성 및 업데이트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957600" y="82695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6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77" name="Google Shape;277;p27"/>
          <p:cNvSpPr txBox="1"/>
          <p:nvPr/>
        </p:nvSpPr>
        <p:spPr>
          <a:xfrm>
            <a:off x="1308775" y="1204075"/>
            <a:ext cx="88890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⠂코드 실행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75" y="1961050"/>
            <a:ext cx="8839200" cy="100005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7"/>
          <p:cNvSpPr txBox="1"/>
          <p:nvPr/>
        </p:nvSpPr>
        <p:spPr>
          <a:xfrm>
            <a:off x="194750" y="15637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▶ 공통 실행 코드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4269025" y="1961050"/>
            <a:ext cx="340500" cy="1674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/>
        </p:nvSpPr>
        <p:spPr>
          <a:xfrm>
            <a:off x="154375" y="31253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▶ </a:t>
            </a: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모니터링 엑셀 파일 생성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2980374" y="2566875"/>
            <a:ext cx="285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로컬 작업 중인 Belif 폴더 복사본이 저장된 경로(③ Test 폴더 참고)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83" name="Google Shape;2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25" y="3408950"/>
            <a:ext cx="7842173" cy="1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/>
          <p:nvPr/>
        </p:nvSpPr>
        <p:spPr>
          <a:xfrm>
            <a:off x="434175" y="4650775"/>
            <a:ext cx="3965700" cy="1674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4372324" y="3464000"/>
            <a:ext cx="2853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이전 코드 주석 처리(Ctrl + /)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4372325" y="4525675"/>
            <a:ext cx="4111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문서 번호 부여한 엑셀 파일 저장된 경로(③ Test 폴더 ‘00. naver_drive_xlsx’ 참고)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4372325" y="4687250"/>
            <a:ext cx="3780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모니터링 엑셀 파일 저장할</a:t>
            </a: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 경로(③ Test 폴더 ‘01. naver_google_merged_xlsx’ 참고)</a:t>
            </a:r>
            <a:endParaRPr sz="700">
              <a:solidFill>
                <a:schemeClr val="accent2"/>
              </a:solidFill>
              <a:highlight>
                <a:schemeClr val="lt1"/>
              </a:highlight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"/>
          <p:cNvSpPr txBox="1"/>
          <p:nvPr/>
        </p:nvSpPr>
        <p:spPr>
          <a:xfrm>
            <a:off x="357400" y="128125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1855600" y="208525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1383400" y="80435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모니터링 엑셀 파일 생성 및 업데이트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963000" y="86150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6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1314175" y="1238625"/>
            <a:ext cx="88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생성된 엑셀 파일 구글 드라이브 업로드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1314175" y="1577325"/>
            <a:ext cx="54600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⠂모니터링 엑셀 파일 내 ‘이동 상태’, ‘필요 정책’ 업데이트(매주 수요일)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참고) </a:t>
            </a:r>
            <a:r>
              <a:rPr lang="ko" sz="600">
                <a:solidFill>
                  <a:schemeClr val="dk1"/>
                </a:solidFill>
              </a:rPr>
              <a:t>https://docs.google.com/spreadsheets/d/1IPHHQFu63r_WdC-80l69TTGUj3zANa6YFXGQsgvu7Gk/edit?usp=sharing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98" name="Google Shape;2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50" y="2095551"/>
            <a:ext cx="7986375" cy="147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99" name="Google Shape;2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50" y="3690342"/>
            <a:ext cx="8015227" cy="133585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0" name="Google Shape;300;p28"/>
          <p:cNvSpPr/>
          <p:nvPr/>
        </p:nvSpPr>
        <p:spPr>
          <a:xfrm>
            <a:off x="1746650" y="4137350"/>
            <a:ext cx="975300" cy="963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/>
        </p:nvSpPr>
        <p:spPr>
          <a:xfrm>
            <a:off x="357400" y="10385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1855600" y="18425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세부 정책 참고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1383400" y="78007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정책 세부 사항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963000" y="83722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※</a:t>
            </a:r>
            <a:endParaRPr sz="800">
              <a:solidFill>
                <a:schemeClr val="lt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1314175" y="1214350"/>
            <a:ext cx="888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유니버스 관련 정책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1494275" y="17069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특정 제품 관련 유니버스 컨텐츠가 아닌 경우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  이미지) KeyVisual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  영상) Video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1494275" y="15108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기획 세트(시즌/채널) &gt; 제품 &gt; 유니버스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1383400" y="2212475"/>
            <a:ext cx="88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인스타그램 관련 정책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1536425" y="27267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리그램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   &gt; 시딩 언급이 확실한 케이스 - 인플루언서 시딩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   &gt; 불확실한 케이스 - SNS 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1536425" y="2508950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인플루언서 시딩(명확히 표기된 경우) &gt; 인플루언서 시딩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1536425" y="314295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빌리뷰, 당첨자 발표 &gt; SNS</a:t>
            </a:r>
            <a:b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</a:br>
            <a:endParaRPr sz="4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5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* 명확하게 표기되지 않아 분류가 모호한 건 더 큰 범위인 SNS 폴더에서 관리</a:t>
            </a:r>
            <a:endParaRPr sz="55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6" name="Google Shape;316;p29"/>
          <p:cNvSpPr txBox="1"/>
          <p:nvPr/>
        </p:nvSpPr>
        <p:spPr>
          <a:xfrm>
            <a:off x="1536425" y="35070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연출컷 vs SNS컨텐츠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&gt; @해시태그 표기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&gt; 모바일 이모티콘 활용한 자막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&gt; 인스타그램 기능이 포함된 컨텐츠(무물, 투표 등)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&gt; 내용 중 빠르게 두 번 터치(좋아요 용도)가 있는 경우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/>
        </p:nvSpPr>
        <p:spPr>
          <a:xfrm>
            <a:off x="357400" y="10385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1855600" y="18425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세부 정책 참고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1383400" y="78007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정책 세부 사항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963000" y="83722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※</a:t>
            </a:r>
            <a:endParaRPr sz="800">
              <a:solidFill>
                <a:schemeClr val="lt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1314175" y="1214350"/>
            <a:ext cx="8889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⠂Overseas(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해외) 컨텐츠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1494275" y="15108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여러 나라에 사용되는 컨텐츠 중복 업로드 X + 바로가기로 추가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국내 &gt; 북미 &gt; 유럽(영국) &gt; 해외 기타 순으로 저장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1345525" y="1911025"/>
            <a:ext cx="88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논의 예정 사항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1494275" y="2173425"/>
            <a:ext cx="3000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국가 + 채널(세포라/얼타/TJX) + 시즌(홀리데이)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1494275" y="2401575"/>
            <a:ext cx="4842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1. 국가 - 제품명 &gt; 북미/유럽(영국)/해외기타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2. 국가 + 세포라/얼타/TJX - 기획세트&gt;Channel&gt;Overseas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3. 국가 + 세포라/얼타/TJX + 시즌(홀리데이) - 기획세트&gt;Channel&gt;Overseas + 시즌(홀리데이) </a:t>
            </a:r>
            <a:r>
              <a:rPr lang="ko" sz="700" u="sng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바로가기</a:t>
            </a:r>
            <a:endParaRPr sz="700" u="sng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 u="sng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채널(해외 Store의 경우) &gt; 시즌 &gt; 국가 순으로 저장(그 외 바로 가기로 추가)</a:t>
            </a:r>
            <a:endParaRPr sz="700" u="sng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1531900" y="3256675"/>
            <a:ext cx="495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키트 / 샤섀북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1. 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시즌(홀리데이) + 키트 / 샤섀북 - 시즌/채널에 이관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2. 국가 + 키트/샤섀북 - 국가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3. 그 외 키트/샤섀북 - BrandAssetr &gt; SampleKit_샘플자산 &gt; 샘플자산명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4. 브랜드 협업 콘텐츠 - BrandAsset&gt;Collaboration_콜라보레이션&gt;협업 브랜드명(VDL, ,,)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/>
        </p:nvSpPr>
        <p:spPr>
          <a:xfrm>
            <a:off x="357400" y="10385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6" name="Google Shape;336;p31"/>
          <p:cNvSpPr/>
          <p:nvPr/>
        </p:nvSpPr>
        <p:spPr>
          <a:xfrm>
            <a:off x="1855600" y="18425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세부 정책 참고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1383400" y="78007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정책 세부 사항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963000" y="83722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※</a:t>
            </a:r>
            <a:endParaRPr sz="800">
              <a:solidFill>
                <a:schemeClr val="lt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39" name="Google Shape;339;p31"/>
          <p:cNvSpPr txBox="1"/>
          <p:nvPr/>
        </p:nvSpPr>
        <p:spPr>
          <a:xfrm>
            <a:off x="1314175" y="1214350"/>
            <a:ext cx="749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에디션명 참고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1487751" y="1510825"/>
            <a:ext cx="2730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21년 카톡 - 빌리프 수분크림 '생일축하해' 에디션 세트(핑크)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21년 아쿠아밤 점보 - 플리츠마마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21년 모밤점보 - 모노폴리에디션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21년 에이지넉다운밤 점보 - 일러스트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22년 카톡 - 밤 파티 케이크(스카이블루)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22년 썸머 - 인스탁스 에디션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22년 모밤점보 - 타로 에디션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22년 홀리데이 - 허브샵 GWP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23년 아쿠아밤점보 - 틸테이블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23년 썸머 - 아쿠아밤 알로에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23년 홀리데이 - 담요케이크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23년 감사 - 고래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24년 썸머 - 배럴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360400" y="16150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858600" y="24190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317176" y="888750"/>
            <a:ext cx="2354100" cy="2943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작업 폴더 압축 풀기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950000" y="93225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1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317175" y="1272000"/>
            <a:ext cx="546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 u="sng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폴더 내 zip파일 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- 하위 폴더에 zip파일 있는 경우 압축 해제 후 다음 작업 진행 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탐색기에 *.zip으로 검색하면 확장자가 zip인 모든 파일 확인 가능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9275" y="2815400"/>
            <a:ext cx="7200899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/>
          <p:nvPr/>
        </p:nvSpPr>
        <p:spPr>
          <a:xfrm>
            <a:off x="7077400" y="2862575"/>
            <a:ext cx="407700" cy="2073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275" y="2105525"/>
            <a:ext cx="720090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354625" y="173775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852825" y="254175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업무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290100" y="86797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엑셀 파일 생성 및 문서 번호 부여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954875" y="92512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354626" y="1717669"/>
            <a:ext cx="5094374" cy="3060907"/>
            <a:chOff x="-551027" y="1405175"/>
            <a:chExt cx="5336099" cy="3198775"/>
          </a:xfrm>
        </p:grpSpPr>
        <p:pic>
          <p:nvPicPr>
            <p:cNvPr id="89" name="Google Shape;8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51027" y="1405175"/>
              <a:ext cx="5336099" cy="3198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5"/>
            <p:cNvSpPr/>
            <p:nvPr/>
          </p:nvSpPr>
          <p:spPr>
            <a:xfrm>
              <a:off x="1292075" y="3658375"/>
              <a:ext cx="1192800" cy="321600"/>
            </a:xfrm>
            <a:prstGeom prst="rect">
              <a:avLst/>
            </a:prstGeom>
            <a:noFill/>
            <a:ln cap="flat" cmpd="sng" w="28575">
              <a:solidFill>
                <a:srgbClr val="FF009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/>
        </p:nvSpPr>
        <p:spPr>
          <a:xfrm>
            <a:off x="1311400" y="1284275"/>
            <a:ext cx="45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&gt; 새쿼리 &gt; 파일에서(F) &gt; 폴더에서(F) &gt; 찾아보기 &gt; 작업 폴더 선택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399" y="1667150"/>
            <a:ext cx="3082351" cy="1072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90410" y="2869675"/>
            <a:ext cx="2024031" cy="1996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5"/>
          <p:cNvCxnSpPr/>
          <p:nvPr/>
        </p:nvCxnSpPr>
        <p:spPr>
          <a:xfrm>
            <a:off x="5567950" y="2232600"/>
            <a:ext cx="346500" cy="48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/>
          <p:nvPr/>
        </p:nvSpPr>
        <p:spPr>
          <a:xfrm>
            <a:off x="8409575" y="2054095"/>
            <a:ext cx="379800" cy="183300"/>
          </a:xfrm>
          <a:prstGeom prst="rect">
            <a:avLst/>
          </a:prstGeom>
          <a:noFill/>
          <a:ln cap="flat" cmpd="sng" w="28575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166925" y="3844874"/>
            <a:ext cx="632100" cy="139500"/>
          </a:xfrm>
          <a:prstGeom prst="rect">
            <a:avLst/>
          </a:prstGeom>
          <a:noFill/>
          <a:ln cap="flat" cmpd="sng" w="28575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6306050" y="3979575"/>
            <a:ext cx="346500" cy="48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 txBox="1"/>
          <p:nvPr/>
        </p:nvSpPr>
        <p:spPr>
          <a:xfrm>
            <a:off x="5451275" y="1999500"/>
            <a:ext cx="3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1)</a:t>
            </a:r>
            <a:endParaRPr sz="1100"/>
          </a:p>
        </p:txBody>
      </p:sp>
      <p:sp>
        <p:nvSpPr>
          <p:cNvPr id="99" name="Google Shape;99;p15"/>
          <p:cNvSpPr txBox="1"/>
          <p:nvPr/>
        </p:nvSpPr>
        <p:spPr>
          <a:xfrm>
            <a:off x="6200025" y="3768375"/>
            <a:ext cx="37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2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360400" y="109625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858600" y="190025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업무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295875" y="80382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엑셀 파일 생성 및 문서 번호 부여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960650" y="86097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88675" y="1220125"/>
            <a:ext cx="450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편집 &gt; 파워 쿼리 편집기 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-21780" r="21780" t="0"/>
          <a:stretch/>
        </p:blipFill>
        <p:spPr>
          <a:xfrm>
            <a:off x="4076375" y="2092200"/>
            <a:ext cx="4766851" cy="20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775" y="1621175"/>
            <a:ext cx="4385937" cy="32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/>
          <p:nvPr/>
        </p:nvSpPr>
        <p:spPr>
          <a:xfrm>
            <a:off x="3853050" y="4641125"/>
            <a:ext cx="315600" cy="138600"/>
          </a:xfrm>
          <a:prstGeom prst="rect">
            <a:avLst/>
          </a:prstGeom>
          <a:noFill/>
          <a:ln cap="flat" cmpd="sng" w="28575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5340025" y="2080150"/>
            <a:ext cx="724200" cy="138600"/>
          </a:xfrm>
          <a:prstGeom prst="rect">
            <a:avLst/>
          </a:prstGeom>
          <a:noFill/>
          <a:ln cap="flat" cmpd="sng" w="28575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>
            <a:off x="4722275" y="3125250"/>
            <a:ext cx="346500" cy="4800"/>
          </a:xfrm>
          <a:prstGeom prst="straightConnector1">
            <a:avLst/>
          </a:prstGeom>
          <a:noFill/>
          <a:ln cap="flat" cmpd="sng" w="9525">
            <a:solidFill>
              <a:srgbClr val="21212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/>
        </p:nvSpPr>
        <p:spPr>
          <a:xfrm>
            <a:off x="366150" y="9810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1864350" y="17850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업무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1301625" y="79230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엑셀 파일 생성 및 문서 번호 부여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966400" y="84945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322925" y="1208600"/>
            <a:ext cx="74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⠂파워 쿼리 편집기 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작업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 - 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불필요한 열 삭제(Content, Date accessed, Date created), Attributes열에서 Size만 선택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-609" l="0" r="0" t="610"/>
          <a:stretch/>
        </p:blipFill>
        <p:spPr>
          <a:xfrm>
            <a:off x="1354850" y="1615375"/>
            <a:ext cx="7546074" cy="34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/>
          <p:nvPr/>
        </p:nvSpPr>
        <p:spPr>
          <a:xfrm>
            <a:off x="1702000" y="2395625"/>
            <a:ext cx="587100" cy="1047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372925" y="2395625"/>
            <a:ext cx="700800" cy="1047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806950" y="2395625"/>
            <a:ext cx="729600" cy="1047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561025" y="2395625"/>
            <a:ext cx="587100" cy="1047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5576000" y="2989950"/>
            <a:ext cx="376500" cy="1047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354625" y="10385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852825" y="18425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업무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290100" y="79805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엑셀 파일 생성 및 문서 번호 부여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954875" y="85520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311400" y="1214350"/>
            <a:ext cx="74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⠂파워 쿼리 편집기 작업 - 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컬럼명 변경 및 용량 변환(B &gt; MB)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 b="-789" l="0" r="0" t="789"/>
          <a:stretch/>
        </p:blipFill>
        <p:spPr>
          <a:xfrm>
            <a:off x="1375250" y="1605150"/>
            <a:ext cx="6127101" cy="33883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18"/>
          <p:cNvSpPr/>
          <p:nvPr/>
        </p:nvSpPr>
        <p:spPr>
          <a:xfrm>
            <a:off x="4499500" y="2385750"/>
            <a:ext cx="587100" cy="1434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1867175" y="1686100"/>
            <a:ext cx="288000" cy="1434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5411300" y="2557325"/>
            <a:ext cx="721200" cy="1434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925" y="3337850"/>
            <a:ext cx="3908626" cy="12207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18"/>
          <p:cNvSpPr/>
          <p:nvPr/>
        </p:nvSpPr>
        <p:spPr>
          <a:xfrm>
            <a:off x="4432450" y="3937950"/>
            <a:ext cx="363600" cy="1434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/>
        </p:nvSpPr>
        <p:spPr>
          <a:xfrm>
            <a:off x="370463" y="10385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1868663" y="18425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업무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305937" y="798050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엑셀 파일 생성 및 문서 번호 부여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970713" y="855200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1327238" y="1214350"/>
            <a:ext cx="744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⠂파워 쿼리 편집기 작업 - 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닫기 및 로드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363" y="1574350"/>
            <a:ext cx="6120726" cy="32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1393363" y="1680775"/>
            <a:ext cx="288000" cy="1434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1393363" y="1824175"/>
            <a:ext cx="1004700" cy="2073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366175" y="132675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1" name="Google Shape;161;p20"/>
          <p:cNvSpPr/>
          <p:nvPr/>
        </p:nvSpPr>
        <p:spPr>
          <a:xfrm>
            <a:off x="1864375" y="213075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업무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1301650" y="82687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엑셀 파일 생성 및 문서 번호 부여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966425" y="88402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322950" y="1243175"/>
            <a:ext cx="7446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⠂Sheet1 삭제 및 문서 번호 부여(DOC00000)</a:t>
            </a:r>
            <a:endParaRPr sz="10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문서 번호는 마지막으로 생성한 엑셀 파일의 </a:t>
            </a:r>
            <a:r>
              <a:rPr lang="ko" sz="700" u="sng">
                <a:solidFill>
                  <a:schemeClr val="accent2"/>
                </a:solidFill>
                <a:highlight>
                  <a:schemeClr val="accent6"/>
                </a:highlight>
                <a:latin typeface="Nanum Gothic"/>
                <a:ea typeface="Nanum Gothic"/>
                <a:cs typeface="Nanum Gothic"/>
                <a:sym typeface="Nanum Gothic"/>
              </a:rPr>
              <a:t>마지막 문서 번호 + 1</a:t>
            </a: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부터 시작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5" name="Google Shape;16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75" y="1819050"/>
            <a:ext cx="6233645" cy="32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/>
          <p:nvPr/>
        </p:nvSpPr>
        <p:spPr>
          <a:xfrm>
            <a:off x="676025" y="5038800"/>
            <a:ext cx="257100" cy="104700"/>
          </a:xfrm>
          <a:prstGeom prst="rect">
            <a:avLst/>
          </a:prstGeom>
          <a:noFill/>
          <a:ln cap="flat" cmpd="sng" w="19050">
            <a:solidFill>
              <a:srgbClr val="FF0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676025" y="4724950"/>
            <a:ext cx="102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Sheet 1 삭제</a:t>
            </a:r>
            <a:endParaRPr b="1" sz="1100">
              <a:highlight>
                <a:schemeClr val="lt1"/>
              </a:highlight>
            </a:endParaRPr>
          </a:p>
        </p:txBody>
      </p:sp>
      <p:cxnSp>
        <p:nvCxnSpPr>
          <p:cNvPr id="168" name="Google Shape;168;p20"/>
          <p:cNvCxnSpPr/>
          <p:nvPr/>
        </p:nvCxnSpPr>
        <p:spPr>
          <a:xfrm flipH="1">
            <a:off x="738050" y="4808050"/>
            <a:ext cx="3300" cy="230700"/>
          </a:xfrm>
          <a:prstGeom prst="straightConnector1">
            <a:avLst/>
          </a:prstGeom>
          <a:noFill/>
          <a:ln cap="flat" cmpd="sng" w="9525">
            <a:solidFill>
              <a:srgbClr val="FF009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20"/>
          <p:cNvCxnSpPr/>
          <p:nvPr/>
        </p:nvCxnSpPr>
        <p:spPr>
          <a:xfrm flipH="1">
            <a:off x="480450" y="2463500"/>
            <a:ext cx="3300" cy="230700"/>
          </a:xfrm>
          <a:prstGeom prst="straightConnector1">
            <a:avLst/>
          </a:prstGeom>
          <a:noFill/>
          <a:ln cap="flat" cmpd="sng" w="9525">
            <a:solidFill>
              <a:srgbClr val="FF009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0"/>
          <p:cNvSpPr txBox="1"/>
          <p:nvPr/>
        </p:nvSpPr>
        <p:spPr>
          <a:xfrm>
            <a:off x="434425" y="2388050"/>
            <a:ext cx="1029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문서 번호 부여</a:t>
            </a:r>
            <a:endParaRPr b="1" sz="1100">
              <a:highlight>
                <a:schemeClr val="lt1"/>
              </a:highlight>
            </a:endParaRPr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4325" y="1314324"/>
            <a:ext cx="1392050" cy="3805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7250150" y="884025"/>
            <a:ext cx="1546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(마지막 문서 번호 + 1)부터 부여</a:t>
            </a:r>
            <a:b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</a:b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700">
                <a:solidFill>
                  <a:schemeClr val="accent2"/>
                </a:solidFill>
                <a:highlight>
                  <a:schemeClr val="lt1"/>
                </a:highlight>
                <a:latin typeface="NanumGothicExtraBold"/>
                <a:ea typeface="NanumGothicExtraBold"/>
                <a:cs typeface="NanumGothicExtraBold"/>
                <a:sym typeface="NanumGothicExtraBold"/>
              </a:rPr>
              <a:t>컬럼명 반드시 ‘문서 번호’</a:t>
            </a:r>
            <a:endParaRPr b="1" sz="1100">
              <a:highlight>
                <a:schemeClr val="lt1"/>
              </a:highlight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>
            <a:off x="7307375" y="1205625"/>
            <a:ext cx="79800" cy="361200"/>
          </a:xfrm>
          <a:prstGeom prst="straightConnector1">
            <a:avLst/>
          </a:prstGeom>
          <a:noFill/>
          <a:ln cap="flat" cmpd="sng" w="9525">
            <a:solidFill>
              <a:srgbClr val="FF009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360400" y="92300"/>
            <a:ext cx="14982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디지털컨텐츠아카이빙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Nanum Gothic"/>
                <a:ea typeface="Nanum Gothic"/>
                <a:cs typeface="Nanum Gothic"/>
                <a:sym typeface="Nanum Gothic"/>
              </a:rPr>
              <a:t>업무 매뉴얼</a:t>
            </a:r>
            <a:endParaRPr b="1" sz="1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1858600" y="172700"/>
            <a:ext cx="3942600" cy="354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NanumGothicExtraBold"/>
                <a:ea typeface="NanumGothicExtraBold"/>
                <a:cs typeface="NanumGothicExtraBold"/>
                <a:sym typeface="NanumGothicExtraBold"/>
              </a:rPr>
              <a:t>업무 매뉴얼 </a:t>
            </a:r>
            <a:r>
              <a:rPr lang="ko" sz="1200">
                <a:latin typeface="Nanum Gothic"/>
                <a:ea typeface="Nanum Gothic"/>
                <a:cs typeface="Nanum Gothic"/>
                <a:sym typeface="Nanum Gothic"/>
              </a:rPr>
              <a:t>ㅣ </a:t>
            </a:r>
            <a:r>
              <a:rPr lang="ko" sz="12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작업 상세</a:t>
            </a:r>
            <a:endParaRPr sz="12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1317175" y="1202800"/>
            <a:ext cx="88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⠂</a:t>
            </a:r>
            <a:r>
              <a:rPr lang="ko" sz="10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초기 폴더 세팅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1386400" y="768525"/>
            <a:ext cx="2354100" cy="321600"/>
          </a:xfrm>
          <a:prstGeom prst="roundRect">
            <a:avLst>
              <a:gd fmla="val 17461" name="adj"/>
            </a:avLst>
          </a:prstGeom>
          <a:solidFill>
            <a:srgbClr val="EDF2FA"/>
          </a:solidFill>
          <a:ln cap="flat" cmpd="sng" w="9525">
            <a:solidFill>
              <a:srgbClr val="E2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33">
                <a:solidFill>
                  <a:srgbClr val="434343"/>
                </a:solidFill>
              </a:rPr>
              <a:t>문서번호_파일명 변경</a:t>
            </a:r>
            <a:endParaRPr b="1" sz="1133">
              <a:solidFill>
                <a:srgbClr val="434343"/>
              </a:solidFill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966000" y="825675"/>
            <a:ext cx="201600" cy="207300"/>
          </a:xfrm>
          <a:prstGeom prst="roundRect">
            <a:avLst>
              <a:gd fmla="val 50000" name="adj"/>
            </a:avLst>
          </a:prstGeom>
          <a:solidFill>
            <a:srgbClr val="212121"/>
          </a:solidFill>
          <a:ln cap="flat" cmpd="sng" w="9525">
            <a:solidFill>
              <a:srgbClr val="2121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3</a:t>
            </a:r>
            <a:endParaRPr sz="5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4576163" y="1401300"/>
            <a:ext cx="43365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② Belif (컨텐츠 이사할 로컬 브랜드 폴더)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폴더 트리 구조 참고) </a:t>
            </a:r>
            <a:endParaRPr sz="7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55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https://docs.google.com/spreadsheets/d/1qO9Uq3IM569W8mbEH51sJ93x3hSMibgF9VSJAZdEuO8/edit?usp=sharing</a:t>
            </a:r>
            <a:endParaRPr sz="550">
              <a:solidFill>
                <a:schemeClr val="accent2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accent2"/>
                </a:solidFill>
                <a:highlight>
                  <a:schemeClr val="accent6"/>
                </a:highlight>
                <a:latin typeface="Nanum Gothic"/>
                <a:ea typeface="Nanum Gothic"/>
                <a:cs typeface="Nanum Gothic"/>
                <a:sym typeface="Nanum Gothic"/>
              </a:rPr>
              <a:t>(시트 내 ‘폴더 트리 구조’ 참고)</a:t>
            </a:r>
            <a:endParaRPr sz="500">
              <a:solidFill>
                <a:schemeClr val="accent2"/>
              </a:solidFill>
              <a:highlight>
                <a:schemeClr val="accent6"/>
              </a:highlight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accent2"/>
                </a:solidFill>
                <a:highlight>
                  <a:schemeClr val="accent6"/>
                </a:highlight>
                <a:latin typeface="Nanum Gothic"/>
                <a:ea typeface="Nanum Gothic"/>
                <a:cs typeface="Nanum Gothic"/>
                <a:sym typeface="Nanum Gothic"/>
              </a:rPr>
              <a:t>※ 제품명의 경우, 추후 영문_한글로 수정 예정</a:t>
            </a:r>
            <a:endParaRPr sz="500">
              <a:solidFill>
                <a:schemeClr val="accent2"/>
              </a:solidFill>
              <a:highlight>
                <a:schemeClr val="accent6"/>
              </a:highlight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038" y="2125200"/>
            <a:ext cx="3974550" cy="28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231338" y="1422600"/>
            <a:ext cx="433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① </a:t>
            </a: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빌리프 드라이브 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accent2"/>
                </a:solidFill>
                <a:latin typeface="Nanum Gothic"/>
                <a:ea typeface="Nanum Gothic"/>
                <a:cs typeface="Nanum Gothic"/>
                <a:sym typeface="Nanum Gothic"/>
              </a:rPr>
              <a:t>브랜드 네이버 드라이브 내 컨텐츠 폴더 다운로드 및 보관용 폴더 </a:t>
            </a:r>
            <a:r>
              <a:rPr lang="ko" sz="1000">
                <a:solidFill>
                  <a:schemeClr val="accent2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endParaRPr sz="1000">
              <a:solidFill>
                <a:schemeClr val="accent2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677" y="2130525"/>
            <a:ext cx="4026885" cy="28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