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1" r:id="rId2"/>
    <p:sldId id="302" r:id="rId3"/>
    <p:sldId id="269" r:id="rId4"/>
    <p:sldId id="287" r:id="rId5"/>
    <p:sldId id="288" r:id="rId6"/>
    <p:sldId id="289" r:id="rId7"/>
    <p:sldId id="304" r:id="rId8"/>
    <p:sldId id="283" r:id="rId9"/>
    <p:sldId id="285" r:id="rId10"/>
    <p:sldId id="290" r:id="rId11"/>
    <p:sldId id="284" r:id="rId12"/>
    <p:sldId id="293" r:id="rId13"/>
    <p:sldId id="295" r:id="rId14"/>
    <p:sldId id="294" r:id="rId15"/>
    <p:sldId id="296" r:id="rId16"/>
    <p:sldId id="298" r:id="rId17"/>
    <p:sldId id="297" r:id="rId18"/>
    <p:sldId id="286" r:id="rId19"/>
    <p:sldId id="303" r:id="rId20"/>
    <p:sldId id="299" r:id="rId21"/>
    <p:sldId id="306" r:id="rId22"/>
    <p:sldId id="305" r:id="rId23"/>
    <p:sldId id="309" r:id="rId24"/>
    <p:sldId id="307" r:id="rId25"/>
    <p:sldId id="308" r:id="rId26"/>
    <p:sldId id="310" r:id="rId27"/>
    <p:sldId id="30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6274" autoAdjust="0"/>
  </p:normalViewPr>
  <p:slideViewPr>
    <p:cSldViewPr snapToGrid="0">
      <p:cViewPr varScale="1">
        <p:scale>
          <a:sx n="78" d="100"/>
          <a:sy n="78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C390B-A655-41E1-BFAE-B85A980154FB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D24ED-5742-4379-83C2-9D479197E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D24ED-5742-4379-83C2-9D479197E5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6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B1333-091B-FB5D-966B-DFA190CF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8A1BEA-EA8B-F74B-BEE0-E6AAA4666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2C98F-879E-7DA4-E6CD-F9CE8B3C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BC4A6-9BFF-C078-7233-306F9766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5377C-F35F-2127-141C-C220DD11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0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FF826-3B08-CDBE-6A13-B5F8028F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C5AD9-D20E-8B52-E484-3E0AE8E6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D2D1E-9553-0125-DEF7-55BBAC9C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3220E-6D25-0511-8297-185A9EE2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43490-5389-4AE9-95C0-1C756148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7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92673-281C-F6C0-5F2C-68F6A1F8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8D014-25A6-9640-CF63-17DD5A45D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EEE16-A704-6F63-057C-8729AFA3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6A347-8C6B-547F-F1E3-777EBF32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410-FFBF-AE2E-F4B2-92F8BBEA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85E00-92A5-980E-4009-90671012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8CB3C-BCB0-A0A4-4FD0-9B9EDA43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6C6FC-68FD-B594-368C-83C9220F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3AF53-9454-8E50-8587-E77F0DB5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7B4AA-824E-3836-2460-EE12CE8A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0A0A4-0A95-FEBB-F28B-1B90E0C6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7914A-8790-9FFD-E27E-D73B0E0E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783D7-5E36-A946-12EA-562BFC20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C0F94-DFE1-BE4D-011C-30BD0ADB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C773B-B0C1-8FBD-51D6-A5293ED6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69F38-5DA4-4604-776C-59B0DB58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77D02-863B-967C-CCA2-5C75DD261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46903-FFAC-8415-EBA3-C9B481D0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89F62-82E2-D566-7626-57870275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50281-AF06-5181-89C4-795AF780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BF0C9-E967-D0D1-B569-74B545C6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BD9B-B3D7-920D-3294-84D33D77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6DCB4-AAD1-626E-2104-1220FA89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1B2622-F17D-F534-0E8B-10D6512E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56812-245F-7F24-4072-D82498444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84D679-141D-B7E1-5600-3086ABBAC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0411D1-B9E9-321D-165F-FBD9777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DD37BE-F6AA-C213-F785-281D716D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C72954-0F25-EBAF-AEBE-CB163709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9DFB-B49A-CAEA-C4D4-449792A3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2AD1D-8C8A-2669-66D8-AC4CDAB3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1CB96-2B70-95BF-D72B-4A0E682D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CFF88-6022-6251-27AC-12A58D5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7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88C4FC-123D-6A26-98DE-A29CFAEF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8102F0-7BE1-1BB3-92BA-969BF25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34A59-FF4A-2053-5C90-FFEBAE62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8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AE10B-F2E0-E8B8-D6AA-C3CA503A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6E80E-13D2-BE58-FF7D-1FCF8725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F9D10-48CB-A296-5FD2-F899C8B31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3C2DF-395E-8084-33FC-D9AD4AA7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9476D-8719-BCD3-A42F-ED05A79D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99F4F-D875-D1D1-DAEF-B202082F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737C2-D1D1-DC4B-1FB8-B74C614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7DEDB-4DC9-7468-318A-0DF27E8A5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8C-EDA8-FB8C-F2E2-A84E08DEB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DA773-5E47-CDF3-97F2-5599CF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118A9-5DDE-CF9E-241D-063F7140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ACB55-0BBE-9B5D-3D08-A8EF3213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2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4D5A8-2504-86E7-3D37-6AEC6A73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EF82E-BB7C-6059-39A8-50F5BF0B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F420D-E499-E9D8-4631-A08AEB0DA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1E14-792F-441E-AB20-28D9FA52E35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B2776-4A4E-AE39-D0C1-FC00BB92D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F0A9-86EB-EEB4-E34E-8B31C4D3A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99D98-C768-64EB-082E-9C45FEE6F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VOD </a:t>
            </a:r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30797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시간대별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컨텐츠 분석</a:t>
            </a:r>
            <a:endParaRPr lang="en-US" altLang="ko-KR" b="1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  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8E3A0-996F-35C9-275A-D6685FE76819}"/>
              </a:ext>
            </a:extLst>
          </p:cNvPr>
          <p:cNvSpPr txBox="1"/>
          <p:nvPr/>
        </p:nvSpPr>
        <p:spPr>
          <a:xfrm>
            <a:off x="478221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시간대별 사용자 구분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84E9E-01DD-3273-AC73-D4581A3F0FBB}"/>
              </a:ext>
            </a:extLst>
          </p:cNvPr>
          <p:cNvSpPr txBox="1"/>
          <p:nvPr/>
        </p:nvSpPr>
        <p:spPr>
          <a:xfrm>
            <a:off x="478221" y="17752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시간대별 시청 장르 분석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추천에 사용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257342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대분류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소분류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92ED4E-C39D-DAC8-AB3F-2E5267EE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30" y="1883124"/>
            <a:ext cx="3756401" cy="4139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EABECA-147B-8A2B-B7D5-44B8850E2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3" b="-102"/>
          <a:stretch/>
        </p:blipFill>
        <p:spPr>
          <a:xfrm>
            <a:off x="6784259" y="576723"/>
            <a:ext cx="2959510" cy="30513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5CEF32-DB58-C9EA-042F-16BAE923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9" y="3628103"/>
            <a:ext cx="2959510" cy="28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프로그램 상위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E27551-E859-BE25-F8BB-CD358AA13717}"/>
              </a:ext>
            </a:extLst>
          </p:cNvPr>
          <p:cNvGrpSpPr/>
          <p:nvPr/>
        </p:nvGrpSpPr>
        <p:grpSpPr>
          <a:xfrm>
            <a:off x="1426212" y="1974973"/>
            <a:ext cx="4016088" cy="3810330"/>
            <a:chOff x="1426212" y="2172764"/>
            <a:chExt cx="4016088" cy="38103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D3C64C-DE18-0B53-D56E-D38D7CC2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6212" y="2172764"/>
              <a:ext cx="4016088" cy="38103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78B358-D057-2ECE-304B-9931AB1380D0}"/>
                </a:ext>
              </a:extLst>
            </p:cNvPr>
            <p:cNvSpPr txBox="1"/>
            <p:nvPr/>
          </p:nvSpPr>
          <p:spPr>
            <a:xfrm>
              <a:off x="1436044" y="2310456"/>
              <a:ext cx="2300214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성인물</a:t>
              </a:r>
              <a:endParaRPr lang="ko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7141F5-E6AC-ACDD-92FB-A04AB1127BE2}"/>
                </a:ext>
              </a:extLst>
            </p:cNvPr>
            <p:cNvSpPr txBox="1"/>
            <p:nvPr/>
          </p:nvSpPr>
          <p:spPr>
            <a:xfrm>
              <a:off x="1436044" y="2510722"/>
              <a:ext cx="1887259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성인물</a:t>
              </a:r>
              <a:endParaRPr lang="ko-KR" altLang="en-US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8CEEBD-6B88-3326-AE73-5C276B96CCDC}"/>
                </a:ext>
              </a:extLst>
            </p:cNvPr>
            <p:cNvSpPr txBox="1"/>
            <p:nvPr/>
          </p:nvSpPr>
          <p:spPr>
            <a:xfrm>
              <a:off x="1436044" y="3039922"/>
              <a:ext cx="1071182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성인물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4329B1-DB32-6929-0D1E-57E5744D57C0}"/>
                </a:ext>
              </a:extLst>
            </p:cNvPr>
            <p:cNvSpPr txBox="1"/>
            <p:nvPr/>
          </p:nvSpPr>
          <p:spPr>
            <a:xfrm>
              <a:off x="1426212" y="4973703"/>
              <a:ext cx="1385814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성인물</a:t>
              </a:r>
              <a:endParaRPr lang="ko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86312-9EB2-E8EA-842A-6DEDDD03FD61}"/>
                </a:ext>
              </a:extLst>
            </p:cNvPr>
            <p:cNvSpPr txBox="1"/>
            <p:nvPr/>
          </p:nvSpPr>
          <p:spPr>
            <a:xfrm>
              <a:off x="1426212" y="5509662"/>
              <a:ext cx="1385814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성인물</a:t>
              </a:r>
              <a:endParaRPr lang="ko-KR" altLang="en-US" sz="1600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5C27A21-6B40-C274-7633-9FECB2A3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31" y="1974973"/>
            <a:ext cx="3741744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장르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대분류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 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AED318-2996-FC33-496E-B1A624B9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03" y="1909397"/>
            <a:ext cx="4731697" cy="43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2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장르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소분류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 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E135D6-E66C-56C7-DCB5-E1467591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2" y="1933977"/>
            <a:ext cx="4777058" cy="43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2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프로그램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8E28AC-6380-7D44-E1A4-A8431E64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13" y="1890636"/>
            <a:ext cx="4749760" cy="3843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A0DF9E-635E-BF39-C291-CFD88F10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22" y="1885097"/>
            <a:ext cx="4749760" cy="3848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64C3C5-7620-CD11-8258-FBB9F88FD2A0}"/>
              </a:ext>
            </a:extLst>
          </p:cNvPr>
          <p:cNvSpPr txBox="1"/>
          <p:nvPr/>
        </p:nvSpPr>
        <p:spPr>
          <a:xfrm>
            <a:off x="2770968" y="5782356"/>
            <a:ext cx="1326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▲ 대분류 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33019-96FF-4BFA-51C3-AB587F37A25B}"/>
              </a:ext>
            </a:extLst>
          </p:cNvPr>
          <p:cNvSpPr txBox="1"/>
          <p:nvPr/>
        </p:nvSpPr>
        <p:spPr>
          <a:xfrm>
            <a:off x="8380271" y="5782356"/>
            <a:ext cx="1326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▲ 소분류 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E8FB9-9304-3355-383D-489828B0CB4B}"/>
              </a:ext>
            </a:extLst>
          </p:cNvPr>
          <p:cNvSpPr txBox="1"/>
          <p:nvPr/>
        </p:nvSpPr>
        <p:spPr>
          <a:xfrm>
            <a:off x="6282813" y="6090133"/>
            <a:ext cx="5149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VOD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의 소분류가 제대로 되어있지 않고 기타로 되어 있음  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44854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프로그램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02E82-E2AF-43D3-6AF5-B1D06C392ACD}"/>
              </a:ext>
            </a:extLst>
          </p:cNvPr>
          <p:cNvSpPr txBox="1"/>
          <p:nvPr/>
        </p:nvSpPr>
        <p:spPr>
          <a:xfrm>
            <a:off x="869426" y="1867559"/>
            <a:ext cx="8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•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실제로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csv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파일 확인해보면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드라마의 경우는 기타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외화 시리즈로만 분류되어 있고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     TV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연예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오락의 경우 기타로 분류되어 있음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6847D8-30FB-4E27-6F1E-8D113D05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21" y="2973947"/>
            <a:ext cx="4493873" cy="297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32C884-4B99-6953-8983-0958C746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34" y="2934984"/>
            <a:ext cx="4592808" cy="30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프로그램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D8772A-57B1-9EAA-95C2-B6875744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25" y="1715668"/>
            <a:ext cx="4227871" cy="39624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959515-9573-6006-47AF-2BDBCAD6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35" y="1682893"/>
            <a:ext cx="4749760" cy="3843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0F5B0-5454-6F0D-DB22-92FE9CB633C0}"/>
              </a:ext>
            </a:extLst>
          </p:cNvPr>
          <p:cNvSpPr txBox="1"/>
          <p:nvPr/>
        </p:nvSpPr>
        <p:spPr>
          <a:xfrm>
            <a:off x="2667728" y="5678166"/>
            <a:ext cx="1326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▲ 소분류 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D947F7-6676-FA2C-0463-83CF61EDB9A4}"/>
              </a:ext>
            </a:extLst>
          </p:cNvPr>
          <p:cNvSpPr txBox="1"/>
          <p:nvPr/>
        </p:nvSpPr>
        <p:spPr>
          <a:xfrm>
            <a:off x="1751498" y="5985943"/>
            <a:ext cx="9014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→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드라마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/TV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연예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오락이 차지하는 시청 시간 비율이 전체 시청의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67.6%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로 크게 차지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     추가로 장르를 분류할 필요가 있어 보임 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298240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0EB3C-A600-2A24-DFB4-251ECBB85A48}"/>
              </a:ext>
            </a:extLst>
          </p:cNvPr>
          <p:cNvSpPr txBox="1"/>
          <p:nvPr/>
        </p:nvSpPr>
        <p:spPr>
          <a:xfrm>
            <a:off x="478221" y="133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인기있었던 출연자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명의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출연작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3AA4F6-4299-1526-6C52-D0B5CEE4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1" y="2741023"/>
            <a:ext cx="2661433" cy="25929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522F59-27D3-1132-9FB5-339F4FB71BE2}"/>
              </a:ext>
            </a:extLst>
          </p:cNvPr>
          <p:cNvSpPr txBox="1"/>
          <p:nvPr/>
        </p:nvSpPr>
        <p:spPr>
          <a:xfrm>
            <a:off x="3269225" y="1898462"/>
            <a:ext cx="871629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D2 Coding"/>
              </a:rPr>
              <a:t>['</a:t>
            </a:r>
            <a:r>
              <a:rPr lang="ko-KR" altLang="en-US" sz="1600" b="0" i="0" dirty="0" err="1">
                <a:effectLst/>
                <a:latin typeface="D2 Coding"/>
              </a:rPr>
              <a:t>해피투게더</a:t>
            </a:r>
            <a:r>
              <a:rPr lang="ko-KR" altLang="en-US" sz="1600" b="0" i="0" dirty="0">
                <a:effectLst/>
                <a:latin typeface="D2 Coding"/>
              </a:rPr>
              <a:t> 시즌</a:t>
            </a:r>
            <a:r>
              <a:rPr lang="en-US" altLang="ko-KR" sz="1600" b="0" i="0" dirty="0">
                <a:effectLst/>
                <a:latin typeface="D2 Coding"/>
              </a:rPr>
              <a:t>4', '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유 퀴즈 온 더 </a:t>
            </a:r>
            <a:r>
              <a:rPr lang="ko-KR" altLang="en-US" sz="1600" b="0" i="0" dirty="0" err="1">
                <a:effectLst/>
                <a:latin typeface="D2 Coding"/>
              </a:rPr>
              <a:t>블럭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놀면 뭐하니</a:t>
            </a:r>
            <a:r>
              <a:rPr lang="en-US" altLang="ko-KR" sz="1600" b="0" i="0" dirty="0">
                <a:effectLst/>
                <a:latin typeface="D2 Coding"/>
              </a:rPr>
              <a:t>?', '</a:t>
            </a:r>
            <a:r>
              <a:rPr lang="ko-KR" altLang="en-US" sz="1600" b="0" i="0" dirty="0" err="1">
                <a:effectLst/>
                <a:latin typeface="D2 Coding"/>
              </a:rPr>
              <a:t>해피투게더</a:t>
            </a:r>
            <a:r>
              <a:rPr lang="ko-KR" altLang="en-US" sz="1600" b="0" i="0" dirty="0">
                <a:effectLst/>
                <a:latin typeface="D2 Coding"/>
              </a:rPr>
              <a:t> 시즌</a:t>
            </a:r>
            <a:r>
              <a:rPr lang="en-US" altLang="ko-KR" sz="1600" b="0" i="0" dirty="0">
                <a:effectLst/>
                <a:latin typeface="D2 Coding"/>
              </a:rPr>
              <a:t>3', '</a:t>
            </a:r>
            <a:r>
              <a:rPr lang="ko-KR" altLang="en-US" sz="1600" b="0" i="0" dirty="0">
                <a:effectLst/>
                <a:latin typeface="D2 Coding"/>
              </a:rPr>
              <a:t>설에 놀면 뭐하니</a:t>
            </a:r>
            <a:r>
              <a:rPr lang="en-US" altLang="ko-KR" sz="1600" b="0" i="0" dirty="0">
                <a:effectLst/>
                <a:latin typeface="D2 Coding"/>
              </a:rPr>
              <a:t>? </a:t>
            </a:r>
            <a:r>
              <a:rPr lang="ko-KR" altLang="en-US" sz="1600" b="0" i="0" dirty="0">
                <a:effectLst/>
                <a:latin typeface="D2 Coding"/>
              </a:rPr>
              <a:t>인생라면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일로 만난 사이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무한도전 </a:t>
            </a:r>
            <a:r>
              <a:rPr lang="en-US" altLang="ko-KR" sz="1600" b="0" i="0" dirty="0">
                <a:effectLst/>
                <a:latin typeface="D2 Coding"/>
              </a:rPr>
              <a:t>Classic', '2023 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ko-KR" altLang="en-US" sz="1600" b="0" i="0" dirty="0">
                <a:effectLst/>
                <a:latin typeface="D2 Coding"/>
              </a:rPr>
              <a:t> 게스트 </a:t>
            </a:r>
            <a:r>
              <a:rPr lang="ko-KR" altLang="en-US" sz="1600" b="0" i="0" dirty="0" err="1">
                <a:effectLst/>
                <a:latin typeface="D2 Coding"/>
              </a:rPr>
              <a:t>어워즈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투유프로젝트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 err="1">
                <a:effectLst/>
                <a:latin typeface="D2 Coding"/>
              </a:rPr>
              <a:t>슈가맨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식스센스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식스센스</a:t>
            </a:r>
            <a:r>
              <a:rPr lang="en-US" altLang="ko-KR" sz="1600" b="0" i="0" dirty="0">
                <a:effectLst/>
                <a:latin typeface="D2 Coding"/>
              </a:rPr>
              <a:t>2', '</a:t>
            </a:r>
            <a:r>
              <a:rPr lang="ko-KR" altLang="en-US" sz="1600" b="0" i="0" dirty="0" err="1">
                <a:effectLst/>
                <a:latin typeface="D2 Coding"/>
              </a:rPr>
              <a:t>투유프로젝트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 err="1">
                <a:effectLst/>
                <a:latin typeface="D2 Coding"/>
              </a:rPr>
              <a:t>슈가맨</a:t>
            </a:r>
            <a:r>
              <a:rPr lang="en-US" altLang="ko-KR" sz="1600" b="0" i="0" dirty="0">
                <a:effectLst/>
                <a:latin typeface="D2 Coding"/>
              </a:rPr>
              <a:t>3'],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유부녀들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>
                <a:effectLst/>
                <a:latin typeface="D2 Coding"/>
              </a:rPr>
              <a:t>섹스 스캔들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푹 적셔주는 질펀한 마사지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무방비 엉덩이의 간호사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아내의 속사정</a:t>
            </a:r>
            <a:r>
              <a:rPr lang="en-US" altLang="ko-KR" sz="1600" b="0" i="0" dirty="0">
                <a:effectLst/>
                <a:latin typeface="D2 Coding"/>
              </a:rPr>
              <a:t>:</a:t>
            </a:r>
            <a:r>
              <a:rPr lang="ko-KR" altLang="en-US" sz="1600" b="0" i="0" dirty="0">
                <a:effectLst/>
                <a:latin typeface="D2 Coding"/>
              </a:rPr>
              <a:t>음란한 거래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세 번째 결혼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소용없어 거짓말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강철비</a:t>
            </a:r>
            <a:r>
              <a:rPr lang="en-US" altLang="ko-KR" sz="1600" b="0" i="0" dirty="0">
                <a:effectLst/>
                <a:latin typeface="D2 Coding"/>
              </a:rPr>
              <a:t>2: </a:t>
            </a:r>
            <a:r>
              <a:rPr lang="ko-KR" altLang="en-US" sz="1600" b="0" i="0" dirty="0">
                <a:effectLst/>
                <a:latin typeface="D2 Coding"/>
              </a:rPr>
              <a:t>정상회담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송곳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서울의 봄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무법변호사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놀면 뭐하니</a:t>
            </a:r>
            <a:r>
              <a:rPr lang="en-US" altLang="ko-KR" sz="1600" b="0" i="0" dirty="0">
                <a:effectLst/>
                <a:latin typeface="D2 Coding"/>
              </a:rPr>
              <a:t>?', '</a:t>
            </a:r>
            <a:r>
              <a:rPr lang="ko-KR" altLang="en-US" sz="1600" b="0" i="0" dirty="0">
                <a:effectLst/>
                <a:latin typeface="D2 Coding"/>
              </a:rPr>
              <a:t>오은영 리포트 결혼 지옥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무한도전 </a:t>
            </a:r>
            <a:r>
              <a:rPr lang="en-US" altLang="ko-KR" sz="1600" b="0" i="0" dirty="0">
                <a:effectLst/>
                <a:latin typeface="D2 Coding"/>
              </a:rPr>
              <a:t>Classic', '2023 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ko-KR" altLang="en-US" sz="1600" b="0" i="0" dirty="0">
                <a:effectLst/>
                <a:latin typeface="D2 Coding"/>
              </a:rPr>
              <a:t> 게스트 </a:t>
            </a:r>
            <a:r>
              <a:rPr lang="ko-KR" altLang="en-US" sz="1600" b="0" i="0" dirty="0" err="1">
                <a:effectLst/>
                <a:latin typeface="D2 Coding"/>
              </a:rPr>
              <a:t>어워즈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태어난 김에 세계일주</a:t>
            </a:r>
            <a:r>
              <a:rPr lang="en-US" altLang="ko-KR" sz="1600" b="0" i="0" dirty="0">
                <a:effectLst/>
                <a:latin typeface="D2 Coding"/>
              </a:rPr>
              <a:t>3', '</a:t>
            </a:r>
            <a:r>
              <a:rPr lang="ko-KR" altLang="en-US" sz="1600" b="0" i="0" dirty="0" err="1">
                <a:effectLst/>
                <a:latin typeface="D2 Coding"/>
              </a:rPr>
              <a:t>꼬리에꼬리를무는그날이야기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태어난 김에 세계일주</a:t>
            </a:r>
            <a:r>
              <a:rPr lang="en-US" altLang="ko-KR" sz="1600" b="0" i="0" dirty="0">
                <a:effectLst/>
                <a:latin typeface="D2 Coding"/>
              </a:rPr>
              <a:t>2', '</a:t>
            </a:r>
            <a:r>
              <a:rPr lang="ko-KR" altLang="en-US" sz="1600" b="0" i="0" dirty="0">
                <a:effectLst/>
                <a:latin typeface="D2 Coding"/>
              </a:rPr>
              <a:t>개는 훌륭하다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전 국민 </a:t>
            </a:r>
            <a:r>
              <a:rPr lang="ko-KR" altLang="en-US" sz="1600" b="0" i="0" dirty="0" err="1">
                <a:effectLst/>
                <a:latin typeface="D2 Coding"/>
              </a:rPr>
              <a:t>힐링쇼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 err="1">
                <a:effectLst/>
                <a:latin typeface="D2 Coding"/>
              </a:rPr>
              <a:t>푸바오와</a:t>
            </a:r>
            <a:r>
              <a:rPr lang="ko-KR" altLang="en-US" sz="1600" b="0" i="0" dirty="0">
                <a:effectLst/>
                <a:latin typeface="D2 Coding"/>
              </a:rPr>
              <a:t> 할부지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꼬리에 꼬리를 무는 그날 이야기 </a:t>
            </a:r>
            <a:r>
              <a:rPr lang="en-US" altLang="ko-KR" sz="1600" b="0" i="0" dirty="0">
                <a:effectLst/>
                <a:latin typeface="D2 Coding"/>
              </a:rPr>
              <a:t>2', '</a:t>
            </a:r>
            <a:r>
              <a:rPr lang="ko-KR" altLang="en-US" sz="1600" b="0" i="0" dirty="0">
                <a:effectLst/>
                <a:latin typeface="D2 Coding"/>
              </a:rPr>
              <a:t>꼬리에 꼬리를 무는 그날 이야기 </a:t>
            </a:r>
            <a:r>
              <a:rPr lang="en-US" altLang="ko-KR" sz="1600" b="0" i="0" dirty="0">
                <a:effectLst/>
                <a:latin typeface="D2 Coding"/>
              </a:rPr>
              <a:t>1', '</a:t>
            </a:r>
            <a:r>
              <a:rPr lang="ko-KR" altLang="en-US" sz="1600" b="0" i="0" dirty="0">
                <a:effectLst/>
                <a:latin typeface="D2 Coding"/>
              </a:rPr>
              <a:t>황금어장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>
                <a:effectLst/>
                <a:latin typeface="D2 Coding"/>
              </a:rPr>
              <a:t>라디오스타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태어난 김에 세계일주</a:t>
            </a:r>
            <a:r>
              <a:rPr lang="en-US" altLang="ko-KR" sz="1600" b="0" i="0" dirty="0">
                <a:effectLst/>
                <a:latin typeface="D2 Coding"/>
              </a:rPr>
              <a:t>2-</a:t>
            </a:r>
            <a:r>
              <a:rPr lang="ko-KR" altLang="en-US" sz="1600" b="0" i="0" dirty="0" err="1">
                <a:effectLst/>
                <a:latin typeface="D2 Coding"/>
              </a:rPr>
              <a:t>미방송분깊이보기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태어난 김에 세계일주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인생술집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금요일 </a:t>
            </a:r>
            <a:r>
              <a:rPr lang="ko-KR" altLang="en-US" sz="1600" b="0" i="0" dirty="0" err="1">
                <a:effectLst/>
                <a:latin typeface="D2 Coding"/>
              </a:rPr>
              <a:t>금요일</a:t>
            </a:r>
            <a:r>
              <a:rPr lang="ko-KR" altLang="en-US" sz="1600" b="0" i="0" dirty="0">
                <a:effectLst/>
                <a:latin typeface="D2 Coding"/>
              </a:rPr>
              <a:t> 밤에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푸바오와</a:t>
            </a:r>
            <a:r>
              <a:rPr lang="ko-KR" altLang="en-US" sz="1600" b="0" i="0" dirty="0">
                <a:effectLst/>
                <a:latin typeface="D2 Coding"/>
              </a:rPr>
              <a:t> 할부지 </a:t>
            </a:r>
            <a:r>
              <a:rPr lang="en-US" altLang="ko-KR" sz="1600" b="0" i="0" dirty="0">
                <a:effectLst/>
                <a:latin typeface="D2 Coding"/>
              </a:rPr>
              <a:t>2'],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세 번째 결혼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황금빛 </a:t>
            </a:r>
            <a:r>
              <a:rPr lang="ko-KR" altLang="en-US" sz="1600" b="0" i="0" dirty="0" err="1">
                <a:effectLst/>
                <a:latin typeface="D2 Coding"/>
              </a:rPr>
              <a:t>내인생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선덕여왕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총각을 찾는 욕구불만 유부녀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흥건한 제수씨</a:t>
            </a:r>
            <a:r>
              <a:rPr lang="en-US" altLang="ko-KR" sz="1600" b="0" i="0" dirty="0">
                <a:effectLst/>
                <a:latin typeface="D2 Coding"/>
              </a:rPr>
              <a:t>:</a:t>
            </a:r>
            <a:r>
              <a:rPr lang="ko-KR" altLang="en-US" sz="1600" b="0" i="0" dirty="0">
                <a:effectLst/>
                <a:latin typeface="D2 Coding"/>
              </a:rPr>
              <a:t>불타는 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아내의 엄마와 몰래 절정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대리 만족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>
                <a:effectLst/>
                <a:latin typeface="D2 Coding"/>
              </a:rPr>
              <a:t>아내를 드립니다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남편은 이렇게 못해줘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내가 가져버린 사위는 몸짱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애욕의 처제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관리인 녹인 용광로 부인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후들후들한 </a:t>
            </a:r>
            <a:r>
              <a:rPr lang="ko-KR" altLang="en-US" sz="1600" b="0" i="0" dirty="0" err="1">
                <a:effectLst/>
                <a:latin typeface="D2 Coding"/>
              </a:rPr>
              <a:t>친구엄마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발기부전약으로 폭발정사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밤에 피는 꽃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나 </a:t>
            </a:r>
            <a:r>
              <a:rPr lang="ko-KR" altLang="en-US" sz="1600" b="0" i="0" dirty="0" err="1">
                <a:effectLst/>
                <a:latin typeface="D2 Coding"/>
              </a:rPr>
              <a:t>혼자산다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그놈</a:t>
            </a:r>
            <a:r>
              <a:rPr lang="ko-KR" altLang="en-US" sz="1600" b="0" i="0" dirty="0">
                <a:effectLst/>
                <a:latin typeface="D2 Coding"/>
              </a:rPr>
              <a:t> 목소리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홍천기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 err="1">
                <a:effectLst/>
                <a:latin typeface="D2 Coding"/>
              </a:rPr>
              <a:t>톡파원</a:t>
            </a:r>
            <a:r>
              <a:rPr lang="ko-KR" altLang="en-US" sz="1600" b="0" i="0" dirty="0">
                <a:effectLst/>
                <a:latin typeface="D2 Coding"/>
              </a:rPr>
              <a:t> </a:t>
            </a:r>
            <a:r>
              <a:rPr lang="en-US" altLang="ko-KR" sz="1600" b="0" i="0" dirty="0">
                <a:effectLst/>
                <a:latin typeface="D2 Coding"/>
              </a:rPr>
              <a:t>25</a:t>
            </a:r>
            <a:r>
              <a:rPr lang="ko-KR" altLang="en-US" sz="1600" b="0" i="0" dirty="0">
                <a:effectLst/>
                <a:latin typeface="D2 Coding"/>
              </a:rPr>
              <a:t>시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en-US" altLang="ko-KR" sz="1600" b="0" i="0" dirty="0">
                <a:effectLst/>
                <a:latin typeface="D2 Coding"/>
              </a:rPr>
              <a:t>', '2023 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ko-KR" altLang="en-US" sz="1600" b="0" i="0" dirty="0">
                <a:effectLst/>
                <a:latin typeface="D2 Coding"/>
              </a:rPr>
              <a:t> 게스트 </a:t>
            </a:r>
            <a:r>
              <a:rPr lang="ko-KR" altLang="en-US" sz="1600" b="0" i="0" dirty="0" err="1">
                <a:effectLst/>
                <a:latin typeface="D2 Coding"/>
              </a:rPr>
              <a:t>어워즈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밤에 피는 꽃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그것이알고싶다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어쩌다 어른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en-US" altLang="ko-KR" sz="1600" b="0" i="0" dirty="0" err="1">
                <a:effectLst/>
                <a:latin typeface="D2 Coding"/>
              </a:rPr>
              <a:t>tvN</a:t>
            </a:r>
            <a:r>
              <a:rPr lang="en-US" altLang="ko-KR" sz="1600" b="0" i="0" dirty="0">
                <a:effectLst/>
                <a:latin typeface="D2 Coding"/>
              </a:rPr>
              <a:t> STORY </a:t>
            </a:r>
            <a:r>
              <a:rPr lang="ko-KR" altLang="en-US" sz="1600" b="0" i="0" dirty="0">
                <a:effectLst/>
                <a:latin typeface="D2 Coding"/>
              </a:rPr>
              <a:t>어쩌다 어른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그것이 </a:t>
            </a:r>
            <a:r>
              <a:rPr lang="ko-KR" altLang="en-US" sz="1600" b="0" i="0" dirty="0" err="1">
                <a:effectLst/>
                <a:latin typeface="D2 Coding"/>
              </a:rPr>
              <a:t>알고싶다</a:t>
            </a:r>
            <a:r>
              <a:rPr lang="ko-KR" altLang="en-US" sz="1600" b="0" i="0" dirty="0">
                <a:effectLst/>
                <a:latin typeface="D2 Coding"/>
              </a:rPr>
              <a:t> 레전드 </a:t>
            </a:r>
            <a:r>
              <a:rPr lang="en-US" altLang="ko-KR" sz="1600" b="0" i="0" dirty="0">
                <a:effectLst/>
                <a:latin typeface="D2 Coding"/>
              </a:rPr>
              <a:t>50</a:t>
            </a:r>
            <a:r>
              <a:rPr lang="ko-KR" altLang="en-US" sz="1600" b="0" i="0" dirty="0">
                <a:effectLst/>
                <a:latin typeface="D2 Coding"/>
              </a:rPr>
              <a:t>선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마리아와 여인숙</a:t>
            </a:r>
            <a:r>
              <a:rPr lang="en-US" altLang="ko-KR" sz="1600" b="0" i="0" dirty="0">
                <a:effectLst/>
                <a:latin typeface="D2 Coding"/>
              </a:rPr>
              <a:t>']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226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예고편 시청이 실제 시청으로 이어지는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93F72-5924-2C25-DC1C-A95601F5A517}"/>
              </a:ext>
            </a:extLst>
          </p:cNvPr>
          <p:cNvSpPr/>
          <p:nvPr/>
        </p:nvSpPr>
        <p:spPr>
          <a:xfrm>
            <a:off x="466565" y="1253246"/>
            <a:ext cx="4922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 이하의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disp_rtm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의 경우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A97A6-E807-4738-8748-B832CD794D16}"/>
              </a:ext>
            </a:extLst>
          </p:cNvPr>
          <p:cNvSpPr txBox="1"/>
          <p:nvPr/>
        </p:nvSpPr>
        <p:spPr>
          <a:xfrm>
            <a:off x="1122658" y="4523310"/>
            <a:ext cx="8707821" cy="209380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제습의 원리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자물쇠의 원리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오르골의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원리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자외선과 피부보호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손난로의 발열원리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날개없는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선풍기의 원리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바코드의 원리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사람에게도 이런 기관이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...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진화의 흔적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슈퍼맨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아이언맨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마징가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Z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 싸우면 누가 이길까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공룡이 많았던 한반도 왜 석유는 없을까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투명 이빨을 드러내는 심해의 암살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... </a:t>
            </a:r>
            <a:endParaRPr lang="ko-KR" altLang="en-US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899577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00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회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, 000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회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,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예고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사전구매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(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커밍순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예약구매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비하인드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F63EC-054F-5FD2-1ECF-98D0F0CA7F1E}"/>
              </a:ext>
            </a:extLst>
          </p:cNvPr>
          <p:cNvSpPr txBox="1"/>
          <p:nvPr/>
        </p:nvSpPr>
        <p:spPr>
          <a:xfrm>
            <a:off x="1122657" y="3088573"/>
            <a:ext cx="8532620" cy="92333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살림하는 남자들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2 287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회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황금어장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라디오스타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762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회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오늘 밤도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그놈을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기다리는 성인물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(5CHOICE) 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스파이더맨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어크로스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더 유니버스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악마들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F7C00-A419-574B-B892-B901C1A70BEA}"/>
              </a:ext>
            </a:extLst>
          </p:cNvPr>
          <p:cNvSpPr txBox="1"/>
          <p:nvPr/>
        </p:nvSpPr>
        <p:spPr>
          <a:xfrm>
            <a:off x="1107484" y="4080232"/>
            <a:ext cx="989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사이언스 인 모션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과학 원리를 모션그래픽으로 풀어낸 콘텐츠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기타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기타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endParaRPr lang="ko-KR" altLang="en-US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A002C9-81E1-C332-6C54-33DF2B06A7F0}"/>
              </a:ext>
            </a:extLst>
          </p:cNvPr>
          <p:cNvSpPr txBox="1"/>
          <p:nvPr/>
        </p:nvSpPr>
        <p:spPr>
          <a:xfrm>
            <a:off x="694529" y="2682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0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~6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417970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데이터 분석 목록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BA94E-9619-CD4F-A7D1-5AFFDEC2C768}"/>
              </a:ext>
            </a:extLst>
          </p:cNvPr>
          <p:cNvSpPr txBox="1"/>
          <p:nvPr/>
        </p:nvSpPr>
        <p:spPr>
          <a:xfrm>
            <a:off x="632825" y="1028425"/>
            <a:ext cx="10752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시간에 따른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분석</a:t>
            </a:r>
            <a:endParaRPr lang="en-US" altLang="ko-KR" sz="1600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</a:t>
            </a: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 시청이 실제 시청으로 이어지는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4-1.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4-2.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사이의 관계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293588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예고편 시청이 실제 시청으로 이어지는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93F72-5924-2C25-DC1C-A95601F5A517}"/>
              </a:ext>
            </a:extLst>
          </p:cNvPr>
          <p:cNvSpPr/>
          <p:nvPr/>
        </p:nvSpPr>
        <p:spPr>
          <a:xfrm>
            <a:off x="466565" y="1253246"/>
            <a:ext cx="4922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 비율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99658-6EA3-DAEF-9FCE-467444C0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6" y="1822651"/>
            <a:ext cx="4004732" cy="1439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7A9A7D-DC5C-EA52-9951-FDFE23A6D24C}"/>
              </a:ext>
            </a:extLst>
          </p:cNvPr>
          <p:cNvSpPr txBox="1"/>
          <p:nvPr/>
        </p:nvSpPr>
        <p:spPr>
          <a:xfrm>
            <a:off x="6295636" y="4343436"/>
            <a:ext cx="56308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#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subsr</a:t>
            </a:r>
            <a:r>
              <a:rPr lang="en-US" altLang="ko-KR" sz="1400" dirty="0"/>
              <a:t>’, </a:t>
            </a:r>
            <a:r>
              <a:rPr lang="ko-KR" altLang="en-US" sz="1400" dirty="0"/>
              <a:t>'</a:t>
            </a:r>
            <a:r>
              <a:rPr lang="ko-KR" altLang="en-US" sz="1400" dirty="0" err="1"/>
              <a:t>asset_nm’이</a:t>
            </a:r>
            <a:r>
              <a:rPr lang="ko-KR" altLang="en-US" sz="1400" dirty="0"/>
              <a:t> 동일한 '</a:t>
            </a:r>
            <a:r>
              <a:rPr lang="ko-KR" altLang="en-US" sz="1400" dirty="0" err="1"/>
              <a:t>use_tms’를</a:t>
            </a:r>
            <a:r>
              <a:rPr lang="ko-KR" altLang="en-US" sz="1400" dirty="0"/>
              <a:t> 합친</a:t>
            </a:r>
            <a:r>
              <a:rPr lang="en-US" altLang="ko-KR" sz="1400" dirty="0"/>
              <a:t> df1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'</a:t>
            </a:r>
            <a:r>
              <a:rPr lang="ko-KR" altLang="en-US" sz="1400" dirty="0" err="1"/>
              <a:t>strt_dt'를</a:t>
            </a:r>
            <a:r>
              <a:rPr lang="ko-KR" altLang="en-US" sz="1400" dirty="0"/>
              <a:t> 가장 빠른 일자로 설정한</a:t>
            </a:r>
            <a:r>
              <a:rPr lang="en-US" altLang="ko-KR" sz="1400" dirty="0"/>
              <a:t> df2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'</a:t>
            </a:r>
            <a:r>
              <a:rPr lang="ko-KR" altLang="en-US" sz="1400" dirty="0" err="1"/>
              <a:t>subsr'와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asset_nm</a:t>
            </a:r>
            <a:r>
              <a:rPr lang="ko-KR" altLang="en-US" sz="1400" dirty="0"/>
              <a:t>' 기준으로 </a:t>
            </a:r>
            <a:r>
              <a:rPr lang="en-US" altLang="ko-KR" sz="1400" dirty="0"/>
              <a:t>df1, df2</a:t>
            </a:r>
            <a:r>
              <a:rPr lang="ko-KR" altLang="en-US" sz="1400" dirty="0"/>
              <a:t>병합</a:t>
            </a:r>
          </a:p>
          <a:p>
            <a:endParaRPr lang="ko-KR" altLang="en-US" sz="1400" dirty="0"/>
          </a:p>
          <a:p>
            <a:r>
              <a:rPr lang="ko-KR" altLang="en-US" sz="1400" dirty="0"/>
              <a:t>#1013편의 예고편 시청 기록</a:t>
            </a:r>
            <a:endParaRPr lang="en-US" altLang="ko-KR" sz="1400" dirty="0"/>
          </a:p>
          <a:p>
            <a:r>
              <a:rPr lang="en-US" altLang="ko-KR" sz="1400" dirty="0"/>
              <a:t>#4797</a:t>
            </a:r>
            <a:r>
              <a:rPr lang="ko-KR" altLang="en-US" sz="1400" dirty="0"/>
              <a:t>편의 본편 시청 기록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94A859-C29B-AD41-9BA1-CB7EE500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87" y="4343436"/>
            <a:ext cx="5367138" cy="19776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58FD69-B059-ED03-A0BB-618CB3F2BCBD}"/>
              </a:ext>
            </a:extLst>
          </p:cNvPr>
          <p:cNvSpPr/>
          <p:nvPr/>
        </p:nvSpPr>
        <p:spPr>
          <a:xfrm>
            <a:off x="466565" y="3868994"/>
            <a:ext cx="492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X 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그룹화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308684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예고편 시청이 실제 시청으로 이어지는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93F72-5924-2C25-DC1C-A95601F5A517}"/>
              </a:ext>
            </a:extLst>
          </p:cNvPr>
          <p:cNvSpPr/>
          <p:nvPr/>
        </p:nvSpPr>
        <p:spPr>
          <a:xfrm>
            <a:off x="466565" y="1253246"/>
            <a:ext cx="492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X 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병합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D4F61-5E19-A7E8-CB1E-C0750AA36EE4}"/>
              </a:ext>
            </a:extLst>
          </p:cNvPr>
          <p:cNvSpPr txBox="1"/>
          <p:nvPr/>
        </p:nvSpPr>
        <p:spPr>
          <a:xfrm>
            <a:off x="2927766" y="5718822"/>
            <a:ext cx="661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•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예고편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시청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: 1013rows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78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rows (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Spoqa Han Sans Neo"/>
              </a:rPr>
              <a:t>약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Spoqa Han Sans Neo"/>
              </a:rPr>
              <a:t>7.7%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  <a:latin typeface="Spoqa Han Sans Neo"/>
              </a:rPr>
              <a:t>전환율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B9C0FC-84C9-40A8-4591-D1F73326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38" y="1847460"/>
            <a:ext cx="6685772" cy="3757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C38F9-C9B9-3304-7C7B-40C74F52D890}"/>
              </a:ext>
            </a:extLst>
          </p:cNvPr>
          <p:cNvSpPr txBox="1"/>
          <p:nvPr/>
        </p:nvSpPr>
        <p:spPr>
          <a:xfrm>
            <a:off x="4795270" y="6179892"/>
            <a:ext cx="3169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※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Spoqa Han Sans Neo"/>
              </a:rPr>
              <a:t>use_tms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 인 경우 삭제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216925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C0E738-EB23-42E8-A9F6-505F5B647B36}"/>
              </a:ext>
            </a:extLst>
          </p:cNvPr>
          <p:cNvGrpSpPr/>
          <p:nvPr/>
        </p:nvGrpSpPr>
        <p:grpSpPr>
          <a:xfrm>
            <a:off x="694529" y="2325921"/>
            <a:ext cx="10402201" cy="495343"/>
            <a:chOff x="694529" y="2325921"/>
            <a:chExt cx="10402201" cy="49534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D14B1A-EE0A-46B2-DC22-0939EC5B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529" y="2325921"/>
              <a:ext cx="10402201" cy="49534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DA1996-8384-FE37-9C36-6659AF8BA514}"/>
                </a:ext>
              </a:extLst>
            </p:cNvPr>
            <p:cNvSpPr/>
            <p:nvPr/>
          </p:nvSpPr>
          <p:spPr>
            <a:xfrm flipH="1">
              <a:off x="3434256" y="2325921"/>
              <a:ext cx="1059086" cy="495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A60B57-AD75-A1DA-1241-364E948C6929}"/>
              </a:ext>
            </a:extLst>
          </p:cNvPr>
          <p:cNvGrpSpPr/>
          <p:nvPr/>
        </p:nvGrpSpPr>
        <p:grpSpPr>
          <a:xfrm>
            <a:off x="566711" y="3535446"/>
            <a:ext cx="11516772" cy="582347"/>
            <a:chOff x="507718" y="3175883"/>
            <a:chExt cx="11516772" cy="58234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AE382A-030D-0F8C-EC6C-9E811696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718" y="3175883"/>
              <a:ext cx="11516772" cy="58234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79ABA2C-CB50-A37B-C95E-67BE17BD3A7A}"/>
                </a:ext>
              </a:extLst>
            </p:cNvPr>
            <p:cNvSpPr/>
            <p:nvPr/>
          </p:nvSpPr>
          <p:spPr>
            <a:xfrm flipH="1">
              <a:off x="6231534" y="3181328"/>
              <a:ext cx="342687" cy="5404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C2F1A6-0FD2-1209-E2F3-974BF04025C7}"/>
              </a:ext>
            </a:extLst>
          </p:cNvPr>
          <p:cNvSpPr txBox="1"/>
          <p:nvPr/>
        </p:nvSpPr>
        <p:spPr>
          <a:xfrm>
            <a:off x="4798210" y="2985272"/>
            <a:ext cx="3169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▲ VOD 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데이터의 </a:t>
            </a:r>
            <a:r>
              <a:rPr lang="en-US" altLang="ko-KR" sz="1400" dirty="0" err="1">
                <a:solidFill>
                  <a:srgbClr val="000000"/>
                </a:solidFill>
                <a:latin typeface="Spoqa Han Sans Neo"/>
              </a:rPr>
              <a:t>asset_nm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DDFEC-7EA6-2F97-D054-62D4FAD7922C}"/>
              </a:ext>
            </a:extLst>
          </p:cNvPr>
          <p:cNvSpPr txBox="1"/>
          <p:nvPr/>
        </p:nvSpPr>
        <p:spPr>
          <a:xfrm>
            <a:off x="4798210" y="4281801"/>
            <a:ext cx="3628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▲ contents 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데이터의 </a:t>
            </a:r>
            <a:r>
              <a:rPr lang="en-US" altLang="ko-KR" sz="1400" dirty="0" err="1">
                <a:solidFill>
                  <a:srgbClr val="000000"/>
                </a:solidFill>
                <a:latin typeface="Spoqa Han Sans Neo"/>
              </a:rPr>
              <a:t>super_asset_nm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47B99-5160-A234-9693-64C00D12D2D0}"/>
              </a:ext>
            </a:extLst>
          </p:cNvPr>
          <p:cNvSpPr txBox="1"/>
          <p:nvPr/>
        </p:nvSpPr>
        <p:spPr>
          <a:xfrm>
            <a:off x="3327677" y="4950816"/>
            <a:ext cx="661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asset_nm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 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contents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super_asset_nm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의 정규화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676738-2F2B-2375-9F35-311E050ECF17}"/>
              </a:ext>
            </a:extLst>
          </p:cNvPr>
          <p:cNvSpPr txBox="1"/>
          <p:nvPr/>
        </p:nvSpPr>
        <p:spPr>
          <a:xfrm>
            <a:off x="4888708" y="5362887"/>
            <a:ext cx="3146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를 포함한 문자열 제거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en-US" altLang="ko-KR" sz="1400" u="sng" dirty="0">
                <a:solidFill>
                  <a:srgbClr val="000000"/>
                </a:solidFill>
                <a:latin typeface="Spoqa Han Sans Neo"/>
              </a:rPr>
              <a:t>[]</a:t>
            </a:r>
            <a:r>
              <a:rPr lang="ko-KR" altLang="en-US" sz="1400" u="sng" dirty="0">
                <a:solidFill>
                  <a:srgbClr val="000000"/>
                </a:solidFill>
                <a:latin typeface="Spoqa Han Sans Neo"/>
              </a:rPr>
              <a:t>를 포함한 문자열 제거</a:t>
            </a:r>
            <a:endParaRPr lang="en-US" altLang="ko-KR" sz="1400" u="sng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10116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D2222-F539-6390-6B24-AD0D50DF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1" y="1943704"/>
            <a:ext cx="6050680" cy="4691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D9288-19D7-2796-BDF7-02E3DDA3BD08}"/>
              </a:ext>
            </a:extLst>
          </p:cNvPr>
          <p:cNvSpPr txBox="1"/>
          <p:nvPr/>
        </p:nvSpPr>
        <p:spPr>
          <a:xfrm>
            <a:off x="6941573" y="3397045"/>
            <a:ext cx="38444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var(--notebook-cell-output-font-family)"/>
              </a:rPr>
              <a:t>상세페이지에서 머문 시간과</a:t>
            </a:r>
            <a:endParaRPr lang="en-US" altLang="ko-KR" b="0" i="0" dirty="0">
              <a:effectLst/>
              <a:latin typeface="var(--notebook-cell-output-font-family)"/>
            </a:endParaRPr>
          </a:p>
          <a:p>
            <a:pPr algn="l"/>
            <a:r>
              <a:rPr lang="ko-KR" altLang="en-US" b="0" i="0" dirty="0">
                <a:effectLst/>
                <a:latin typeface="var(--notebook-cell-output-font-family)"/>
              </a:rPr>
              <a:t>시청 지속 시간 간의 상관 계수</a:t>
            </a:r>
            <a:endParaRPr lang="en-US" altLang="ko-KR" b="0" i="0" dirty="0">
              <a:effectLst/>
              <a:latin typeface="var(--notebook-cell-output-font-family)"/>
            </a:endParaRPr>
          </a:p>
          <a:p>
            <a:pPr algn="l"/>
            <a:r>
              <a:rPr lang="en-US" altLang="ko-KR" b="0" i="0" dirty="0">
                <a:effectLst/>
                <a:latin typeface="var(--notebook-cell-output-font-family)"/>
              </a:rPr>
              <a:t>: </a:t>
            </a:r>
            <a:r>
              <a:rPr lang="en-US" altLang="ko-KR" dirty="0">
                <a:latin typeface="var(--notebook-cell-output-font-family)"/>
              </a:rPr>
              <a:t> </a:t>
            </a:r>
            <a:r>
              <a:rPr lang="en-US" altLang="ko-KR" b="0" i="0" dirty="0">
                <a:effectLst/>
                <a:latin typeface="var(--notebook-cell-output-font-family)"/>
              </a:rPr>
              <a:t>-0.05292964719142732 </a:t>
            </a:r>
          </a:p>
          <a:p>
            <a:br>
              <a:rPr lang="en-US" altLang="ko-KR" b="0" i="0" dirty="0">
                <a:solidFill>
                  <a:srgbClr val="CCCCCC"/>
                </a:solidFill>
                <a:effectLst/>
                <a:latin typeface="var(--notebook-cell-output-font-family)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44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0D93F-C3C6-22F4-4DFB-3CC6E791D52A}"/>
              </a:ext>
            </a:extLst>
          </p:cNvPr>
          <p:cNvSpPr txBox="1"/>
          <p:nvPr/>
        </p:nvSpPr>
        <p:spPr>
          <a:xfrm>
            <a:off x="973394" y="1943703"/>
            <a:ext cx="10441856" cy="424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OLS Regression Results ============================================================================== Dep. Variable: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use_tms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R-squared: 0.003 Model: OLS Adj. R-squared: 0.003 Method: Least Squares F-statistic: 20.60 Date: Mon, 29 Apr 2024 Prob (F-statistic): 5.75e-06 Time: 00:54:34 Log-Likelihood: -67093. No. Observations: 7335 AIC: 1.342e+05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Df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Residuals: 7333 BIC: 1.342e+05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Df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Model: 1 Covariance Type: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nonrobust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===================================================================================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coef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std err t P&gt;|t| [0.025 0.975] ----------------------------------------------------------------------------------- const 2048.7697 26.530 77.223 0.000 1996.762 2100.777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time_difference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-0.0194 0.004 -4.539 0.000 -0.028 -0.011 ============================================================================== Omnibus: 2360.675 Durbin-Watson: 1.134 Prob(Omnibus): 0.000 Jarque-Bera (JB): 7930.414 Skew: 1.627 Prob(JB): 0.00 Kurtosis: 6.919 Cond. No. 6.21e+03 ============================================================================== Notes: [1] Standard Errors assume that the covariance matrix of the errors is correctly specified. [2] The condition number is large, 6.21e+03. This might indicate that there are strong multicollinearity or other numerical problems.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70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77D8F-EEBB-85B0-FE13-E5B345CBBAE2}"/>
              </a:ext>
            </a:extLst>
          </p:cNvPr>
          <p:cNvSpPr txBox="1"/>
          <p:nvPr/>
        </p:nvSpPr>
        <p:spPr>
          <a:xfrm>
            <a:off x="520431" y="2072968"/>
            <a:ext cx="1089481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R-squared (</a:t>
            </a: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결정 계수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0.003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매우 낮습니다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모델이 종속 변수의 변동을 매우 적게 설명한다는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모델이 상세페이지에서 머문 시간과 시청 지속 시간 간의 변동을 거의 설명하지 못한다는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회귀 계수 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(Coefficients)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const (</a:t>
            </a:r>
            <a:r>
              <a:rPr lang="ko-KR" altLang="en-US" sz="1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상수항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2048.7697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상세페이지에서 머문 시간이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일 때의 시청 지속 시간을 나타냅니다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회귀 모델에 따르면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상세페이지에서 머문 시간이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이더라도 시청 지속 시간이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2048.7697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나타납니다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통계적으로 유의합니다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(p-value &lt; 0.05).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time_difference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</a:t>
            </a: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상세페이지에서 머문 시간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-0.0194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상세페이지에서 머문 시간이 증가할수록 시청 지속 시간이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0.0194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초씩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감소한다는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계수도 통계적으로 유의합니다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(p-value &lt; 0.05).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 (F-statistic)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5.75e-06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매우 낮습니다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회귀 모델이 통계적으로 유의하다는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회귀 분석이 종속 변수에 대한 설명력이 있는 것으로 나타납니다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Durbin-Watson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1.134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오차 항의 자기상관을 나타내는 지표입니다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2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가까우면 자기상관이 없다는 것을 나타냅니다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여기서는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1.134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자기상관이 거의 없는 것으로 보입니다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Omnibus, Jarque-Bera, Skew, Kurtosis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잔차의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정규성과 관련된 지표들입니다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Omnibus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와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Jarque-Bera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통계량은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잔차의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정규성을 확인하기 위한 것이며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Skew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와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Kurtosis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잔차의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비대칭성과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첨도를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나타냅니다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이러한 값들이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유의하다면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잔차가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정규분포를 따르지 않는다는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다중공선성</a:t>
            </a: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(Multicollinearity)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Condition Number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6.21e+03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매우 큽니다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다중공선성이나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다른 숫자적 문제가 있을 수 있다는 것을 나타냅니다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54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14A62-1A91-51C8-A18C-8E0EADB227E9}"/>
              </a:ext>
            </a:extLst>
          </p:cNvPr>
          <p:cNvSpPr txBox="1"/>
          <p:nvPr/>
        </p:nvSpPr>
        <p:spPr>
          <a:xfrm>
            <a:off x="694528" y="1943704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상세 페이지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&gt;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실제 시청 전환율로 재확인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139057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5.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의견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274784"/>
            <a:ext cx="10720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LG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헬로비전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데이터 기준 인기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추천 </a:t>
            </a:r>
            <a:r>
              <a:rPr lang="en-US" altLang="ko-KR" sz="1200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Spoqa Han Sans Neo"/>
              </a:rPr>
              <a:t>신규 가입자 </a:t>
            </a:r>
            <a:r>
              <a:rPr lang="en-US" altLang="ko-KR" sz="1200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sz="1200" dirty="0">
                <a:solidFill>
                  <a:srgbClr val="000000"/>
                </a:solidFill>
                <a:latin typeface="Spoqa Han Sans Neo"/>
              </a:rPr>
              <a:t>기존 가입자 추천 구분 필요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01A1C-7564-641C-1DE8-EDE63E56B8E8}"/>
              </a:ext>
            </a:extLst>
          </p:cNvPr>
          <p:cNvSpPr txBox="1"/>
          <p:nvPr/>
        </p:nvSpPr>
        <p:spPr>
          <a:xfrm>
            <a:off x="959136" y="1630698"/>
            <a:ext cx="108154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영화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배우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출연자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(ACTR_DISP)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 출연한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출연작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기준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영화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 LG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헬로비전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데이터 중 시청 횟수가 가장 많은 작품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---------------------------------------------------------------------------------------------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신규 가입자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 시청한 경우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Contents/channel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에 머무른 시간이 긴 프로그램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---------------------------------------------------------------------------------------------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기존 가입자는 해당 추천 추가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B4A4E-DE5B-4047-E5AC-E9DD1B32B5FA}"/>
              </a:ext>
            </a:extLst>
          </p:cNvPr>
          <p:cNvSpPr txBox="1"/>
          <p:nvPr/>
        </p:nvSpPr>
        <p:spPr>
          <a:xfrm>
            <a:off x="5431112" y="297898"/>
            <a:ext cx="6466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* Channel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에 있는 데이터의 경우 전부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에 포함되어 있는지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FB29DA-B29B-18B0-8CC4-CBFF478B05A6}"/>
              </a:ext>
            </a:extLst>
          </p:cNvPr>
          <p:cNvSpPr txBox="1"/>
          <p:nvPr/>
        </p:nvSpPr>
        <p:spPr>
          <a:xfrm>
            <a:off x="959136" y="3662023"/>
            <a:ext cx="108154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시리즈물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드라마의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배우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출연자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(ACTR_DISP)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 출연한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출연작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기준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연예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오락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제작진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tmdb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게스트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네이버 데이터 활용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프로그램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 LG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헬로비전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데이터 중 시청 횟수가 가장 많은 작품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----------------------------------------------------------------------------------------------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신규 가입자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기본적으로 장르 중 대분류 시청 비율 기준 추천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영화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키즈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성인 제외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대분류 중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드라마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TV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연예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오락의 경우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추가적인 장르 분류를 통한 추천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카테고리화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라벨링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 필요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ex)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음악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음식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유머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스포츠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3)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 시청한 경우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4) Contents/channel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에 머무른 시간이 긴 프로그램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---------------------------------------------------------------------------------------------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기존 가입자는 해당 추천 추가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39309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980" y="1579461"/>
            <a:ext cx="2438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시청지표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시청률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0979" y="2897577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TV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시청률 지표는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 단위로 산정된 값이기 때문에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 미만의 시청 시간은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삭제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0980" y="2283089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닐슨코리아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, TNMS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멀티미디어 등 시청률 조사기관에 따르면 시청률 조사 방법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b="1" dirty="0"/>
              <a:t>시청 시간이 </a:t>
            </a:r>
            <a:r>
              <a:rPr lang="en-US" altLang="ko-KR" b="1" dirty="0"/>
              <a:t>1</a:t>
            </a:r>
            <a:r>
              <a:rPr lang="ko-KR" altLang="en-US" b="1" dirty="0"/>
              <a:t>분 미만인 데이터 삭제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0979" y="3601205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22557 rows </a:t>
            </a:r>
            <a:r>
              <a:rPr lang="ko-KR" altLang="en-US" dirty="0">
                <a:highlight>
                  <a:srgbClr val="FFFF00"/>
                </a:highlight>
              </a:rPr>
              <a:t>중에서 </a:t>
            </a:r>
            <a:r>
              <a:rPr lang="en-US" altLang="ko-KR" dirty="0">
                <a:highlight>
                  <a:srgbClr val="FFFF00"/>
                </a:highlight>
              </a:rPr>
              <a:t>17424 rows</a:t>
            </a:r>
            <a:r>
              <a:rPr lang="ko-KR" altLang="en-US" dirty="0">
                <a:highlight>
                  <a:srgbClr val="FFFF00"/>
                </a:highlight>
              </a:rPr>
              <a:t>가 남고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분 미만인 데이터는 </a:t>
            </a:r>
            <a:r>
              <a:rPr lang="en-US" altLang="ko-KR" dirty="0">
                <a:highlight>
                  <a:srgbClr val="FFFF00"/>
                </a:highlight>
              </a:rPr>
              <a:t>5133 rows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604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4167" y="1481469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제목 끝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이 붙어 있는 경우 제목 정규화가 어려워서 삭제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제목 끝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.(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온점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)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제거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55A68A-CE5C-2D9E-58B9-A0E219C1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57" y="2155667"/>
            <a:ext cx="9259969" cy="409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5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4166" y="1400199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분석 코드 중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disp_rtm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러닝 타임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-&gt;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use_tms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으로 수정하여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※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수정 사항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93F72-5924-2C25-DC1C-A95601F5A517}"/>
              </a:ext>
            </a:extLst>
          </p:cNvPr>
          <p:cNvSpPr/>
          <p:nvPr/>
        </p:nvSpPr>
        <p:spPr>
          <a:xfrm>
            <a:off x="554164" y="2496805"/>
            <a:ext cx="9553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시간이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 미만인 데이터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DD7F05-CE5E-90C6-458D-BCC04F3ECD00}"/>
              </a:ext>
            </a:extLst>
          </p:cNvPr>
          <p:cNvSpPr/>
          <p:nvPr/>
        </p:nvSpPr>
        <p:spPr>
          <a:xfrm>
            <a:off x="554165" y="1948502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분석 코드 중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문제로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파일 재생성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049CD-3277-4228-1319-8CE9EC22AF47}"/>
              </a:ext>
            </a:extLst>
          </p:cNvPr>
          <p:cNvSpPr txBox="1"/>
          <p:nvPr/>
        </p:nvSpPr>
        <p:spPr>
          <a:xfrm>
            <a:off x="727586" y="3045108"/>
            <a:ext cx="1004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 시청 분석할 때를 제외한 경우 삭제하기 위해 별도의 파일로 생성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인코딩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+ ‘.’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제거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+1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분 미만 제거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_19,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vod_movie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_19,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vod_series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_19</a:t>
            </a: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인코딩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+ ‘.’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제거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예고편 포함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))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vod_preview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vod_movie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 preview,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vod_series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 preview</a:t>
            </a:r>
          </a:p>
        </p:txBody>
      </p:sp>
    </p:spTree>
    <p:extLst>
      <p:ext uri="{BB962C8B-B14F-4D97-AF65-F5344CB8AC3E}">
        <p14:creationId xmlns:p14="http://schemas.microsoft.com/office/powerpoint/2010/main" val="428622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Spoqa Han Sans Neo"/>
              </a:rPr>
              <a:t>– 1, 2, 4 </a:t>
            </a:r>
            <a:r>
              <a:rPr lang="ko-KR" altLang="en-US" sz="1400" b="1" dirty="0">
                <a:solidFill>
                  <a:srgbClr val="000000"/>
                </a:solidFill>
                <a:latin typeface="Spoqa Han Sans Neo"/>
              </a:rPr>
              <a:t>분석에 사용하는 </a:t>
            </a:r>
            <a:r>
              <a:rPr lang="en-US" altLang="ko-KR" sz="1400" b="1" dirty="0" err="1">
                <a:solidFill>
                  <a:srgbClr val="000000"/>
                </a:solidFill>
                <a:latin typeface="Spoqa Han Sans Neo"/>
              </a:rPr>
              <a:t>dataframe</a:t>
            </a:r>
            <a:r>
              <a:rPr lang="ko-KR" altLang="en-US" sz="1400" b="1" dirty="0">
                <a:solidFill>
                  <a:srgbClr val="000000"/>
                </a:solidFill>
                <a:latin typeface="Spoqa Han Sans Neo"/>
              </a:rPr>
              <a:t>에 적용</a:t>
            </a:r>
            <a:endParaRPr lang="ko-KR" altLang="en-US" sz="1400" b="1" dirty="0"/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0601EB-1A8D-31F8-D285-800D320E65B7}"/>
              </a:ext>
            </a:extLst>
          </p:cNvPr>
          <p:cNvSpPr/>
          <p:nvPr/>
        </p:nvSpPr>
        <p:spPr>
          <a:xfrm>
            <a:off x="858968" y="1498227"/>
            <a:ext cx="87498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#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프로그램 이름 정규화 함수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def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normalize_program_name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(name):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# </a:t>
            </a:r>
            <a:r>
              <a:rPr lang="ko-KR" altLang="en-US" dirty="0" err="1">
                <a:solidFill>
                  <a:srgbClr val="FF0000"/>
                </a:solidFill>
                <a:latin typeface="Spoqa Han Sans Neo"/>
              </a:rPr>
              <a:t>회차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 제거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모범택시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2(10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-&gt;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모범택시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2())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name =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re.sub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(r'\d+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', '', name)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# </a:t>
            </a:r>
            <a:r>
              <a:rPr lang="en-US" altLang="ko-KR" dirty="0">
                <a:solidFill>
                  <a:srgbClr val="FF0000"/>
                </a:solidFill>
                <a:latin typeface="Spoqa Han Sans Neo"/>
              </a:rPr>
              <a:t>()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를 포함한 문자열</a:t>
            </a:r>
            <a:r>
              <a:rPr lang="en-US" altLang="ko-KR" dirty="0">
                <a:solidFill>
                  <a:srgbClr val="FF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제거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인어공주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(2023)(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-&gt;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인어공주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endParaRPr lang="ko-KR" altLang="en-US" dirty="0">
              <a:solidFill>
                <a:srgbClr val="FF0000"/>
              </a:solidFill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name =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re.sub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(r'\(.*?\)', '', name)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# 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대괄호 제거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([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설 특집 영화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비공식작전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비공식작전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name =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re.sub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(r'\[.*?\]', '', name).strip()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return name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33631-9431-0DC7-35A3-B22FBAF23DC4}"/>
              </a:ext>
            </a:extLst>
          </p:cNvPr>
          <p:cNvSpPr txBox="1"/>
          <p:nvPr/>
        </p:nvSpPr>
        <p:spPr>
          <a:xfrm>
            <a:off x="858968" y="4320092"/>
            <a:ext cx="108843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# 00:00 형식의 </a:t>
            </a:r>
            <a:r>
              <a:rPr lang="ko-KR" altLang="en-US" dirty="0" err="1">
                <a:highlight>
                  <a:srgbClr val="FFFF00"/>
                </a:highlight>
              </a:rPr>
              <a:t>datetiem</a:t>
            </a:r>
            <a:r>
              <a:rPr lang="ko-KR" altLang="en-US" dirty="0">
                <a:highlight>
                  <a:srgbClr val="FFFF00"/>
                </a:highlight>
              </a:rPr>
              <a:t> -&gt; </a:t>
            </a:r>
            <a:r>
              <a:rPr lang="ko-KR" altLang="en-US" dirty="0" err="1">
                <a:highlight>
                  <a:srgbClr val="FFFF00"/>
                </a:highlight>
              </a:rPr>
              <a:t>n분으로</a:t>
            </a:r>
            <a:r>
              <a:rPr lang="ko-KR" altLang="en-US" dirty="0">
                <a:highlight>
                  <a:srgbClr val="FFFF00"/>
                </a:highlight>
              </a:rPr>
              <a:t> 변경 1:43 = 103분</a:t>
            </a:r>
          </a:p>
          <a:p>
            <a:r>
              <a:rPr lang="ko-KR" altLang="en-US" dirty="0" err="1"/>
              <a:t>vod</a:t>
            </a:r>
            <a:r>
              <a:rPr lang="ko-KR" altLang="en-US" dirty="0"/>
              <a:t>['</a:t>
            </a:r>
            <a:r>
              <a:rPr lang="ko-KR" altLang="en-US" dirty="0" err="1"/>
              <a:t>disp_m</a:t>
            </a:r>
            <a:r>
              <a:rPr lang="ko-KR" altLang="en-US" dirty="0"/>
              <a:t>'] = </a:t>
            </a:r>
            <a:r>
              <a:rPr lang="ko-KR" altLang="en-US" dirty="0" err="1"/>
              <a:t>vod</a:t>
            </a:r>
            <a:r>
              <a:rPr lang="ko-KR" altLang="en-US" dirty="0"/>
              <a:t>['</a:t>
            </a:r>
            <a:r>
              <a:rPr lang="ko-KR" altLang="en-US" dirty="0" err="1"/>
              <a:t>disp_rtm</a:t>
            </a:r>
            <a:r>
              <a:rPr lang="ko-KR" altLang="en-US" dirty="0"/>
              <a:t>'].</a:t>
            </a:r>
            <a:r>
              <a:rPr lang="ko-KR" altLang="en-US" dirty="0" err="1"/>
              <a:t>dropna</a:t>
            </a:r>
            <a:r>
              <a:rPr lang="ko-KR" altLang="en-US" dirty="0"/>
              <a:t>().</a:t>
            </a:r>
            <a:r>
              <a:rPr lang="ko-KR" altLang="en-US" dirty="0" err="1"/>
              <a:t>apply</a:t>
            </a:r>
            <a:r>
              <a:rPr lang="ko-KR" altLang="en-US" dirty="0"/>
              <a:t>(</a:t>
            </a:r>
            <a:r>
              <a:rPr lang="ko-KR" altLang="en-US" dirty="0" err="1"/>
              <a:t>lambda</a:t>
            </a:r>
            <a:r>
              <a:rPr lang="ko-KR" altLang="en-US" dirty="0"/>
              <a:t> x: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).</a:t>
            </a:r>
            <a:r>
              <a:rPr lang="ko-KR" altLang="en-US" dirty="0" err="1"/>
              <a:t>split</a:t>
            </a:r>
            <a:r>
              <a:rPr lang="ko-KR" altLang="en-US" dirty="0"/>
              <a:t>(':')[0]) * 60 +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).</a:t>
            </a:r>
            <a:r>
              <a:rPr lang="ko-KR" altLang="en-US" dirty="0" err="1"/>
              <a:t>split</a:t>
            </a:r>
            <a:r>
              <a:rPr lang="ko-KR" altLang="en-US" dirty="0"/>
              <a:t>(':')[1]) </a:t>
            </a:r>
            <a:r>
              <a:rPr lang="ko-KR" altLang="en-US" dirty="0" err="1"/>
              <a:t>if</a:t>
            </a:r>
            <a:r>
              <a:rPr lang="ko-KR" altLang="en-US" dirty="0"/>
              <a:t> ':'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float</a:t>
            </a:r>
            <a:r>
              <a:rPr lang="ko-KR" altLang="en-US" dirty="0"/>
              <a:t>('</a:t>
            </a:r>
            <a:r>
              <a:rPr lang="ko-KR" altLang="en-US" dirty="0" err="1"/>
              <a:t>nan</a:t>
            </a:r>
            <a:r>
              <a:rPr lang="ko-KR" altLang="en-US" dirty="0"/>
              <a:t>’))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실수형 </a:t>
            </a:r>
            <a:r>
              <a:rPr lang="en-US" altLang="ko-KR" dirty="0"/>
              <a:t>-&gt; </a:t>
            </a:r>
            <a:r>
              <a:rPr lang="ko-KR" altLang="en-US" dirty="0"/>
              <a:t>정수형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r>
              <a:rPr lang="en-US" altLang="ko-KR" dirty="0" err="1"/>
              <a:t>vod</a:t>
            </a:r>
            <a:r>
              <a:rPr lang="en-US" altLang="ko-KR" dirty="0"/>
              <a:t>['</a:t>
            </a:r>
            <a:r>
              <a:rPr lang="en-US" altLang="ko-KR" dirty="0" err="1"/>
              <a:t>disp_m</a:t>
            </a:r>
            <a:r>
              <a:rPr lang="en-US" altLang="ko-KR" dirty="0"/>
              <a:t>'] = </a:t>
            </a:r>
            <a:r>
              <a:rPr lang="en-US" altLang="ko-KR" dirty="0" err="1"/>
              <a:t>vod</a:t>
            </a:r>
            <a:r>
              <a:rPr lang="en-US" altLang="ko-KR" dirty="0"/>
              <a:t>['</a:t>
            </a:r>
            <a:r>
              <a:rPr lang="en-US" altLang="ko-KR" dirty="0" err="1"/>
              <a:t>disp_m</a:t>
            </a:r>
            <a:r>
              <a:rPr lang="en-US" altLang="ko-KR" dirty="0"/>
              <a:t>'].</a:t>
            </a:r>
            <a:r>
              <a:rPr lang="en-US" altLang="ko-KR" dirty="0" err="1"/>
              <a:t>fillna</a:t>
            </a:r>
            <a:r>
              <a:rPr lang="en-US" altLang="ko-KR" dirty="0"/>
              <a:t>(0).</a:t>
            </a:r>
            <a:r>
              <a:rPr lang="en-US" altLang="ko-KR" dirty="0" err="1"/>
              <a:t>astype</a:t>
            </a:r>
            <a:r>
              <a:rPr lang="en-US" altLang="ko-KR" dirty="0"/>
              <a:t>(int)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37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Spoqa Han Sans Neo"/>
              </a:rPr>
              <a:t>– 3 </a:t>
            </a:r>
            <a:r>
              <a:rPr lang="ko-KR" altLang="en-US" sz="1400" b="1" dirty="0">
                <a:solidFill>
                  <a:srgbClr val="000000"/>
                </a:solidFill>
                <a:latin typeface="Spoqa Han Sans Neo"/>
              </a:rPr>
              <a:t>분석에 사용하는 </a:t>
            </a:r>
            <a:r>
              <a:rPr lang="en-US" altLang="ko-KR" sz="1400" b="1" dirty="0" err="1">
                <a:solidFill>
                  <a:srgbClr val="000000"/>
                </a:solidFill>
                <a:latin typeface="Spoqa Han Sans Neo"/>
              </a:rPr>
              <a:t>dataframe</a:t>
            </a:r>
            <a:r>
              <a:rPr lang="ko-KR" altLang="en-US" sz="1400" b="1" dirty="0">
                <a:solidFill>
                  <a:srgbClr val="000000"/>
                </a:solidFill>
                <a:latin typeface="Spoqa Han Sans Neo"/>
              </a:rPr>
              <a:t>에 적용</a:t>
            </a:r>
            <a:endParaRPr lang="ko-KR" altLang="en-US" sz="1400" b="1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33631-9431-0DC7-35A3-B22FBAF23DC4}"/>
              </a:ext>
            </a:extLst>
          </p:cNvPr>
          <p:cNvSpPr txBox="1"/>
          <p:nvPr/>
        </p:nvSpPr>
        <p:spPr>
          <a:xfrm>
            <a:off x="544335" y="1380247"/>
            <a:ext cx="108843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# 00:00 형식의 </a:t>
            </a:r>
            <a:r>
              <a:rPr lang="en-US" altLang="ko-KR" dirty="0">
                <a:highlight>
                  <a:srgbClr val="FFFF00"/>
                </a:highlight>
              </a:rPr>
              <a:t>datetime</a:t>
            </a:r>
            <a:r>
              <a:rPr lang="ko-KR" altLang="en-US" dirty="0">
                <a:highlight>
                  <a:srgbClr val="FFFF00"/>
                </a:highlight>
              </a:rPr>
              <a:t> -&gt; </a:t>
            </a:r>
            <a:r>
              <a:rPr lang="ko-KR" altLang="en-US" dirty="0" err="1">
                <a:highlight>
                  <a:srgbClr val="FFFF00"/>
                </a:highlight>
              </a:rPr>
              <a:t>n분으로</a:t>
            </a:r>
            <a:r>
              <a:rPr lang="ko-KR" altLang="en-US" dirty="0">
                <a:highlight>
                  <a:srgbClr val="FFFF00"/>
                </a:highlight>
              </a:rPr>
              <a:t> 변경 1:43 = 103분</a:t>
            </a:r>
          </a:p>
          <a:p>
            <a:r>
              <a:rPr lang="ko-KR" altLang="en-US" dirty="0" err="1"/>
              <a:t>vod</a:t>
            </a:r>
            <a:r>
              <a:rPr lang="ko-KR" altLang="en-US" dirty="0"/>
              <a:t>['</a:t>
            </a:r>
            <a:r>
              <a:rPr lang="ko-KR" altLang="en-US" dirty="0" err="1"/>
              <a:t>disp_m</a:t>
            </a:r>
            <a:r>
              <a:rPr lang="ko-KR" altLang="en-US" dirty="0"/>
              <a:t>'] = </a:t>
            </a:r>
            <a:r>
              <a:rPr lang="ko-KR" altLang="en-US" dirty="0" err="1"/>
              <a:t>vod</a:t>
            </a:r>
            <a:r>
              <a:rPr lang="ko-KR" altLang="en-US" dirty="0"/>
              <a:t>['</a:t>
            </a:r>
            <a:r>
              <a:rPr lang="ko-KR" altLang="en-US" dirty="0" err="1"/>
              <a:t>disp_rtm</a:t>
            </a:r>
            <a:r>
              <a:rPr lang="ko-KR" altLang="en-US" dirty="0"/>
              <a:t>'].</a:t>
            </a:r>
            <a:r>
              <a:rPr lang="ko-KR" altLang="en-US" dirty="0" err="1"/>
              <a:t>dropna</a:t>
            </a:r>
            <a:r>
              <a:rPr lang="ko-KR" altLang="en-US" dirty="0"/>
              <a:t>().</a:t>
            </a:r>
            <a:r>
              <a:rPr lang="ko-KR" altLang="en-US" dirty="0" err="1"/>
              <a:t>apply</a:t>
            </a:r>
            <a:r>
              <a:rPr lang="ko-KR" altLang="en-US" dirty="0"/>
              <a:t>(</a:t>
            </a:r>
            <a:r>
              <a:rPr lang="ko-KR" altLang="en-US" dirty="0" err="1"/>
              <a:t>lambda</a:t>
            </a:r>
            <a:r>
              <a:rPr lang="ko-KR" altLang="en-US" dirty="0"/>
              <a:t> x: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).</a:t>
            </a:r>
            <a:r>
              <a:rPr lang="ko-KR" altLang="en-US" dirty="0" err="1"/>
              <a:t>split</a:t>
            </a:r>
            <a:r>
              <a:rPr lang="ko-KR" altLang="en-US" dirty="0"/>
              <a:t>(':')[0]) * 60 +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).</a:t>
            </a:r>
            <a:r>
              <a:rPr lang="ko-KR" altLang="en-US" dirty="0" err="1"/>
              <a:t>split</a:t>
            </a:r>
            <a:r>
              <a:rPr lang="ko-KR" altLang="en-US" dirty="0"/>
              <a:t>(':')[1]) </a:t>
            </a:r>
            <a:r>
              <a:rPr lang="ko-KR" altLang="en-US" dirty="0" err="1"/>
              <a:t>if</a:t>
            </a:r>
            <a:r>
              <a:rPr lang="ko-KR" altLang="en-US" dirty="0"/>
              <a:t> ':'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float</a:t>
            </a:r>
            <a:r>
              <a:rPr lang="ko-KR" altLang="en-US" dirty="0"/>
              <a:t>('</a:t>
            </a:r>
            <a:r>
              <a:rPr lang="ko-KR" altLang="en-US" dirty="0" err="1"/>
              <a:t>nan</a:t>
            </a:r>
            <a:r>
              <a:rPr lang="ko-KR" altLang="en-US" dirty="0"/>
              <a:t>’))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실수형 </a:t>
            </a:r>
            <a:r>
              <a:rPr lang="en-US" altLang="ko-KR" dirty="0"/>
              <a:t>-&gt; </a:t>
            </a:r>
            <a:r>
              <a:rPr lang="ko-KR" altLang="en-US" dirty="0"/>
              <a:t>정수형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r>
              <a:rPr lang="en-US" altLang="ko-KR" dirty="0" err="1"/>
              <a:t>vod</a:t>
            </a:r>
            <a:r>
              <a:rPr lang="en-US" altLang="ko-KR" dirty="0"/>
              <a:t>['</a:t>
            </a:r>
            <a:r>
              <a:rPr lang="en-US" altLang="ko-KR" dirty="0" err="1"/>
              <a:t>disp_m</a:t>
            </a:r>
            <a:r>
              <a:rPr lang="en-US" altLang="ko-KR" dirty="0"/>
              <a:t>'] = </a:t>
            </a:r>
            <a:r>
              <a:rPr lang="en-US" altLang="ko-KR" dirty="0" err="1"/>
              <a:t>vod</a:t>
            </a:r>
            <a:r>
              <a:rPr lang="en-US" altLang="ko-KR" dirty="0"/>
              <a:t>['</a:t>
            </a:r>
            <a:r>
              <a:rPr lang="en-US" altLang="ko-KR" dirty="0" err="1"/>
              <a:t>disp_m</a:t>
            </a:r>
            <a:r>
              <a:rPr lang="en-US" altLang="ko-KR" dirty="0"/>
              <a:t>'].</a:t>
            </a:r>
            <a:r>
              <a:rPr lang="en-US" altLang="ko-KR" dirty="0" err="1"/>
              <a:t>fillna</a:t>
            </a:r>
            <a:r>
              <a:rPr lang="en-US" altLang="ko-KR" dirty="0"/>
              <a:t>(0).</a:t>
            </a:r>
            <a:r>
              <a:rPr lang="en-US" altLang="ko-KR" dirty="0" err="1"/>
              <a:t>astype</a:t>
            </a:r>
            <a:r>
              <a:rPr lang="en-US" altLang="ko-KR" dirty="0"/>
              <a:t>(int)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BE9FE6-234E-CADC-353F-FDA175B6CF81}"/>
              </a:ext>
            </a:extLst>
          </p:cNvPr>
          <p:cNvSpPr/>
          <p:nvPr/>
        </p:nvSpPr>
        <p:spPr>
          <a:xfrm>
            <a:off x="544335" y="3533668"/>
            <a:ext cx="87498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#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프로그램 이름 정규화 함수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en-US" altLang="ko-KR" dirty="0">
                <a:solidFill>
                  <a:srgbClr val="FF0000"/>
                </a:solidFill>
                <a:latin typeface="Spoqa Han Sans Neo"/>
              </a:rPr>
              <a:t>[preview]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가 </a:t>
            </a:r>
            <a:r>
              <a:rPr lang="en-US" altLang="ko-KR" dirty="0">
                <a:solidFill>
                  <a:srgbClr val="FF0000"/>
                </a:solidFill>
                <a:latin typeface="Spoqa Han Sans Neo"/>
              </a:rPr>
              <a:t>True/False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인 열 추가 후 정규화</a:t>
            </a:r>
          </a:p>
          <a:p>
            <a:r>
              <a:rPr lang="en-US" altLang="ko-KR" dirty="0">
                <a:latin typeface="Spoqa Han Sans Neo"/>
              </a:rPr>
              <a:t>def </a:t>
            </a:r>
            <a:r>
              <a:rPr lang="en-US" altLang="ko-KR" dirty="0" err="1">
                <a:latin typeface="Spoqa Han Sans Neo"/>
              </a:rPr>
              <a:t>normalize_program_name</a:t>
            </a:r>
            <a:r>
              <a:rPr lang="en-US" altLang="ko-KR" dirty="0">
                <a:latin typeface="Spoqa Han Sans Neo"/>
              </a:rPr>
              <a:t>(name):</a:t>
            </a:r>
          </a:p>
          <a:p>
            <a:r>
              <a:rPr lang="en-US" altLang="ko-KR" dirty="0">
                <a:latin typeface="Spoqa Han Sans Neo"/>
              </a:rPr>
              <a:t>    # </a:t>
            </a:r>
            <a:r>
              <a:rPr lang="ko-KR" altLang="en-US" dirty="0" err="1">
                <a:latin typeface="Spoqa Han Sans Neo"/>
              </a:rPr>
              <a:t>회차</a:t>
            </a:r>
            <a:r>
              <a:rPr lang="ko-KR" altLang="en-US" dirty="0">
                <a:latin typeface="Spoqa Han Sans Neo"/>
              </a:rPr>
              <a:t> 제거 </a:t>
            </a:r>
            <a:r>
              <a:rPr lang="en-US" altLang="ko-KR" dirty="0">
                <a:latin typeface="Spoqa Han Sans Neo"/>
              </a:rPr>
              <a:t>(</a:t>
            </a:r>
            <a:r>
              <a:rPr lang="ko-KR" altLang="en-US" dirty="0">
                <a:latin typeface="Spoqa Han Sans Neo"/>
              </a:rPr>
              <a:t>모범택시 </a:t>
            </a:r>
            <a:r>
              <a:rPr lang="en-US" altLang="ko-KR" dirty="0">
                <a:latin typeface="Spoqa Han Sans Neo"/>
              </a:rPr>
              <a:t>2(10</a:t>
            </a:r>
            <a:r>
              <a:rPr lang="ko-KR" altLang="en-US" dirty="0">
                <a:latin typeface="Spoqa Han Sans Neo"/>
              </a:rPr>
              <a:t>회</a:t>
            </a:r>
            <a:r>
              <a:rPr lang="en-US" altLang="ko-KR" dirty="0">
                <a:latin typeface="Spoqa Han Sans Neo"/>
              </a:rPr>
              <a:t>) -&gt; </a:t>
            </a:r>
            <a:r>
              <a:rPr lang="ko-KR" altLang="en-US" dirty="0">
                <a:latin typeface="Spoqa Han Sans Neo"/>
              </a:rPr>
              <a:t>모범택시 </a:t>
            </a:r>
            <a:r>
              <a:rPr lang="en-US" altLang="ko-KR" dirty="0">
                <a:latin typeface="Spoqa Han Sans Neo"/>
              </a:rPr>
              <a:t>2())</a:t>
            </a:r>
          </a:p>
          <a:p>
            <a:r>
              <a:rPr lang="en-US" altLang="ko-KR" dirty="0">
                <a:latin typeface="Spoqa Han Sans Neo"/>
              </a:rPr>
              <a:t>    name = </a:t>
            </a:r>
            <a:r>
              <a:rPr lang="en-US" altLang="ko-KR" dirty="0" err="1">
                <a:latin typeface="Spoqa Han Sans Neo"/>
              </a:rPr>
              <a:t>re.sub</a:t>
            </a:r>
            <a:r>
              <a:rPr lang="en-US" altLang="ko-KR" dirty="0">
                <a:latin typeface="Spoqa Han Sans Neo"/>
              </a:rPr>
              <a:t>(r'\d+</a:t>
            </a:r>
            <a:r>
              <a:rPr lang="ko-KR" altLang="en-US" dirty="0">
                <a:latin typeface="Spoqa Han Sans Neo"/>
              </a:rPr>
              <a:t>회</a:t>
            </a:r>
            <a:r>
              <a:rPr lang="en-US" altLang="ko-KR" dirty="0">
                <a:latin typeface="Spoqa Han Sans Neo"/>
              </a:rPr>
              <a:t>', '', name)</a:t>
            </a:r>
          </a:p>
          <a:p>
            <a:r>
              <a:rPr lang="en-US" altLang="ko-KR" dirty="0">
                <a:latin typeface="Spoqa Han Sans Neo"/>
              </a:rPr>
              <a:t>    # ()</a:t>
            </a:r>
            <a:r>
              <a:rPr lang="ko-KR" altLang="en-US" dirty="0">
                <a:latin typeface="Spoqa Han Sans Neo"/>
              </a:rPr>
              <a:t>를 포함한 문자열</a:t>
            </a:r>
            <a:r>
              <a:rPr lang="en-US" altLang="ko-KR" dirty="0">
                <a:latin typeface="Spoqa Han Sans Neo"/>
              </a:rPr>
              <a:t> </a:t>
            </a:r>
            <a:r>
              <a:rPr lang="ko-KR" altLang="en-US" dirty="0">
                <a:latin typeface="Spoqa Han Sans Neo"/>
              </a:rPr>
              <a:t>제거 </a:t>
            </a:r>
            <a:r>
              <a:rPr lang="en-US" altLang="ko-KR" dirty="0">
                <a:latin typeface="Spoqa Han Sans Neo"/>
              </a:rPr>
              <a:t>(</a:t>
            </a:r>
            <a:r>
              <a:rPr lang="ko-KR" altLang="en-US" dirty="0">
                <a:latin typeface="Spoqa Han Sans Neo"/>
              </a:rPr>
              <a:t>인어공주</a:t>
            </a:r>
            <a:r>
              <a:rPr lang="en-US" altLang="ko-KR" dirty="0">
                <a:latin typeface="Spoqa Han Sans Neo"/>
              </a:rPr>
              <a:t>(2023)(</a:t>
            </a:r>
            <a:r>
              <a:rPr lang="ko-KR" altLang="en-US" dirty="0">
                <a:latin typeface="Spoqa Han Sans Neo"/>
              </a:rPr>
              <a:t>예고</a:t>
            </a:r>
            <a:r>
              <a:rPr lang="en-US" altLang="ko-KR" dirty="0">
                <a:latin typeface="Spoqa Han Sans Neo"/>
              </a:rPr>
              <a:t>) -&gt; </a:t>
            </a:r>
            <a:r>
              <a:rPr lang="ko-KR" altLang="en-US" dirty="0">
                <a:latin typeface="Spoqa Han Sans Neo"/>
              </a:rPr>
              <a:t>인어공주</a:t>
            </a:r>
            <a:r>
              <a:rPr lang="en-US" altLang="ko-KR" dirty="0">
                <a:latin typeface="Spoqa Han Sans Neo"/>
              </a:rPr>
              <a:t>)</a:t>
            </a:r>
            <a:endParaRPr lang="ko-KR" altLang="en-US" dirty="0">
              <a:latin typeface="Spoqa Han Sans Neo"/>
            </a:endParaRPr>
          </a:p>
          <a:p>
            <a:r>
              <a:rPr lang="ko-KR" altLang="en-US" dirty="0">
                <a:latin typeface="Spoqa Han Sans Neo"/>
              </a:rPr>
              <a:t>    </a:t>
            </a:r>
            <a:r>
              <a:rPr lang="en-US" altLang="ko-KR" dirty="0">
                <a:latin typeface="Spoqa Han Sans Neo"/>
              </a:rPr>
              <a:t>name = </a:t>
            </a:r>
            <a:r>
              <a:rPr lang="en-US" altLang="ko-KR" dirty="0" err="1">
                <a:latin typeface="Spoqa Han Sans Neo"/>
              </a:rPr>
              <a:t>re.sub</a:t>
            </a:r>
            <a:r>
              <a:rPr lang="en-US" altLang="ko-KR" dirty="0">
                <a:latin typeface="Spoqa Han Sans Neo"/>
              </a:rPr>
              <a:t>(r'\(.*?\)', '', name)</a:t>
            </a:r>
          </a:p>
          <a:p>
            <a:r>
              <a:rPr lang="en-US" altLang="ko-KR" dirty="0">
                <a:latin typeface="Spoqa Han Sans Neo"/>
              </a:rPr>
              <a:t>    # </a:t>
            </a:r>
            <a:r>
              <a:rPr lang="ko-KR" altLang="en-US" dirty="0">
                <a:latin typeface="Spoqa Han Sans Neo"/>
              </a:rPr>
              <a:t>대괄호 제거 </a:t>
            </a:r>
            <a:r>
              <a:rPr lang="en-US" altLang="ko-KR" dirty="0">
                <a:latin typeface="Spoqa Han Sans Neo"/>
              </a:rPr>
              <a:t>([</a:t>
            </a:r>
            <a:r>
              <a:rPr lang="ko-KR" altLang="en-US" dirty="0">
                <a:latin typeface="Spoqa Han Sans Neo"/>
              </a:rPr>
              <a:t>설 특집 영화</a:t>
            </a:r>
            <a:r>
              <a:rPr lang="en-US" altLang="ko-KR" dirty="0">
                <a:latin typeface="Spoqa Han Sans Neo"/>
              </a:rPr>
              <a:t>]</a:t>
            </a:r>
            <a:r>
              <a:rPr lang="ko-KR" altLang="en-US" dirty="0">
                <a:latin typeface="Spoqa Han Sans Neo"/>
              </a:rPr>
              <a:t>비공식작전 </a:t>
            </a:r>
            <a:r>
              <a:rPr lang="en-US" altLang="ko-KR" dirty="0">
                <a:latin typeface="Spoqa Han Sans Neo"/>
              </a:rPr>
              <a:t>-&gt; </a:t>
            </a:r>
            <a:r>
              <a:rPr lang="ko-KR" altLang="en-US" dirty="0">
                <a:latin typeface="Spoqa Han Sans Neo"/>
              </a:rPr>
              <a:t>비공식작전</a:t>
            </a:r>
            <a:r>
              <a:rPr lang="en-US" altLang="ko-KR" dirty="0">
                <a:latin typeface="Spoqa Han Sans Neo"/>
              </a:rPr>
              <a:t>)</a:t>
            </a:r>
          </a:p>
          <a:p>
            <a:r>
              <a:rPr lang="en-US" altLang="ko-KR" dirty="0">
                <a:latin typeface="Spoqa Han Sans Neo"/>
              </a:rPr>
              <a:t>    name = </a:t>
            </a:r>
            <a:r>
              <a:rPr lang="en-US" altLang="ko-KR" dirty="0" err="1">
                <a:latin typeface="Spoqa Han Sans Neo"/>
              </a:rPr>
              <a:t>re.sub</a:t>
            </a:r>
            <a:r>
              <a:rPr lang="en-US" altLang="ko-KR" dirty="0">
                <a:latin typeface="Spoqa Han Sans Neo"/>
              </a:rPr>
              <a:t>(r'\[.*?\]', '', name).strip()</a:t>
            </a:r>
          </a:p>
          <a:p>
            <a:r>
              <a:rPr lang="en-US" altLang="ko-KR" dirty="0">
                <a:latin typeface="Spoqa Han Sans Neo"/>
              </a:rPr>
              <a:t>    return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6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시간에 따른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시청 분석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10FA32-D85F-8789-E649-4285FC6767CB}"/>
              </a:ext>
            </a:extLst>
          </p:cNvPr>
          <p:cNvSpPr/>
          <p:nvPr/>
        </p:nvSpPr>
        <p:spPr>
          <a:xfrm>
            <a:off x="682560" y="5604357"/>
            <a:ext cx="589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주중 데이터는 </a:t>
            </a:r>
            <a:r>
              <a:rPr lang="en-US" altLang="ko-KR" dirty="0">
                <a:highlight>
                  <a:srgbClr val="FFFF00"/>
                </a:highlight>
              </a:rPr>
              <a:t>5</a:t>
            </a:r>
            <a:r>
              <a:rPr lang="ko-KR" altLang="en-US" dirty="0">
                <a:highlight>
                  <a:srgbClr val="FFFF00"/>
                </a:highlight>
              </a:rPr>
              <a:t>일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주말 데이터는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dirty="0">
                <a:highlight>
                  <a:srgbClr val="FFFF00"/>
                </a:highlight>
              </a:rPr>
              <a:t>일로 나누어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일별 </a:t>
            </a:r>
            <a:r>
              <a:rPr lang="en-US" altLang="ko-KR" dirty="0" err="1">
                <a:highlight>
                  <a:srgbClr val="FFFF00"/>
                </a:highlight>
              </a:rPr>
              <a:t>vod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시청자 수로 확인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2554825-C505-0B56-DF68-BDEEFD50B2DC}"/>
              </a:ext>
            </a:extLst>
          </p:cNvPr>
          <p:cNvGrpSpPr/>
          <p:nvPr/>
        </p:nvGrpSpPr>
        <p:grpSpPr>
          <a:xfrm>
            <a:off x="791010" y="1840258"/>
            <a:ext cx="5286492" cy="3536080"/>
            <a:chOff x="809508" y="1429210"/>
            <a:chExt cx="5695950" cy="393382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7F11DDB-81BF-C754-FFDC-F9CF8CC60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508" y="1429210"/>
              <a:ext cx="5695950" cy="3933825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9FCCFFC-E577-DB9C-0B7C-C73628A10DAD}"/>
                </a:ext>
              </a:extLst>
            </p:cNvPr>
            <p:cNvGrpSpPr/>
            <p:nvPr/>
          </p:nvGrpSpPr>
          <p:grpSpPr>
            <a:xfrm>
              <a:off x="4444620" y="1739549"/>
              <a:ext cx="1444902" cy="3554546"/>
              <a:chOff x="4265340" y="1824047"/>
              <a:chExt cx="1444902" cy="355454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09CDDC5-BC9B-11C3-4369-A38CDA4DA4B0}"/>
                  </a:ext>
                </a:extLst>
              </p:cNvPr>
              <p:cNvSpPr/>
              <p:nvPr/>
            </p:nvSpPr>
            <p:spPr>
              <a:xfrm flipH="1">
                <a:off x="4523435" y="1824047"/>
                <a:ext cx="1186807" cy="35472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E116F95-4FBE-D6A0-AAB3-E55BCF482B0D}"/>
                  </a:ext>
                </a:extLst>
              </p:cNvPr>
              <p:cNvSpPr/>
              <p:nvPr/>
            </p:nvSpPr>
            <p:spPr>
              <a:xfrm flipH="1">
                <a:off x="4265340" y="4149685"/>
                <a:ext cx="1338116" cy="12289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DA7701-3B67-81FA-9A98-907ABA80BD32}"/>
              </a:ext>
            </a:extLst>
          </p:cNvPr>
          <p:cNvGrpSpPr/>
          <p:nvPr/>
        </p:nvGrpSpPr>
        <p:grpSpPr>
          <a:xfrm>
            <a:off x="6859170" y="568829"/>
            <a:ext cx="4322203" cy="2950529"/>
            <a:chOff x="6986989" y="388113"/>
            <a:chExt cx="4322203" cy="295052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98E7832-17EA-981F-AADE-5CC03F1DF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6989" y="388113"/>
              <a:ext cx="4322203" cy="2950529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CEF0DD-77A6-6854-E20C-054FA87CBA5B}"/>
                </a:ext>
              </a:extLst>
            </p:cNvPr>
            <p:cNvSpPr/>
            <p:nvPr/>
          </p:nvSpPr>
          <p:spPr>
            <a:xfrm flipH="1">
              <a:off x="10264876" y="2314099"/>
              <a:ext cx="550607" cy="10245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A5022BE-5409-1398-69E4-7F53E2A9202A}"/>
              </a:ext>
            </a:extLst>
          </p:cNvPr>
          <p:cNvGrpSpPr/>
          <p:nvPr/>
        </p:nvGrpSpPr>
        <p:grpSpPr>
          <a:xfrm>
            <a:off x="6859169" y="3608298"/>
            <a:ext cx="4322203" cy="2950529"/>
            <a:chOff x="6931859" y="3396122"/>
            <a:chExt cx="4450633" cy="3073765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05A1A9B-6026-CF18-1DAC-63597102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1859" y="3396122"/>
              <a:ext cx="4450633" cy="3073765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FB8F44-94B0-5B28-6C6E-E022620D59EF}"/>
                </a:ext>
              </a:extLst>
            </p:cNvPr>
            <p:cNvSpPr/>
            <p:nvPr/>
          </p:nvSpPr>
          <p:spPr>
            <a:xfrm flipH="1">
              <a:off x="9768788" y="5466284"/>
              <a:ext cx="496088" cy="9246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92F0C9D-A653-9636-595D-71BBF53E1A78}"/>
              </a:ext>
            </a:extLst>
          </p:cNvPr>
          <p:cNvSpPr txBox="1"/>
          <p:nvPr/>
        </p:nvSpPr>
        <p:spPr>
          <a:xfrm>
            <a:off x="386256" y="1221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전체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주중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주말 시간대별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시청자수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447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시간에 따른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시청 분석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0106AB-0FA6-8C3D-8C62-70C95546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1" y="1999140"/>
            <a:ext cx="6592342" cy="1754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BAF91-BFF2-254D-0374-5C53768FB6E3}"/>
              </a:ext>
            </a:extLst>
          </p:cNvPr>
          <p:cNvSpPr txBox="1"/>
          <p:nvPr/>
        </p:nvSpPr>
        <p:spPr>
          <a:xfrm>
            <a:off x="386256" y="12171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주중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주말과 </a:t>
            </a:r>
            <a:r>
              <a:rPr lang="en-US" altLang="ko-KR" b="1" dirty="0" err="1">
                <a:solidFill>
                  <a:srgbClr val="000000"/>
                </a:solidFill>
                <a:latin typeface="Spoqa Han Sans Neo"/>
              </a:rPr>
              <a:t>viewing_time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과의 관계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837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2412</Words>
  <Application>Microsoft Office PowerPoint</Application>
  <PresentationFormat>와이드스크린</PresentationFormat>
  <Paragraphs>234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D2 Coding</vt:lpstr>
      <vt:lpstr>Söhne</vt:lpstr>
      <vt:lpstr>Spoqa Han Sans Neo</vt:lpstr>
      <vt:lpstr>var(--notebook-cell-output-font-family)</vt:lpstr>
      <vt:lpstr>맑은 고딕</vt:lpstr>
      <vt:lpstr>Arial</vt:lpstr>
      <vt:lpstr>Office 테마</vt:lpstr>
      <vt:lpstr>VOD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데이터 분석</dc:title>
  <dc:creator>User</dc:creator>
  <cp:lastModifiedBy>heejin jang</cp:lastModifiedBy>
  <cp:revision>37</cp:revision>
  <dcterms:created xsi:type="dcterms:W3CDTF">2024-04-19T06:23:55Z</dcterms:created>
  <dcterms:modified xsi:type="dcterms:W3CDTF">2024-04-28T16:00:17Z</dcterms:modified>
</cp:coreProperties>
</file>