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344" r:id="rId5"/>
    <p:sldId id="340" r:id="rId6"/>
    <p:sldId id="345" r:id="rId7"/>
    <p:sldId id="343" r:id="rId8"/>
    <p:sldId id="262" r:id="rId9"/>
    <p:sldId id="346" r:id="rId10"/>
    <p:sldId id="267" r:id="rId11"/>
  </p:sldIdLst>
  <p:sldSz cx="12192000" cy="6858000"/>
  <p:notesSz cx="6858000" cy="9144000"/>
  <p:embeddedFontLst>
    <p:embeddedFont>
      <p:font typeface="AppleSDGothicNeoSB00" panose="02000503000000000000" pitchFamily="2" charset="-127"/>
      <p:regular r:id="rId12"/>
    </p:embeddedFont>
    <p:embeddedFont>
      <p:font typeface="AppleSDGothicNeoB00" panose="02000503000000000000" pitchFamily="2" charset="-127"/>
      <p:regular r:id="rId13"/>
    </p:embeddedFont>
    <p:embeddedFont>
      <p:font typeface="AppleSDGothicNeoM00" panose="02000503000000000000" pitchFamily="2" charset="-127"/>
      <p:regular r:id="rId14"/>
    </p:embeddedFont>
    <p:embeddedFont>
      <p:font typeface="AppleSDGothicNeoR00" panose="02000503000000000000" pitchFamily="2" charset="-127"/>
      <p:regular r:id="rId15"/>
    </p:embeddedFont>
    <p:embeddedFont>
      <p:font typeface="경기천년바탕 Bold" panose="02020803020101020101" pitchFamily="18" charset="-127"/>
      <p:bold r:id="rId16"/>
    </p:embeddedFont>
    <p:embeddedFont>
      <p:font typeface="경기천년바탕 Regular" panose="02020503020101020101" pitchFamily="18" charset="-127"/>
      <p:regular r:id="rId17"/>
    </p:embeddedFont>
    <p:embeddedFont>
      <p:font typeface="경기천년제목 Medium" panose="02020603020101020101" pitchFamily="18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aYoung" initials="KJ" lastIdx="1" clrIdx="0">
    <p:extLst>
      <p:ext uri="{19B8F6BF-5375-455C-9EA6-DF929625EA0E}">
        <p15:presenceInfo xmlns:p15="http://schemas.microsoft.com/office/powerpoint/2012/main" userId="ff07acf72bed8e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DF6"/>
    <a:srgbClr val="DFECEF"/>
    <a:srgbClr val="D8E4F6"/>
    <a:srgbClr val="D7F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E516E-3024-4C82-8904-9B42FFA8E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36A46-4741-48F0-98E7-6F2C02B55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2BFC9-8931-47CA-A4F4-C256B7C5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F0E5-4378-41BA-8048-0FFA834BE55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17076-5B8A-46AC-9CA1-F1CEED8A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66B6F-39C8-4216-9B3B-7BEA46C9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9A03-5B21-43B5-9B2A-8E8650389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6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FF49F-AF90-4FD9-9A88-5B1ED55D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35475D-51E2-43C0-9453-9B07FFB84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B4829-10E4-4A0F-B7EE-230EC45F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F0E5-4378-41BA-8048-0FFA834BE55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70F2D-8D76-45E0-BF72-9B3817E8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8CE27-8199-4B42-9767-7AF7D699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9A03-5B21-43B5-9B2A-8E8650389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86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38572A-8220-4EAF-BCE6-5453C02A3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C14B28-8C6C-4916-96AE-9A6B33BFB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8A23E-1283-40FA-BFA3-B2C0EA20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F0E5-4378-41BA-8048-0FFA834BE55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89D67-448C-4765-8A74-6546B5BE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44EE5-2380-4993-AF80-D22FDE2C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9A03-5B21-43B5-9B2A-8E8650389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3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CBA96-A8D7-4BC3-89DB-A79D508B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F0935-AEAD-4D86-A8D4-E9A94FC9F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13EA61-3566-452B-8701-3F6A82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F0E5-4378-41BA-8048-0FFA834BE55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37A60-0E35-45A7-80FF-DB2FFFBA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957FC-BD0D-4816-92C9-FA68AF5D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9A03-5B21-43B5-9B2A-8E8650389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46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0B3A-88D0-4AFA-972F-0EF7C408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7CAAC-F31E-45E4-8BC2-348B44DAD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18530-190B-4839-A6EB-DF23506F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F0E5-4378-41BA-8048-0FFA834BE55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AF308-7D7D-475F-A936-3C723472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26A21-B04E-4F03-97B1-2A811F54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9A03-5B21-43B5-9B2A-8E8650389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75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F9041-130F-4B50-B4EB-E9F74BB3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FFFF2-4426-4569-A263-B3B54BE7C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66CDF5-01A1-4A4A-AFFA-58E2A26FC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C0F6E9-ECC7-4A99-85EB-194E424C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F0E5-4378-41BA-8048-0FFA834BE55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19FA30-617D-4DBE-A6FE-3080175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467B3D-B835-4619-ADCA-86A073FA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9A03-5B21-43B5-9B2A-8E8650389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8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8CE9A-7452-46D1-B875-9281C532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D6B692-B1B1-4DBA-8083-B8CFABFBA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16FE31-623C-49F1-A85F-B607371CC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24EAD4-BBB5-418F-8ED3-146019E46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E273FE-D87D-4B7A-A55A-4B0DAD9EC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612B93-C015-4D1D-AF2C-7FB74FB6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F0E5-4378-41BA-8048-0FFA834BE55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73D8C9-A57F-41B3-B8E2-4BF95EDC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E9EEAD-4DAB-4A5C-A237-D4936E7D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9A03-5B21-43B5-9B2A-8E8650389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64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37EEC-CD3D-46A5-AC35-558C4373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073FFD-F3BF-414C-9481-B1C458F7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F0E5-4378-41BA-8048-0FFA834BE55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54A7D3-CF8D-4F03-AD13-389650B1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13F23A-E2EF-4F42-9295-08ED8A8D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9A03-5B21-43B5-9B2A-8E8650389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31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2134F4-7E30-4BEC-B72F-5BF8DFEC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F0E5-4378-41BA-8048-0FFA834BE55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BEC39E-034E-400F-8432-BACAF3EC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EEBCD8-3CC6-4E69-8941-272F27A6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9A03-5B21-43B5-9B2A-8E8650389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38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82FE9-AB34-472D-8550-9DF1D4FE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F784A-0D41-4D8A-AC02-D9E5EBF83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DDAE86-A516-4D51-96EC-9570E4090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CCAB45-E62A-48B8-95D1-1FDF542F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F0E5-4378-41BA-8048-0FFA834BE55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6AD071-DE64-4927-8E88-EE9AA1E9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0B9C00-3A4E-42B7-A274-2E77A476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9A03-5B21-43B5-9B2A-8E8650389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49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BF36F-3233-49B4-BB66-E0D11D6DD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7B66FA-DDE3-4D6D-8F23-323DDDCF7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2A0810-B9DE-4004-91EF-47C84FBC4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057672-FCBB-4CDD-BD67-5A3F1366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F0E5-4378-41BA-8048-0FFA834BE55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A4B95D-20FD-4871-9667-697C7CF8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35EAB-0966-401A-BBE8-92E30223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9A03-5B21-43B5-9B2A-8E8650389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56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FA18B9-86D0-4656-8E4C-0E3EF1E2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EE4F08-EF9C-4284-BA24-2F1388161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4B956-BC32-4A9B-8F7C-61A943F73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DF0E5-4378-41BA-8048-0FFA834BE55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EF397-090C-4938-9AB0-AF770E532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D090F-BEDF-4157-A95E-3AA6254BA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E9A03-5B21-43B5-9B2A-8E8650389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7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mlwn5470/cloud_crawling_pj.git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EDF6"/>
            </a:gs>
            <a:gs pos="100000">
              <a:schemeClr val="accent1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EDB3F0-1B23-40E5-AAD1-04A607C8001C}"/>
              </a:ext>
            </a:extLst>
          </p:cNvPr>
          <p:cNvSpPr txBox="1"/>
          <p:nvPr/>
        </p:nvSpPr>
        <p:spPr>
          <a:xfrm>
            <a:off x="3899647" y="2411135"/>
            <a:ext cx="439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클라우드컴퓨팅</a:t>
            </a:r>
            <a:r>
              <a:rPr lang="ko-KR" altLang="en-US" sz="28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82C53-5F17-4750-94BD-427B9BF3DE70}"/>
              </a:ext>
            </a:extLst>
          </p:cNvPr>
          <p:cNvSpPr txBox="1"/>
          <p:nvPr/>
        </p:nvSpPr>
        <p:spPr>
          <a:xfrm>
            <a:off x="9163050" y="5652247"/>
            <a:ext cx="2752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2017038056 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박현아</a:t>
            </a:r>
            <a:endParaRPr lang="en-US" altLang="ko-KR" sz="16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/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2017038004 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김자영</a:t>
            </a:r>
            <a:endParaRPr lang="en-US" altLang="ko-KR" sz="16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/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2016039037 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정희주</a:t>
            </a:r>
            <a:endParaRPr lang="ko-KR" altLang="en-US" sz="2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EB5B8C-4446-4251-A4BB-67F7CBA59081}"/>
              </a:ext>
            </a:extLst>
          </p:cNvPr>
          <p:cNvSpPr txBox="1"/>
          <p:nvPr/>
        </p:nvSpPr>
        <p:spPr>
          <a:xfrm>
            <a:off x="3493293" y="3028890"/>
            <a:ext cx="5205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배달량과</a:t>
            </a:r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매체를 통한 적절한 광고 추천 </a:t>
            </a:r>
          </a:p>
        </p:txBody>
      </p:sp>
    </p:spTree>
    <p:extLst>
      <p:ext uri="{BB962C8B-B14F-4D97-AF65-F5344CB8AC3E}">
        <p14:creationId xmlns:p14="http://schemas.microsoft.com/office/powerpoint/2010/main" val="245795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EDF6"/>
            </a:gs>
            <a:gs pos="100000">
              <a:srgbClr val="D8E4F6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696ACEA-A352-4407-9DE0-2BBA2D7A79E9}"/>
              </a:ext>
            </a:extLst>
          </p:cNvPr>
          <p:cNvSpPr/>
          <p:nvPr/>
        </p:nvSpPr>
        <p:spPr>
          <a:xfrm>
            <a:off x="3048000" y="310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6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Q &amp; A</a:t>
            </a:r>
            <a:endParaRPr lang="ko-KR" altLang="en-US" sz="36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96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2740CCF-2CDD-4964-8536-B77A803F55D2}"/>
              </a:ext>
            </a:extLst>
          </p:cNvPr>
          <p:cNvSpPr/>
          <p:nvPr/>
        </p:nvSpPr>
        <p:spPr>
          <a:xfrm>
            <a:off x="2918571" y="-1"/>
            <a:ext cx="9273429" cy="6858000"/>
          </a:xfrm>
          <a:prstGeom prst="rect">
            <a:avLst/>
          </a:prstGeom>
          <a:gradFill flip="none" rotWithShape="1">
            <a:gsLst>
              <a:gs pos="0">
                <a:srgbClr val="FDEDF6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692D1D-99D7-403C-AD87-7D40072B6998}"/>
              </a:ext>
            </a:extLst>
          </p:cNvPr>
          <p:cNvSpPr/>
          <p:nvPr/>
        </p:nvSpPr>
        <p:spPr>
          <a:xfrm>
            <a:off x="5534320" y="1997838"/>
            <a:ext cx="31673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프로젝트 소개</a:t>
            </a:r>
          </a:p>
          <a:p>
            <a:endParaRPr lang="ko-KR" altLang="en-US" sz="2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ko-KR" altLang="en-US" sz="2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프로젝트 구성 기능</a:t>
            </a:r>
          </a:p>
          <a:p>
            <a:endParaRPr lang="ko-KR" altLang="en-US" sz="2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ko-KR" altLang="en-US" sz="2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프로그램 설계</a:t>
            </a:r>
          </a:p>
          <a:p>
            <a:endParaRPr lang="ko-KR" altLang="en-US" sz="2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ko-KR" altLang="en-US" sz="2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프로젝트 계획</a:t>
            </a:r>
            <a:endParaRPr lang="en-US" altLang="ko-KR" sz="2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endParaRPr lang="en-US" altLang="ko-KR" sz="2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ko-KR" altLang="en-US" sz="2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팀원 역할</a:t>
            </a:r>
            <a:endParaRPr lang="en-US" altLang="ko-KR" sz="2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C12A7-28BA-4635-B5BC-E38C72941C41}"/>
              </a:ext>
            </a:extLst>
          </p:cNvPr>
          <p:cNvSpPr txBox="1"/>
          <p:nvPr/>
        </p:nvSpPr>
        <p:spPr>
          <a:xfrm>
            <a:off x="425823" y="648259"/>
            <a:ext cx="2116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184483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7C49A0-E5CB-4B0D-BDB8-04E6869175B0}"/>
              </a:ext>
            </a:extLst>
          </p:cNvPr>
          <p:cNvSpPr/>
          <p:nvPr/>
        </p:nvSpPr>
        <p:spPr>
          <a:xfrm>
            <a:off x="595311" y="1055816"/>
            <a:ext cx="11001375" cy="5202109"/>
          </a:xfrm>
          <a:prstGeom prst="rect">
            <a:avLst/>
          </a:prstGeom>
          <a:noFill/>
          <a:ln w="50800">
            <a:gradFill flip="none" rotWithShape="1">
              <a:gsLst>
                <a:gs pos="0">
                  <a:srgbClr val="FDEDF6"/>
                </a:gs>
                <a:gs pos="100000">
                  <a:srgbClr val="D8E4F6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692D1D-99D7-403C-AD87-7D40072B6998}"/>
              </a:ext>
            </a:extLst>
          </p:cNvPr>
          <p:cNvSpPr/>
          <p:nvPr/>
        </p:nvSpPr>
        <p:spPr>
          <a:xfrm>
            <a:off x="2226839" y="4577284"/>
            <a:ext cx="773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광고주들에게 어떤 시간대에</a:t>
            </a:r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, 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어떤 동영상에 광고를 넣어야 할지에 도움을 준다</a:t>
            </a:r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354A59-8FC0-48E4-9A80-2912E95F218C}"/>
              </a:ext>
            </a:extLst>
          </p:cNvPr>
          <p:cNvSpPr/>
          <p:nvPr/>
        </p:nvSpPr>
        <p:spPr>
          <a:xfrm>
            <a:off x="4925795" y="824983"/>
            <a:ext cx="2340405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소개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0307B2-DFF9-42BE-8C3F-5B4D59E65C46}"/>
              </a:ext>
            </a:extLst>
          </p:cNvPr>
          <p:cNvSpPr/>
          <p:nvPr/>
        </p:nvSpPr>
        <p:spPr>
          <a:xfrm>
            <a:off x="3142302" y="3884786"/>
            <a:ext cx="5907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유튜브를 활용한 광고 마케팅 도움주는 웹사이트</a:t>
            </a:r>
            <a:endParaRPr lang="en-US" altLang="ko-KR" sz="24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BF03AB2A-1A1B-45E1-B2BE-1EE3375C8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766" y="2326543"/>
            <a:ext cx="1102457" cy="110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2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7C49A0-E5CB-4B0D-BDB8-04E6869175B0}"/>
              </a:ext>
            </a:extLst>
          </p:cNvPr>
          <p:cNvSpPr/>
          <p:nvPr/>
        </p:nvSpPr>
        <p:spPr>
          <a:xfrm>
            <a:off x="595311" y="1055816"/>
            <a:ext cx="11001375" cy="5202109"/>
          </a:xfrm>
          <a:prstGeom prst="rect">
            <a:avLst/>
          </a:prstGeom>
          <a:noFill/>
          <a:ln w="50800">
            <a:gradFill flip="none" rotWithShape="1">
              <a:gsLst>
                <a:gs pos="0">
                  <a:srgbClr val="FDEDF6"/>
                </a:gs>
                <a:gs pos="100000">
                  <a:srgbClr val="D8E4F6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354A59-8FC0-48E4-9A80-2912E95F218C}"/>
              </a:ext>
            </a:extLst>
          </p:cNvPr>
          <p:cNvSpPr/>
          <p:nvPr/>
        </p:nvSpPr>
        <p:spPr>
          <a:xfrm>
            <a:off x="4523729" y="824980"/>
            <a:ext cx="3144531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구성 및 기능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BB7556-C488-4ED1-8FA9-06B37D3E9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19" y="1686093"/>
            <a:ext cx="4171303" cy="3462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8D48B21-D120-4579-919F-921E3A07F030}"/>
              </a:ext>
            </a:extLst>
          </p:cNvPr>
          <p:cNvSpPr/>
          <p:nvPr/>
        </p:nvSpPr>
        <p:spPr>
          <a:xfrm>
            <a:off x="1978717" y="5362634"/>
            <a:ext cx="31277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SK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Big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Data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Hub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에서 제공하는</a:t>
            </a:r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algn="ctr"/>
            <a:r>
              <a:rPr lang="ko-KR" altLang="en-US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배달량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관련 데이터</a:t>
            </a:r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18BA55-F189-4A66-9AB5-236D3C1A241E}"/>
              </a:ext>
            </a:extLst>
          </p:cNvPr>
          <p:cNvSpPr/>
          <p:nvPr/>
        </p:nvSpPr>
        <p:spPr>
          <a:xfrm>
            <a:off x="7085506" y="5362633"/>
            <a:ext cx="33554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배달량이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많은 시간대나</a:t>
            </a:r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algn="ctr"/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그 시간대의 인기 메뉴 정보 등 추출</a:t>
            </a:r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4EBDD7-8608-410E-B010-E7C5D4BDA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260" y="1795546"/>
            <a:ext cx="3080658" cy="3243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2A7337D-EA0E-4712-AD59-A22D13569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764" y="2048382"/>
            <a:ext cx="3725480" cy="2399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BFC116-365E-4C06-B605-F9CF6611533F}"/>
              </a:ext>
            </a:extLst>
          </p:cNvPr>
          <p:cNvSpPr/>
          <p:nvPr/>
        </p:nvSpPr>
        <p:spPr>
          <a:xfrm>
            <a:off x="6019135" y="5501132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11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7C49A0-E5CB-4B0D-BDB8-04E6869175B0}"/>
              </a:ext>
            </a:extLst>
          </p:cNvPr>
          <p:cNvSpPr/>
          <p:nvPr/>
        </p:nvSpPr>
        <p:spPr>
          <a:xfrm>
            <a:off x="595311" y="1055816"/>
            <a:ext cx="11001375" cy="5202109"/>
          </a:xfrm>
          <a:prstGeom prst="rect">
            <a:avLst/>
          </a:prstGeom>
          <a:noFill/>
          <a:ln w="50800">
            <a:gradFill flip="none" rotWithShape="1">
              <a:gsLst>
                <a:gs pos="0">
                  <a:srgbClr val="FDEDF6"/>
                </a:gs>
                <a:gs pos="100000">
                  <a:srgbClr val="D8E4F6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354A59-8FC0-48E4-9A80-2912E95F218C}"/>
              </a:ext>
            </a:extLst>
          </p:cNvPr>
          <p:cNvSpPr/>
          <p:nvPr/>
        </p:nvSpPr>
        <p:spPr>
          <a:xfrm>
            <a:off x="4523729" y="824980"/>
            <a:ext cx="3144531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구성 및 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752C6-6837-418B-8707-594836B25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20"/>
          <a:stretch/>
        </p:blipFill>
        <p:spPr>
          <a:xfrm>
            <a:off x="1416765" y="2145177"/>
            <a:ext cx="5085906" cy="3023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86211BC-BD6A-4993-9D61-D5F51C3DA170}"/>
              </a:ext>
            </a:extLst>
          </p:cNvPr>
          <p:cNvSpPr/>
          <p:nvPr/>
        </p:nvSpPr>
        <p:spPr>
          <a:xfrm>
            <a:off x="7324125" y="3966298"/>
            <a:ext cx="31870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그 시간대에 맞춰</a:t>
            </a:r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algn="ctr"/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유튜브 인기 동영상에서</a:t>
            </a:r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algn="ctr"/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유튜브 정보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분야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, 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조회수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)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ko-KR" altLang="en-US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크롤링</a:t>
            </a:r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28ECFA-ED37-4F51-A070-12C702F50459}"/>
              </a:ext>
            </a:extLst>
          </p:cNvPr>
          <p:cNvSpPr/>
          <p:nvPr/>
        </p:nvSpPr>
        <p:spPr>
          <a:xfrm>
            <a:off x="7426717" y="2295346"/>
            <a:ext cx="29819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If 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특정 시간대에 </a:t>
            </a:r>
            <a:r>
              <a:rPr lang="ko-KR" altLang="en-US" dirty="0" err="1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배달량이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많음</a:t>
            </a:r>
            <a:endParaRPr lang="en-US" altLang="ko-KR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↓</a:t>
            </a:r>
            <a:endParaRPr lang="en-US" altLang="ko-KR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사람들이 스마트폰을 많이 보고</a:t>
            </a:r>
            <a:endParaRPr lang="en-US" altLang="ko-KR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유튜브를 많이 볼 것으로 가정</a:t>
            </a:r>
            <a:endParaRPr lang="en-US" altLang="ko-KR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16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7C49A0-E5CB-4B0D-BDB8-04E6869175B0}"/>
              </a:ext>
            </a:extLst>
          </p:cNvPr>
          <p:cNvSpPr/>
          <p:nvPr/>
        </p:nvSpPr>
        <p:spPr>
          <a:xfrm>
            <a:off x="595311" y="1055816"/>
            <a:ext cx="11001375" cy="5202109"/>
          </a:xfrm>
          <a:prstGeom prst="rect">
            <a:avLst/>
          </a:prstGeom>
          <a:noFill/>
          <a:ln w="50800">
            <a:gradFill flip="none" rotWithShape="1">
              <a:gsLst>
                <a:gs pos="0">
                  <a:srgbClr val="FDEDF6"/>
                </a:gs>
                <a:gs pos="100000">
                  <a:srgbClr val="D8E4F6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354A59-8FC0-48E4-9A80-2912E95F218C}"/>
              </a:ext>
            </a:extLst>
          </p:cNvPr>
          <p:cNvSpPr/>
          <p:nvPr/>
        </p:nvSpPr>
        <p:spPr>
          <a:xfrm>
            <a:off x="4523729" y="824980"/>
            <a:ext cx="3144531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구성 및 기능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E432DE-023E-46AF-9D5B-69BA2D05ABE7}"/>
              </a:ext>
            </a:extLst>
          </p:cNvPr>
          <p:cNvSpPr/>
          <p:nvPr/>
        </p:nvSpPr>
        <p:spPr>
          <a:xfrm>
            <a:off x="3527810" y="5124802"/>
            <a:ext cx="5136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광고 효과 ↑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63919E-7489-422E-A0D0-CF775104A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307" y="3226499"/>
            <a:ext cx="1755368" cy="175536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64EBB4F-C7D9-498C-B9D0-584330E769A2}"/>
              </a:ext>
            </a:extLst>
          </p:cNvPr>
          <p:cNvSpPr/>
          <p:nvPr/>
        </p:nvSpPr>
        <p:spPr>
          <a:xfrm>
            <a:off x="1890706" y="1958103"/>
            <a:ext cx="8410575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배달량이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많은 시간대에 어떤 특정한 분야의 유튜브를 많이 본다는 것을 알아내어</a:t>
            </a:r>
            <a:endParaRPr lang="en-US" altLang="ko-KR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광고주는 사람들이 많이 보는 시간대를 알고 광고를 넣을 유튜브 영상 선택에 도움이 됨</a:t>
            </a:r>
            <a:endParaRPr lang="en-US" altLang="ko-KR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70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7C49A0-E5CB-4B0D-BDB8-04E6869175B0}"/>
              </a:ext>
            </a:extLst>
          </p:cNvPr>
          <p:cNvSpPr/>
          <p:nvPr/>
        </p:nvSpPr>
        <p:spPr>
          <a:xfrm>
            <a:off x="595311" y="1055816"/>
            <a:ext cx="11001375" cy="5202109"/>
          </a:xfrm>
          <a:prstGeom prst="rect">
            <a:avLst/>
          </a:prstGeom>
          <a:noFill/>
          <a:ln w="50800">
            <a:gradFill flip="none" rotWithShape="1">
              <a:gsLst>
                <a:gs pos="0">
                  <a:srgbClr val="FDEDF6"/>
                </a:gs>
                <a:gs pos="100000">
                  <a:srgbClr val="D8E4F6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354A59-8FC0-48E4-9A80-2912E95F218C}"/>
              </a:ext>
            </a:extLst>
          </p:cNvPr>
          <p:cNvSpPr/>
          <p:nvPr/>
        </p:nvSpPr>
        <p:spPr>
          <a:xfrm>
            <a:off x="4925795" y="824983"/>
            <a:ext cx="2340405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설계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591A6C-79FE-4FC5-B44B-BEE81166D3F7}"/>
              </a:ext>
            </a:extLst>
          </p:cNvPr>
          <p:cNvSpPr/>
          <p:nvPr/>
        </p:nvSpPr>
        <p:spPr>
          <a:xfrm>
            <a:off x="2599782" y="5272103"/>
            <a:ext cx="2458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파이썬을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이용한 </a:t>
            </a:r>
            <a:r>
              <a:rPr lang="ko-KR" altLang="en-US" dirty="0" err="1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크롤링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8" name="그림 7" descr="표지판이(가) 표시된 사진&#10;&#10;자동 생성된 설명">
            <a:extLst>
              <a:ext uri="{FF2B5EF4-FFF2-40B4-BE49-F238E27FC236}">
                <a16:creationId xmlns:a16="http://schemas.microsoft.com/office/drawing/2014/main" id="{470267E1-7965-4407-B307-182767F09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87" y="3911907"/>
            <a:ext cx="720000" cy="7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BD5BA3E-8E9A-4CE6-BFE5-F7CE144D2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065" y="3911907"/>
            <a:ext cx="720000" cy="72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273A53B-B0D5-437E-9809-400CB0AF0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233" y="3911907"/>
            <a:ext cx="720000" cy="72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436209-7B4C-4FC4-982A-0B6C8F3FCDE6}"/>
              </a:ext>
            </a:extLst>
          </p:cNvPr>
          <p:cNvSpPr txBox="1"/>
          <p:nvPr/>
        </p:nvSpPr>
        <p:spPr>
          <a:xfrm>
            <a:off x="2750537" y="39542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+</a:t>
            </a:r>
            <a:endParaRPr lang="ko-KR" altLang="en-US" sz="4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:a16="http://schemas.microsoft.com/office/drawing/2014/main" id="{6FD69A8B-CC9A-463C-8EC1-221036486F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21" y="1903137"/>
            <a:ext cx="1413957" cy="14139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68C7FF7-8044-47ED-A053-9293EC2D697F}"/>
              </a:ext>
            </a:extLst>
          </p:cNvPr>
          <p:cNvSpPr txBox="1"/>
          <p:nvPr/>
        </p:nvSpPr>
        <p:spPr>
          <a:xfrm>
            <a:off x="4268608" y="401029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→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5801FB4-5C23-4865-ABB3-7A194F8331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40" y="2504122"/>
            <a:ext cx="2892648" cy="2892648"/>
          </a:xfrm>
          <a:prstGeom prst="rect">
            <a:avLst/>
          </a:prstGeom>
        </p:spPr>
      </p:pic>
      <p:pic>
        <p:nvPicPr>
          <p:cNvPr id="24" name="그림 23" descr="그리기이(가) 표시된 사진&#10;&#10;자동 생성된 설명">
            <a:extLst>
              <a:ext uri="{FF2B5EF4-FFF2-40B4-BE49-F238E27FC236}">
                <a16:creationId xmlns:a16="http://schemas.microsoft.com/office/drawing/2014/main" id="{0476746F-436B-4BF0-B4A3-401343BC39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654" y="3408257"/>
            <a:ext cx="734283" cy="734283"/>
          </a:xfrm>
          <a:prstGeom prst="rect">
            <a:avLst/>
          </a:prstGeom>
        </p:spPr>
      </p:pic>
      <p:pic>
        <p:nvPicPr>
          <p:cNvPr id="26" name="그림 25" descr="그리기이(가) 표시된 사진&#10;&#10;자동 생성된 설명">
            <a:extLst>
              <a:ext uri="{FF2B5EF4-FFF2-40B4-BE49-F238E27FC236}">
                <a16:creationId xmlns:a16="http://schemas.microsoft.com/office/drawing/2014/main" id="{E0A4D9DD-61AA-46D4-8B56-4F892A5786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905" y="3455195"/>
            <a:ext cx="900354" cy="900354"/>
          </a:xfrm>
          <a:prstGeom prst="rect">
            <a:avLst/>
          </a:prstGeom>
        </p:spPr>
      </p:pic>
      <p:pic>
        <p:nvPicPr>
          <p:cNvPr id="28" name="그림 27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B708C185-AFD0-44CF-A943-25303117708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4" r="66221"/>
          <a:stretch/>
        </p:blipFill>
        <p:spPr>
          <a:xfrm>
            <a:off x="7678666" y="1896105"/>
            <a:ext cx="707658" cy="930078"/>
          </a:xfrm>
          <a:prstGeom prst="rect">
            <a:avLst/>
          </a:prstGeom>
        </p:spPr>
      </p:pic>
      <p:pic>
        <p:nvPicPr>
          <p:cNvPr id="29" name="그림 28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ECCC2365-36D9-46FA-9D89-7228238E365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75" t="19864"/>
          <a:stretch/>
        </p:blipFill>
        <p:spPr>
          <a:xfrm>
            <a:off x="8727724" y="1894950"/>
            <a:ext cx="710735" cy="931233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4E3641-E6E9-4DBF-AA84-4A46503528D7}"/>
              </a:ext>
            </a:extLst>
          </p:cNvPr>
          <p:cNvSpPr/>
          <p:nvPr/>
        </p:nvSpPr>
        <p:spPr>
          <a:xfrm>
            <a:off x="7133384" y="5277723"/>
            <a:ext cx="2806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HTML, CSS 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웹페이지 개발</a:t>
            </a:r>
          </a:p>
        </p:txBody>
      </p:sp>
    </p:spTree>
    <p:extLst>
      <p:ext uri="{BB962C8B-B14F-4D97-AF65-F5344CB8AC3E}">
        <p14:creationId xmlns:p14="http://schemas.microsoft.com/office/powerpoint/2010/main" val="16492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98B50D1-FF0F-4721-B349-162054EDD5F8}"/>
              </a:ext>
            </a:extLst>
          </p:cNvPr>
          <p:cNvSpPr/>
          <p:nvPr/>
        </p:nvSpPr>
        <p:spPr>
          <a:xfrm>
            <a:off x="595311" y="1055816"/>
            <a:ext cx="11001375" cy="5202109"/>
          </a:xfrm>
          <a:prstGeom prst="rect">
            <a:avLst/>
          </a:prstGeom>
          <a:noFill/>
          <a:ln w="50800">
            <a:gradFill flip="none" rotWithShape="1">
              <a:gsLst>
                <a:gs pos="0">
                  <a:srgbClr val="FDEDF6"/>
                </a:gs>
                <a:gs pos="100000">
                  <a:srgbClr val="D8E4F6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0E3D2A-51E1-495D-9CDF-400B66B42E55}"/>
              </a:ext>
            </a:extLst>
          </p:cNvPr>
          <p:cNvSpPr/>
          <p:nvPr/>
        </p:nvSpPr>
        <p:spPr>
          <a:xfrm>
            <a:off x="4925795" y="824983"/>
            <a:ext cx="2340405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계획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2970F5C-8BAC-499E-862E-ED6636028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295590"/>
              </p:ext>
            </p:extLst>
          </p:nvPr>
        </p:nvGraphicFramePr>
        <p:xfrm>
          <a:off x="936624" y="2793701"/>
          <a:ext cx="10318751" cy="2462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3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9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11/19~11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/26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D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11/27~12/5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D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12/6~12/8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D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12/10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851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D284170-3C2E-4A68-817A-4854ECE15AD4}"/>
              </a:ext>
            </a:extLst>
          </p:cNvPr>
          <p:cNvSpPr/>
          <p:nvPr/>
        </p:nvSpPr>
        <p:spPr>
          <a:xfrm>
            <a:off x="946150" y="3311112"/>
            <a:ext cx="1890714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프로젝트 주제 선정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A7BEE6-3416-4F71-9019-8877D46C625B}"/>
              </a:ext>
            </a:extLst>
          </p:cNvPr>
          <p:cNvSpPr/>
          <p:nvPr/>
        </p:nvSpPr>
        <p:spPr>
          <a:xfrm>
            <a:off x="2836863" y="3661604"/>
            <a:ext cx="685833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Plan </a:t>
            </a:r>
            <a:r>
              <a:rPr lang="ko-KR" altLang="en-US" sz="16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발표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8FD2B1-F1CF-4AEF-87AD-BE533743CA0F}"/>
              </a:ext>
            </a:extLst>
          </p:cNvPr>
          <p:cNvSpPr/>
          <p:nvPr/>
        </p:nvSpPr>
        <p:spPr>
          <a:xfrm>
            <a:off x="3540356" y="4025007"/>
            <a:ext cx="2565172" cy="365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중간미팅 </a:t>
            </a:r>
            <a:r>
              <a:rPr lang="en-US" altLang="ko-KR" sz="16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&amp; </a:t>
            </a:r>
            <a:r>
              <a:rPr lang="ko-KR" altLang="en-US" sz="16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기능제작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59C8C5-6377-413F-AE11-7A0FA868AB19}"/>
              </a:ext>
            </a:extLst>
          </p:cNvPr>
          <p:cNvSpPr/>
          <p:nvPr/>
        </p:nvSpPr>
        <p:spPr>
          <a:xfrm>
            <a:off x="6140681" y="4390767"/>
            <a:ext cx="2565172" cy="365760"/>
          </a:xfrm>
          <a:prstGeom prst="rect">
            <a:avLst/>
          </a:prstGeom>
          <a:solidFill>
            <a:srgbClr val="FBD7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기능 테스트 및 시연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697D86-412D-4165-A6EE-D9271ABAC359}"/>
              </a:ext>
            </a:extLst>
          </p:cNvPr>
          <p:cNvSpPr/>
          <p:nvPr/>
        </p:nvSpPr>
        <p:spPr>
          <a:xfrm>
            <a:off x="8734428" y="4756527"/>
            <a:ext cx="2511422" cy="365760"/>
          </a:xfrm>
          <a:prstGeom prst="rect">
            <a:avLst/>
          </a:prstGeom>
          <a:solidFill>
            <a:srgbClr val="D7FBF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최종 발표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DC6A06-B978-4695-8108-8AFF492317AC}"/>
              </a:ext>
            </a:extLst>
          </p:cNvPr>
          <p:cNvSpPr/>
          <p:nvPr/>
        </p:nvSpPr>
        <p:spPr>
          <a:xfrm>
            <a:off x="5159375" y="17170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G</a:t>
            </a:r>
            <a:r>
              <a:rPr lang="ko-KR" altLang="en-US" dirty="0" err="1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ithu</a:t>
            </a:r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b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링크 </a:t>
            </a:r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콜라보레이션 완료</a:t>
            </a:r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)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r"/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  <a:hlinkClick r:id="rId2"/>
              </a:rPr>
              <a:t>https://github.com/gmlwn5470/cloud_crawling_pj.git</a:t>
            </a:r>
            <a:endParaRPr lang="en-US" altLang="ko-KR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86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98B50D1-FF0F-4721-B349-162054EDD5F8}"/>
              </a:ext>
            </a:extLst>
          </p:cNvPr>
          <p:cNvSpPr/>
          <p:nvPr/>
        </p:nvSpPr>
        <p:spPr>
          <a:xfrm>
            <a:off x="595311" y="1055816"/>
            <a:ext cx="11001375" cy="5202109"/>
          </a:xfrm>
          <a:prstGeom prst="rect">
            <a:avLst/>
          </a:prstGeom>
          <a:noFill/>
          <a:ln w="50800">
            <a:gradFill flip="none" rotWithShape="1">
              <a:gsLst>
                <a:gs pos="0">
                  <a:srgbClr val="FDEDF6"/>
                </a:gs>
                <a:gs pos="100000">
                  <a:srgbClr val="D8E4F6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0E3D2A-51E1-495D-9CDF-400B66B42E55}"/>
              </a:ext>
            </a:extLst>
          </p:cNvPr>
          <p:cNvSpPr/>
          <p:nvPr/>
        </p:nvSpPr>
        <p:spPr>
          <a:xfrm>
            <a:off x="4925795" y="824983"/>
            <a:ext cx="2340405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팀원 역할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4742E-6DB5-451A-BE9A-5CDAC2A2F3F2}"/>
              </a:ext>
            </a:extLst>
          </p:cNvPr>
          <p:cNvSpPr txBox="1"/>
          <p:nvPr/>
        </p:nvSpPr>
        <p:spPr>
          <a:xfrm>
            <a:off x="5376859" y="4143375"/>
            <a:ext cx="1438275" cy="369332"/>
          </a:xfrm>
          <a:prstGeom prst="rect">
            <a:avLst/>
          </a:prstGeom>
          <a:gradFill flip="none" rotWithShape="1">
            <a:gsLst>
              <a:gs pos="0">
                <a:srgbClr val="FDEDF6"/>
              </a:gs>
              <a:gs pos="100000">
                <a:srgbClr val="D8E4F6"/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박 현 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C15929-627D-4444-86B9-32578B1FDC76}"/>
              </a:ext>
            </a:extLst>
          </p:cNvPr>
          <p:cNvSpPr txBox="1"/>
          <p:nvPr/>
        </p:nvSpPr>
        <p:spPr>
          <a:xfrm>
            <a:off x="2552702" y="4143375"/>
            <a:ext cx="1438275" cy="369332"/>
          </a:xfrm>
          <a:prstGeom prst="rect">
            <a:avLst/>
          </a:prstGeom>
          <a:gradFill>
            <a:gsLst>
              <a:gs pos="0">
                <a:srgbClr val="FDEDF6"/>
              </a:gs>
              <a:gs pos="100000">
                <a:srgbClr val="D8E4F6"/>
              </a:gs>
            </a:gsLst>
            <a:lin ang="189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김 자 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EDE154-461C-4F81-961D-83DD0C808A5B}"/>
              </a:ext>
            </a:extLst>
          </p:cNvPr>
          <p:cNvSpPr txBox="1"/>
          <p:nvPr/>
        </p:nvSpPr>
        <p:spPr>
          <a:xfrm>
            <a:off x="8201023" y="4143375"/>
            <a:ext cx="1438275" cy="369332"/>
          </a:xfrm>
          <a:prstGeom prst="rect">
            <a:avLst/>
          </a:prstGeom>
          <a:gradFill flip="none" rotWithShape="1">
            <a:gsLst>
              <a:gs pos="0">
                <a:srgbClr val="FDEDF6"/>
              </a:gs>
              <a:gs pos="100000">
                <a:srgbClr val="D8E4F6"/>
              </a:gs>
            </a:gsLst>
            <a:lin ang="81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정 희 주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8B5A183-6F7A-4434-8708-DEADA7416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2" y="2123345"/>
            <a:ext cx="1438275" cy="14382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3FB7197-7673-4BF4-923D-EA65B3105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59" y="2123344"/>
            <a:ext cx="1438275" cy="14382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B88CBC7-27EB-4F18-AF86-2F280C5BC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16" y="2123343"/>
            <a:ext cx="1438275" cy="14382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0A71BD-10B8-4E77-AA66-C3B168AFE248}"/>
              </a:ext>
            </a:extLst>
          </p:cNvPr>
          <p:cNvSpPr txBox="1"/>
          <p:nvPr/>
        </p:nvSpPr>
        <p:spPr>
          <a:xfrm>
            <a:off x="2309814" y="4882219"/>
            <a:ext cx="192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웹크롤러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만들기</a:t>
            </a:r>
            <a:endParaRPr lang="en-US" altLang="ko-KR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 err="1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배달량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  <a:r>
              <a:rPr lang="ko-KR" altLang="en-US" dirty="0" err="1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크롤링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분석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AE296F-806D-423B-8BE3-883CBF664C81}"/>
              </a:ext>
            </a:extLst>
          </p:cNvPr>
          <p:cNvSpPr txBox="1"/>
          <p:nvPr/>
        </p:nvSpPr>
        <p:spPr>
          <a:xfrm>
            <a:off x="5157783" y="4734105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46CF6F-B6E7-4D6B-97A1-9131F69FA1B3}"/>
              </a:ext>
            </a:extLst>
          </p:cNvPr>
          <p:cNvSpPr txBox="1"/>
          <p:nvPr/>
        </p:nvSpPr>
        <p:spPr>
          <a:xfrm>
            <a:off x="7958126" y="4762770"/>
            <a:ext cx="1949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웹크롤러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만들기</a:t>
            </a:r>
            <a:endParaRPr lang="en-US" altLang="ko-KR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웹사이트 제작</a:t>
            </a:r>
            <a:endParaRPr lang="en-US" altLang="ko-KR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분석된 데이터 통계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EB03CA-BA4B-42A1-90F0-F3C1FF333BC9}"/>
              </a:ext>
            </a:extLst>
          </p:cNvPr>
          <p:cNvSpPr txBox="1"/>
          <p:nvPr/>
        </p:nvSpPr>
        <p:spPr>
          <a:xfrm>
            <a:off x="5133970" y="4641772"/>
            <a:ext cx="1924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팀장</a:t>
            </a:r>
            <a:endParaRPr lang="en-US" altLang="ko-KR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 err="1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웹크롤러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만들기</a:t>
            </a:r>
            <a:endParaRPr lang="en-US" altLang="ko-KR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유튜브 </a:t>
            </a:r>
            <a:r>
              <a:rPr lang="ko-KR" altLang="en-US" dirty="0" err="1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크롤링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분석 </a:t>
            </a:r>
          </a:p>
        </p:txBody>
      </p:sp>
    </p:spTree>
    <p:extLst>
      <p:ext uri="{BB962C8B-B14F-4D97-AF65-F5344CB8AC3E}">
        <p14:creationId xmlns:p14="http://schemas.microsoft.com/office/powerpoint/2010/main" val="289469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223</Words>
  <Application>Microsoft Office PowerPoint</Application>
  <PresentationFormat>와이드스크린</PresentationFormat>
  <Paragraphs>67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경기천년바탕 Regular</vt:lpstr>
      <vt:lpstr>Arial</vt:lpstr>
      <vt:lpstr>AppleSDGothicNeoR00</vt:lpstr>
      <vt:lpstr>AppleSDGothicNeoM00</vt:lpstr>
      <vt:lpstr>AppleSDGothicNeoB00</vt:lpstr>
      <vt:lpstr>맑은 고딕</vt:lpstr>
      <vt:lpstr>AppleSDGothicNeoSB00</vt:lpstr>
      <vt:lpstr>경기천년바탕 Bold</vt:lpstr>
      <vt:lpstr>경기천년제목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JaYoung</dc:creator>
  <cp:lastModifiedBy>Kim JaYoung</cp:lastModifiedBy>
  <cp:revision>32</cp:revision>
  <dcterms:created xsi:type="dcterms:W3CDTF">2019-11-25T11:39:14Z</dcterms:created>
  <dcterms:modified xsi:type="dcterms:W3CDTF">2019-11-26T03:57:13Z</dcterms:modified>
</cp:coreProperties>
</file>