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89" r:id="rId3"/>
    <p:sldId id="360" r:id="rId4"/>
    <p:sldId id="375" r:id="rId5"/>
    <p:sldId id="342" r:id="rId6"/>
    <p:sldId id="376" r:id="rId7"/>
    <p:sldId id="390" r:id="rId8"/>
    <p:sldId id="387" r:id="rId9"/>
    <p:sldId id="388" r:id="rId10"/>
    <p:sldId id="366" r:id="rId11"/>
    <p:sldId id="386" r:id="rId12"/>
    <p:sldId id="377" r:id="rId13"/>
    <p:sldId id="320" r:id="rId14"/>
    <p:sldId id="367" r:id="rId15"/>
    <p:sldId id="368" r:id="rId16"/>
    <p:sldId id="369" r:id="rId17"/>
    <p:sldId id="321" r:id="rId18"/>
    <p:sldId id="382" r:id="rId19"/>
    <p:sldId id="383" r:id="rId20"/>
    <p:sldId id="381" r:id="rId21"/>
    <p:sldId id="325" r:id="rId22"/>
    <p:sldId id="384" r:id="rId23"/>
    <p:sldId id="371" r:id="rId24"/>
    <p:sldId id="385" r:id="rId25"/>
    <p:sldId id="358" r:id="rId26"/>
    <p:sldId id="373" r:id="rId27"/>
    <p:sldId id="3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717171"/>
    <a:srgbClr val="3864B3"/>
    <a:srgbClr val="0B529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93205" autoAdjust="0"/>
  </p:normalViewPr>
  <p:slideViewPr>
    <p:cSldViewPr snapToGrid="0">
      <p:cViewPr varScale="1">
        <p:scale>
          <a:sx n="109" d="100"/>
          <a:sy n="10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32711-D47C-AB46-86AE-6F35F507AEF8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7F769-CF08-1D44-91EA-BA365CF20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0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80D6-9F52-4C6E-8625-B7B5B378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6F9D5-897B-4FF3-A030-CA4ED479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062D-63FE-47DD-92E3-6DCAD15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2B119-717B-47C9-A95C-6F78D7A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FB5ED-9FD1-479A-BFE8-8FE0511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5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4ADD-7EA3-46A8-A20A-AB55207D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273B0-3AC3-4C5E-AB6C-F3240696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B8C73-B0E4-4774-9884-5AA3BB99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38D91-E9EE-4745-BAE1-54929ABD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65DE-A33B-4CB7-990F-C3530FB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12F4A-B86C-4E1F-95B0-1A2B007F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CF8CD-D8E4-492D-BF30-19AB610C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2A3BA-A300-4F75-B487-CA320E8C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3EFEA-FDAB-4412-928A-A59E3338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FAF45-9030-427B-A8D7-12FB628D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3864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389108"/>
            <a:ext cx="12192000" cy="2496277"/>
          </a:xfrm>
          <a:prstGeom prst="rect">
            <a:avLst/>
          </a:prstGeom>
          <a:solidFill>
            <a:srgbClr val="38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0" y="4293096"/>
            <a:ext cx="12192000" cy="239867"/>
          </a:xfrm>
          <a:prstGeom prst="rect">
            <a:avLst/>
          </a:prstGeom>
          <a:solidFill>
            <a:srgbClr val="CBD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3695733" y="3813275"/>
            <a:ext cx="4704524" cy="575832"/>
          </a:xfrm>
        </p:spPr>
        <p:txBody>
          <a:bodyPr>
            <a:normAutofit/>
          </a:bodyPr>
          <a:lstStyle>
            <a:lvl1pPr marL="0" indent="0" algn="ctr" defTabSz="1219170" rtl="0" eaLnBrk="1" latinLnBrk="0" hangingPunct="1">
              <a:buNone/>
              <a:defRPr lang="zh-CN" altLang="en-US" sz="2667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51851" y="4991387"/>
            <a:ext cx="7008780" cy="741869"/>
          </a:xfrm>
        </p:spPr>
        <p:txBody>
          <a:bodyPr>
            <a:noAutofit/>
          </a:bodyPr>
          <a:lstStyle>
            <a:lvl1pPr marL="0" indent="0" algn="r" defTabSz="1219170" rtl="0" eaLnBrk="1" latinLnBrk="0" hangingPunct="1">
              <a:buNone/>
              <a:defRPr lang="zh-CN" altLang="en-US" sz="4267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修改文本样式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9648395" y="5925278"/>
            <a:ext cx="2112236" cy="399701"/>
          </a:xfrm>
        </p:spPr>
        <p:txBody>
          <a:bodyPr>
            <a:noAutofit/>
          </a:bodyPr>
          <a:lstStyle>
            <a:lvl1pPr marL="0" indent="0" algn="r" defTabSz="1219170" rtl="0" eaLnBrk="1" latinLnBrk="0" hangingPunct="1">
              <a:buNone/>
              <a:defRPr lang="zh-CN" altLang="en-US" sz="1867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修改文本样式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047FB-51E7-410B-874F-29CF176DB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1" b="6890"/>
          <a:stretch/>
        </p:blipFill>
        <p:spPr>
          <a:xfrm>
            <a:off x="0" y="0"/>
            <a:ext cx="12192000" cy="4293096"/>
          </a:xfrm>
          <a:prstGeom prst="rect">
            <a:avLst/>
          </a:prstGeom>
        </p:spPr>
      </p:pic>
      <p:pic>
        <p:nvPicPr>
          <p:cNvPr id="13" name="图片 12" descr="透明">
            <a:extLst>
              <a:ext uri="{FF2B5EF4-FFF2-40B4-BE49-F238E27FC236}">
                <a16:creationId xmlns:a16="http://schemas.microsoft.com/office/drawing/2014/main" id="{E8081A84-D752-43BA-9A01-0ED1F18D4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250" y="136525"/>
            <a:ext cx="2838450" cy="8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 rot="21251635">
            <a:off x="1336041" y="-3069017"/>
            <a:ext cx="8881665" cy="7994856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1"/>
              <a:ext cx="9526783" cy="8781256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02067" y="667157"/>
            <a:ext cx="2910592" cy="23730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3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685870" y="3040189"/>
            <a:ext cx="4742987" cy="82519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Picture 1" descr="D:\Applications\qq\cache\752513072\Image\C2C\C737F22F6B92EF899B0051971422DFF0.png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6" y="5768110"/>
            <a:ext cx="1564935" cy="5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1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长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6478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 userDrawn="1"/>
        </p:nvSpPr>
        <p:spPr>
          <a:xfrm>
            <a:off x="0" y="6387920"/>
            <a:ext cx="12192000" cy="497465"/>
          </a:xfrm>
          <a:prstGeom prst="rect">
            <a:avLst/>
          </a:prstGeom>
          <a:solidFill>
            <a:srgbClr val="38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" y="-17180"/>
            <a:ext cx="309093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500685" y="0"/>
            <a:ext cx="327145" cy="927279"/>
          </a:xfrm>
          <a:prstGeom prst="rect">
            <a:avLst/>
          </a:prstGeom>
          <a:solidFill>
            <a:srgbClr val="38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3" dirty="0">
              <a:solidFill>
                <a:srgbClr val="005D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23" y="281684"/>
            <a:ext cx="10369152" cy="612505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3600" b="1" kern="1200" dirty="0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单击此处修改标题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2940" y="1441117"/>
            <a:ext cx="10966119" cy="393723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u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Clr>
                <a:schemeClr val="tx2">
                  <a:lumMod val="50000"/>
                </a:schemeClr>
              </a:buClr>
              <a:buSzPct val="90000"/>
              <a:buFont typeface="Wingdings" panose="05000000000000000000" pitchFamily="2" charset="2"/>
              <a:buChar char="l"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0705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B5E9-D5DD-4C02-910C-9F84B08E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536A2-5CA6-4D74-8FE7-29E2E345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32F08-5EA8-48D6-AC3D-4EDADBDA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0052A-64AF-4D54-93D2-56A5F09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273EF-A859-444B-8921-9066F414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7374-E9D7-427B-B8D1-A440B42D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9439F-71E9-4FAA-943F-84176F91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81CB3-E040-4F7F-8C08-23E9BA03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C1340-EC35-441C-8C0A-293BC34C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0A0F4-8D77-4C7A-B708-1F79D11F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4AE84-61B5-47F0-B402-ACAA864D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51075-B349-4CA3-B291-3BB6F6B92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B7D96-08D9-4B00-AA1C-D7AF856DB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2B667-7CB6-4A08-8DCC-2BC9E3B2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AEBA3-01A7-4D19-AF1B-D07BA47C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AB441-24D8-459B-93BB-4F48101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A1E5D-708B-4BFF-87AB-98A1BFA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45C32-837E-4F69-A647-47704CE4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5EF0C-C40A-4F51-84A6-382DC25A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19A13-902E-4ED7-A93E-46BA7BC05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BED7C8-C6F7-4643-BD18-2AC4EFCCA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320415-9102-4B21-B9B2-745C2083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DC978B-C576-4B44-BE20-62C7B933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3F3BC-FFE8-4224-BF2F-0D1615C4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EAB3-C7EF-4AF3-985A-C044A3DF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F09781-2328-49E7-B78A-FF653395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A8DAF-D218-4733-ACF8-CB9B4A35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A375C-FF6C-4086-974D-DA7ABCD2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C614F0-5253-4635-8C5A-2C360D64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E2432B-D2CA-49F0-B470-25FDE19A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85AA1-D721-4FD1-9547-16E4F211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168DF-00A9-47D7-A146-BC9E5BAD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E2AD4-BD7E-4A1F-ADEA-3EF2AF26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964BF-2C4A-40A0-B60C-79410139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8CF31-CD8F-47BB-8123-CDF52B6A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DF07-5B1E-4E61-A389-A31B59C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32CC8-5689-44C1-BAAA-1034239A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1795-948D-41C7-A03D-BA9775FF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3FC11-51A4-4A91-8D6A-258C3D8DF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8585F-643E-4DF5-8873-3E69D7C9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5D31D-021A-4998-BD2C-E81649D1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69D26-ACA7-4903-814B-3685C18F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3732B-60B7-4321-BD93-BE50F598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E8DE2-9A1E-47FA-AC28-8A5B6CC1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9713A-540B-497B-9E38-824DE12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7FF05-7246-448D-BDDF-C1CA47326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0C6B-54F9-418B-8E51-B94B95DAF1B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19F8-8AE1-4E95-BCE4-B4C8EF71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39591-3CA9-4E75-94EB-0531D61F9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8CDC-279D-409D-B9B7-2AE49B43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0" y="6458299"/>
            <a:ext cx="1680184" cy="399701"/>
          </a:xfrm>
        </p:spPr>
        <p:txBody>
          <a:bodyPr/>
          <a:lstStyle/>
          <a:p>
            <a:pPr algn="ctr"/>
            <a:r>
              <a:rPr lang="en-US" altLang="zh-CN"/>
              <a:t>2020/09/23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2528352" y="5157997"/>
            <a:ext cx="7135297" cy="746415"/>
          </a:xfrm>
        </p:spPr>
        <p:txBody>
          <a:bodyPr/>
          <a:lstStyle/>
          <a:p>
            <a:pPr algn="ctr"/>
            <a:r>
              <a:rPr lang="zh-CN" altLang="en-US" sz="4400" dirty="0"/>
              <a:t>追忆林老情怀 传承士谔精神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0225136" y="6489796"/>
            <a:ext cx="1966864" cy="368204"/>
          </a:xfrm>
        </p:spPr>
        <p:txBody>
          <a:bodyPr>
            <a:normAutofit/>
          </a:bodyPr>
          <a:lstStyle/>
          <a:p>
            <a:r>
              <a:rPr lang="zh-CN" altLang="en-US" sz="2000"/>
              <a:t>宣讲人：</a:t>
            </a:r>
            <a:r>
              <a:rPr lang="en-US" altLang="zh-CN" sz="2000"/>
              <a:t>xxx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92FCEE-B2B9-46F4-B9DE-D900E06AF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青年求学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82" y="894189"/>
            <a:ext cx="7253968" cy="53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92FCEE-B2B9-46F4-B9DE-D900E06AF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学成回国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3546764"/>
            <a:ext cx="12192000" cy="349458"/>
          </a:xfrm>
          <a:prstGeom prst="rect">
            <a:avLst/>
          </a:prstGeom>
          <a:solidFill>
            <a:srgbClr val="565F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39157" y="1839034"/>
            <a:ext cx="221673" cy="2002971"/>
            <a:chOff x="643356" y="1151906"/>
            <a:chExt cx="166255" cy="1502228"/>
          </a:xfrm>
        </p:grpSpPr>
        <p:sp>
          <p:nvSpPr>
            <p:cNvPr id="55" name="椭圆 54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rgbClr val="0FCAB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线连接符 20"/>
            <p:cNvCxnSpPr>
              <a:stCxn id="55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0FCAB7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57" name="矩形 56"/>
          <p:cNvSpPr/>
          <p:nvPr/>
        </p:nvSpPr>
        <p:spPr>
          <a:xfrm>
            <a:off x="560828" y="2286404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流血牺牲的祖国？</a:t>
            </a:r>
          </a:p>
          <a:p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待遇优厚的他乡？</a:t>
            </a:r>
          </a:p>
        </p:txBody>
      </p:sp>
      <p:sp>
        <p:nvSpPr>
          <p:cNvPr id="58" name="矩形 57"/>
          <p:cNvSpPr/>
          <p:nvPr/>
        </p:nvSpPr>
        <p:spPr>
          <a:xfrm>
            <a:off x="560828" y="1535996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0FCA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1939</a:t>
            </a:r>
            <a:endParaRPr lang="zh-CN" altLang="en-US" sz="4000" b="1" dirty="0">
              <a:solidFill>
                <a:srgbClr val="0FCA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883255" y="3620331"/>
            <a:ext cx="221673" cy="1990765"/>
            <a:chOff x="2525772" y="2487879"/>
            <a:chExt cx="166255" cy="1493074"/>
          </a:xfrm>
        </p:grpSpPr>
        <p:sp>
          <p:nvSpPr>
            <p:cNvPr id="74" name="椭圆 73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rgbClr val="FDD0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FDD031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2123843" y="474568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成都空军机械学校</a:t>
            </a:r>
          </a:p>
        </p:txBody>
      </p:sp>
      <p:sp>
        <p:nvSpPr>
          <p:cNvPr id="79" name="矩形 78"/>
          <p:cNvSpPr/>
          <p:nvPr/>
        </p:nvSpPr>
        <p:spPr>
          <a:xfrm>
            <a:off x="2104926" y="3950637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FDD0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1940</a:t>
            </a:r>
            <a:endParaRPr lang="zh-CN" altLang="en-US" sz="4000" b="1" dirty="0">
              <a:solidFill>
                <a:srgbClr val="FDD0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825135" y="1857040"/>
            <a:ext cx="221673" cy="2002971"/>
            <a:chOff x="4408188" y="1151906"/>
            <a:chExt cx="166255" cy="1502228"/>
          </a:xfrm>
        </p:grpSpPr>
        <p:sp>
          <p:nvSpPr>
            <p:cNvPr id="81" name="椭圆 80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rgbClr val="FD82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5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FD8280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116" name="矩形 115"/>
          <p:cNvSpPr/>
          <p:nvPr/>
        </p:nvSpPr>
        <p:spPr>
          <a:xfrm>
            <a:off x="4182399" y="228891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空军仪表修造厂</a:t>
            </a:r>
          </a:p>
        </p:txBody>
      </p:sp>
      <p:sp>
        <p:nvSpPr>
          <p:cNvPr id="117" name="矩形 116"/>
          <p:cNvSpPr/>
          <p:nvPr/>
        </p:nvSpPr>
        <p:spPr>
          <a:xfrm>
            <a:off x="4046805" y="1554002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FD82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1942</a:t>
            </a:r>
            <a:endParaRPr lang="zh-CN" altLang="en-US" sz="4000" b="1" dirty="0">
              <a:solidFill>
                <a:srgbClr val="FD82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5627864" y="3619724"/>
            <a:ext cx="221673" cy="1990765"/>
            <a:chOff x="6290604" y="2487879"/>
            <a:chExt cx="166255" cy="1493074"/>
          </a:xfrm>
        </p:grpSpPr>
        <p:sp>
          <p:nvSpPr>
            <p:cNvPr id="119" name="椭圆 118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BFBFBF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121" name="矩形 120"/>
          <p:cNvSpPr/>
          <p:nvPr/>
        </p:nvSpPr>
        <p:spPr>
          <a:xfrm>
            <a:off x="5906874" y="474568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获“光华发明奖”</a:t>
            </a:r>
          </a:p>
        </p:txBody>
      </p:sp>
      <p:sp>
        <p:nvSpPr>
          <p:cNvPr id="122" name="矩形 121"/>
          <p:cNvSpPr/>
          <p:nvPr/>
        </p:nvSpPr>
        <p:spPr>
          <a:xfrm>
            <a:off x="5849534" y="3950030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1943</a:t>
            </a:r>
            <a:endParaRPr lang="zh-CN" altLang="en-US" sz="4000" b="1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504672" y="1839033"/>
            <a:ext cx="221673" cy="2002971"/>
            <a:chOff x="643356" y="1151906"/>
            <a:chExt cx="166255" cy="1502228"/>
          </a:xfrm>
          <a:solidFill>
            <a:srgbClr val="0070C0"/>
          </a:solidFill>
        </p:grpSpPr>
        <p:sp>
          <p:nvSpPr>
            <p:cNvPr id="124" name="椭圆 123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5" name="直线连接符 20"/>
            <p:cNvCxnSpPr>
              <a:stCxn id="124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grpFill/>
            <a:ln w="19050" cap="flat" cmpd="sng" algn="ctr">
              <a:solidFill>
                <a:srgbClr val="0070C0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126" name="矩形 125"/>
          <p:cNvSpPr/>
          <p:nvPr/>
        </p:nvSpPr>
        <p:spPr>
          <a:xfrm>
            <a:off x="7783684" y="228891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应邀厦门大学教授</a:t>
            </a:r>
          </a:p>
        </p:txBody>
      </p:sp>
      <p:sp>
        <p:nvSpPr>
          <p:cNvPr id="127" name="矩形 126"/>
          <p:cNvSpPr/>
          <p:nvPr/>
        </p:nvSpPr>
        <p:spPr>
          <a:xfrm>
            <a:off x="7726343" y="1535995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1946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9264673" y="3630514"/>
            <a:ext cx="221673" cy="1990765"/>
            <a:chOff x="2525772" y="2487879"/>
            <a:chExt cx="166255" cy="1493074"/>
          </a:xfrm>
          <a:solidFill>
            <a:srgbClr val="C00000"/>
          </a:solidFill>
        </p:grpSpPr>
        <p:sp>
          <p:nvSpPr>
            <p:cNvPr id="129" name="椭圆 128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grpFill/>
            <a:ln w="19050" cap="flat" cmpd="sng" algn="ctr">
              <a:solidFill>
                <a:srgbClr val="FF0000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131" name="矩形 130"/>
          <p:cNvSpPr/>
          <p:nvPr/>
        </p:nvSpPr>
        <p:spPr>
          <a:xfrm>
            <a:off x="9486346" y="4779491"/>
            <a:ext cx="2362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带领厦大航空系师生来京</a:t>
            </a:r>
          </a:p>
        </p:txBody>
      </p:sp>
      <p:sp>
        <p:nvSpPr>
          <p:cNvPr id="132" name="矩形 131"/>
          <p:cNvSpPr/>
          <p:nvPr/>
        </p:nvSpPr>
        <p:spPr>
          <a:xfrm>
            <a:off x="9418378" y="3983913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1951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://5b0988e595225.cdn.sohucs.com/images/20181211/ad440c299942450c871655fd3bacddf0.jpeg">
            <a:extLst>
              <a:ext uri="{FF2B5EF4-FFF2-40B4-BE49-F238E27FC236}">
                <a16:creationId xmlns:a16="http://schemas.microsoft.com/office/drawing/2014/main" id="{40D09430-9787-4E7A-9B54-E5989863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42" y="1181351"/>
            <a:ext cx="7191753" cy="473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1D16B9-BB92-47AE-944A-9EAC880A7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参与北航创建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5413" y="1285275"/>
            <a:ext cx="4715691" cy="47039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1952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年，清华大学、北洋大学（今天津大学）、西北工学院（今西北</a:t>
            </a:r>
            <a:r>
              <a:rPr lang="zh-CN" altLang="en-US" sz="2400" dirty="0">
                <a:solidFill>
                  <a:srgbClr val="535353"/>
                </a:solidFill>
                <a:latin typeface="arial" panose="020B0604020202020204" pitchFamily="34" charset="0"/>
              </a:rPr>
              <a:t>工业大学）、厦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门大学、华北大学工学院（今北京理工大学）、西南工业专科学校（今重庆建筑大学）、四川大学、云南大学的航空院系组建为</a:t>
            </a:r>
            <a:r>
              <a:rPr lang="zh-CN" altLang="en-US" sz="2400" b="1" dirty="0">
                <a:solidFill>
                  <a:srgbClr val="FF0000"/>
                </a:solidFill>
              </a:rPr>
              <a:t>北京航空学院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04" y="1592336"/>
            <a:ext cx="6626578" cy="4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科研成就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2BE33C-274E-4C70-94A1-53E2ED8B7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林士谔法 </a:t>
            </a:r>
            <a:r>
              <a:rPr lang="en-US" altLang="zh-CN" dirty="0"/>
              <a:t>- </a:t>
            </a:r>
            <a:r>
              <a:rPr lang="zh-CN" altLang="en-US" dirty="0"/>
              <a:t>高阶方程劈因解根法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3B997-2E5A-4D2A-8C20-BD5AB94E23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5875" y="5492986"/>
            <a:ext cx="5172411" cy="4466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400" b="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林士谔先生改进“林氏法”研究报告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2C5D3A9-76EA-4B71-98BA-A3936915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01" y="1066959"/>
            <a:ext cx="5506856" cy="425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BCE7CD-9ADD-48E9-B557-F40230895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09" y="990690"/>
            <a:ext cx="3379372" cy="43335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C3621D-E5C2-4209-9E20-FA04E96FF9DB}"/>
              </a:ext>
            </a:extLst>
          </p:cNvPr>
          <p:cNvSpPr txBox="1"/>
          <p:nvPr/>
        </p:nvSpPr>
        <p:spPr>
          <a:xfrm>
            <a:off x="6518174" y="5492986"/>
            <a:ext cx="4702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收录于</a:t>
            </a:r>
            <a:r>
              <a:rPr lang="en-US" altLang="zh-CN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数学手册</a:t>
            </a:r>
            <a:r>
              <a:rPr lang="en-US" altLang="zh-CN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的“林氏法”</a:t>
            </a:r>
          </a:p>
        </p:txBody>
      </p:sp>
    </p:spTree>
    <p:extLst>
      <p:ext uri="{BB962C8B-B14F-4D97-AF65-F5344CB8AC3E}">
        <p14:creationId xmlns:p14="http://schemas.microsoft.com/office/powerpoint/2010/main" val="86312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C35497-3F26-4E8F-8C8D-CCC0310BA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膜盒式真空速表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ED3DA-4411-41BC-8B8E-1DC88B7D1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230" y="1105747"/>
            <a:ext cx="7259786" cy="464650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494949"/>
                </a:solidFill>
                <a:effectLst/>
              </a:rPr>
              <a:t>1942</a:t>
            </a:r>
            <a:r>
              <a:rPr lang="zh-CN" altLang="en-US" sz="2600" dirty="0">
                <a:solidFill>
                  <a:srgbClr val="494949"/>
                </a:solidFill>
                <a:effectLst/>
              </a:rPr>
              <a:t>年</a:t>
            </a:r>
            <a:r>
              <a:rPr lang="zh-CN" altLang="en-US" sz="2600" dirty="0">
                <a:solidFill>
                  <a:srgbClr val="494949"/>
                </a:solidFill>
                <a:effectLst/>
                <a:latin typeface="+mn-lt"/>
              </a:rPr>
              <a:t>林士谔先生研制的“膜盒式</a:t>
            </a:r>
            <a:r>
              <a:rPr lang="zh-CN" altLang="en-US" sz="2600" b="1" dirty="0">
                <a:solidFill>
                  <a:srgbClr val="FF0000"/>
                </a:solidFill>
                <a:effectLst/>
                <a:latin typeface="+mn-lt"/>
              </a:rPr>
              <a:t>真空速度</a:t>
            </a:r>
            <a:r>
              <a:rPr lang="zh-CN" altLang="en-US" sz="2600" dirty="0">
                <a:solidFill>
                  <a:srgbClr val="494949"/>
                </a:solidFill>
                <a:effectLst/>
                <a:latin typeface="+mn-lt"/>
              </a:rPr>
              <a:t>表”，这是</a:t>
            </a:r>
            <a:r>
              <a:rPr lang="zh-CN" altLang="en-US" sz="2600" dirty="0">
                <a:solidFill>
                  <a:srgbClr val="494949"/>
                </a:solidFill>
                <a:latin typeface="+mn-lt"/>
              </a:rPr>
              <a:t>一种测量航空器相</a:t>
            </a:r>
            <a:r>
              <a:rPr lang="zh-CN" altLang="en-US" sz="2600" dirty="0">
                <a:solidFill>
                  <a:srgbClr val="494949"/>
                </a:solidFill>
                <a:effectLst/>
                <a:latin typeface="+mn-lt"/>
              </a:rPr>
              <a:t>对气流的真实速度的仪表</a:t>
            </a:r>
            <a:endParaRPr lang="en-US" altLang="zh-CN" sz="2600" dirty="0">
              <a:solidFill>
                <a:srgbClr val="494949"/>
              </a:solidFill>
              <a:effectLst/>
              <a:latin typeface="+mn-lt"/>
            </a:endParaRP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494949"/>
                </a:solidFill>
                <a:effectLst/>
                <a:latin typeface="+mn-lt"/>
              </a:rPr>
              <a:t>该仪表和国外后来采用的真空速表设计原理相同，但是性能要更好一些，发明时间更早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494949"/>
                </a:solidFill>
                <a:effectLst/>
                <a:latin typeface="+mn-lt"/>
              </a:rPr>
              <a:t>林士谔因首创膜盒式真空速表而获得当时航空委员会颁发的“光华发明奖”</a:t>
            </a: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6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32" y="1371609"/>
            <a:ext cx="3749111" cy="37630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C3621D-E5C2-4209-9E20-FA04E96FF9DB}"/>
              </a:ext>
            </a:extLst>
          </p:cNvPr>
          <p:cNvSpPr txBox="1"/>
          <p:nvPr/>
        </p:nvSpPr>
        <p:spPr>
          <a:xfrm>
            <a:off x="9447051" y="5305977"/>
            <a:ext cx="152574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空速表</a:t>
            </a:r>
          </a:p>
        </p:txBody>
      </p:sp>
    </p:spTree>
    <p:extLst>
      <p:ext uri="{BB962C8B-B14F-4D97-AF65-F5344CB8AC3E}">
        <p14:creationId xmlns:p14="http://schemas.microsoft.com/office/powerpoint/2010/main" val="128753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ED43FF-9CB0-460F-8831-BACD78696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负责“陀螺仪理论及其应用”等中外科技合作项目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39296-C805-4ADF-9296-EDB2D175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8" y="1436914"/>
            <a:ext cx="4795282" cy="38730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3B6FBD-FB7B-4EEE-98D4-81D2647C5066}"/>
              </a:ext>
            </a:extLst>
          </p:cNvPr>
          <p:cNvSpPr txBox="1"/>
          <p:nvPr/>
        </p:nvSpPr>
        <p:spPr>
          <a:xfrm>
            <a:off x="7166339" y="5356843"/>
            <a:ext cx="3832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我国第一个液浮陀螺样机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A8ED3DA-4411-41BC-8B8E-1DC88B7D1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381" y="1787412"/>
            <a:ext cx="4872967" cy="35225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组建了我国第一个陀螺仪表及惯性导航研究室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“糖水教授”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填补国内陀螺领域空白</a:t>
            </a:r>
          </a:p>
          <a:p>
            <a:pPr>
              <a:lnSpc>
                <a:spcPct val="16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66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学生眼中的士谔先生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C74BA6-A49F-49CC-98D7-F118C4C5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重视人才，教学研究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78" y="1174442"/>
            <a:ext cx="7019294" cy="4693753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A8ED3DA-4411-41BC-8B8E-1DC88B7D1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38" y="1503107"/>
            <a:ext cx="3997234" cy="4166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94949"/>
                </a:solidFill>
              </a:rPr>
              <a:t>设计仪器设备、由工人加工供学生使用</a:t>
            </a:r>
            <a:endParaRPr lang="en-US" altLang="zh-CN" sz="2800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94949"/>
                </a:solidFill>
              </a:rPr>
              <a:t>培养了我国航空界</a:t>
            </a:r>
            <a:r>
              <a:rPr lang="zh-CN" altLang="en-US" sz="2800" b="1" dirty="0">
                <a:solidFill>
                  <a:srgbClr val="FF0000"/>
                </a:solidFill>
              </a:rPr>
              <a:t>第一位</a:t>
            </a:r>
            <a:r>
              <a:rPr lang="zh-CN" altLang="en-US" sz="2800" dirty="0">
                <a:solidFill>
                  <a:srgbClr val="494949"/>
                </a:solidFill>
              </a:rPr>
              <a:t>女博士</a:t>
            </a:r>
            <a:endParaRPr lang="en-US" altLang="zh-CN" sz="2800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94949"/>
                </a:solidFill>
              </a:rPr>
              <a:t>病床上指导最后一位博士生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406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C74BA6-A49F-49CC-98D7-F118C4C5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平易近人，关爱学生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28" y="1854926"/>
            <a:ext cx="6766547" cy="3330485"/>
          </a:xfrm>
          <a:prstGeom prst="rect">
            <a:avLst/>
          </a:prstGeom>
        </p:spPr>
      </p:pic>
      <p:sp>
        <p:nvSpPr>
          <p:cNvPr id="5" name="文本占位符 2">
            <a:extLst>
              <a:ext uri="{FF2B5EF4-FFF2-40B4-BE49-F238E27FC236}">
                <a16:creationId xmlns:a16="http://schemas.microsoft.com/office/drawing/2014/main" id="{7A8ED3DA-4411-41BC-8B8E-1DC88B7D1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615" y="1881052"/>
            <a:ext cx="3829939" cy="35988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94949"/>
                </a:solidFill>
              </a:rPr>
              <a:t>我国试制的</a:t>
            </a:r>
            <a:r>
              <a:rPr lang="zh-CN" altLang="en-US" sz="2800" b="1" dirty="0">
                <a:solidFill>
                  <a:srgbClr val="FF0000"/>
                </a:solidFill>
              </a:rPr>
              <a:t>第一架</a:t>
            </a:r>
            <a:r>
              <a:rPr lang="zh-CN" altLang="en-US" sz="2800" dirty="0">
                <a:solidFill>
                  <a:srgbClr val="494949"/>
                </a:solidFill>
              </a:rPr>
              <a:t>无人机</a:t>
            </a:r>
            <a:endParaRPr lang="en-US" altLang="zh-CN" sz="2800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94949"/>
                </a:solidFill>
              </a:rPr>
              <a:t>手把手 手工运算</a:t>
            </a:r>
            <a:endParaRPr lang="en-US" altLang="zh-CN" sz="2800" dirty="0">
              <a:solidFill>
                <a:srgbClr val="49494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94949"/>
                </a:solidFill>
              </a:rPr>
              <a:t>安慰学生适当放松</a:t>
            </a:r>
          </a:p>
        </p:txBody>
      </p:sp>
    </p:spTree>
    <p:extLst>
      <p:ext uri="{BB962C8B-B14F-4D97-AF65-F5344CB8AC3E}">
        <p14:creationId xmlns:p14="http://schemas.microsoft.com/office/powerpoint/2010/main" val="96740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20632E-21FD-4933-A7E4-7714C159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士谔先生与士谔精神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5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4"/>
    </mc:Choice>
    <mc:Fallback xmlns="">
      <p:transition spd="slow" advTm="106764"/>
    </mc:Fallback>
  </mc:AlternateContent>
  <p:extLst>
    <p:ext uri="{E180D4A7-C9FB-4DFB-919C-405C955672EB}">
      <p14:showEvtLst xmlns:p14="http://schemas.microsoft.com/office/powerpoint/2010/main">
        <p14:playEvt time="7707" objId="3"/>
        <p14:stopEvt time="99034" objId="3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C74BA6-A49F-49CC-98D7-F118C4C5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为人低调，淡泊名利</a:t>
            </a:r>
          </a:p>
        </p:txBody>
      </p:sp>
      <p:pic>
        <p:nvPicPr>
          <p:cNvPr id="9" name="图片 8" descr="357a22d6dc3203efd67af624af8cda4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6218474" y="372663"/>
            <a:ext cx="4595729" cy="6295009"/>
          </a:xfrm>
          <a:prstGeom prst="rect">
            <a:avLst/>
          </a:prstGeom>
        </p:spPr>
      </p:pic>
      <p:sp>
        <p:nvSpPr>
          <p:cNvPr id="5" name="文本占位符 2">
            <a:extLst>
              <a:ext uri="{FF2B5EF4-FFF2-40B4-BE49-F238E27FC236}">
                <a16:creationId xmlns:a16="http://schemas.microsoft.com/office/drawing/2014/main" id="{7A8ED3DA-4411-41BC-8B8E-1DC88B7D1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669" y="1417686"/>
            <a:ext cx="4529165" cy="44003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000" dirty="0">
                <a:solidFill>
                  <a:srgbClr val="494949"/>
                </a:solidFill>
              </a:rPr>
              <a:t>从建国直至退休，工资始终是</a:t>
            </a:r>
            <a:r>
              <a:rPr lang="en-US" altLang="zh-CN" sz="3000" dirty="0">
                <a:solidFill>
                  <a:srgbClr val="494949"/>
                </a:solidFill>
              </a:rPr>
              <a:t>300</a:t>
            </a:r>
            <a:r>
              <a:rPr lang="zh-CN" altLang="en-US" sz="3000" dirty="0">
                <a:solidFill>
                  <a:srgbClr val="494949"/>
                </a:solidFill>
              </a:rPr>
              <a:t>元</a:t>
            </a:r>
            <a:endParaRPr lang="en-US" altLang="zh-CN" sz="3000" dirty="0">
              <a:solidFill>
                <a:srgbClr val="494949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3000" dirty="0">
              <a:solidFill>
                <a:srgbClr val="494949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3000" dirty="0">
                <a:solidFill>
                  <a:srgbClr val="494949"/>
                </a:solidFill>
              </a:rPr>
              <a:t>师母</a:t>
            </a:r>
            <a:r>
              <a:rPr lang="en-US" altLang="zh-CN" sz="3000" dirty="0">
                <a:solidFill>
                  <a:srgbClr val="494949"/>
                </a:solidFill>
              </a:rPr>
              <a:t>70</a:t>
            </a:r>
            <a:r>
              <a:rPr lang="zh-CN" altLang="en-US" sz="3000" dirty="0">
                <a:solidFill>
                  <a:srgbClr val="494949"/>
                </a:solidFill>
              </a:rPr>
              <a:t>岁时每月只有</a:t>
            </a:r>
            <a:r>
              <a:rPr lang="en-US" altLang="zh-CN" sz="3000" dirty="0">
                <a:solidFill>
                  <a:srgbClr val="494949"/>
                </a:solidFill>
              </a:rPr>
              <a:t>35</a:t>
            </a:r>
            <a:r>
              <a:rPr lang="zh-CN" altLang="en-US" sz="3000" dirty="0">
                <a:solidFill>
                  <a:srgbClr val="494949"/>
                </a:solidFill>
              </a:rPr>
              <a:t>元补贴</a:t>
            </a:r>
            <a:endParaRPr lang="en-US" altLang="zh-CN" sz="3000" dirty="0">
              <a:solidFill>
                <a:srgbClr val="494949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3000" dirty="0">
              <a:solidFill>
                <a:srgbClr val="494949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3000" dirty="0">
                <a:solidFill>
                  <a:srgbClr val="494949"/>
                </a:solidFill>
              </a:rPr>
              <a:t>学生申报奖金</a:t>
            </a:r>
            <a:r>
              <a:rPr lang="en-US" altLang="zh-CN" sz="3000" dirty="0">
                <a:solidFill>
                  <a:srgbClr val="494949"/>
                </a:solidFill>
              </a:rPr>
              <a:t>2000</a:t>
            </a:r>
            <a:r>
              <a:rPr lang="zh-CN" altLang="en-US" sz="3000" dirty="0">
                <a:solidFill>
                  <a:srgbClr val="494949"/>
                </a:solidFill>
              </a:rPr>
              <a:t>元，给师母分了一份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452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子女眼中的士谔先生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B3AC73-524C-4723-9760-0A40BC02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一生爱国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96583A-A489-4354-A740-440AFB82CD9F}"/>
              </a:ext>
            </a:extLst>
          </p:cNvPr>
          <p:cNvSpPr txBox="1"/>
          <p:nvPr/>
        </p:nvSpPr>
        <p:spPr>
          <a:xfrm>
            <a:off x="1019423" y="3316455"/>
            <a:ext cx="549894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父亲一生简朴，即使是在病重住院时，领导要为他调一个铺有毛毯的单间病房都坚持不让调，算是为国家多省点钱。</a:t>
            </a:r>
            <a:endParaRPr lang="en-US" altLang="zh-CN" sz="2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小儿子林捷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48" y="400368"/>
            <a:ext cx="4084175" cy="58128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96583A-A489-4354-A740-440AFB82CD9F}"/>
              </a:ext>
            </a:extLst>
          </p:cNvPr>
          <p:cNvSpPr txBox="1"/>
          <p:nvPr/>
        </p:nvSpPr>
        <p:spPr>
          <a:xfrm>
            <a:off x="1019423" y="894189"/>
            <a:ext cx="5498942" cy="242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“</a:t>
            </a:r>
            <a:r>
              <a:rPr lang="zh-CN" altLang="en-US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爱我中华，志在航天”，这是他一生最大的动力和梦想</a:t>
            </a:r>
            <a:r>
              <a:rPr lang="en-US" altLang="zh-CN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他只要认为于国于民有利，就应努力去做。</a:t>
            </a:r>
            <a:endParaRPr lang="en-US" altLang="zh-CN" sz="26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长子林德伟</a:t>
            </a:r>
          </a:p>
        </p:txBody>
      </p:sp>
    </p:spTree>
    <p:extLst>
      <p:ext uri="{BB962C8B-B14F-4D97-AF65-F5344CB8AC3E}">
        <p14:creationId xmlns:p14="http://schemas.microsoft.com/office/powerpoint/2010/main" val="26635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B3AC73-524C-4723-9760-0A40BC02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“大忙人”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96583A-A489-4354-A740-440AFB82CD9F}"/>
              </a:ext>
            </a:extLst>
          </p:cNvPr>
          <p:cNvSpPr txBox="1"/>
          <p:nvPr/>
        </p:nvSpPr>
        <p:spPr>
          <a:xfrm>
            <a:off x="6873518" y="1257537"/>
            <a:ext cx="5193435" cy="454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在我们脑海中留下印象就是他书桌上堆满老厚的书桌讲义。他总是争分夺秒地在那写啊写。平时他除了“开会”和“去实验室”，几乎没有星期天，所以儿女们和他亲近的时间很少。</a:t>
            </a:r>
            <a:endParaRPr lang="en-US" altLang="zh-CN" sz="2800" dirty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林德伟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9" y="1404194"/>
            <a:ext cx="6150688" cy="42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8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B3AC73-524C-4723-9760-0A40BC02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循循善诱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96583A-A489-4354-A740-440AFB82CD9F}"/>
              </a:ext>
            </a:extLst>
          </p:cNvPr>
          <p:cNvSpPr txBox="1"/>
          <p:nvPr/>
        </p:nvSpPr>
        <p:spPr>
          <a:xfrm>
            <a:off x="489852" y="958152"/>
            <a:ext cx="5380774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有的小孩怕挨家长打时，总愿意躲到她家里来，因为当孩子们的家长找来时，林老总会告诉大人们，教育孩子不应打骂，要说服教育。</a:t>
            </a:r>
            <a:endParaRPr lang="en-US" altLang="zh-CN" sz="24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林辉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93" y="1050497"/>
            <a:ext cx="5900978" cy="4958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96583A-A489-4354-A740-440AFB82CD9F}"/>
              </a:ext>
            </a:extLst>
          </p:cNvPr>
          <p:cNvSpPr txBox="1"/>
          <p:nvPr/>
        </p:nvSpPr>
        <p:spPr>
          <a:xfrm>
            <a:off x="489852" y="3650928"/>
            <a:ext cx="5380774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“每一个人都有自己的长处和短处，你一定要看清楚自己的优点和缺点，并且在将来的工作与生活中努力争取做到扬长避短”。</a:t>
            </a:r>
            <a:endParaRPr lang="en-US" altLang="zh-CN" sz="2400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林</a:t>
            </a:r>
            <a:r>
              <a:rPr lang="zh-CN" altLang="en-US" sz="24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捷</a:t>
            </a:r>
            <a:endParaRPr lang="zh-CN" altLang="en-US" sz="2400" dirty="0">
              <a:solidFill>
                <a:srgbClr val="49494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1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士谔精神</a:t>
            </a:r>
          </a:p>
        </p:txBody>
      </p:sp>
    </p:spTree>
    <p:extLst>
      <p:ext uri="{BB962C8B-B14F-4D97-AF65-F5344CB8AC3E}">
        <p14:creationId xmlns:p14="http://schemas.microsoft.com/office/powerpoint/2010/main" val="1910437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84C81D-273C-442D-8306-3B86A0081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传承士谔精神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871C7-FE7D-475F-9C9D-0759238F4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423" y="1393009"/>
            <a:ext cx="1024937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一位杰出的科学家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		</a:t>
            </a:r>
            <a:r>
              <a:rPr lang="zh-CN" altLang="en-US" sz="3200" dirty="0"/>
              <a:t>一位令人敬仰的学术泰斗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				</a:t>
            </a:r>
            <a:r>
              <a:rPr lang="zh-CN" altLang="en-US" sz="3200" dirty="0"/>
              <a:t>一位优秀的教育家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科学最重</a:t>
            </a:r>
            <a:r>
              <a:rPr lang="zh-CN" altLang="en-US" sz="3200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名利最轻</a:t>
            </a:r>
            <a:r>
              <a:rPr lang="zh-CN" altLang="en-US" sz="3200" dirty="0"/>
              <a:t>的科学家风范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		</a:t>
            </a:r>
            <a:r>
              <a:rPr lang="zh-CN" altLang="en-US" sz="3200" b="1" dirty="0">
                <a:solidFill>
                  <a:srgbClr val="FF0000"/>
                </a:solidFill>
              </a:rPr>
              <a:t>人才为重</a:t>
            </a:r>
            <a:r>
              <a:rPr lang="zh-CN" altLang="en-US" sz="3200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兴才为责</a:t>
            </a:r>
            <a:r>
              <a:rPr lang="zh-CN" altLang="en-US" sz="3200" dirty="0"/>
              <a:t>的教育家使命感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				</a:t>
            </a:r>
            <a:r>
              <a:rPr lang="zh-CN" altLang="en-US" sz="3200" b="1" dirty="0">
                <a:solidFill>
                  <a:srgbClr val="FF0000"/>
                </a:solidFill>
              </a:rPr>
              <a:t>克己奉公</a:t>
            </a:r>
            <a:r>
              <a:rPr lang="zh-CN" altLang="en-US" sz="3200" dirty="0"/>
              <a:t>、</a:t>
            </a:r>
            <a:r>
              <a:rPr lang="zh-CN" altLang="en-US" sz="3200" b="1" dirty="0">
                <a:solidFill>
                  <a:srgbClr val="FF0000"/>
                </a:solidFill>
              </a:rPr>
              <a:t>淡泊名利</a:t>
            </a:r>
            <a:r>
              <a:rPr lang="zh-CN" altLang="en-US" sz="3200" dirty="0"/>
              <a:t>的人生境界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757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0" y="3326169"/>
            <a:ext cx="12192000" cy="3531831"/>
          </a:xfrm>
          <a:prstGeom prst="rect">
            <a:avLst/>
          </a:prstGeom>
          <a:solidFill>
            <a:srgbClr val="3864B3"/>
          </a:solidFill>
          <a:ln>
            <a:solidFill>
              <a:srgbClr val="0B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10">
            <a:extLst>
              <a:ext uri="{FF2B5EF4-FFF2-40B4-BE49-F238E27FC236}">
                <a16:creationId xmlns:a16="http://schemas.microsoft.com/office/drawing/2014/main" id="{6EA36AE9-3885-465D-9458-0A6D018D5067}"/>
              </a:ext>
            </a:extLst>
          </p:cNvPr>
          <p:cNvSpPr/>
          <p:nvPr/>
        </p:nvSpPr>
        <p:spPr>
          <a:xfrm>
            <a:off x="1934145" y="1744518"/>
            <a:ext cx="3296896" cy="6072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400" b="1" dirty="0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理想高远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355A1A-287D-4F10-AF36-A4516F1637EB}"/>
              </a:ext>
            </a:extLst>
          </p:cNvPr>
          <p:cNvSpPr txBox="1">
            <a:spLocks/>
          </p:cNvSpPr>
          <p:nvPr/>
        </p:nvSpPr>
        <p:spPr>
          <a:xfrm>
            <a:off x="304800" y="106096"/>
            <a:ext cx="11061336" cy="788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dirty="0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3200" b="1" dirty="0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b="1" dirty="0" err="1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Shie</a:t>
            </a:r>
            <a:r>
              <a:rPr lang="zh-CN" altLang="en-US" sz="3200" b="1" dirty="0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4" name="矩形: 圆角 16">
            <a:extLst>
              <a:ext uri="{FF2B5EF4-FFF2-40B4-BE49-F238E27FC236}">
                <a16:creationId xmlns:a16="http://schemas.microsoft.com/office/drawing/2014/main" id="{2A4FACB8-D890-401F-BA4B-E16216002C4C}"/>
              </a:ext>
            </a:extLst>
          </p:cNvPr>
          <p:cNvSpPr/>
          <p:nvPr/>
        </p:nvSpPr>
        <p:spPr>
          <a:xfrm>
            <a:off x="796834" y="4050948"/>
            <a:ext cx="3331770" cy="7327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学识一流</a:t>
            </a: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35B8A169-B10A-4412-A961-AC0004DDBAA6}"/>
              </a:ext>
            </a:extLst>
          </p:cNvPr>
          <p:cNvSpPr/>
          <p:nvPr/>
        </p:nvSpPr>
        <p:spPr>
          <a:xfrm>
            <a:off x="8303938" y="1770028"/>
            <a:ext cx="3230565" cy="609884"/>
          </a:xfrm>
          <a:prstGeom prst="roundRect">
            <a:avLst>
              <a:gd name="adj" fmla="val 50000"/>
            </a:avLst>
          </a:prstGeom>
          <a:noFill/>
          <a:ln>
            <a:solidFill>
              <a:srgbClr val="3864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400" b="1" dirty="0">
                <a:solidFill>
                  <a:srgbClr val="3864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胸怀寰宇</a:t>
            </a:r>
          </a:p>
        </p:txBody>
      </p:sp>
      <p:sp>
        <p:nvSpPr>
          <p:cNvPr id="6" name="矩形: 圆角 25">
            <a:extLst>
              <a:ext uri="{FF2B5EF4-FFF2-40B4-BE49-F238E27FC236}">
                <a16:creationId xmlns:a16="http://schemas.microsoft.com/office/drawing/2014/main" id="{E44594A8-DE2C-4DBA-B27F-699E8E44D908}"/>
              </a:ext>
            </a:extLst>
          </p:cNvPr>
          <p:cNvSpPr/>
          <p:nvPr/>
        </p:nvSpPr>
        <p:spPr>
          <a:xfrm>
            <a:off x="7201824" y="4098470"/>
            <a:ext cx="3269951" cy="7134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致真唯实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333516" y="1744518"/>
            <a:ext cx="3655248" cy="3672406"/>
            <a:chOff x="4333516" y="1744518"/>
            <a:chExt cx="3655248" cy="3672406"/>
          </a:xfrm>
        </p:grpSpPr>
        <p:grpSp>
          <p:nvGrpSpPr>
            <p:cNvPr id="34" name="千图PPT彼岸天：ID 8661124库_组合 5">
              <a:extLst>
                <a:ext uri="{FF2B5EF4-FFF2-40B4-BE49-F238E27FC236}">
                  <a16:creationId xmlns:a16="http://schemas.microsoft.com/office/drawing/2014/main" id="{94E17E92-57E9-4D07-9623-602EFEF6E43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333516" y="1744518"/>
              <a:ext cx="3655248" cy="3672406"/>
              <a:chOff x="7659605" y="1304764"/>
              <a:chExt cx="2454599" cy="2466123"/>
            </a:xfrm>
          </p:grpSpPr>
          <p:sp>
            <p:nvSpPr>
              <p:cNvPr id="35" name="任意多边形: 形状 27">
                <a:extLst>
                  <a:ext uri="{FF2B5EF4-FFF2-40B4-BE49-F238E27FC236}">
                    <a16:creationId xmlns:a16="http://schemas.microsoft.com/office/drawing/2014/main" id="{F4D24587-99DD-456B-8EDC-B448B3F55D6B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任意多边形: 形状 28">
                <a:extLst>
                  <a:ext uri="{FF2B5EF4-FFF2-40B4-BE49-F238E27FC236}">
                    <a16:creationId xmlns:a16="http://schemas.microsoft.com/office/drawing/2014/main" id="{D1ADE58D-D729-4612-9B82-15D03FAFA24E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任意多边形: 形状 29">
                <a:extLst>
                  <a:ext uri="{FF2B5EF4-FFF2-40B4-BE49-F238E27FC236}">
                    <a16:creationId xmlns:a16="http://schemas.microsoft.com/office/drawing/2014/main" id="{E314BC78-46AF-4A4B-931B-FA8D361D7F53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: 形状 30">
                <a:extLst>
                  <a:ext uri="{FF2B5EF4-FFF2-40B4-BE49-F238E27FC236}">
                    <a16:creationId xmlns:a16="http://schemas.microsoft.com/office/drawing/2014/main" id="{96F7320E-B439-40D9-BD06-45373F748602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任意多边形: 形状 31">
                <a:extLst>
                  <a:ext uri="{FF2B5EF4-FFF2-40B4-BE49-F238E27FC236}">
                    <a16:creationId xmlns:a16="http://schemas.microsoft.com/office/drawing/2014/main" id="{1782ED17-34F5-463F-84C0-9FA4820F552C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任意多边形: 形状 32">
                <a:extLst>
                  <a:ext uri="{FF2B5EF4-FFF2-40B4-BE49-F238E27FC236}">
                    <a16:creationId xmlns:a16="http://schemas.microsoft.com/office/drawing/2014/main" id="{645A9875-4174-4047-B0EC-37B67030CB89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任意多边形: 形状 33">
                <a:extLst>
                  <a:ext uri="{FF2B5EF4-FFF2-40B4-BE49-F238E27FC236}">
                    <a16:creationId xmlns:a16="http://schemas.microsoft.com/office/drawing/2014/main" id="{247EC908-F1A0-495D-9A67-C738E92710C5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任意多边形: 形状 34">
                <a:extLst>
                  <a:ext uri="{FF2B5EF4-FFF2-40B4-BE49-F238E27FC236}">
                    <a16:creationId xmlns:a16="http://schemas.microsoft.com/office/drawing/2014/main" id="{FB5B0F66-12E7-4267-993C-9F99D6347709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任意多边形: 形状 35">
                <a:extLst>
                  <a:ext uri="{FF2B5EF4-FFF2-40B4-BE49-F238E27FC236}">
                    <a16:creationId xmlns:a16="http://schemas.microsoft.com/office/drawing/2014/main" id="{24B430D5-A84D-4850-A086-711BAF882663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任意多边形: 形状 36">
                <a:extLst>
                  <a:ext uri="{FF2B5EF4-FFF2-40B4-BE49-F238E27FC236}">
                    <a16:creationId xmlns:a16="http://schemas.microsoft.com/office/drawing/2014/main" id="{5E2CB751-7220-414D-9CC6-5D0364E366F1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任意多边形: 形状 37">
                <a:extLst>
                  <a:ext uri="{FF2B5EF4-FFF2-40B4-BE49-F238E27FC236}">
                    <a16:creationId xmlns:a16="http://schemas.microsoft.com/office/drawing/2014/main" id="{27E7C806-7DBF-4FAC-BA28-3EB06B377C07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任意多边形: 形状 38">
                <a:extLst>
                  <a:ext uri="{FF2B5EF4-FFF2-40B4-BE49-F238E27FC236}">
                    <a16:creationId xmlns:a16="http://schemas.microsoft.com/office/drawing/2014/main" id="{CCA75E77-EAA8-4BE9-8813-6F9B99E78BB0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任意多边形: 形状 39">
                <a:extLst>
                  <a:ext uri="{FF2B5EF4-FFF2-40B4-BE49-F238E27FC236}">
                    <a16:creationId xmlns:a16="http://schemas.microsoft.com/office/drawing/2014/main" id="{D7C42807-BDE8-45E0-98AC-DEBE668B9E22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40">
                <a:extLst>
                  <a:ext uri="{FF2B5EF4-FFF2-40B4-BE49-F238E27FC236}">
                    <a16:creationId xmlns:a16="http://schemas.microsoft.com/office/drawing/2014/main" id="{3C1F3EF7-B374-49C8-B80C-E734B9766244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任意多边形: 形状 41">
                <a:extLst>
                  <a:ext uri="{FF2B5EF4-FFF2-40B4-BE49-F238E27FC236}">
                    <a16:creationId xmlns:a16="http://schemas.microsoft.com/office/drawing/2014/main" id="{F3520184-7626-4F42-9061-5EF8004C386B}"/>
                  </a:ext>
                </a:extLst>
              </p:cNvPr>
              <p:cNvSpPr/>
              <p:nvPr/>
            </p:nvSpPr>
            <p:spPr bwMode="auto">
              <a:xfrm flipH="1"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任意多边形: 形状 42">
                <a:extLst>
                  <a:ext uri="{FF2B5EF4-FFF2-40B4-BE49-F238E27FC236}">
                    <a16:creationId xmlns:a16="http://schemas.microsoft.com/office/drawing/2014/main" id="{EFBB1050-5707-4767-89C7-4EE96DC72C66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任意多边形: 形状 43">
                <a:extLst>
                  <a:ext uri="{FF2B5EF4-FFF2-40B4-BE49-F238E27FC236}">
                    <a16:creationId xmlns:a16="http://schemas.microsoft.com/office/drawing/2014/main" id="{16F99848-48F0-40C4-A1B8-0B4FA0729C9E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任意多边形: 形状 44">
                <a:extLst>
                  <a:ext uri="{FF2B5EF4-FFF2-40B4-BE49-F238E27FC236}">
                    <a16:creationId xmlns:a16="http://schemas.microsoft.com/office/drawing/2014/main" id="{892682E8-5745-4D69-B846-6B89D7100DD2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任意多边形: 形状 45">
                <a:extLst>
                  <a:ext uri="{FF2B5EF4-FFF2-40B4-BE49-F238E27FC236}">
                    <a16:creationId xmlns:a16="http://schemas.microsoft.com/office/drawing/2014/main" id="{DBBC8751-C314-47DF-A34A-7285463E2A4A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1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任意多边形: 形状 46">
                <a:extLst>
                  <a:ext uri="{FF2B5EF4-FFF2-40B4-BE49-F238E27FC236}">
                    <a16:creationId xmlns:a16="http://schemas.microsoft.com/office/drawing/2014/main" id="{B5BA9A70-8BC2-4462-A027-FD19F897E54A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任意多边形: 形状 47">
                <a:extLst>
                  <a:ext uri="{FF2B5EF4-FFF2-40B4-BE49-F238E27FC236}">
                    <a16:creationId xmlns:a16="http://schemas.microsoft.com/office/drawing/2014/main" id="{AA99FA61-5496-4FEA-A249-C0CE9B18459E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任意多边形: 形状 48">
                <a:extLst>
                  <a:ext uri="{FF2B5EF4-FFF2-40B4-BE49-F238E27FC236}">
                    <a16:creationId xmlns:a16="http://schemas.microsoft.com/office/drawing/2014/main" id="{40904313-B6AE-4DF3-B069-03FF894C3A0D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任意多边形: 形状 49">
                <a:extLst>
                  <a:ext uri="{FF2B5EF4-FFF2-40B4-BE49-F238E27FC236}">
                    <a16:creationId xmlns:a16="http://schemas.microsoft.com/office/drawing/2014/main" id="{68AF9DF5-D7ED-48A9-A41F-6100BC44EA78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任意多边形: 形状 50">
                <a:extLst>
                  <a:ext uri="{FF2B5EF4-FFF2-40B4-BE49-F238E27FC236}">
                    <a16:creationId xmlns:a16="http://schemas.microsoft.com/office/drawing/2014/main" id="{586A317D-17FE-47B9-866F-F054313B03D2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任意多边形: 形状 51">
                <a:extLst>
                  <a:ext uri="{FF2B5EF4-FFF2-40B4-BE49-F238E27FC236}">
                    <a16:creationId xmlns:a16="http://schemas.microsoft.com/office/drawing/2014/main" id="{BE6614F9-C96A-44EF-9C43-F8F663E90157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xmlns:p15="http://schemas.microsoft.com/office/powerpoint/2012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C307C897-F7BB-409C-892F-9E389708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90979">
              <a:off x="6601763" y="2840406"/>
              <a:ext cx="293914" cy="303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09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4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为什么是士谔？</a:t>
            </a:r>
          </a:p>
        </p:txBody>
      </p:sp>
    </p:spTree>
    <p:extLst>
      <p:ext uri="{BB962C8B-B14F-4D97-AF65-F5344CB8AC3E}">
        <p14:creationId xmlns:p14="http://schemas.microsoft.com/office/powerpoint/2010/main" val="976018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为什么是士谔？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5996" y="2138831"/>
            <a:ext cx="7999073" cy="2939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200" dirty="0">
                <a:latin typeface="+mn-lt"/>
              </a:rPr>
              <a:t>“</a:t>
            </a:r>
            <a:r>
              <a:rPr lang="zh-CN" altLang="en-US" sz="3200" dirty="0">
                <a:latin typeface="+mn-lt"/>
              </a:rPr>
              <a:t>千人之诺诺，不如一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</a:rPr>
              <a:t>士之谔谔</a:t>
            </a:r>
            <a:r>
              <a:rPr lang="en-US" altLang="zh-CN" sz="3200" dirty="0">
                <a:latin typeface="Agency FB" panose="020B0503020202020204" pitchFamily="34" charset="0"/>
                <a:ea typeface="黑体" panose="02010609060101010101" pitchFamily="49" charset="-122"/>
              </a:rPr>
              <a:t>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>
              <a:latin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dirty="0">
                <a:latin typeface="+mn-lt"/>
              </a:rPr>
              <a:t>士谔书院以</a:t>
            </a:r>
            <a:r>
              <a:rPr lang="zh-CN" altLang="en-US" sz="3200" dirty="0">
                <a:solidFill>
                  <a:srgbClr val="494949"/>
                </a:solidFill>
              </a:rPr>
              <a:t>林士谔教授</a:t>
            </a:r>
            <a:r>
              <a:rPr lang="zh-CN" altLang="en-US" sz="3200" dirty="0">
                <a:latin typeface="+mn-lt"/>
              </a:rPr>
              <a:t>的名字命名，志在继承林士谔教授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</a:rPr>
              <a:t>爱国</a:t>
            </a:r>
            <a:r>
              <a:rPr lang="zh-CN" altLang="en-US" sz="3200" dirty="0">
                <a:latin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</a:rPr>
              <a:t>自信</a:t>
            </a:r>
            <a:r>
              <a:rPr lang="zh-CN" altLang="en-US" sz="3200">
                <a:latin typeface="+mn-lt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+mn-lt"/>
              </a:rPr>
              <a:t>博采</a:t>
            </a:r>
            <a:r>
              <a:rPr lang="zh-CN" altLang="en-US" sz="3200">
                <a:latin typeface="+mn-lt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</a:rPr>
              <a:t>拓新</a:t>
            </a:r>
            <a:r>
              <a:rPr lang="zh-CN" altLang="en-US" sz="3200" dirty="0">
                <a:latin typeface="+mn-lt"/>
              </a:rPr>
              <a:t>的精神。</a:t>
            </a:r>
          </a:p>
          <a:p>
            <a:endParaRPr lang="zh-CN" altLang="en-US"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99" y="1322905"/>
            <a:ext cx="3020483" cy="40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5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青年林士谔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1D16B9-BB92-47AE-944A-9EAC880A7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423" y="229432"/>
            <a:ext cx="10369152" cy="612505"/>
          </a:xfrm>
        </p:spPr>
        <p:txBody>
          <a:bodyPr/>
          <a:lstStyle/>
          <a:p>
            <a:r>
              <a:rPr lang="zh-CN" altLang="en-US" dirty="0"/>
              <a:t>幼年林士谔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533AB-DB08-44BC-AB71-84DE97E3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453" y="122921"/>
            <a:ext cx="2895891" cy="625199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3797A-F08A-44DF-B26B-2E8967B63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975" y="1064397"/>
            <a:ext cx="8082511" cy="4945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494949"/>
                </a:solidFill>
              </a:rPr>
              <a:t>1913</a:t>
            </a:r>
            <a:r>
              <a:rPr lang="zh-CN" altLang="en-US" sz="2800" dirty="0">
                <a:solidFill>
                  <a:srgbClr val="494949"/>
                </a:solidFill>
              </a:rPr>
              <a:t>年</a:t>
            </a:r>
            <a:r>
              <a:rPr lang="en-US" altLang="zh-CN" sz="2800" dirty="0">
                <a:solidFill>
                  <a:srgbClr val="494949"/>
                </a:solidFill>
              </a:rPr>
              <a:t>7</a:t>
            </a:r>
            <a:r>
              <a:rPr lang="zh-CN" altLang="en-US" sz="2800" dirty="0">
                <a:solidFill>
                  <a:srgbClr val="494949"/>
                </a:solidFill>
              </a:rPr>
              <a:t>月</a:t>
            </a:r>
            <a:r>
              <a:rPr lang="en-US" altLang="zh-CN" sz="2800" dirty="0">
                <a:solidFill>
                  <a:srgbClr val="494949"/>
                </a:solidFill>
              </a:rPr>
              <a:t>1</a:t>
            </a:r>
            <a:r>
              <a:rPr lang="zh-CN" altLang="en-US" sz="2800" dirty="0">
                <a:solidFill>
                  <a:srgbClr val="494949"/>
                </a:solidFill>
              </a:rPr>
              <a:t>日</a:t>
            </a:r>
            <a:r>
              <a:rPr lang="zh-CN" altLang="en-US" sz="2800" dirty="0">
                <a:latin typeface="+mn-lt"/>
              </a:rPr>
              <a:t>，林士谔出生于广州。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+mn-lt"/>
              </a:rPr>
              <a:t>父亲林震、母亲李兆春。林震早年参加同盟会，辛亥革命时追随孙中山。因宿迁战役有功，孙中山亲笔赠书“渡江英雄”。国与家的概念从小就根植于他的心中。</a:t>
            </a:r>
            <a:endParaRPr lang="en-US" altLang="zh-CN" sz="2800" dirty="0">
              <a:latin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+mn-lt"/>
              </a:rPr>
              <a:t>父亲英年早逝，孙中山亲笔题词“渡江留伟绩，建国纪殊勋”</a:t>
            </a:r>
            <a:endParaRPr lang="zh-CN" altLang="en-US" sz="700" dirty="0"/>
          </a:p>
          <a:p>
            <a:pPr>
              <a:lnSpc>
                <a:spcPct val="150000"/>
              </a:lnSpc>
            </a:pPr>
            <a:endParaRPr lang="zh-CN" altLang="en-US" sz="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43" y="841937"/>
            <a:ext cx="5830278" cy="50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少年求学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589956"/>
            <a:ext cx="12192000" cy="332509"/>
          </a:xfrm>
          <a:prstGeom prst="rect">
            <a:avLst/>
          </a:prstGeom>
          <a:solidFill>
            <a:srgbClr val="565F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2970" y="1864076"/>
            <a:ext cx="221673" cy="2002971"/>
            <a:chOff x="643356" y="1151906"/>
            <a:chExt cx="166255" cy="1502228"/>
          </a:xfrm>
        </p:grpSpPr>
        <p:sp>
          <p:nvSpPr>
            <p:cNvPr id="7" name="椭圆 6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rgbClr val="0082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线连接符 20"/>
            <p:cNvCxnSpPr>
              <a:stCxn id="7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0082DE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9" name="矩形 8"/>
          <p:cNvSpPr/>
          <p:nvPr/>
        </p:nvSpPr>
        <p:spPr>
          <a:xfrm>
            <a:off x="1097524" y="238923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老家平远县读小学</a:t>
            </a:r>
          </a:p>
        </p:txBody>
      </p:sp>
      <p:sp>
        <p:nvSpPr>
          <p:cNvPr id="10" name="矩形 9"/>
          <p:cNvSpPr/>
          <p:nvPr/>
        </p:nvSpPr>
        <p:spPr>
          <a:xfrm>
            <a:off x="1064641" y="1591018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0082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1919</a:t>
            </a:r>
            <a:endParaRPr lang="zh-CN" altLang="en-US" sz="4000" b="1" dirty="0">
              <a:solidFill>
                <a:srgbClr val="0082D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52858" y="3645373"/>
            <a:ext cx="221673" cy="1990765"/>
            <a:chOff x="2525772" y="2487879"/>
            <a:chExt cx="166255" cy="1493074"/>
          </a:xfrm>
        </p:grpSpPr>
        <p:sp>
          <p:nvSpPr>
            <p:cNvPr id="12" name="椭圆 1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rgbClr val="FEB60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FEB601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14" name="矩形 13"/>
          <p:cNvSpPr/>
          <p:nvPr/>
        </p:nvSpPr>
        <p:spPr>
          <a:xfrm>
            <a:off x="3574529" y="479673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父亲病逝，前往香山慈幼院</a:t>
            </a:r>
          </a:p>
        </p:txBody>
      </p:sp>
      <p:sp>
        <p:nvSpPr>
          <p:cNvPr id="15" name="矩形 14"/>
          <p:cNvSpPr/>
          <p:nvPr/>
        </p:nvSpPr>
        <p:spPr>
          <a:xfrm>
            <a:off x="3574529" y="4005659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FEB6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1924</a:t>
            </a:r>
            <a:endParaRPr lang="zh-CN" altLang="en-US" sz="4000" b="1" dirty="0">
              <a:solidFill>
                <a:srgbClr val="FEB6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62746" y="1864076"/>
            <a:ext cx="221673" cy="2002971"/>
            <a:chOff x="4408188" y="1151906"/>
            <a:chExt cx="166255" cy="1502228"/>
          </a:xfrm>
        </p:grpSpPr>
        <p:sp>
          <p:nvSpPr>
            <p:cNvPr id="17" name="椭圆 16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rgbClr val="FA3C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FA3C00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19" name="矩形 18"/>
          <p:cNvSpPr/>
          <p:nvPr/>
        </p:nvSpPr>
        <p:spPr>
          <a:xfrm>
            <a:off x="6157446" y="238923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考入汇文中学</a:t>
            </a:r>
          </a:p>
        </p:txBody>
      </p:sp>
      <p:sp>
        <p:nvSpPr>
          <p:cNvPr id="20" name="矩形 19"/>
          <p:cNvSpPr/>
          <p:nvPr/>
        </p:nvSpPr>
        <p:spPr>
          <a:xfrm>
            <a:off x="6084416" y="1591018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FA3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endParaRPr lang="zh-CN" altLang="en-US" sz="4000" b="1" dirty="0">
              <a:solidFill>
                <a:srgbClr val="FA3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372634" y="3645373"/>
            <a:ext cx="221673" cy="1990765"/>
            <a:chOff x="6290604" y="2487879"/>
            <a:chExt cx="166255" cy="1493074"/>
          </a:xfrm>
        </p:grpSpPr>
        <p:sp>
          <p:nvSpPr>
            <p:cNvPr id="22" name="椭圆 21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BFBFBF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24" name="矩形 23"/>
          <p:cNvSpPr/>
          <p:nvPr/>
        </p:nvSpPr>
        <p:spPr>
          <a:xfrm>
            <a:off x="8594304" y="4796739"/>
            <a:ext cx="3674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高一跳入高三，提前毕业</a:t>
            </a:r>
          </a:p>
        </p:txBody>
      </p:sp>
      <p:sp>
        <p:nvSpPr>
          <p:cNvPr id="25" name="矩形 24"/>
          <p:cNvSpPr/>
          <p:nvPr/>
        </p:nvSpPr>
        <p:spPr>
          <a:xfrm>
            <a:off x="8594304" y="4005659"/>
            <a:ext cx="1447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1929</a:t>
            </a:r>
            <a:endParaRPr lang="zh-CN" altLang="en-US" sz="4000" b="1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40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1D16B9-BB92-47AE-944A-9EAC880A7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青年求学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3797A-F08A-44DF-B26B-2E8967B63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18" y="1956537"/>
            <a:ext cx="5091511" cy="3290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dirty="0">
                <a:solidFill>
                  <a:srgbClr val="494949"/>
                </a:solidFill>
              </a:rPr>
              <a:t>1931</a:t>
            </a:r>
            <a:r>
              <a:rPr lang="zh-CN" altLang="en-US" sz="3000" dirty="0">
                <a:solidFill>
                  <a:srgbClr val="494949"/>
                </a:solidFill>
              </a:rPr>
              <a:t>年</a:t>
            </a:r>
            <a:r>
              <a:rPr lang="zh-CN" altLang="en-US" sz="3000" dirty="0">
                <a:latin typeface="+mn-lt"/>
              </a:rPr>
              <a:t>，同时被清华大学和上海交通大学录取。</a:t>
            </a:r>
            <a:endParaRPr lang="en-US" altLang="zh-CN" sz="3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000" dirty="0"/>
              <a:t>在上海交大学习期间，与钱学森是校友。</a:t>
            </a:r>
          </a:p>
          <a:p>
            <a:pPr>
              <a:lnSpc>
                <a:spcPct val="150000"/>
              </a:lnSpc>
            </a:pPr>
            <a:endParaRPr lang="en-US" altLang="zh-CN" sz="30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CN" sz="3000" dirty="0">
              <a:latin typeface="+mn-lt"/>
            </a:endParaRPr>
          </a:p>
          <a:p>
            <a:pPr marL="0" indent="0">
              <a:buNone/>
            </a:pPr>
            <a:endParaRPr lang="zh-CN" altLang="en-US" sz="3000" dirty="0">
              <a:solidFill>
                <a:srgbClr val="494949"/>
              </a:solidFill>
              <a:effectLst/>
            </a:endParaRPr>
          </a:p>
          <a:p>
            <a:endParaRPr lang="zh-CN" altLang="en-US" sz="3000" dirty="0"/>
          </a:p>
          <a:p>
            <a:endParaRPr lang="zh-CN" altLang="en-US" sz="3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77" y="475394"/>
            <a:ext cx="5617698" cy="56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1D16B9-BB92-47AE-944A-9EAC880A7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青年求学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3797A-F08A-44DF-B26B-2E8967B63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623" y="1396213"/>
            <a:ext cx="7402483" cy="4515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100" dirty="0">
                <a:latin typeface="+mn-lt"/>
              </a:rPr>
              <a:t>他们都于</a:t>
            </a:r>
            <a:r>
              <a:rPr lang="en-US" altLang="zh-CN" sz="3100" dirty="0">
                <a:solidFill>
                  <a:srgbClr val="494949"/>
                </a:solidFill>
              </a:rPr>
              <a:t>1935</a:t>
            </a:r>
            <a:r>
              <a:rPr lang="zh-CN" altLang="en-US" sz="3100" dirty="0">
                <a:solidFill>
                  <a:srgbClr val="494949"/>
                </a:solidFill>
              </a:rPr>
              <a:t>年</a:t>
            </a:r>
            <a:r>
              <a:rPr lang="en-US" altLang="zh-CN" sz="3100" dirty="0">
                <a:solidFill>
                  <a:srgbClr val="494949"/>
                </a:solidFill>
              </a:rPr>
              <a:t>9</a:t>
            </a:r>
            <a:r>
              <a:rPr lang="zh-CN" altLang="en-US" sz="3100" dirty="0">
                <a:solidFill>
                  <a:srgbClr val="494949"/>
                </a:solidFill>
              </a:rPr>
              <a:t>月</a:t>
            </a:r>
            <a:r>
              <a:rPr lang="zh-CN" altLang="en-US" sz="3100" dirty="0">
                <a:latin typeface="+mn-lt"/>
              </a:rPr>
              <a:t>赴美国麻省理工大学航空研究院学习，成为同一学年的学友。</a:t>
            </a:r>
            <a:endParaRPr lang="en-US" altLang="zh-CN" sz="3100" dirty="0">
              <a:latin typeface="+mn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3100" dirty="0">
                <a:solidFill>
                  <a:srgbClr val="494949"/>
                </a:solidFill>
              </a:rPr>
              <a:t>在读研究生时，林士谔师从陀螺仪表专家</a:t>
            </a:r>
            <a:r>
              <a:rPr lang="en-US" altLang="zh-CN" sz="3100" dirty="0">
                <a:solidFill>
                  <a:srgbClr val="494949"/>
                </a:solidFill>
              </a:rPr>
              <a:t>,</a:t>
            </a:r>
            <a:r>
              <a:rPr lang="zh-CN" altLang="en-US" sz="3100" dirty="0">
                <a:solidFill>
                  <a:srgbClr val="494949"/>
                </a:solidFill>
              </a:rPr>
              <a:t>“惯性导航之父”德雷珀博士。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2431" r="3583" b="1092"/>
          <a:stretch/>
        </p:blipFill>
        <p:spPr>
          <a:xfrm>
            <a:off x="8303350" y="993814"/>
            <a:ext cx="3355250" cy="400514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C3621D-E5C2-4209-9E20-FA04E96FF9DB}"/>
              </a:ext>
            </a:extLst>
          </p:cNvPr>
          <p:cNvSpPr txBox="1"/>
          <p:nvPr/>
        </p:nvSpPr>
        <p:spPr>
          <a:xfrm>
            <a:off x="9080301" y="5098579"/>
            <a:ext cx="21537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德雷珀教授</a:t>
            </a:r>
          </a:p>
        </p:txBody>
      </p:sp>
    </p:spTree>
    <p:extLst>
      <p:ext uri="{BB962C8B-B14F-4D97-AF65-F5344CB8AC3E}">
        <p14:creationId xmlns:p14="http://schemas.microsoft.com/office/powerpoint/2010/main" val="223877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943</Words>
  <Application>Microsoft Macintosh PowerPoint</Application>
  <PresentationFormat>宽屏</PresentationFormat>
  <Paragraphs>120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楷体</vt:lpstr>
      <vt:lpstr>微软雅黑</vt:lpstr>
      <vt:lpstr>Agency FB</vt:lpstr>
      <vt:lpstr>Arial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郭 明明</cp:lastModifiedBy>
  <cp:revision>225</cp:revision>
  <dcterms:created xsi:type="dcterms:W3CDTF">2018-08-27T08:11:28Z</dcterms:created>
  <dcterms:modified xsi:type="dcterms:W3CDTF">2020-10-07T14:31:03Z</dcterms:modified>
</cp:coreProperties>
</file>