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dbe355464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dbe355464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4dbe3554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4dbe3554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dbe355464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dbe355464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e0c41072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e0c41072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e0c41072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e0c41072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dbe35546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dbe35546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dbe355464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dbe35546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dbe355464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dbe355464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dbe355464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dbe355464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3400" y="643175"/>
            <a:ext cx="8520600" cy="318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80">
                <a:latin typeface="Times New Roman"/>
                <a:ea typeface="Times New Roman"/>
                <a:cs typeface="Times New Roman"/>
                <a:sym typeface="Times New Roman"/>
              </a:rPr>
              <a:t>Comparative Analysis of AlexNet and DenseNet for Pneumonia Detection using Chest X-ray Images</a:t>
            </a:r>
            <a:r>
              <a:rPr lang="en" sz="3280"/>
              <a:t> </a:t>
            </a:r>
            <a:endParaRPr sz="3280"/>
          </a:p>
          <a:p>
            <a:pPr indent="0" lvl="0" marL="0" rtl="0" algn="ctr">
              <a:spcBef>
                <a:spcPts val="0"/>
              </a:spcBef>
              <a:spcAft>
                <a:spcPts val="0"/>
              </a:spcAft>
              <a:buSzPts val="990"/>
              <a:buNone/>
            </a:pPr>
            <a:r>
              <a:t/>
            </a:r>
            <a:endParaRPr sz="32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
              <a:t>References </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11582" lvl="0" marL="458114" marR="239403" rtl="0" algn="just">
              <a:lnSpc>
                <a:spcPct val="95786"/>
              </a:lnSpc>
              <a:spcBef>
                <a:spcPts val="1839"/>
              </a:spcBef>
              <a:spcAft>
                <a:spcPts val="0"/>
              </a:spcAft>
              <a:buClr>
                <a:schemeClr val="dk1"/>
              </a:buClr>
              <a:buSzPct val="32882"/>
              <a:buFont typeface="Arial"/>
              <a:buNone/>
            </a:pPr>
            <a:r>
              <a:rPr lang="en" sz="3345">
                <a:solidFill>
                  <a:schemeClr val="dk1"/>
                </a:solidFill>
                <a:latin typeface="Times New Roman"/>
                <a:ea typeface="Times New Roman"/>
                <a:cs typeface="Times New Roman"/>
                <a:sym typeface="Times New Roman"/>
              </a:rPr>
              <a:t>[1] </a:t>
            </a:r>
            <a:r>
              <a:rPr lang="en" sz="3345">
                <a:solidFill>
                  <a:schemeClr val="dk1"/>
                </a:solidFill>
                <a:latin typeface="Times New Roman"/>
                <a:ea typeface="Times New Roman"/>
                <a:cs typeface="Times New Roman"/>
                <a:sym typeface="Times New Roman"/>
              </a:rPr>
              <a:t>Tausif Ur</a:t>
            </a:r>
            <a:r>
              <a:rPr lang="en" sz="3345">
                <a:solidFill>
                  <a:schemeClr val="dk1"/>
                </a:solidFill>
                <a:latin typeface="Times New Roman"/>
                <a:ea typeface="Times New Roman"/>
                <a:cs typeface="Times New Roman"/>
                <a:sym typeface="Times New Roman"/>
              </a:rPr>
              <a:t> Rahman , Muhammad E. H. Chowdhury, Amith Khandakar, Khandaker R. Islam, Khandaker F. Islam, Zaid B. Mahbub, Muhammad A. Kadirand Saad Kashem (2020) Transfer Learning with Deep Convolutional Neural Network (CNN) for Pneumonia Detection Using Chest X-ray. </a:t>
            </a:r>
            <a:endParaRPr sz="3345">
              <a:solidFill>
                <a:schemeClr val="dk1"/>
              </a:solidFill>
              <a:latin typeface="Times New Roman"/>
              <a:ea typeface="Times New Roman"/>
              <a:cs typeface="Times New Roman"/>
              <a:sym typeface="Times New Roman"/>
            </a:endParaRPr>
          </a:p>
          <a:p>
            <a:pPr indent="0" lvl="0" marL="469696" rtl="0" algn="l">
              <a:lnSpc>
                <a:spcPct val="100000"/>
              </a:lnSpc>
              <a:spcBef>
                <a:spcPts val="1410"/>
              </a:spcBef>
              <a:spcAft>
                <a:spcPts val="0"/>
              </a:spcAft>
              <a:buClr>
                <a:schemeClr val="dk1"/>
              </a:buClr>
              <a:buSzPct val="32882"/>
              <a:buFont typeface="Arial"/>
              <a:buNone/>
            </a:pPr>
            <a:r>
              <a:rPr lang="en" sz="3345">
                <a:solidFill>
                  <a:schemeClr val="dk1"/>
                </a:solidFill>
                <a:latin typeface="Times New Roman"/>
                <a:ea typeface="Times New Roman"/>
                <a:cs typeface="Times New Roman"/>
                <a:sym typeface="Times New Roman"/>
              </a:rPr>
              <a:t>[2] </a:t>
            </a:r>
            <a:r>
              <a:rPr lang="en" sz="3345">
                <a:solidFill>
                  <a:schemeClr val="dk1"/>
                </a:solidFill>
                <a:highlight>
                  <a:srgbClr val="FFFFFF"/>
                </a:highlight>
                <a:latin typeface="Times New Roman"/>
                <a:ea typeface="Times New Roman"/>
                <a:cs typeface="Times New Roman"/>
                <a:sym typeface="Times New Roman"/>
              </a:rPr>
              <a:t>Alisha Imran (2019) Training a CNN to detect Pneumonia.</a:t>
            </a:r>
            <a:r>
              <a:rPr lang="en" sz="3345">
                <a:solidFill>
                  <a:schemeClr val="dk1"/>
                </a:solidFill>
                <a:latin typeface="Times New Roman"/>
                <a:ea typeface="Times New Roman"/>
                <a:cs typeface="Times New Roman"/>
                <a:sym typeface="Times New Roman"/>
              </a:rPr>
              <a:t> </a:t>
            </a:r>
            <a:endParaRPr sz="3345">
              <a:solidFill>
                <a:schemeClr val="dk1"/>
              </a:solidFill>
              <a:latin typeface="Times New Roman"/>
              <a:ea typeface="Times New Roman"/>
              <a:cs typeface="Times New Roman"/>
              <a:sym typeface="Times New Roman"/>
            </a:endParaRPr>
          </a:p>
          <a:p>
            <a:pPr indent="0" lvl="0" marL="458114" rtl="0" algn="l">
              <a:lnSpc>
                <a:spcPct val="100000"/>
              </a:lnSpc>
              <a:spcBef>
                <a:spcPts val="0"/>
              </a:spcBef>
              <a:spcAft>
                <a:spcPts val="0"/>
              </a:spcAft>
              <a:buClr>
                <a:schemeClr val="dk1"/>
              </a:buClr>
              <a:buSzPct val="32882"/>
              <a:buFont typeface="Arial"/>
              <a:buNone/>
            </a:pPr>
            <a:r>
              <a:rPr lang="en" sz="3345" u="sng">
                <a:solidFill>
                  <a:srgbClr val="1155CC"/>
                </a:solidFill>
                <a:highlight>
                  <a:srgbClr val="FFFFFF"/>
                </a:highlight>
                <a:latin typeface="Times New Roman"/>
                <a:ea typeface="Times New Roman"/>
                <a:cs typeface="Times New Roman"/>
                <a:sym typeface="Times New Roman"/>
              </a:rPr>
              <a:t>https://medium.datadriveninvestor.com/training-a-cnn-to-detect-pneumonia-c42a44101deb</a:t>
            </a:r>
            <a:r>
              <a:rPr lang="en" sz="3345">
                <a:solidFill>
                  <a:srgbClr val="1155CC"/>
                </a:solidFill>
                <a:latin typeface="Times New Roman"/>
                <a:ea typeface="Times New Roman"/>
                <a:cs typeface="Times New Roman"/>
                <a:sym typeface="Times New Roman"/>
              </a:rPr>
              <a:t> </a:t>
            </a:r>
            <a:endParaRPr sz="3345">
              <a:solidFill>
                <a:srgbClr val="1155CC"/>
              </a:solidFill>
              <a:latin typeface="Times New Roman"/>
              <a:ea typeface="Times New Roman"/>
              <a:cs typeface="Times New Roman"/>
              <a:sym typeface="Times New Roman"/>
            </a:endParaRPr>
          </a:p>
          <a:p>
            <a:pPr indent="9906" lvl="0" marL="459790" marR="236588" rtl="0" algn="just">
              <a:lnSpc>
                <a:spcPct val="95786"/>
              </a:lnSpc>
              <a:spcBef>
                <a:spcPts val="1359"/>
              </a:spcBef>
              <a:spcAft>
                <a:spcPts val="0"/>
              </a:spcAft>
              <a:buClr>
                <a:schemeClr val="dk1"/>
              </a:buClr>
              <a:buSzPct val="32882"/>
              <a:buFont typeface="Arial"/>
              <a:buNone/>
            </a:pPr>
            <a:r>
              <a:rPr lang="en" sz="3345">
                <a:solidFill>
                  <a:schemeClr val="dk1"/>
                </a:solidFill>
                <a:highlight>
                  <a:srgbClr val="FFFFFF"/>
                </a:highlight>
                <a:latin typeface="Times New Roman"/>
                <a:ea typeface="Times New Roman"/>
                <a:cs typeface="Times New Roman"/>
                <a:sym typeface="Times New Roman"/>
              </a:rPr>
              <a:t>[3] </a:t>
            </a:r>
            <a:r>
              <a:rPr lang="en" sz="3345">
                <a:solidFill>
                  <a:schemeClr val="dk1"/>
                </a:solidFill>
                <a:highlight>
                  <a:srgbClr val="FFFFFF"/>
                </a:highlight>
                <a:latin typeface="Times New Roman"/>
                <a:ea typeface="Times New Roman"/>
                <a:cs typeface="Times New Roman"/>
                <a:sym typeface="Times New Roman"/>
              </a:rPr>
              <a:t>Vikas</a:t>
            </a:r>
            <a:r>
              <a:rPr lang="en" sz="3345">
                <a:solidFill>
                  <a:schemeClr val="dk1"/>
                </a:solidFill>
                <a:highlight>
                  <a:srgbClr val="FFFFFF"/>
                </a:highlight>
                <a:latin typeface="Times New Roman"/>
                <a:ea typeface="Times New Roman"/>
                <a:cs typeface="Times New Roman"/>
                <a:sym typeface="Times New Roman"/>
              </a:rPr>
              <a:t> Chouhan,Sanjay Kumar Singh,Aditya Khampari,Deepak Gupta,Prayag Tiwari,Catarina</a:t>
            </a:r>
            <a:r>
              <a:rPr lang="en" sz="3345">
                <a:solidFill>
                  <a:schemeClr val="dk1"/>
                </a:solidFill>
                <a:latin typeface="Times New Roman"/>
                <a:ea typeface="Times New Roman"/>
                <a:cs typeface="Times New Roman"/>
                <a:sym typeface="Times New Roman"/>
              </a:rPr>
              <a:t> </a:t>
            </a:r>
            <a:r>
              <a:rPr lang="en" sz="3345">
                <a:solidFill>
                  <a:schemeClr val="dk1"/>
                </a:solidFill>
                <a:highlight>
                  <a:srgbClr val="FFFFFF"/>
                </a:highlight>
                <a:latin typeface="Times New Roman"/>
                <a:ea typeface="Times New Roman"/>
                <a:cs typeface="Times New Roman"/>
                <a:sym typeface="Times New Roman"/>
              </a:rPr>
              <a:t>Moreira,Robertas Damaševičius </a:t>
            </a:r>
            <a:r>
              <a:rPr lang="en" sz="3345">
                <a:solidFill>
                  <a:schemeClr val="dk1"/>
                </a:solidFill>
                <a:highlight>
                  <a:srgbClr val="FFFFFF"/>
                </a:highlight>
                <a:latin typeface="Times New Roman"/>
                <a:ea typeface="Times New Roman"/>
                <a:cs typeface="Times New Roman"/>
                <a:sym typeface="Times New Roman"/>
              </a:rPr>
              <a:t>and Victor</a:t>
            </a:r>
            <a:r>
              <a:rPr lang="en" sz="3345">
                <a:solidFill>
                  <a:schemeClr val="dk1"/>
                </a:solidFill>
                <a:highlight>
                  <a:srgbClr val="FFFFFF"/>
                </a:highlight>
                <a:latin typeface="Times New Roman"/>
                <a:ea typeface="Times New Roman"/>
                <a:cs typeface="Times New Roman"/>
                <a:sym typeface="Times New Roman"/>
              </a:rPr>
              <a:t> Hugo C. de Albuquerque (2020) A Novel Transfer Learning</a:t>
            </a:r>
            <a:r>
              <a:rPr lang="en" sz="3345">
                <a:solidFill>
                  <a:schemeClr val="dk1"/>
                </a:solidFill>
                <a:latin typeface="Times New Roman"/>
                <a:ea typeface="Times New Roman"/>
                <a:cs typeface="Times New Roman"/>
                <a:sym typeface="Times New Roman"/>
              </a:rPr>
              <a:t> </a:t>
            </a:r>
            <a:r>
              <a:rPr lang="en" sz="3345">
                <a:solidFill>
                  <a:schemeClr val="dk1"/>
                </a:solidFill>
                <a:highlight>
                  <a:srgbClr val="FFFFFF"/>
                </a:highlight>
                <a:latin typeface="Times New Roman"/>
                <a:ea typeface="Times New Roman"/>
                <a:cs typeface="Times New Roman"/>
                <a:sym typeface="Times New Roman"/>
              </a:rPr>
              <a:t>Based Approach for Pneumonia Detection in Chest X-ray Images.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Introduction</a:t>
            </a:r>
            <a:endParaRPr/>
          </a:p>
        </p:txBody>
      </p:sp>
      <p:sp>
        <p:nvSpPr>
          <p:cNvPr id="60" name="Google Shape;60;p14"/>
          <p:cNvSpPr txBox="1"/>
          <p:nvPr>
            <p:ph idx="1" type="body"/>
          </p:nvPr>
        </p:nvSpPr>
        <p:spPr>
          <a:xfrm>
            <a:off x="311700" y="922275"/>
            <a:ext cx="8520600" cy="4100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t/>
            </a:r>
            <a:endParaRPr sz="6400"/>
          </a:p>
          <a:p>
            <a:pPr indent="-355600" lvl="0" marL="457200" rtl="0" algn="just">
              <a:lnSpc>
                <a:spcPct val="100000"/>
              </a:lnSpc>
              <a:spcBef>
                <a:spcPts val="1200"/>
              </a:spcBef>
              <a:spcAft>
                <a:spcPts val="0"/>
              </a:spcAft>
              <a:buSzPct val="100000"/>
              <a:buFont typeface="Times New Roman"/>
              <a:buChar char="●"/>
            </a:pPr>
            <a:r>
              <a:rPr lang="en" sz="8000">
                <a:latin typeface="Times New Roman"/>
                <a:ea typeface="Times New Roman"/>
                <a:cs typeface="Times New Roman"/>
                <a:sym typeface="Times New Roman"/>
              </a:rPr>
              <a:t>Pneumonia, a lung infection, can be caused by bacteria or viruses.</a:t>
            </a:r>
            <a:endParaRPr sz="8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ct val="100000"/>
              <a:buFont typeface="Times New Roman"/>
              <a:buChar char="●"/>
            </a:pPr>
            <a:r>
              <a:rPr lang="en" sz="8000">
                <a:latin typeface="Times New Roman"/>
                <a:ea typeface="Times New Roman"/>
                <a:cs typeface="Times New Roman"/>
                <a:sym typeface="Times New Roman"/>
              </a:rPr>
              <a:t>Pneumonia claims the lives of 1.4 million children annually, making up 18% of under-five child fatalities worldwide.Globally, two billion people suffer from pneumonia each year.</a:t>
            </a:r>
            <a:endParaRPr sz="8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ct val="100000"/>
              <a:buFont typeface="Times New Roman"/>
              <a:buChar char="●"/>
            </a:pPr>
            <a:r>
              <a:rPr lang="en" sz="8000">
                <a:latin typeface="Times New Roman"/>
                <a:ea typeface="Times New Roman"/>
                <a:cs typeface="Times New Roman"/>
                <a:sym typeface="Times New Roman"/>
              </a:rPr>
              <a:t>The good news: Pneumonia is treatable with antibiotics and antiviral drugs.</a:t>
            </a:r>
            <a:endParaRPr sz="8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ct val="100000"/>
              <a:buFont typeface="Times New Roman"/>
              <a:buChar char="●"/>
            </a:pPr>
            <a:r>
              <a:rPr lang="en" sz="8000">
                <a:latin typeface="Times New Roman"/>
                <a:ea typeface="Times New Roman"/>
                <a:cs typeface="Times New Roman"/>
                <a:sym typeface="Times New Roman"/>
              </a:rPr>
              <a:t>Challenges: Chest X-rays, the current diagnostic method, often produce unclear images, leading to misclassifications.</a:t>
            </a:r>
            <a:endParaRPr sz="8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ct val="100000"/>
              <a:buFont typeface="Times New Roman"/>
              <a:buChar char="●"/>
            </a:pPr>
            <a:r>
              <a:rPr lang="en" sz="8000">
                <a:latin typeface="Times New Roman"/>
                <a:ea typeface="Times New Roman"/>
                <a:cs typeface="Times New Roman"/>
                <a:sym typeface="Times New Roman"/>
              </a:rPr>
              <a:t>Our Goal: Develop an automated system to detect bacterial and viral pneumonia from digital X-ray images.</a:t>
            </a:r>
            <a:endParaRPr sz="8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ct val="100000"/>
              <a:buFont typeface="Times New Roman"/>
              <a:buChar char="●"/>
            </a:pPr>
            <a:r>
              <a:rPr lang="en" sz="8000">
                <a:latin typeface="Times New Roman"/>
                <a:ea typeface="Times New Roman"/>
                <a:cs typeface="Times New Roman"/>
                <a:sym typeface="Times New Roman"/>
              </a:rPr>
              <a:t>We'll discuss advancements in accurate pneumonia detection using two pre-trained deep Convolutional Neural Networks (CNNs): AlexNet and DenseNet.</a:t>
            </a:r>
            <a:endParaRPr sz="8000">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6400"/>
          </a:p>
          <a:p>
            <a:pPr indent="0" lvl="0" marL="457200" rtl="0" algn="l">
              <a:lnSpc>
                <a:spcPct val="100000"/>
              </a:lnSpc>
              <a:spcBef>
                <a:spcPts val="1200"/>
              </a:spcBef>
              <a:spcAft>
                <a:spcPts val="0"/>
              </a:spcAft>
              <a:buNone/>
            </a:pPr>
            <a:r>
              <a:t/>
            </a:r>
            <a:endParaRPr sz="21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500"/>
          </a:p>
          <a:p>
            <a:pPr indent="0" lvl="0" marL="0" rtl="0" algn="l">
              <a:lnSpc>
                <a:spcPct val="100000"/>
              </a:lnSpc>
              <a:spcBef>
                <a:spcPts val="1200"/>
              </a:spcBef>
              <a:spcAft>
                <a:spcPts val="0"/>
              </a:spcAft>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Literature Review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a:p>
          <a:p>
            <a:pPr indent="-325120" lvl="0" marL="457200" marR="234035" rtl="0" algn="just">
              <a:lnSpc>
                <a:spcPct val="110154"/>
              </a:lnSpc>
              <a:spcBef>
                <a:spcPts val="1839"/>
              </a:spcBef>
              <a:spcAft>
                <a:spcPts val="0"/>
              </a:spcAft>
              <a:buSzPct val="100000"/>
              <a:buFont typeface="Times New Roman"/>
              <a:buChar char="●"/>
            </a:pPr>
            <a:r>
              <a:rPr lang="en" sz="3200">
                <a:solidFill>
                  <a:schemeClr val="dk1"/>
                </a:solidFill>
                <a:latin typeface="Times New Roman"/>
                <a:ea typeface="Times New Roman"/>
                <a:cs typeface="Times New Roman"/>
                <a:sym typeface="Times New Roman"/>
              </a:rPr>
              <a:t>Tawsifur Rahman et al.,[1] presents a study focused on the development of an automated system for pneumonia detection using deep learning techniques, specifically Convolutional Neural Networks (CNNs). The researchers employ four pre-trained CNN models, including AlexNet, ResNet18, DenseNet201, and SqueezeNet, and implement transfer learning to facilitate the detection of pneumonia and its differentiation into bacterial and viral pneumonia. The study outlines the methodology, which involves dataset preparation and preprocessing steps, and assesses the performance of the CNN models in various classification schemes. Among the models, DenseNet201 proves to be the most effective, achieving high accuracy and demonstrating superior performance metrics. The research's potential impact lies in its ability to enhance computer-aided pneumonia diagnosis, especially in resource-limited settings, offering the potential to expedite accurate disease detection and save lives. </a:t>
            </a:r>
            <a:endParaRPr sz="3200">
              <a:solidFill>
                <a:schemeClr val="dk1"/>
              </a:solidFill>
              <a:latin typeface="Times New Roman"/>
              <a:ea typeface="Times New Roman"/>
              <a:cs typeface="Times New Roman"/>
              <a:sym typeface="Times New Roman"/>
            </a:endParaRPr>
          </a:p>
          <a:p>
            <a:pPr indent="0" lvl="0" marL="457200" marR="221672" rtl="0" algn="just">
              <a:lnSpc>
                <a:spcPct val="110154"/>
              </a:lnSpc>
              <a:spcBef>
                <a:spcPts val="1651"/>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Literature Review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t/>
            </a:r>
            <a:endParaRPr/>
          </a:p>
          <a:p>
            <a:pPr indent="0" lvl="0" marL="457200" marR="234035" rtl="0" algn="just">
              <a:lnSpc>
                <a:spcPct val="110154"/>
              </a:lnSpc>
              <a:spcBef>
                <a:spcPts val="1839"/>
              </a:spcBef>
              <a:spcAft>
                <a:spcPts val="0"/>
              </a:spcAft>
              <a:buNone/>
            </a:pPr>
            <a:r>
              <a:t/>
            </a:r>
            <a:endParaRPr sz="1200">
              <a:solidFill>
                <a:schemeClr val="dk1"/>
              </a:solidFill>
              <a:latin typeface="Times New Roman"/>
              <a:ea typeface="Times New Roman"/>
              <a:cs typeface="Times New Roman"/>
              <a:sym typeface="Times New Roman"/>
            </a:endParaRPr>
          </a:p>
          <a:p>
            <a:pPr indent="-321849" lvl="0" marL="457200" marR="221672" rtl="0" algn="just">
              <a:lnSpc>
                <a:spcPct val="110154"/>
              </a:lnSpc>
              <a:spcBef>
                <a:spcPts val="1651"/>
              </a:spcBef>
              <a:spcAft>
                <a:spcPts val="0"/>
              </a:spcAft>
              <a:buSzPct val="100000"/>
              <a:buFont typeface="Times New Roman"/>
              <a:buChar char="●"/>
            </a:pPr>
            <a:r>
              <a:rPr lang="en" sz="2670">
                <a:solidFill>
                  <a:schemeClr val="dk1"/>
                </a:solidFill>
                <a:highlight>
                  <a:srgbClr val="FFFFFF"/>
                </a:highlight>
                <a:latin typeface="Times New Roman"/>
                <a:ea typeface="Times New Roman"/>
                <a:cs typeface="Times New Roman"/>
                <a:sym typeface="Times New Roman"/>
              </a:rPr>
              <a:t>Alisha Imran et al.,[2] </a:t>
            </a:r>
            <a:r>
              <a:rPr lang="en" sz="2670">
                <a:solidFill>
                  <a:schemeClr val="dk1"/>
                </a:solidFill>
                <a:latin typeface="Times New Roman"/>
                <a:ea typeface="Times New Roman"/>
                <a:cs typeface="Times New Roman"/>
                <a:sym typeface="Times New Roman"/>
              </a:rPr>
              <a:t>addresses the critical issue of pneumonia diagnosis by developing a Convolutional Neural Network (CNN) capable of automatically detecting pneumonia, both bacterial and viral, from chest X-ray images. By utilizing a dataset of 5,863 X-ray images, categorized into normal and pneumonia cases, the problem is framed as a binary classification task. The author employs transfer learning, utilizing the pre-trained VGG19 model, and explains the model training process, where the CNN's parameters are iteratively adjusted to improve prediction accuracy. The trained model achieves an impressive 88% accuracy, showcasing the potential of CNNs to significantly enhance the efficiency and accuracy of pneumonia diagnosis, ultimately benefiting patients and healthcare professionals alike. </a:t>
            </a:r>
            <a:endParaRPr sz="2670">
              <a:solidFill>
                <a:schemeClr val="dk1"/>
              </a:solidFill>
              <a:latin typeface="Times New Roman"/>
              <a:ea typeface="Times New Roman"/>
              <a:cs typeface="Times New Roman"/>
              <a:sym typeface="Times New Roman"/>
            </a:endParaRPr>
          </a:p>
          <a:p>
            <a:pPr indent="0" lvl="0" marL="457200" marR="233137" rtl="0" algn="just">
              <a:lnSpc>
                <a:spcPct val="110154"/>
              </a:lnSpc>
              <a:spcBef>
                <a:spcPts val="1651"/>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Literature Review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marR="221672" rtl="0" algn="just">
              <a:lnSpc>
                <a:spcPct val="110154"/>
              </a:lnSpc>
              <a:spcBef>
                <a:spcPts val="1651"/>
              </a:spcBef>
              <a:spcAft>
                <a:spcPts val="0"/>
              </a:spcAft>
              <a:buNone/>
            </a:pPr>
            <a:r>
              <a:t/>
            </a:r>
            <a:endParaRPr sz="2850">
              <a:solidFill>
                <a:schemeClr val="dk1"/>
              </a:solidFill>
              <a:latin typeface="Times New Roman"/>
              <a:ea typeface="Times New Roman"/>
              <a:cs typeface="Times New Roman"/>
              <a:sym typeface="Times New Roman"/>
            </a:endParaRPr>
          </a:p>
          <a:p>
            <a:pPr indent="-328136" lvl="0" marL="457200" marR="233137" rtl="0" algn="just">
              <a:lnSpc>
                <a:spcPct val="110154"/>
              </a:lnSpc>
              <a:spcBef>
                <a:spcPts val="1651"/>
              </a:spcBef>
              <a:spcAft>
                <a:spcPts val="0"/>
              </a:spcAft>
              <a:buSzPct val="100000"/>
              <a:buFont typeface="Times New Roman"/>
              <a:buChar char="●"/>
            </a:pPr>
            <a:r>
              <a:rPr lang="en" sz="2850">
                <a:solidFill>
                  <a:schemeClr val="dk1"/>
                </a:solidFill>
                <a:latin typeface="Times New Roman"/>
                <a:ea typeface="Times New Roman"/>
                <a:cs typeface="Times New Roman"/>
                <a:sym typeface="Times New Roman"/>
              </a:rPr>
              <a:t>Vikash chouhan et al.,[3] introduces an innovative deep learning framework for pneumonia detection in chest X-ray images, addressing the critical global health issue of pneumonia caused by viruses, bacteria, and fungi. Leveraging transfer learning and ensemble modeling, the study utilizes pre-trained neural networks (AlexNet, DenseNet121, ResNet18, InceptionV3, and GoogLeNet) and employs data augmentation techniques to enhance model generalization. The ensemble model, combining predictions from these networks, achieves a remarkable accuracy of 96.4% and an outstanding recall of 99.62%, surpassing individual models and previous studies. This approach significantly contributes to the field of medical image analysis, offering a robust solution for accurate pneumonia diagnosis, with potential implications for global healthcare. </a:t>
            </a:r>
            <a:endParaRPr sz="285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The Concept of Transfer Learning</a:t>
            </a:r>
            <a:endParaRPr/>
          </a:p>
        </p:txBody>
      </p:sp>
      <p:pic>
        <p:nvPicPr>
          <p:cNvPr id="84" name="Google Shape;84;p18"/>
          <p:cNvPicPr preferRelativeResize="0"/>
          <p:nvPr/>
        </p:nvPicPr>
        <p:blipFill>
          <a:blip r:embed="rId3">
            <a:alphaModFix/>
          </a:blip>
          <a:stretch>
            <a:fillRect/>
          </a:stretch>
        </p:blipFill>
        <p:spPr>
          <a:xfrm>
            <a:off x="1641001" y="1210225"/>
            <a:ext cx="5558595" cy="3797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roposed Methodology</a:t>
            </a:r>
            <a:endParaRPr/>
          </a:p>
        </p:txBody>
      </p:sp>
      <p:sp>
        <p:nvSpPr>
          <p:cNvPr id="90" name="Google Shape;90;p19"/>
          <p:cNvSpPr txBox="1"/>
          <p:nvPr>
            <p:ph idx="1" type="body"/>
          </p:nvPr>
        </p:nvSpPr>
        <p:spPr>
          <a:xfrm>
            <a:off x="311700" y="1152475"/>
            <a:ext cx="8520600" cy="360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2286000" rtl="0" algn="l">
              <a:spcBef>
                <a:spcPts val="1200"/>
              </a:spcBef>
              <a:spcAft>
                <a:spcPts val="1200"/>
              </a:spcAft>
              <a:buNone/>
            </a:pPr>
            <a:r>
              <a:rPr lang="en"/>
              <a:t>Fig. </a:t>
            </a:r>
            <a:r>
              <a:rPr lang="en"/>
              <a:t>Overview of the methodology. </a:t>
            </a:r>
            <a:endParaRPr/>
          </a:p>
        </p:txBody>
      </p:sp>
      <p:pic>
        <p:nvPicPr>
          <p:cNvPr id="91" name="Google Shape;91;p19"/>
          <p:cNvPicPr preferRelativeResize="0"/>
          <p:nvPr/>
        </p:nvPicPr>
        <p:blipFill>
          <a:blip r:embed="rId3">
            <a:alphaModFix/>
          </a:blip>
          <a:stretch>
            <a:fillRect/>
          </a:stretch>
        </p:blipFill>
        <p:spPr>
          <a:xfrm>
            <a:off x="311700" y="1284275"/>
            <a:ext cx="8520600" cy="2574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01250" y="296300"/>
            <a:ext cx="8652300" cy="42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 We are using a dataset with 5,863 X-ray images from Kaggle, divided into two categories (Pneumonia/Normal) for our pneumonia detection task. To ensure robust model evaluation, the dataset is split into training, validation, and test sets.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Preprocessing: One of the important steps in the data preprocessing was to resize the X-ray images as the image input for different algorithms were different. For AlexNet the images were resized to 227 × 227 pixels and for </a:t>
            </a:r>
            <a:r>
              <a:rPr lang="en">
                <a:latin typeface="Times New Roman"/>
                <a:ea typeface="Times New Roman"/>
                <a:cs typeface="Times New Roman"/>
                <a:sym typeface="Times New Roman"/>
              </a:rPr>
              <a:t>DenseNet 201</a:t>
            </a:r>
            <a:r>
              <a:rPr lang="en">
                <a:latin typeface="Times New Roman"/>
                <a:ea typeface="Times New Roman"/>
                <a:cs typeface="Times New Roman"/>
                <a:sym typeface="Times New Roman"/>
              </a:rPr>
              <a:t> the images were resized to 224 × 224 pixels. All images were normalized according to the pre-trained model standards.</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Data augmentation enhances our model's ability to recognize patterns by exposing it to a variety of image perspectives.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Augmentation technique: Rotation,Translation and Scaling</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390200"/>
            <a:ext cx="8520600" cy="41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We've chosen two powerful models, AlexNet and DenseNet, known for their success in image tasks. While training and results are pending, we believe these models will guide our pneumonia detection project.</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After training, we'll compare results using metrics like accuracy and precision, presenting findings and insights to identify the better-performing model and areas for improvement.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