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84C15-54E3-4F0E-8CBB-E0EF51B62E7B}" v="524" dt="2021-11-08T03:55:55.704"/>
    <p1510:client id="{7B17A450-6EFF-4AA7-8AE0-923003D21212}" v="108" dt="2021-11-08T04:08:5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Length of Rivers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Lesson 5 Hands On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43B-FE6E-4E12-89AD-EE02A9AE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Histogram Graph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F4DE64F-E63D-46EE-B21A-0E7D8509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823" y="957691"/>
            <a:ext cx="5836549" cy="3682808"/>
          </a:xfr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72146C21-3BEF-45CB-BE3E-A3BDC83B8CE9}"/>
              </a:ext>
            </a:extLst>
          </p:cNvPr>
          <p:cNvSpPr/>
          <p:nvPr/>
        </p:nvSpPr>
        <p:spPr>
          <a:xfrm>
            <a:off x="5999388" y="1917245"/>
            <a:ext cx="296883" cy="3166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E8725-9900-42BC-9E58-B36686E11F71}"/>
              </a:ext>
            </a:extLst>
          </p:cNvPr>
          <p:cNvCxnSpPr/>
          <p:nvPr/>
        </p:nvCxnSpPr>
        <p:spPr>
          <a:xfrm flipH="1" flipV="1">
            <a:off x="6551963" y="2153143"/>
            <a:ext cx="629392" cy="8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8FDC62-F401-4B6B-97E2-F884C2796731}"/>
              </a:ext>
            </a:extLst>
          </p:cNvPr>
          <p:cNvSpPr txBox="1"/>
          <p:nvPr/>
        </p:nvSpPr>
        <p:spPr>
          <a:xfrm>
            <a:off x="7191623" y="2006062"/>
            <a:ext cx="1941616" cy="415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dirty="0">
                <a:latin typeface="Lucida Sans Unicode"/>
                <a:cs typeface="Lucida Sans Unicode"/>
              </a:rPr>
              <a:t>Possible problem child for normal distribution...</a:t>
            </a:r>
            <a:endParaRPr lang="en-US" sz="1050">
              <a:latin typeface="Lucida Sans Unicode"/>
              <a:cs typeface="Lucida Sans Unicod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78E1A-C77F-4076-A44D-512CF07E3D43}"/>
              </a:ext>
            </a:extLst>
          </p:cNvPr>
          <p:cNvSpPr txBox="1"/>
          <p:nvPr/>
        </p:nvSpPr>
        <p:spPr>
          <a:xfrm>
            <a:off x="1371600" y="51511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Almost looks textbook, BUT...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D40FD-0093-4D35-BB3A-7C9D082E69BB}"/>
              </a:ext>
            </a:extLst>
          </p:cNvPr>
          <p:cNvSpPr txBox="1"/>
          <p:nvPr/>
        </p:nvSpPr>
        <p:spPr>
          <a:xfrm>
            <a:off x="5496296" y="5149931"/>
            <a:ext cx="53161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  <a:ea typeface="+mn-lt"/>
                <a:cs typeface="+mn-lt"/>
              </a:rPr>
              <a:t>#histogram</a:t>
            </a:r>
            <a:endParaRPr lang="en-US" sz="1000">
              <a:latin typeface="Consolas"/>
            </a:endParaRPr>
          </a:p>
          <a:p>
            <a:r>
              <a:rPr lang="en-US" sz="1000" dirty="0">
                <a:latin typeface="Consolas"/>
                <a:ea typeface="+mn-lt"/>
                <a:cs typeface="+mn-lt"/>
              </a:rPr>
              <a:t>r &lt;-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ggplot</a:t>
            </a:r>
            <a:r>
              <a:rPr lang="en-US" sz="1000" dirty="0">
                <a:latin typeface="Consolas"/>
                <a:ea typeface="+mn-lt"/>
                <a:cs typeface="+mn-lt"/>
              </a:rPr>
              <a:t>(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rr</a:t>
            </a:r>
            <a:r>
              <a:rPr lang="en-US" sz="1000" dirty="0">
                <a:latin typeface="Consolas"/>
                <a:ea typeface="+mn-lt"/>
                <a:cs typeface="+mn-lt"/>
              </a:rPr>
              <a:t>,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aes</a:t>
            </a:r>
            <a:r>
              <a:rPr lang="en-US" sz="1000" dirty="0">
                <a:latin typeface="Consolas"/>
                <a:ea typeface="+mn-lt"/>
                <a:cs typeface="+mn-lt"/>
              </a:rPr>
              <a:t>(x = rivers))</a:t>
            </a:r>
            <a:endParaRPr lang="en-US" sz="100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latin typeface="Consolas"/>
                <a:ea typeface="+mn-lt"/>
                <a:cs typeface="+mn-lt"/>
              </a:rPr>
              <a:t>r +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geom_histogram</a:t>
            </a:r>
            <a:r>
              <a:rPr lang="en-US" sz="1000" dirty="0">
                <a:latin typeface="Consolas"/>
                <a:ea typeface="+mn-lt"/>
                <a:cs typeface="+mn-lt"/>
              </a:rPr>
              <a:t>(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binwidth</a:t>
            </a:r>
            <a:r>
              <a:rPr lang="en-US" sz="1000" dirty="0">
                <a:latin typeface="Consolas"/>
                <a:ea typeface="+mn-lt"/>
                <a:cs typeface="+mn-lt"/>
              </a:rPr>
              <a:t> = 200, fill = "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darkblue</a:t>
            </a:r>
            <a:r>
              <a:rPr lang="en-US" sz="1000" dirty="0">
                <a:latin typeface="Consolas"/>
                <a:ea typeface="+mn-lt"/>
                <a:cs typeface="+mn-lt"/>
              </a:rPr>
              <a:t>", color = "white") +</a:t>
            </a:r>
            <a:endParaRPr lang="en-US" sz="1000">
              <a:latin typeface="Consolas"/>
            </a:endParaRPr>
          </a:p>
          <a:p>
            <a:r>
              <a:rPr lang="en-US" sz="1000" dirty="0" err="1">
                <a:latin typeface="Consolas"/>
                <a:ea typeface="+mn-lt"/>
                <a:cs typeface="+mn-lt"/>
              </a:rPr>
              <a:t>ggtitle</a:t>
            </a:r>
            <a:r>
              <a:rPr lang="en-US" sz="1000" dirty="0">
                <a:latin typeface="Consolas"/>
                <a:ea typeface="+mn-lt"/>
                <a:cs typeface="+mn-lt"/>
              </a:rPr>
              <a:t>("Lengths of Major Rivers") +</a:t>
            </a:r>
            <a:endParaRPr lang="en-US" sz="1000">
              <a:latin typeface="Consolas"/>
            </a:endParaRPr>
          </a:p>
          <a:p>
            <a:r>
              <a:rPr lang="en-US" sz="1000" dirty="0" err="1">
                <a:latin typeface="Consolas"/>
                <a:ea typeface="+mn-lt"/>
                <a:cs typeface="+mn-lt"/>
              </a:rPr>
              <a:t>xlab</a:t>
            </a:r>
            <a:r>
              <a:rPr lang="en-US" sz="1000" dirty="0">
                <a:latin typeface="Consolas"/>
                <a:ea typeface="+mn-lt"/>
                <a:cs typeface="+mn-lt"/>
              </a:rPr>
              <a:t>("Length (in miles)")</a:t>
            </a:r>
            <a:endParaRPr lang="en-US" sz="10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8E27B-F331-4119-A8B0-20482E224BAA}"/>
              </a:ext>
            </a:extLst>
          </p:cNvPr>
          <p:cNvSpPr txBox="1"/>
          <p:nvPr/>
        </p:nvSpPr>
        <p:spPr>
          <a:xfrm>
            <a:off x="5500626" y="4788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 code:</a:t>
            </a:r>
          </a:p>
        </p:txBody>
      </p:sp>
    </p:spTree>
    <p:extLst>
      <p:ext uri="{BB962C8B-B14F-4D97-AF65-F5344CB8AC3E}">
        <p14:creationId xmlns:p14="http://schemas.microsoft.com/office/powerpoint/2010/main" val="40631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allAtOnce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3456-A180-4C6D-9345-CD34C42C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Box Plot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See any outliers high or low?</a:t>
            </a:r>
            <a:endParaRPr lang="en-US" sz="2000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55B615F-F1A7-4B43-8DD7-0FF987DB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385" y="952875"/>
            <a:ext cx="5866237" cy="371249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D2DA9-53F3-4203-B23C-ED9CA063D9EC}"/>
              </a:ext>
            </a:extLst>
          </p:cNvPr>
          <p:cNvSpPr txBox="1"/>
          <p:nvPr/>
        </p:nvSpPr>
        <p:spPr>
          <a:xfrm>
            <a:off x="1429096" y="513676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 are outliers! Let us look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76F5159A-A240-40C8-AD75-3198D1C78DBF}"/>
              </a:ext>
            </a:extLst>
          </p:cNvPr>
          <p:cNvSpPr/>
          <p:nvPr/>
        </p:nvSpPr>
        <p:spPr>
          <a:xfrm>
            <a:off x="2382026" y="5539953"/>
            <a:ext cx="663039" cy="1484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267453-39A5-49D1-91AD-994C2A34BD02}"/>
              </a:ext>
            </a:extLst>
          </p:cNvPr>
          <p:cNvSpPr/>
          <p:nvPr/>
        </p:nvSpPr>
        <p:spPr>
          <a:xfrm>
            <a:off x="8039479" y="3134508"/>
            <a:ext cx="168234" cy="168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F8CC23-F360-48DE-8750-74C23ADA5410}"/>
              </a:ext>
            </a:extLst>
          </p:cNvPr>
          <p:cNvSpPr/>
          <p:nvPr/>
        </p:nvSpPr>
        <p:spPr>
          <a:xfrm>
            <a:off x="8039478" y="2990881"/>
            <a:ext cx="168234" cy="168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72FAA6-C9B4-49A5-9BD3-6BE4332CE00F}"/>
              </a:ext>
            </a:extLst>
          </p:cNvPr>
          <p:cNvSpPr/>
          <p:nvPr/>
        </p:nvSpPr>
        <p:spPr>
          <a:xfrm>
            <a:off x="8029317" y="2670577"/>
            <a:ext cx="188554" cy="193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0C512E-3846-442C-AF79-39583D5AE0EA}"/>
              </a:ext>
            </a:extLst>
          </p:cNvPr>
          <p:cNvSpPr/>
          <p:nvPr/>
        </p:nvSpPr>
        <p:spPr>
          <a:xfrm>
            <a:off x="8039477" y="2267674"/>
            <a:ext cx="168234" cy="168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B76E7-6971-4120-B07D-0C0A6DA26F2B}"/>
              </a:ext>
            </a:extLst>
          </p:cNvPr>
          <p:cNvSpPr/>
          <p:nvPr/>
        </p:nvSpPr>
        <p:spPr>
          <a:xfrm>
            <a:off x="8039476" y="2064738"/>
            <a:ext cx="168234" cy="168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702CC0-FB7C-4735-AE36-2E421B225647}"/>
              </a:ext>
            </a:extLst>
          </p:cNvPr>
          <p:cNvSpPr/>
          <p:nvPr/>
        </p:nvSpPr>
        <p:spPr>
          <a:xfrm>
            <a:off x="8039476" y="1072027"/>
            <a:ext cx="168234" cy="168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1B95C-AB3B-414D-9D15-61E371F1380C}"/>
              </a:ext>
            </a:extLst>
          </p:cNvPr>
          <p:cNvSpPr txBox="1"/>
          <p:nvPr/>
        </p:nvSpPr>
        <p:spPr>
          <a:xfrm>
            <a:off x="8895905" y="2271255"/>
            <a:ext cx="1409700" cy="46166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Lucida Sans Unicode"/>
                <a:cs typeface="Lucida Sans Unicode"/>
              </a:rPr>
              <a:t>High outliers, some major!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6D6E9-75B8-4392-968D-5A4D540D295A}"/>
              </a:ext>
            </a:extLst>
          </p:cNvPr>
          <p:cNvSpPr txBox="1"/>
          <p:nvPr/>
        </p:nvSpPr>
        <p:spPr>
          <a:xfrm>
            <a:off x="5496296" y="5149931"/>
            <a:ext cx="29807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  <a:ea typeface="+mn-lt"/>
                <a:cs typeface="+mn-lt"/>
              </a:rPr>
              <a:t>#boxplot</a:t>
            </a:r>
            <a:endParaRPr lang="en-US">
              <a:latin typeface="Consolas"/>
            </a:endParaRPr>
          </a:p>
          <a:p>
            <a:r>
              <a:rPr lang="en-US" sz="1000" dirty="0">
                <a:latin typeface="Consolas"/>
                <a:ea typeface="+mn-lt"/>
                <a:cs typeface="+mn-lt"/>
              </a:rPr>
              <a:t>r &lt;-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ggplot</a:t>
            </a:r>
            <a:r>
              <a:rPr lang="en-US" sz="1000" dirty="0">
                <a:latin typeface="Consolas"/>
                <a:ea typeface="+mn-lt"/>
                <a:cs typeface="+mn-lt"/>
              </a:rPr>
              <a:t>(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rr</a:t>
            </a:r>
            <a:r>
              <a:rPr lang="en-US" sz="1000" dirty="0">
                <a:latin typeface="Consolas"/>
                <a:ea typeface="+mn-lt"/>
                <a:cs typeface="+mn-lt"/>
              </a:rPr>
              <a:t>,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aes</a:t>
            </a:r>
            <a:r>
              <a:rPr lang="en-US" sz="1000" dirty="0">
                <a:latin typeface="Consolas"/>
                <a:ea typeface="+mn-lt"/>
                <a:cs typeface="+mn-lt"/>
              </a:rPr>
              <a:t>(x = "", y = rivers))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1000" dirty="0">
                <a:latin typeface="Consolas"/>
                <a:ea typeface="+mn-lt"/>
                <a:cs typeface="+mn-lt"/>
              </a:rPr>
              <a:t>r +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geom_boxplot</a:t>
            </a:r>
            <a:r>
              <a:rPr lang="en-US" sz="1000" dirty="0">
                <a:latin typeface="Consolas"/>
                <a:ea typeface="+mn-lt"/>
                <a:cs typeface="+mn-lt"/>
              </a:rPr>
              <a:t>() +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xlab</a:t>
            </a:r>
            <a:r>
              <a:rPr lang="en-US" sz="1000" dirty="0">
                <a:latin typeface="Consolas"/>
                <a:ea typeface="+mn-lt"/>
                <a:cs typeface="+mn-lt"/>
              </a:rPr>
              <a:t>("")</a:t>
            </a:r>
            <a:endParaRPr lang="en-US">
              <a:latin typeface="Consolas"/>
            </a:endParaRPr>
          </a:p>
          <a:p>
            <a:r>
              <a:rPr lang="en-US" sz="1000" dirty="0">
                <a:latin typeface="Consolas"/>
                <a:ea typeface="+mn-lt"/>
                <a:cs typeface="+mn-lt"/>
              </a:rPr>
              <a:t>summary(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rr$rivers</a:t>
            </a:r>
            <a:r>
              <a:rPr lang="en-US" sz="1000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latin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19BE9-D25A-4339-9639-2251BDFF533C}"/>
              </a:ext>
            </a:extLst>
          </p:cNvPr>
          <p:cNvSpPr txBox="1"/>
          <p:nvPr/>
        </p:nvSpPr>
        <p:spPr>
          <a:xfrm>
            <a:off x="5500626" y="4788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 code:</a:t>
            </a:r>
          </a:p>
        </p:txBody>
      </p:sp>
    </p:spTree>
    <p:extLst>
      <p:ext uri="{BB962C8B-B14F-4D97-AF65-F5344CB8AC3E}">
        <p14:creationId xmlns:p14="http://schemas.microsoft.com/office/powerpoint/2010/main" val="14641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EDA-5D69-41DD-96A7-2B8E5DB6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71" y="21975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Normal Distribution Plot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2400" dirty="0">
                <a:ea typeface="+mj-lt"/>
                <a:cs typeface="+mj-lt"/>
              </a:rPr>
              <a:t>Does the data appear to come from a normal distribution?</a:t>
            </a:r>
            <a:endParaRPr lang="en-US" sz="2400">
              <a:cs typeface="Calibri Light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E8C18D-32FD-4378-8B43-CF9CAD397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655" y="829042"/>
            <a:ext cx="6163119" cy="389062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DF9E1-73E5-449A-8C49-AD771EEBE251}"/>
              </a:ext>
            </a:extLst>
          </p:cNvPr>
          <p:cNvSpPr txBox="1"/>
          <p:nvPr/>
        </p:nvSpPr>
        <p:spPr>
          <a:xfrm>
            <a:off x="1554480" y="51511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Almost, but not quite....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FE13A3-BFAE-4F97-9B0F-980839AF2D6D}"/>
              </a:ext>
            </a:extLst>
          </p:cNvPr>
          <p:cNvCxnSpPr/>
          <p:nvPr/>
        </p:nvCxnSpPr>
        <p:spPr>
          <a:xfrm flipH="1">
            <a:off x="7003349" y="3399881"/>
            <a:ext cx="3285110" cy="841663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68587D-2396-4591-B304-AEEEEDEF1789}"/>
              </a:ext>
            </a:extLst>
          </p:cNvPr>
          <p:cNvSpPr txBox="1"/>
          <p:nvPr/>
        </p:nvSpPr>
        <p:spPr>
          <a:xfrm rot="21060000">
            <a:off x="6622126" y="3107426"/>
            <a:ext cx="1973580" cy="261610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Lucida Sans Unicode"/>
                <a:cs typeface="Lucida Sans Unicode"/>
              </a:rPr>
              <a:t>"Normal Distribution Line"</a:t>
            </a:r>
            <a:endParaRPr lang="en-US" sz="11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160186-2481-49AE-94FD-805C084AD29F}"/>
              </a:ext>
            </a:extLst>
          </p:cNvPr>
          <p:cNvCxnSpPr/>
          <p:nvPr/>
        </p:nvCxnSpPr>
        <p:spPr>
          <a:xfrm>
            <a:off x="7708298" y="3366877"/>
            <a:ext cx="137160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C2D19-6E73-4942-8B20-729A580F2146}"/>
              </a:ext>
            </a:extLst>
          </p:cNvPr>
          <p:cNvSpPr txBox="1"/>
          <p:nvPr/>
        </p:nvSpPr>
        <p:spPr>
          <a:xfrm>
            <a:off x="6521038" y="145264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Too much of a curve for normal distribution!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F5EF4-779D-44D0-AA71-3A7CB22B56FC}"/>
              </a:ext>
            </a:extLst>
          </p:cNvPr>
          <p:cNvSpPr txBox="1"/>
          <p:nvPr/>
        </p:nvSpPr>
        <p:spPr>
          <a:xfrm>
            <a:off x="5545777" y="5308269"/>
            <a:ext cx="33567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nsolas"/>
                <a:ea typeface="+mn-lt"/>
                <a:cs typeface="+mn-lt"/>
              </a:rPr>
              <a:t>#normal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probabilty</a:t>
            </a:r>
            <a:r>
              <a:rPr lang="en-US" sz="1000" dirty="0">
                <a:latin typeface="Consolas"/>
                <a:ea typeface="+mn-lt"/>
                <a:cs typeface="+mn-lt"/>
              </a:rPr>
              <a:t> plot</a:t>
            </a:r>
            <a:endParaRPr lang="en-US">
              <a:latin typeface="Consolas"/>
            </a:endParaRPr>
          </a:p>
          <a:p>
            <a:r>
              <a:rPr lang="en-US" sz="1000" dirty="0" err="1">
                <a:latin typeface="Consolas"/>
                <a:ea typeface="+mn-lt"/>
                <a:cs typeface="+mn-lt"/>
              </a:rPr>
              <a:t>ggplot</a:t>
            </a:r>
            <a:r>
              <a:rPr lang="en-US" sz="1000" dirty="0">
                <a:latin typeface="Consolas"/>
                <a:ea typeface="+mn-lt"/>
                <a:cs typeface="+mn-lt"/>
              </a:rPr>
              <a:t>(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rr</a:t>
            </a:r>
            <a:r>
              <a:rPr lang="en-US" sz="1000" dirty="0">
                <a:latin typeface="Consolas"/>
                <a:ea typeface="+mn-lt"/>
                <a:cs typeface="+mn-lt"/>
              </a:rPr>
              <a:t>,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aes</a:t>
            </a:r>
            <a:r>
              <a:rPr lang="en-US" sz="1000" dirty="0">
                <a:latin typeface="Consolas"/>
                <a:ea typeface="+mn-lt"/>
                <a:cs typeface="+mn-lt"/>
              </a:rPr>
              <a:t>(sample = rivers)) + </a:t>
            </a:r>
            <a:r>
              <a:rPr lang="en-US" sz="1000" dirty="0" err="1">
                <a:latin typeface="Consolas"/>
                <a:ea typeface="+mn-lt"/>
                <a:cs typeface="+mn-lt"/>
              </a:rPr>
              <a:t>geom_qq</a:t>
            </a:r>
            <a:r>
              <a:rPr lang="en-US" sz="1000" dirty="0">
                <a:latin typeface="Consolas"/>
                <a:ea typeface="+mn-lt"/>
                <a:cs typeface="+mn-lt"/>
              </a:rPr>
              <a:t>()</a:t>
            </a:r>
            <a:endParaRPr lang="en-US" dirty="0">
              <a:latin typeface="Consolas"/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B10F1-74F7-44C8-A489-85F04B4A119B}"/>
              </a:ext>
            </a:extLst>
          </p:cNvPr>
          <p:cNvSpPr txBox="1"/>
          <p:nvPr/>
        </p:nvSpPr>
        <p:spPr>
          <a:xfrm>
            <a:off x="5550107" y="49464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 code:</a:t>
            </a:r>
          </a:p>
        </p:txBody>
      </p:sp>
    </p:spTree>
    <p:extLst>
      <p:ext uri="{BB962C8B-B14F-4D97-AF65-F5344CB8AC3E}">
        <p14:creationId xmlns:p14="http://schemas.microsoft.com/office/powerpoint/2010/main" val="5893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Length of Rivers Data</vt:lpstr>
      <vt:lpstr>Histogram Graph</vt:lpstr>
      <vt:lpstr>Box Plot  See any outliers high or low?</vt:lpstr>
      <vt:lpstr>Normal Distribution Plot  Does the data appear to come from a normal distribution?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223</cp:revision>
  <dcterms:created xsi:type="dcterms:W3CDTF">2021-11-08T03:16:42Z</dcterms:created>
  <dcterms:modified xsi:type="dcterms:W3CDTF">2021-11-08T04:09:15Z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