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4517F-BAD1-4AB7-9A8E-81785FF3955F}" v="398" dt="2022-01-30T23:49:13.101"/>
    <p1510:client id="{D85FB28F-F2B2-480F-B95A-2F6D19024DEE}" v="495" dt="2022-01-30T04:36:33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9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0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8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38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4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1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1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3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5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0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9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9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27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3A95348-0381-4E2C-A916-45108C41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71" y="3124641"/>
            <a:ext cx="1089103" cy="1072486"/>
          </a:xfrm>
          <a:prstGeom prst="rect">
            <a:avLst/>
          </a:prstGeom>
          <a:ln>
            <a:noFill/>
          </a:ln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242ABD3D-238F-40D9-A4A3-96640E8A2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0" y="141102"/>
            <a:ext cx="2743200" cy="154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05F55-A250-45C6-A5C5-EF6BE65A804B}"/>
              </a:ext>
            </a:extLst>
          </p:cNvPr>
          <p:cNvSpPr txBox="1"/>
          <p:nvPr/>
        </p:nvSpPr>
        <p:spPr>
          <a:xfrm>
            <a:off x="387528" y="269748"/>
            <a:ext cx="409885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Arial Black"/>
                <a:cs typeface="Calibri"/>
              </a:rPr>
              <a:t>DID YOU KNOW?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A52A7-CC25-483D-9DD1-85E978B079C1}"/>
              </a:ext>
            </a:extLst>
          </p:cNvPr>
          <p:cNvSpPr txBox="1"/>
          <p:nvPr/>
        </p:nvSpPr>
        <p:spPr>
          <a:xfrm>
            <a:off x="7230426" y="1459452"/>
            <a:ext cx="468904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Lucida Sans"/>
              </a:rPr>
              <a:t>There is more than one form of diabetes!</a:t>
            </a:r>
            <a:endParaRPr lang="en-US" sz="2800" b="1">
              <a:solidFill>
                <a:srgbClr val="C00000"/>
              </a:solidFill>
              <a:latin typeface="Lucida Sans"/>
              <a:cs typeface="Calibri"/>
            </a:endParaRPr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BA63C0F8-0980-4061-B217-B0A03E40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014" y="3124641"/>
            <a:ext cx="1089103" cy="1072486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A2D1E21-23B9-4818-9356-B4FDF26E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4" y="3115781"/>
            <a:ext cx="1089103" cy="1072486"/>
          </a:xfrm>
          <a:prstGeom prst="rect">
            <a:avLst/>
          </a:prstGeom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0E0739-39A8-450D-857B-DD4C3E0C0AEB}"/>
              </a:ext>
            </a:extLst>
          </p:cNvPr>
          <p:cNvSpPr/>
          <p:nvPr/>
        </p:nvSpPr>
        <p:spPr>
          <a:xfrm>
            <a:off x="980842" y="3433679"/>
            <a:ext cx="157976" cy="23231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D91D3-19CD-4F36-B143-FD129C027B21}"/>
              </a:ext>
            </a:extLst>
          </p:cNvPr>
          <p:cNvSpPr txBox="1"/>
          <p:nvPr/>
        </p:nvSpPr>
        <p:spPr>
          <a:xfrm>
            <a:off x="1802284" y="3465241"/>
            <a:ext cx="1140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23375"/>
                </a:solidFill>
                <a:latin typeface="Arial Black"/>
              </a:rPr>
              <a:t>TYPE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4D6DE-196E-4A0D-868F-71E0E10E434D}"/>
              </a:ext>
            </a:extLst>
          </p:cNvPr>
          <p:cNvSpPr txBox="1"/>
          <p:nvPr/>
        </p:nvSpPr>
        <p:spPr>
          <a:xfrm>
            <a:off x="587995" y="4732531"/>
            <a:ext cx="1609061" cy="338554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Lucida Sans"/>
                <a:cs typeface="Calibri"/>
              </a:rPr>
              <a:t>most common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E04E0-FB58-49A0-B959-02CBD7028A1F}"/>
              </a:ext>
            </a:extLst>
          </p:cNvPr>
          <p:cNvSpPr txBox="1"/>
          <p:nvPr/>
        </p:nvSpPr>
        <p:spPr>
          <a:xfrm>
            <a:off x="591480" y="6059683"/>
            <a:ext cx="1846349" cy="338554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Lucida Sans"/>
              </a:rPr>
              <a:t>mostly in adults</a:t>
            </a:r>
            <a:endParaRPr lang="en-US" sz="1600" dirty="0">
              <a:latin typeface="Lucida Sans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EAD69-7574-4B20-8E1C-339EAC8CFCD4}"/>
              </a:ext>
            </a:extLst>
          </p:cNvPr>
          <p:cNvSpPr txBox="1"/>
          <p:nvPr/>
        </p:nvSpPr>
        <p:spPr>
          <a:xfrm>
            <a:off x="1579988" y="5127200"/>
            <a:ext cx="2585225" cy="830997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Lucida Sans"/>
              </a:rPr>
              <a:t>largely result of excess body weight and physical inactivity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84F923-16DA-47E2-9204-BAC33B54CB98}"/>
              </a:ext>
            </a:extLst>
          </p:cNvPr>
          <p:cNvSpPr txBox="1"/>
          <p:nvPr/>
        </p:nvSpPr>
        <p:spPr>
          <a:xfrm>
            <a:off x="5741949" y="3465673"/>
            <a:ext cx="11409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23375"/>
                </a:solidFill>
                <a:latin typeface="Arial Black"/>
              </a:rPr>
              <a:t>TYPE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D8034D-D0FF-4454-AC68-4B6F2BB7F76F}"/>
              </a:ext>
            </a:extLst>
          </p:cNvPr>
          <p:cNvSpPr txBox="1"/>
          <p:nvPr/>
        </p:nvSpPr>
        <p:spPr>
          <a:xfrm>
            <a:off x="9796800" y="3477559"/>
            <a:ext cx="20051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23375"/>
                </a:solidFill>
                <a:latin typeface="Arial Black"/>
                <a:cs typeface="Calibri"/>
              </a:rPr>
              <a:t>GESTATIONAL</a:t>
            </a:r>
            <a:endParaRPr lang="en-US" dirty="0">
              <a:solidFill>
                <a:srgbClr val="123375"/>
              </a:solidFill>
              <a:latin typeface="Arial Black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9FA35-E32F-4AF4-BF20-5242B655D573}"/>
              </a:ext>
            </a:extLst>
          </p:cNvPr>
          <p:cNvSpPr txBox="1"/>
          <p:nvPr/>
        </p:nvSpPr>
        <p:spPr>
          <a:xfrm>
            <a:off x="1576126" y="4055326"/>
            <a:ext cx="2743200" cy="584775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Lucida Sans"/>
                <a:ea typeface="+mn-lt"/>
                <a:cs typeface="+mn-lt"/>
              </a:rPr>
              <a:t>results from the body’s ineffective use of insulin</a:t>
            </a:r>
            <a:endParaRPr lang="en-US" sz="1600">
              <a:latin typeface="Lucida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E22EF8-877D-4E82-AD7F-E788E1AE8852}"/>
              </a:ext>
            </a:extLst>
          </p:cNvPr>
          <p:cNvSpPr txBox="1"/>
          <p:nvPr/>
        </p:nvSpPr>
        <p:spPr>
          <a:xfrm>
            <a:off x="5359330" y="4053597"/>
            <a:ext cx="3120310" cy="848717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Lucida Sans"/>
                <a:ea typeface="+mn-lt"/>
                <a:cs typeface="+mn-lt"/>
              </a:rPr>
              <a:t>results from deficient insulin production and requires daily administration of insulin</a:t>
            </a:r>
            <a:endParaRPr lang="en-US">
              <a:latin typeface="Lucida Sans"/>
              <a:ea typeface="+mn-lt"/>
              <a:cs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1BAFF4-C6CA-4D57-BB3E-2E7D6759A4FE}"/>
              </a:ext>
            </a:extLst>
          </p:cNvPr>
          <p:cNvSpPr txBox="1"/>
          <p:nvPr/>
        </p:nvSpPr>
        <p:spPr>
          <a:xfrm>
            <a:off x="4723778" y="5070634"/>
            <a:ext cx="2583712" cy="830997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Lucida Sans"/>
                <a:ea typeface="+mn-lt"/>
                <a:cs typeface="+mn-lt"/>
              </a:rPr>
              <a:t>neither its cause nor the means to prevent it are known</a:t>
            </a:r>
            <a:endParaRPr lang="en-US">
              <a:latin typeface="Lucida Sans"/>
              <a:ea typeface="+mn-lt"/>
              <a:cs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EEAF4-F13D-47F4-BBD0-17F42E1B1BC1}"/>
              </a:ext>
            </a:extLst>
          </p:cNvPr>
          <p:cNvSpPr txBox="1"/>
          <p:nvPr/>
        </p:nvSpPr>
        <p:spPr>
          <a:xfrm>
            <a:off x="5362624" y="6057199"/>
            <a:ext cx="2743200" cy="338554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Lucida Sans"/>
                <a:cs typeface="Calibri"/>
              </a:rPr>
              <a:t>more common in children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A9ED39-2E9E-4A2F-8635-70AF681244B4}"/>
              </a:ext>
            </a:extLst>
          </p:cNvPr>
          <p:cNvSpPr txBox="1"/>
          <p:nvPr/>
        </p:nvSpPr>
        <p:spPr>
          <a:xfrm>
            <a:off x="10221860" y="4051950"/>
            <a:ext cx="1583993" cy="584775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Lucida Sans"/>
                <a:ea typeface="+mn-lt"/>
                <a:cs typeface="+mn-lt"/>
              </a:rPr>
              <a:t>occurs during pregnancy</a:t>
            </a:r>
            <a:endParaRPr lang="en-US">
              <a:latin typeface="Lucida Sans"/>
              <a:ea typeface="+mn-lt"/>
              <a:cs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4F1BCE-C606-4386-B2CF-56A8F3D5C374}"/>
              </a:ext>
            </a:extLst>
          </p:cNvPr>
          <p:cNvSpPr txBox="1"/>
          <p:nvPr/>
        </p:nvSpPr>
        <p:spPr>
          <a:xfrm>
            <a:off x="8770499" y="4731423"/>
            <a:ext cx="2592573" cy="830997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Lucida Sans"/>
              </a:rPr>
              <a:t>glucose is above normal but still below the diagnostic of diabetes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3786F4-F25F-4932-9456-DB92FE430DC4}"/>
              </a:ext>
            </a:extLst>
          </p:cNvPr>
          <p:cNvSpPr txBox="1"/>
          <p:nvPr/>
        </p:nvSpPr>
        <p:spPr>
          <a:xfrm>
            <a:off x="9316417" y="5687300"/>
            <a:ext cx="2743200" cy="1077218"/>
          </a:xfrm>
          <a:prstGeom prst="rect">
            <a:avLst/>
          </a:prstGeom>
          <a:solidFill>
            <a:srgbClr val="123375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Lucida Sans"/>
                <a:ea typeface="+mn-lt"/>
                <a:cs typeface="+mn-lt"/>
              </a:rPr>
              <a:t>women and possibly their children are at increased risk of type 2 diabetes in the future</a:t>
            </a:r>
            <a:endParaRPr lang="en-US" dirty="0">
              <a:latin typeface="Lucida San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79631E-A77C-4B37-B169-770C581D699C}"/>
              </a:ext>
            </a:extLst>
          </p:cNvPr>
          <p:cNvCxnSpPr/>
          <p:nvPr/>
        </p:nvCxnSpPr>
        <p:spPr>
          <a:xfrm>
            <a:off x="6115483" y="1803245"/>
            <a:ext cx="2779201" cy="127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46D19-3950-4394-B1FF-834F31C6F10F}"/>
              </a:ext>
            </a:extLst>
          </p:cNvPr>
          <p:cNvCxnSpPr/>
          <p:nvPr/>
        </p:nvCxnSpPr>
        <p:spPr>
          <a:xfrm flipH="1">
            <a:off x="5025714" y="1788145"/>
            <a:ext cx="1037065" cy="1295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537D60-61D2-45D0-B727-C2A8A905C942}"/>
              </a:ext>
            </a:extLst>
          </p:cNvPr>
          <p:cNvCxnSpPr/>
          <p:nvPr/>
        </p:nvCxnSpPr>
        <p:spPr>
          <a:xfrm flipH="1">
            <a:off x="1252913" y="1800921"/>
            <a:ext cx="4702271" cy="132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71222-CA51-47CC-8D6C-320F2BF021E1}"/>
              </a:ext>
            </a:extLst>
          </p:cNvPr>
          <p:cNvSpPr/>
          <p:nvPr/>
        </p:nvSpPr>
        <p:spPr>
          <a:xfrm>
            <a:off x="8946400" y="3433678"/>
            <a:ext cx="157976" cy="23231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F6843-65A6-4783-AC73-EBA97AD508A3}"/>
              </a:ext>
            </a:extLst>
          </p:cNvPr>
          <p:cNvSpPr txBox="1"/>
          <p:nvPr/>
        </p:nvSpPr>
        <p:spPr>
          <a:xfrm>
            <a:off x="897787" y="3387577"/>
            <a:ext cx="324294" cy="378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123375"/>
                </a:solidFill>
                <a:latin typeface="Arial Black"/>
              </a:rPr>
              <a:t>2</a:t>
            </a: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7A07B10D-A4CC-4747-AC13-984D5A976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958" y="3430773"/>
            <a:ext cx="279991" cy="2799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89A1CE-0353-4667-8481-025EDEDC4586}"/>
              </a:ext>
            </a:extLst>
          </p:cNvPr>
          <p:cNvSpPr txBox="1"/>
          <p:nvPr/>
        </p:nvSpPr>
        <p:spPr>
          <a:xfrm>
            <a:off x="43860" y="6618324"/>
            <a:ext cx="319508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Lucida Sans"/>
                <a:ea typeface="+mn-lt"/>
                <a:cs typeface="+mn-lt"/>
              </a:rPr>
              <a:t>Information from 2022 World Health Organization Website</a:t>
            </a:r>
            <a:endParaRPr lang="en-US" sz="800" dirty="0"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289</cp:revision>
  <dcterms:created xsi:type="dcterms:W3CDTF">2022-01-30T03:52:36Z</dcterms:created>
  <dcterms:modified xsi:type="dcterms:W3CDTF">2022-01-30T23:49:25Z</dcterms:modified>
</cp:coreProperties>
</file>