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5143500" cx="9144000"/>
  <p:notesSz cx="6858000" cy="9144000"/>
  <p:embeddedFontLst>
    <p:embeddedFont>
      <p:font typeface="Average"/>
      <p:regular r:id="rId24"/>
    </p:embeddedFont>
    <p:embeddedFont>
      <p:font typeface="Oswald"/>
      <p:regular r:id="rId25"/>
      <p:bold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Average-regular.fntdata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Oswald-bold.fntdata"/><Relationship Id="rId25" Type="http://schemas.openxmlformats.org/officeDocument/2006/relationships/font" Target="fonts/Oswald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Arrays, Hashes, and Iteration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- Oh My!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Hash Basics</a:t>
            </a:r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311700" y="1152475"/>
            <a:ext cx="8520600" cy="115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  <a:buChar char="-"/>
            </a:pPr>
            <a:r>
              <a:rPr lang="en" sz="1800"/>
              <a:t>A dictionary-like object containing key and value pairs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-"/>
            </a:pPr>
            <a:r>
              <a:rPr lang="en" sz="1800"/>
              <a:t>Keys are unique</a:t>
            </a:r>
          </a:p>
          <a:p>
            <a:pPr indent="-342900" lvl="0" marL="457200">
              <a:spcBef>
                <a:spcPts val="0"/>
              </a:spcBef>
              <a:buSzPct val="100000"/>
              <a:buChar char="-"/>
            </a:pPr>
            <a:r>
              <a:rPr lang="en" sz="1800"/>
              <a:t>Enumerate their objects in the order they were inserted</a:t>
            </a:r>
          </a:p>
        </p:txBody>
      </p:sp>
      <p:pic>
        <p:nvPicPr>
          <p:cNvPr descr="Screen Shot 2017-10-03 at 2.22.46 PM.png" id="142" name="Shape 142"/>
          <p:cNvPicPr preferRelativeResize="0"/>
          <p:nvPr/>
        </p:nvPicPr>
        <p:blipFill rotWithShape="1">
          <a:blip r:embed="rId3">
            <a:alphaModFix/>
          </a:blip>
          <a:srcRect b="29652" l="3966" r="0" t="19196"/>
          <a:stretch/>
        </p:blipFill>
        <p:spPr>
          <a:xfrm>
            <a:off x="245875" y="2575800"/>
            <a:ext cx="8781050" cy="30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Shape 143"/>
          <p:cNvSpPr/>
          <p:nvPr/>
        </p:nvSpPr>
        <p:spPr>
          <a:xfrm>
            <a:off x="2610875" y="2880200"/>
            <a:ext cx="269400" cy="6438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4" name="Shape 144"/>
          <p:cNvSpPr/>
          <p:nvPr/>
        </p:nvSpPr>
        <p:spPr>
          <a:xfrm>
            <a:off x="3969400" y="2880200"/>
            <a:ext cx="269400" cy="6438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5" name="Shape 145"/>
          <p:cNvSpPr/>
          <p:nvPr/>
        </p:nvSpPr>
        <p:spPr>
          <a:xfrm>
            <a:off x="8562900" y="2880200"/>
            <a:ext cx="269400" cy="6438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6" name="Shape 146"/>
          <p:cNvSpPr/>
          <p:nvPr/>
        </p:nvSpPr>
        <p:spPr>
          <a:xfrm>
            <a:off x="5210650" y="2880200"/>
            <a:ext cx="269400" cy="6438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7" name="Shape 147"/>
          <p:cNvSpPr txBox="1"/>
          <p:nvPr/>
        </p:nvSpPr>
        <p:spPr>
          <a:xfrm>
            <a:off x="2465825" y="3664625"/>
            <a:ext cx="559500" cy="4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600">
                <a:solidFill>
                  <a:schemeClr val="accent5"/>
                </a:solidFill>
              </a:rPr>
              <a:t>Key</a:t>
            </a:r>
          </a:p>
        </p:txBody>
      </p:sp>
      <p:sp>
        <p:nvSpPr>
          <p:cNvPr id="148" name="Shape 148"/>
          <p:cNvSpPr txBox="1"/>
          <p:nvPr/>
        </p:nvSpPr>
        <p:spPr>
          <a:xfrm>
            <a:off x="5065600" y="3664625"/>
            <a:ext cx="559500" cy="4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>
                <a:solidFill>
                  <a:schemeClr val="accent5"/>
                </a:solidFill>
              </a:rPr>
              <a:t>Key</a:t>
            </a:r>
          </a:p>
        </p:txBody>
      </p:sp>
      <p:sp>
        <p:nvSpPr>
          <p:cNvPr id="149" name="Shape 149"/>
          <p:cNvSpPr txBox="1"/>
          <p:nvPr/>
        </p:nvSpPr>
        <p:spPr>
          <a:xfrm>
            <a:off x="3762100" y="3664625"/>
            <a:ext cx="828000" cy="4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>
                <a:solidFill>
                  <a:schemeClr val="accent5"/>
                </a:solidFill>
              </a:rPr>
              <a:t>Value</a:t>
            </a:r>
          </a:p>
        </p:txBody>
      </p:sp>
      <p:sp>
        <p:nvSpPr>
          <p:cNvPr id="150" name="Shape 150"/>
          <p:cNvSpPr txBox="1"/>
          <p:nvPr/>
        </p:nvSpPr>
        <p:spPr>
          <a:xfrm>
            <a:off x="8211600" y="3664625"/>
            <a:ext cx="828000" cy="4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>
                <a:solidFill>
                  <a:schemeClr val="accent5"/>
                </a:solidFill>
              </a:rPr>
              <a:t>Value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Instance/Built-In Methods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Array Methods</a:t>
            </a:r>
          </a:p>
        </p:txBody>
      </p:sp>
      <p:pic>
        <p:nvPicPr>
          <p:cNvPr descr="Screen Shot 2017-09-25 at 8.24.50 AM.png" id="161" name="Shape 1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2675" y="0"/>
            <a:ext cx="6762059" cy="4719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Hash Methods</a:t>
            </a:r>
          </a:p>
        </p:txBody>
      </p:sp>
      <p:pic>
        <p:nvPicPr>
          <p:cNvPr descr="Screen Shot 2017-09-25 at 8.25.18 AM.png" id="167" name="Shape 1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5820" y="39850"/>
            <a:ext cx="6619424" cy="461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Instance Methods</a:t>
            </a:r>
          </a:p>
        </p:txBody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Instance methods are those that are defined with the definition of the class itself in Ruby, like all methods for the Array Class or Hash Class</a:t>
            </a:r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en"/>
              <a:t>They are available to all instances of that object - so any Array you create, you can call one of the Array instance methods on it</a:t>
            </a:r>
          </a:p>
        </p:txBody>
      </p:sp>
      <p:pic>
        <p:nvPicPr>
          <p:cNvPr descr="Screen Shot 2017-10-03 at 9.29.56 AM.png" id="174" name="Shape 174"/>
          <p:cNvPicPr preferRelativeResize="0"/>
          <p:nvPr/>
        </p:nvPicPr>
        <p:blipFill rotWithShape="1">
          <a:blip r:embed="rId3">
            <a:alphaModFix/>
          </a:blip>
          <a:srcRect b="0" l="-1801" r="0" t="0"/>
          <a:stretch/>
        </p:blipFill>
        <p:spPr>
          <a:xfrm>
            <a:off x="3308375" y="707312"/>
            <a:ext cx="5302450" cy="372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Iteration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To perform repeatedly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In the context of Ruby, we will repeatedly go through each item/key-value pair/object in a data type or structure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Can use different tactics but common ones are: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`for` loops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`each` Enumerable method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`times` Integer method with length of data type/structure</a:t>
            </a:r>
          </a:p>
        </p:txBody>
      </p:sp>
      <p:sp>
        <p:nvSpPr>
          <p:cNvPr id="185" name="Shape 1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Iteration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Nested Data Structures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Nested Data Structure</a:t>
            </a:r>
          </a:p>
        </p:txBody>
      </p:sp>
      <p:pic>
        <p:nvPicPr>
          <p:cNvPr descr="Screen Shot 2017-10-03 at 2.15.33 PM.png" id="196" name="Shape 196"/>
          <p:cNvPicPr preferRelativeResize="0"/>
          <p:nvPr/>
        </p:nvPicPr>
        <p:blipFill rotWithShape="1">
          <a:blip r:embed="rId3">
            <a:alphaModFix/>
          </a:blip>
          <a:srcRect b="0" l="2181" r="0" t="0"/>
          <a:stretch/>
        </p:blipFill>
        <p:spPr>
          <a:xfrm>
            <a:off x="1057412" y="304800"/>
            <a:ext cx="7029175" cy="392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Putting It All Together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Overview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Learning Ruby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Arrays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Basics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Built in Methods and Documentation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Hashes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Basics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Built in Methods and Documentation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Nested Data Structures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Iteration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Enumerables</a:t>
            </a:r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en"/>
              <a:t>Putting It All Together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Learning Ruby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Ruby Documentation - Classes</a:t>
            </a:r>
          </a:p>
        </p:txBody>
      </p:sp>
      <p:pic>
        <p:nvPicPr>
          <p:cNvPr descr="Screen Shot 2017-09-22 at 11.38.17 AM.png" id="77" name="Shape 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3113" y="206101"/>
            <a:ext cx="6157777" cy="4000801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Shape 78"/>
          <p:cNvSpPr/>
          <p:nvPr/>
        </p:nvSpPr>
        <p:spPr>
          <a:xfrm rot="8568458">
            <a:off x="4188712" y="831474"/>
            <a:ext cx="554349" cy="215824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FE9A8"/>
              </a:gs>
              <a:gs pos="100000">
                <a:srgbClr val="F9C62C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/>
          <p:nvPr/>
        </p:nvSpPr>
        <p:spPr>
          <a:xfrm rot="8568458">
            <a:off x="2113312" y="1887324"/>
            <a:ext cx="554349" cy="215824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FE9A8"/>
              </a:gs>
              <a:gs pos="100000">
                <a:srgbClr val="F9C62C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" name="Shape 80"/>
          <p:cNvSpPr/>
          <p:nvPr/>
        </p:nvSpPr>
        <p:spPr>
          <a:xfrm rot="-6309431">
            <a:off x="2655448" y="543585"/>
            <a:ext cx="554179" cy="215994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FE9A8"/>
              </a:gs>
              <a:gs pos="100000">
                <a:srgbClr val="F9C62C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" name="Shape 81"/>
          <p:cNvSpPr txBox="1"/>
          <p:nvPr/>
        </p:nvSpPr>
        <p:spPr>
          <a:xfrm>
            <a:off x="4700425" y="726950"/>
            <a:ext cx="975300" cy="297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rPr>
              <a:t>Class Name</a:t>
            </a:r>
          </a:p>
        </p:txBody>
      </p:sp>
      <p:sp>
        <p:nvSpPr>
          <p:cNvPr id="82" name="Shape 82"/>
          <p:cNvSpPr txBox="1"/>
          <p:nvPr/>
        </p:nvSpPr>
        <p:spPr>
          <a:xfrm>
            <a:off x="2346225" y="1534800"/>
            <a:ext cx="1123500" cy="297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rPr>
              <a:t>Class’ Parent</a:t>
            </a:r>
          </a:p>
        </p:txBody>
      </p:sp>
      <p:sp>
        <p:nvSpPr>
          <p:cNvPr id="83" name="Shape 83"/>
          <p:cNvSpPr txBox="1"/>
          <p:nvPr/>
        </p:nvSpPr>
        <p:spPr>
          <a:xfrm>
            <a:off x="3056375" y="726950"/>
            <a:ext cx="1123500" cy="297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rPr>
              <a:t>Ruby Version</a:t>
            </a:r>
          </a:p>
        </p:txBody>
      </p:sp>
      <p:sp>
        <p:nvSpPr>
          <p:cNvPr id="84" name="Shape 84"/>
          <p:cNvSpPr/>
          <p:nvPr/>
        </p:nvSpPr>
        <p:spPr>
          <a:xfrm rot="8568458">
            <a:off x="1964762" y="2997561"/>
            <a:ext cx="554349" cy="215824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FE9A8"/>
              </a:gs>
              <a:gs pos="100000">
                <a:srgbClr val="F9C62C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" name="Shape 85"/>
          <p:cNvSpPr txBox="1"/>
          <p:nvPr/>
        </p:nvSpPr>
        <p:spPr>
          <a:xfrm>
            <a:off x="2249875" y="2617338"/>
            <a:ext cx="1365300" cy="297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rPr>
              <a:t>Class Methods (::)</a:t>
            </a:r>
          </a:p>
        </p:txBody>
      </p:sp>
      <p:sp>
        <p:nvSpPr>
          <p:cNvPr id="86" name="Shape 86"/>
          <p:cNvSpPr/>
          <p:nvPr/>
        </p:nvSpPr>
        <p:spPr>
          <a:xfrm rot="8568458">
            <a:off x="1964762" y="3845499"/>
            <a:ext cx="554349" cy="215824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FE9A8"/>
              </a:gs>
              <a:gs pos="100000">
                <a:srgbClr val="F9C62C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" name="Shape 87"/>
          <p:cNvSpPr txBox="1"/>
          <p:nvPr/>
        </p:nvSpPr>
        <p:spPr>
          <a:xfrm>
            <a:off x="2104425" y="3440100"/>
            <a:ext cx="1611900" cy="297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rPr>
              <a:t>Instance Methods (#)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Shot 2017-09-22 at 11.39.00 AM.png" id="92" name="Shape 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050" y="277876"/>
            <a:ext cx="8083895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Shape 9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Ruby Documentation - Methods</a:t>
            </a:r>
          </a:p>
        </p:txBody>
      </p:sp>
      <p:sp>
        <p:nvSpPr>
          <p:cNvPr id="94" name="Shape 94"/>
          <p:cNvSpPr/>
          <p:nvPr/>
        </p:nvSpPr>
        <p:spPr>
          <a:xfrm rot="-1729544">
            <a:off x="329392" y="700977"/>
            <a:ext cx="554395" cy="215773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FE9A8"/>
              </a:gs>
              <a:gs pos="100000">
                <a:srgbClr val="F9C62C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 txBox="1"/>
          <p:nvPr/>
        </p:nvSpPr>
        <p:spPr>
          <a:xfrm>
            <a:off x="104200" y="1023075"/>
            <a:ext cx="1127700" cy="297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rPr>
              <a:t>Method Name</a:t>
            </a:r>
          </a:p>
        </p:txBody>
      </p:sp>
      <p:sp>
        <p:nvSpPr>
          <p:cNvPr id="96" name="Shape 96"/>
          <p:cNvSpPr/>
          <p:nvPr/>
        </p:nvSpPr>
        <p:spPr>
          <a:xfrm rot="8568458">
            <a:off x="3033937" y="295886"/>
            <a:ext cx="554349" cy="215824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FE9A8"/>
              </a:gs>
              <a:gs pos="100000">
                <a:srgbClr val="F9C62C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 txBox="1"/>
          <p:nvPr/>
        </p:nvSpPr>
        <p:spPr>
          <a:xfrm>
            <a:off x="3520950" y="178800"/>
            <a:ext cx="1566900" cy="297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rPr>
              <a:t>Parameter/Argument</a:t>
            </a:r>
          </a:p>
        </p:txBody>
      </p:sp>
      <p:sp>
        <p:nvSpPr>
          <p:cNvPr id="98" name="Shape 98"/>
          <p:cNvSpPr/>
          <p:nvPr/>
        </p:nvSpPr>
        <p:spPr>
          <a:xfrm rot="10651112">
            <a:off x="6041357" y="3160042"/>
            <a:ext cx="554320" cy="2159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FE9A8"/>
              </a:gs>
              <a:gs pos="100000">
                <a:srgbClr val="F9C62C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 txBox="1"/>
          <p:nvPr/>
        </p:nvSpPr>
        <p:spPr>
          <a:xfrm>
            <a:off x="6604500" y="3014513"/>
            <a:ext cx="1365300" cy="297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rPr>
              <a:t>Examples</a:t>
            </a:r>
          </a:p>
        </p:txBody>
      </p:sp>
      <p:sp>
        <p:nvSpPr>
          <p:cNvPr id="100" name="Shape 100"/>
          <p:cNvSpPr/>
          <p:nvPr/>
        </p:nvSpPr>
        <p:spPr>
          <a:xfrm rot="-9789845">
            <a:off x="4644363" y="621740"/>
            <a:ext cx="554152" cy="215626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FE9A8"/>
              </a:gs>
              <a:gs pos="100000">
                <a:srgbClr val="F9C62C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" name="Shape 101"/>
          <p:cNvSpPr txBox="1"/>
          <p:nvPr/>
        </p:nvSpPr>
        <p:spPr>
          <a:xfrm>
            <a:off x="5141200" y="580725"/>
            <a:ext cx="1271100" cy="297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rPr>
              <a:t>Return Value(s)</a:t>
            </a:r>
          </a:p>
        </p:txBody>
      </p:sp>
      <p:sp>
        <p:nvSpPr>
          <p:cNvPr id="102" name="Shape 102"/>
          <p:cNvSpPr/>
          <p:nvPr/>
        </p:nvSpPr>
        <p:spPr>
          <a:xfrm rot="-9789845">
            <a:off x="3965188" y="1215590"/>
            <a:ext cx="554152" cy="215626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FE9A8"/>
              </a:gs>
              <a:gs pos="100000">
                <a:srgbClr val="F9C62C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" name="Shape 103"/>
          <p:cNvSpPr txBox="1"/>
          <p:nvPr/>
        </p:nvSpPr>
        <p:spPr>
          <a:xfrm>
            <a:off x="4462025" y="1174575"/>
            <a:ext cx="1271100" cy="297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rPr>
              <a:t>Explanation</a:t>
            </a:r>
          </a:p>
        </p:txBody>
      </p:sp>
      <p:sp>
        <p:nvSpPr>
          <p:cNvPr id="104" name="Shape 104"/>
          <p:cNvSpPr/>
          <p:nvPr/>
        </p:nvSpPr>
        <p:spPr>
          <a:xfrm rot="-9789845">
            <a:off x="2033488" y="1942915"/>
            <a:ext cx="554152" cy="215626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FE9A8"/>
              </a:gs>
              <a:gs pos="100000">
                <a:srgbClr val="F9C62C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 txBox="1"/>
          <p:nvPr/>
        </p:nvSpPr>
        <p:spPr>
          <a:xfrm>
            <a:off x="2530325" y="1901900"/>
            <a:ext cx="1874100" cy="297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rPr>
              <a:t>Related Instance Methods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IRB - “Interactive Ruby”</a:t>
            </a:r>
          </a:p>
        </p:txBody>
      </p:sp>
      <p:pic>
        <p:nvPicPr>
          <p:cNvPr descr="irb_example.gif" id="111" name="Shape 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1440" y="923450"/>
            <a:ext cx="6422525" cy="448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Arrays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Array Basics</a:t>
            </a:r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311700" y="1152475"/>
            <a:ext cx="8520600" cy="1669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  <a:buChar char="-"/>
            </a:pPr>
            <a:r>
              <a:rPr lang="en" sz="1800"/>
              <a:t>An ordered, integer-indexed collection of objects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-"/>
            </a:pPr>
            <a:r>
              <a:rPr lang="en" sz="1800"/>
              <a:t>Indexing starts at 0</a:t>
            </a:r>
          </a:p>
          <a:p>
            <a:pPr indent="-342900" lvl="0" marL="457200">
              <a:spcBef>
                <a:spcPts val="0"/>
              </a:spcBef>
              <a:buSzPct val="100000"/>
              <a:buChar char="-"/>
            </a:pPr>
            <a:r>
              <a:rPr lang="en" sz="1800"/>
              <a:t>Negative indices are relative to the end of the array, for instance: an index of -1 is the last object in the collection, -2 is the second to last</a:t>
            </a:r>
          </a:p>
        </p:txBody>
      </p:sp>
      <p:pic>
        <p:nvPicPr>
          <p:cNvPr descr="Screen Shot 2017-10-03 at 2.18.35 PM.png" id="123" name="Shape 123"/>
          <p:cNvPicPr preferRelativeResize="0"/>
          <p:nvPr/>
        </p:nvPicPr>
        <p:blipFill rotWithShape="1">
          <a:blip r:embed="rId3">
            <a:alphaModFix/>
          </a:blip>
          <a:srcRect b="22751" l="3411" r="6822" t="23678"/>
          <a:stretch/>
        </p:blipFill>
        <p:spPr>
          <a:xfrm>
            <a:off x="467550" y="2821675"/>
            <a:ext cx="8208901" cy="468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Shape 124"/>
          <p:cNvSpPr/>
          <p:nvPr/>
        </p:nvSpPr>
        <p:spPr>
          <a:xfrm>
            <a:off x="3664600" y="3289975"/>
            <a:ext cx="269400" cy="6438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5" name="Shape 125"/>
          <p:cNvSpPr/>
          <p:nvPr/>
        </p:nvSpPr>
        <p:spPr>
          <a:xfrm>
            <a:off x="5491225" y="3289975"/>
            <a:ext cx="269400" cy="6438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6" name="Shape 126"/>
          <p:cNvSpPr/>
          <p:nvPr/>
        </p:nvSpPr>
        <p:spPr>
          <a:xfrm>
            <a:off x="6346125" y="3289975"/>
            <a:ext cx="269400" cy="6438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7" name="Shape 127"/>
          <p:cNvSpPr/>
          <p:nvPr/>
        </p:nvSpPr>
        <p:spPr>
          <a:xfrm>
            <a:off x="7201025" y="3289975"/>
            <a:ext cx="269400" cy="6438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8" name="Shape 128"/>
          <p:cNvSpPr/>
          <p:nvPr/>
        </p:nvSpPr>
        <p:spPr>
          <a:xfrm>
            <a:off x="8055925" y="3289975"/>
            <a:ext cx="269400" cy="6438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9" name="Shape 129"/>
          <p:cNvSpPr/>
          <p:nvPr/>
        </p:nvSpPr>
        <p:spPr>
          <a:xfrm>
            <a:off x="4577913" y="3289975"/>
            <a:ext cx="269400" cy="6438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0" name="Shape 130"/>
          <p:cNvSpPr txBox="1"/>
          <p:nvPr/>
        </p:nvSpPr>
        <p:spPr>
          <a:xfrm>
            <a:off x="3582675" y="4015875"/>
            <a:ext cx="4940700" cy="4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chemeClr val="accent5"/>
                </a:solidFill>
              </a:rPr>
              <a:t>0		1		2		3		4	    5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Hashes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