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7" r:id="rId10"/>
    <p:sldId id="274" r:id="rId11"/>
    <p:sldId id="263" r:id="rId12"/>
    <p:sldId id="269" r:id="rId13"/>
    <p:sldId id="275" r:id="rId14"/>
    <p:sldId id="264" r:id="rId15"/>
    <p:sldId id="265" r:id="rId16"/>
    <p:sldId id="266" r:id="rId17"/>
    <p:sldId id="270" r:id="rId18"/>
    <p:sldId id="271" r:id="rId19"/>
    <p:sldId id="272" r:id="rId20"/>
    <p:sldId id="273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A7867C-D0E3-4076-83D1-D463532DC51F}">
          <p14:sldIdLst>
            <p14:sldId id="256"/>
            <p14:sldId id="257"/>
          </p14:sldIdLst>
        </p14:section>
        <p14:section name="Radiative Transfer Equation" id="{A1A317A8-9533-490A-ABEB-B14712670CD7}">
          <p14:sldIdLst>
            <p14:sldId id="258"/>
          </p14:sldIdLst>
        </p14:section>
        <p14:section name="Scattering Matrices and Phase Function" id="{8711CD51-256B-4518-8C3C-D2AC72E902AF}">
          <p14:sldIdLst>
            <p14:sldId id="259"/>
            <p14:sldId id="260"/>
          </p14:sldIdLst>
        </p14:section>
        <p14:section name="Doubling-Adding" id="{2090A88F-5B4E-4955-83AC-F124660A0D61}">
          <p14:sldIdLst>
            <p14:sldId id="261"/>
            <p14:sldId id="262"/>
            <p14:sldId id="268"/>
            <p14:sldId id="267"/>
            <p14:sldId id="274"/>
          </p14:sldIdLst>
        </p14:section>
        <p14:section name="Atmosphere Generation" id="{794D3821-B73D-489A-977E-3F81FF1A7A9F}">
          <p14:sldIdLst>
            <p14:sldId id="263"/>
            <p14:sldId id="269"/>
            <p14:sldId id="275"/>
            <p14:sldId id="264"/>
            <p14:sldId id="265"/>
            <p14:sldId id="266"/>
            <p14:sldId id="270"/>
          </p14:sldIdLst>
        </p14:section>
        <p14:section name="Clouds" id="{6AB907AB-EB11-4636-8431-C6C1B374151D}">
          <p14:sldIdLst>
            <p14:sldId id="271"/>
            <p14:sldId id="272"/>
            <p14:sldId id="273"/>
          </p14:sldIdLst>
        </p14:section>
        <p14:section name="rtmath Expansion" id="{B0F7A6FB-25EF-4637-9973-339F151F2E6B}">
          <p14:sldIdLst>
            <p14:sldId id="276"/>
            <p14:sldId id="277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1B7E-D17B-450D-A96F-C15CE5C232CD}" type="datetimeFigureOut">
              <a:rPr lang="en-US" smtClean="0"/>
              <a:t>5/31/2011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AE83-C52C-4245-80BF-C69C0A5ECC1A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1B7E-D17B-450D-A96F-C15CE5C232CD}" type="datetimeFigureOut">
              <a:rPr lang="en-US" smtClean="0"/>
              <a:t>5/31/2011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AE83-C52C-4245-80BF-C69C0A5ECC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1B7E-D17B-450D-A96F-C15CE5C232CD}" type="datetimeFigureOut">
              <a:rPr lang="en-US" smtClean="0"/>
              <a:t>5/31/2011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AE83-C52C-4245-80BF-C69C0A5ECC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1B7E-D17B-450D-A96F-C15CE5C232CD}" type="datetimeFigureOut">
              <a:rPr lang="en-US" smtClean="0"/>
              <a:t>5/31/2011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AE83-C52C-4245-80BF-C69C0A5ECC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1B7E-D17B-450D-A96F-C15CE5C232CD}" type="datetimeFigureOut">
              <a:rPr lang="en-US" smtClean="0"/>
              <a:t>5/31/2011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AE83-C52C-4245-80BF-C69C0A5ECC1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1B7E-D17B-450D-A96F-C15CE5C232CD}" type="datetimeFigureOut">
              <a:rPr lang="en-US" smtClean="0"/>
              <a:t>5/31/2011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AE83-C52C-4245-80BF-C69C0A5ECC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1B7E-D17B-450D-A96F-C15CE5C232CD}" type="datetimeFigureOut">
              <a:rPr lang="en-US" smtClean="0"/>
              <a:t>5/31/2011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AE83-C52C-4245-80BF-C69C0A5ECC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1B7E-D17B-450D-A96F-C15CE5C232CD}" type="datetimeFigureOut">
              <a:rPr lang="en-US" smtClean="0"/>
              <a:t>5/31/2011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AE83-C52C-4245-80BF-C69C0A5ECC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1B7E-D17B-450D-A96F-C15CE5C232CD}" type="datetimeFigureOut">
              <a:rPr lang="en-US" smtClean="0"/>
              <a:t>5/31/2011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AE83-C52C-4245-80BF-C69C0A5ECC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1B7E-D17B-450D-A96F-C15CE5C232CD}" type="datetimeFigureOut">
              <a:rPr lang="en-US" smtClean="0"/>
              <a:t>5/31/2011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AE83-C52C-4245-80BF-C69C0A5ECC1A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1B7E-D17B-450D-A96F-C15CE5C232CD}" type="datetimeFigureOut">
              <a:rPr lang="en-US" smtClean="0"/>
              <a:t>5/31/2011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AE83-C52C-4245-80BF-C69C0A5ECC1A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85F1B7E-D17B-450D-A96F-C15CE5C232CD}" type="datetimeFigureOut">
              <a:rPr lang="en-US" smtClean="0"/>
              <a:t>5/31/2011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39BAE83-C52C-4245-80BF-C69C0A5ECC1A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Doublin</a:t>
            </a:r>
            <a:r>
              <a:rPr lang="en-US" dirty="0" smtClean="0"/>
              <a:t>g-Adding Microwave Radiative Transfer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Ryan Honeyager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149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Intensity – Flux 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08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Generation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6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Composition 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70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LBLRTM Extension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28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Layer Generation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37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Atmosphere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9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Atmospheric Profiles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83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Wavenumbers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58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57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Plane-Parallel Violations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28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Most models assume that scattering sources within an atmosphere are oriented according to an isotropic distribution.</a:t>
            </a:r>
          </a:p>
          <a:p>
            <a:r>
              <a:rPr lang="en-US" dirty="0" smtClean="0"/>
              <a:t>This is not the case for large particles (ice crystals)</a:t>
            </a:r>
          </a:p>
          <a:p>
            <a:pPr lvl="1"/>
            <a:r>
              <a:rPr lang="en-US" dirty="0" smtClean="0"/>
              <a:t>The major axes of these crystals tend to be parallel to the ground (the crystal face normal points upwards)</a:t>
            </a:r>
          </a:p>
          <a:p>
            <a:pPr lvl="1"/>
            <a:r>
              <a:rPr lang="en-US" dirty="0" smtClean="0"/>
              <a:t>The orientation distribution ranges a few degrees around a mean</a:t>
            </a:r>
          </a:p>
          <a:p>
            <a:r>
              <a:rPr lang="en-US" dirty="0" smtClean="0"/>
              <a:t>This prevents many phase function decomposition techniques, and violates an assumption of the discrete ordinates method</a:t>
            </a:r>
          </a:p>
          <a:p>
            <a:r>
              <a:rPr lang="en-US" dirty="0" smtClean="0"/>
              <a:t>Not an issue at small wavelengths</a:t>
            </a:r>
          </a:p>
          <a:p>
            <a:r>
              <a:rPr lang="en-US" dirty="0" smtClean="0"/>
              <a:t>Effect quite visible in microwave remote sensing</a:t>
            </a:r>
          </a:p>
        </p:txBody>
      </p:sp>
    </p:spTree>
    <p:extLst>
      <p:ext uri="{BB962C8B-B14F-4D97-AF65-F5344CB8AC3E}">
        <p14:creationId xmlns:p14="http://schemas.microsoft.com/office/powerpoint/2010/main" val="2587024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Cloud Top </a:t>
            </a:r>
            <a:r>
              <a:rPr lang="en-US" dirty="0" smtClean="0"/>
              <a:t>Brightness Temperature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96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rtmath</a:t>
            </a:r>
            <a:r>
              <a:rPr lang="en-US" dirty="0" smtClean="0"/>
              <a:t> To-Do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11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Case Comparison: MLS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32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Case Comparison: MLW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00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Radiative Transfer Equation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At a given wavenumber, </a:t>
                </a:r>
                <a:r>
                  <a:rPr lang="el-GR" dirty="0" smtClean="0">
                    <a:latin typeface="Calibri"/>
                    <a:cs typeface="Calibri"/>
                  </a:rPr>
                  <a:t>ν</a:t>
                </a:r>
                <a:r>
                  <a:rPr lang="en-US" dirty="0" smtClean="0">
                    <a:latin typeface="Calibri"/>
                    <a:cs typeface="Calibri"/>
                  </a:rPr>
                  <a:t>, the RTE is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𝜇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𝑑𝐼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𝜏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𝜇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𝜏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𝜏</m:t>
                        </m:r>
                        <m:r>
                          <a:rPr lang="en-US" b="0" i="1" smtClean="0">
                            <a:latin typeface="Cambria Math"/>
                          </a:rPr>
                          <m:t>;</m:t>
                        </m:r>
                        <m:r>
                          <a:rPr lang="en-US" b="0" i="1" smtClean="0">
                            <a:latin typeface="Cambria Math"/>
                          </a:rPr>
                          <m:t>𝜇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𝜙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…….</m:t>
                    </m:r>
                  </m:oMath>
                </a14:m>
                <a:r>
                  <a:rPr lang="en-US" dirty="0" smtClean="0"/>
                  <a:t> (insert </a:t>
                </a:r>
                <a:r>
                  <a:rPr lang="en-US" dirty="0" err="1" smtClean="0"/>
                  <a:t>eqn</a:t>
                </a:r>
                <a:r>
                  <a:rPr lang="en-US" dirty="0" smtClean="0"/>
                  <a:t> here)</a:t>
                </a:r>
              </a:p>
              <a:p>
                <a:r>
                  <a:rPr lang="en-US" dirty="0" smtClean="0"/>
                  <a:t>Assumes plane-parallel atmosphere</a:t>
                </a:r>
              </a:p>
              <a:p>
                <a:r>
                  <a:rPr lang="en-US" dirty="0" smtClean="0"/>
                  <a:t>Source function has direct and diffuse-beam terms</a:t>
                </a:r>
              </a:p>
              <a:p>
                <a:r>
                  <a:rPr lang="en-US" dirty="0" smtClean="0"/>
                  <a:t>Absorption and scattering lead to attenuation</a:t>
                </a:r>
              </a:p>
              <a:p>
                <a:pPr lvl="1"/>
                <a:r>
                  <a:rPr lang="en-US" dirty="0" smtClean="0"/>
                  <a:t>Scattering dominates in visible</a:t>
                </a:r>
              </a:p>
              <a:p>
                <a:pPr lvl="1"/>
                <a:r>
                  <a:rPr lang="en-US" dirty="0" smtClean="0"/>
                  <a:t>Absorption dominates in infrared</a:t>
                </a:r>
              </a:p>
              <a:p>
                <a:pPr lvl="1"/>
                <a:r>
                  <a:rPr lang="en-US" dirty="0" smtClean="0"/>
                  <a:t>Microwave needs more complete treatment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5545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r>
              <a:rPr lang="en-US" dirty="0" smtClean="0">
                <a:latin typeface="Calibri"/>
                <a:cs typeface="Calibri"/>
              </a:rPr>
              <a:t>üeller Matrices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Rayleigh: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=1+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𝜃</m:t>
                          </m:r>
                        </m:e>
                      </m:func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𝜃</m:t>
                          </m:r>
                        </m:e>
                      </m:func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44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𝜃</m:t>
                          </m:r>
                        </m:e>
                      </m:func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 =0  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∀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other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i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j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Mie: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=…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Rayleigh-</a:t>
                </a:r>
                <a:r>
                  <a:rPr lang="en-US" dirty="0" err="1" smtClean="0"/>
                  <a:t>Gans</a:t>
                </a:r>
                <a:r>
                  <a:rPr lang="en-US" dirty="0" smtClean="0"/>
                  <a:t>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9431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Function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21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Doubling-Adding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Doubling-Adding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70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Doubling-Adding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62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by Quadrature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31161"/>
      </p:ext>
    </p:extLst>
  </p:cSld>
  <p:clrMapOvr>
    <a:masterClrMapping/>
  </p:clrMapOvr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Vertical Lexicon design template</Template>
  <TotalTime>36</TotalTime>
  <Words>238</Words>
  <Application>Microsoft Office PowerPoint</Application>
  <PresentationFormat>On-screen Show (4:3)</PresentationFormat>
  <Paragraphs>45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Thatch</vt:lpstr>
      <vt:lpstr>Doubling-Adding Microwave Radiative Transfer Model</vt:lpstr>
      <vt:lpstr>Overview</vt:lpstr>
      <vt:lpstr>Radiative Transfer Equation</vt:lpstr>
      <vt:lpstr>Müeller Matrices</vt:lpstr>
      <vt:lpstr>Phase Function Relationship</vt:lpstr>
      <vt:lpstr>Doubling-Adding Method</vt:lpstr>
      <vt:lpstr>Doubling-Adding Method</vt:lpstr>
      <vt:lpstr>Doubling-Adding Method</vt:lpstr>
      <vt:lpstr>Integration by Quadrature</vt:lpstr>
      <vt:lpstr>Intensity – Flux Calculation</vt:lpstr>
      <vt:lpstr>Layer Generation Function</vt:lpstr>
      <vt:lpstr>Layer Composition Dependence</vt:lpstr>
      <vt:lpstr>LBLRTM Extension</vt:lpstr>
      <vt:lpstr>Layer Generation Function</vt:lpstr>
      <vt:lpstr>Atmosphere Generation</vt:lpstr>
      <vt:lpstr>Atmospheric Profiles</vt:lpstr>
      <vt:lpstr>Multiple Wavenumbers</vt:lpstr>
      <vt:lpstr>Clouds</vt:lpstr>
      <vt:lpstr>Plane-Parallel Violations</vt:lpstr>
      <vt:lpstr>Cloud Top Brightness Temperature</vt:lpstr>
      <vt:lpstr>rtmath To-Do List</vt:lpstr>
      <vt:lpstr>Basic Case Comparison: MLS</vt:lpstr>
      <vt:lpstr>Basic Case Comparison: MLW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E. Honeyager</dc:creator>
  <cp:lastModifiedBy>Ryan E. Honeyager</cp:lastModifiedBy>
  <cp:revision>10</cp:revision>
  <dcterms:created xsi:type="dcterms:W3CDTF">2011-05-31T06:33:00Z</dcterms:created>
  <dcterms:modified xsi:type="dcterms:W3CDTF">2011-05-31T07:11:19Z</dcterms:modified>
</cp:coreProperties>
</file>