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0" r:id="rId4"/>
    <p:sldId id="261" r:id="rId5"/>
    <p:sldId id="264" r:id="rId6"/>
    <p:sldId id="265" r:id="rId7"/>
    <p:sldId id="257" r:id="rId8"/>
    <p:sldId id="258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9"/>
    <p:restoredTop sz="80912"/>
  </p:normalViewPr>
  <p:slideViewPr>
    <p:cSldViewPr snapToGrid="0">
      <p:cViewPr>
        <p:scale>
          <a:sx n="93" d="100"/>
          <a:sy n="93" d="100"/>
        </p:scale>
        <p:origin x="36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6DDFE2F-06A4-154C-94D6-A3E33015CC3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EF5B18-E62A-B143-B725-C6F1ABA12988}">
      <dgm:prSet/>
      <dgm:spPr/>
      <dgm:t>
        <a:bodyPr/>
        <a:lstStyle/>
        <a:p>
          <a:r>
            <a:rPr lang="en-US" dirty="0"/>
            <a:t>Collect existing experimental data (EII cross sections)</a:t>
          </a:r>
        </a:p>
      </dgm:t>
    </dgm:pt>
    <dgm:pt modelId="{B5A0237F-2ECB-BA4C-A852-F66D27BA1A70}" type="parTrans" cxnId="{6A7EFC0D-E60D-C040-B6B9-53A24B51459C}">
      <dgm:prSet/>
      <dgm:spPr/>
      <dgm:t>
        <a:bodyPr/>
        <a:lstStyle/>
        <a:p>
          <a:endParaRPr lang="en-US"/>
        </a:p>
      </dgm:t>
    </dgm:pt>
    <dgm:pt modelId="{2F56A174-CCE0-EC41-A101-9BEF042FF093}" type="sibTrans" cxnId="{6A7EFC0D-E60D-C040-B6B9-53A24B51459C}">
      <dgm:prSet/>
      <dgm:spPr/>
      <dgm:t>
        <a:bodyPr/>
        <a:lstStyle/>
        <a:p>
          <a:endParaRPr lang="en-US"/>
        </a:p>
      </dgm:t>
    </dgm:pt>
    <dgm:pt modelId="{67D7551B-FEE7-2B42-A203-A60047682ACE}">
      <dgm:prSet/>
      <dgm:spPr/>
      <dgm:t>
        <a:bodyPr/>
        <a:lstStyle/>
        <a:p>
          <a:r>
            <a:rPr lang="en-US" dirty="0"/>
            <a:t>Fit cross section data for each Monte Carlo run. Convolve cross sections with a thermal distribution to obtain N sets of ionization rates. Store the mean ionization rates and ±1σ uncertainties.</a:t>
          </a:r>
        </a:p>
      </dgm:t>
    </dgm:pt>
    <dgm:pt modelId="{31A7E438-9BA9-934B-A568-708B620E1FDB}" type="parTrans" cxnId="{393DABF2-4EC8-7149-A728-09B8A1F6BF91}">
      <dgm:prSet/>
      <dgm:spPr/>
      <dgm:t>
        <a:bodyPr/>
        <a:lstStyle/>
        <a:p>
          <a:endParaRPr lang="en-US"/>
        </a:p>
      </dgm:t>
    </dgm:pt>
    <dgm:pt modelId="{D4E7284C-8519-0746-AF6B-0717A9C1A502}" type="sibTrans" cxnId="{393DABF2-4EC8-7149-A728-09B8A1F6BF91}">
      <dgm:prSet/>
      <dgm:spPr/>
      <dgm:t>
        <a:bodyPr/>
        <a:lstStyle/>
        <a:p>
          <a:endParaRPr lang="en-US"/>
        </a:p>
      </dgm:t>
    </dgm:pt>
    <dgm:pt modelId="{4834C963-A6D2-8149-A602-1ED9E7D84FE9}">
      <dgm:prSet/>
      <dgm:spPr/>
      <dgm:t>
        <a:bodyPr/>
        <a:lstStyle/>
        <a:p>
          <a:r>
            <a:rPr lang="en-US" dirty="0"/>
            <a:t>Monte Carlo simulation: vary each data point based on its uncertainty</a:t>
          </a:r>
        </a:p>
      </dgm:t>
    </dgm:pt>
    <dgm:pt modelId="{B592ABAE-58D2-904C-961B-C20D806AE081}" type="parTrans" cxnId="{87064187-5F77-0A4E-B8F0-6E0A4A16A25F}">
      <dgm:prSet/>
      <dgm:spPr/>
      <dgm:t>
        <a:bodyPr/>
        <a:lstStyle/>
        <a:p>
          <a:endParaRPr lang="en-US"/>
        </a:p>
      </dgm:t>
    </dgm:pt>
    <dgm:pt modelId="{33ABFC13-094E-5D4A-ACD8-7E23944717FC}" type="sibTrans" cxnId="{87064187-5F77-0A4E-B8F0-6E0A4A16A25F}">
      <dgm:prSet/>
      <dgm:spPr/>
      <dgm:t>
        <a:bodyPr/>
        <a:lstStyle/>
        <a:p>
          <a:endParaRPr lang="en-US"/>
        </a:p>
      </dgm:t>
    </dgm:pt>
    <dgm:pt modelId="{EB35CEDA-93C6-4A43-9995-E88BE0C424C9}">
      <dgm:prSet/>
      <dgm:spPr/>
      <dgm:t>
        <a:bodyPr/>
        <a:lstStyle/>
        <a:p>
          <a:r>
            <a:rPr lang="en-US" dirty="0"/>
            <a:t>Repeated N≅200 times per charge state</a:t>
          </a:r>
        </a:p>
      </dgm:t>
    </dgm:pt>
    <dgm:pt modelId="{0354390E-5F0E-5B42-B925-27BDE22B0796}" type="sibTrans" cxnId="{CAA121E2-8E8B-C14C-8B3E-AFCA1788DCF8}">
      <dgm:prSet/>
      <dgm:spPr/>
      <dgm:t>
        <a:bodyPr/>
        <a:lstStyle/>
        <a:p>
          <a:endParaRPr lang="en-US"/>
        </a:p>
      </dgm:t>
    </dgm:pt>
    <dgm:pt modelId="{2BE4AD47-EEF6-4343-8F7A-B2020591112D}" type="parTrans" cxnId="{CAA121E2-8E8B-C14C-8B3E-AFCA1788DCF8}">
      <dgm:prSet/>
      <dgm:spPr/>
      <dgm:t>
        <a:bodyPr/>
        <a:lstStyle/>
        <a:p>
          <a:endParaRPr lang="en-US"/>
        </a:p>
      </dgm:t>
    </dgm:pt>
    <dgm:pt modelId="{94F3599B-8CBC-7B45-85C5-E041A1A103EB}">
      <dgm:prSet/>
      <dgm:spPr/>
      <dgm:t>
        <a:bodyPr/>
        <a:lstStyle/>
        <a:p>
          <a:r>
            <a:rPr lang="en-US" dirty="0"/>
            <a:t>Use ionization rates to calculate charge state distribution. Use Monte Carlo simulation again, now varying rates at discrete temperatures (~1,000 times). Store the median charge state distribution and ±1σ uncertainties.</a:t>
          </a:r>
        </a:p>
      </dgm:t>
    </dgm:pt>
    <dgm:pt modelId="{0B14DF6F-A505-184C-8BF5-7898F0FD90E8}" type="parTrans" cxnId="{1D81CB9F-646D-CF4B-BEA1-F11ADF22B87C}">
      <dgm:prSet/>
      <dgm:spPr/>
      <dgm:t>
        <a:bodyPr/>
        <a:lstStyle/>
        <a:p>
          <a:endParaRPr lang="en-US"/>
        </a:p>
      </dgm:t>
    </dgm:pt>
    <dgm:pt modelId="{FB193195-1C4B-4A44-A249-1F08BBDEA410}" type="sibTrans" cxnId="{1D81CB9F-646D-CF4B-BEA1-F11ADF22B87C}">
      <dgm:prSet/>
      <dgm:spPr/>
      <dgm:t>
        <a:bodyPr/>
        <a:lstStyle/>
        <a:p>
          <a:endParaRPr lang="en-US"/>
        </a:p>
      </dgm:t>
    </dgm:pt>
    <dgm:pt modelId="{8FBB6EDA-3CA0-1B45-AB7B-75851289F458}">
      <dgm:prSet/>
      <dgm:spPr/>
      <dgm:t>
        <a:bodyPr/>
        <a:lstStyle/>
        <a:p>
          <a:r>
            <a:rPr lang="en-US" b="1" i="1" dirty="0"/>
            <a:t>Calculate </a:t>
          </a:r>
          <a:r>
            <a:rPr lang="en-US" b="1" i="1" dirty="0" err="1"/>
            <a:t>emissivities</a:t>
          </a:r>
          <a:r>
            <a:rPr lang="en-US" b="1" i="1" dirty="0"/>
            <a:t> </a:t>
          </a:r>
          <a:r>
            <a:rPr lang="en-US" dirty="0"/>
            <a:t>for H- and He-like ions. Uncertainties obtained by recalculating where one ion is at +1σ and the other at -1σ.</a:t>
          </a:r>
        </a:p>
        <a:p>
          <a:r>
            <a:rPr lang="en-US" b="1" i="1" dirty="0"/>
            <a:t>Why not monte </a:t>
          </a:r>
          <a:r>
            <a:rPr lang="en-US" b="1" i="1" dirty="0" err="1"/>
            <a:t>carlo</a:t>
          </a:r>
          <a:r>
            <a:rPr lang="en-US" b="1" i="1" dirty="0"/>
            <a:t> again?</a:t>
          </a:r>
        </a:p>
      </dgm:t>
    </dgm:pt>
    <dgm:pt modelId="{57820773-EC6C-9B4F-A893-5389CBB739BF}" type="parTrans" cxnId="{983360D3-0C62-794F-BD3A-2B2DC844DA74}">
      <dgm:prSet/>
      <dgm:spPr/>
      <dgm:t>
        <a:bodyPr/>
        <a:lstStyle/>
        <a:p>
          <a:endParaRPr lang="en-US"/>
        </a:p>
      </dgm:t>
    </dgm:pt>
    <dgm:pt modelId="{2005227F-91D5-1940-9FF4-055FFCCFB800}" type="sibTrans" cxnId="{983360D3-0C62-794F-BD3A-2B2DC844DA74}">
      <dgm:prSet/>
      <dgm:spPr/>
      <dgm:t>
        <a:bodyPr/>
        <a:lstStyle/>
        <a:p>
          <a:endParaRPr lang="en-US"/>
        </a:p>
      </dgm:t>
    </dgm:pt>
    <dgm:pt modelId="{A0E8B2DF-8B4A-E64B-B2AF-8F2999E833CD}" type="pres">
      <dgm:prSet presAssocID="{46DDFE2F-06A4-154C-94D6-A3E33015CC32}" presName="Name0" presStyleCnt="0">
        <dgm:presLayoutVars>
          <dgm:dir/>
          <dgm:resizeHandles val="exact"/>
        </dgm:presLayoutVars>
      </dgm:prSet>
      <dgm:spPr/>
    </dgm:pt>
    <dgm:pt modelId="{7657277B-1F4A-9449-B9BA-D065377DFB06}" type="pres">
      <dgm:prSet presAssocID="{88EF5B18-E62A-B143-B725-C6F1ABA12988}" presName="node" presStyleLbl="node1" presStyleIdx="0" presStyleCnt="5">
        <dgm:presLayoutVars>
          <dgm:bulletEnabled val="1"/>
        </dgm:presLayoutVars>
      </dgm:prSet>
      <dgm:spPr/>
    </dgm:pt>
    <dgm:pt modelId="{3DDAE722-DD55-9E4F-80B4-0E6933BB37B0}" type="pres">
      <dgm:prSet presAssocID="{2F56A174-CCE0-EC41-A101-9BEF042FF093}" presName="sibTrans" presStyleLbl="sibTrans2D1" presStyleIdx="0" presStyleCnt="4"/>
      <dgm:spPr/>
    </dgm:pt>
    <dgm:pt modelId="{4BBA7535-BEC6-3C4C-8061-3D96B7B7955F}" type="pres">
      <dgm:prSet presAssocID="{2F56A174-CCE0-EC41-A101-9BEF042FF093}" presName="connectorText" presStyleLbl="sibTrans2D1" presStyleIdx="0" presStyleCnt="4"/>
      <dgm:spPr/>
    </dgm:pt>
    <dgm:pt modelId="{46373C4D-8317-1F48-9F49-B75B9DA08EFF}" type="pres">
      <dgm:prSet presAssocID="{4834C963-A6D2-8149-A602-1ED9E7D84FE9}" presName="node" presStyleLbl="node1" presStyleIdx="1" presStyleCnt="5">
        <dgm:presLayoutVars>
          <dgm:bulletEnabled val="1"/>
        </dgm:presLayoutVars>
      </dgm:prSet>
      <dgm:spPr/>
    </dgm:pt>
    <dgm:pt modelId="{E0E55DCF-FFCC-834E-B6A6-3D3FAEA0510A}" type="pres">
      <dgm:prSet presAssocID="{33ABFC13-094E-5D4A-ACD8-7E23944717FC}" presName="sibTrans" presStyleLbl="sibTrans2D1" presStyleIdx="1" presStyleCnt="4"/>
      <dgm:spPr/>
    </dgm:pt>
    <dgm:pt modelId="{31A41FC3-9A74-5F49-AF5D-A87FE6AE000F}" type="pres">
      <dgm:prSet presAssocID="{33ABFC13-094E-5D4A-ACD8-7E23944717FC}" presName="connectorText" presStyleLbl="sibTrans2D1" presStyleIdx="1" presStyleCnt="4"/>
      <dgm:spPr/>
    </dgm:pt>
    <dgm:pt modelId="{8A9DE1F0-A5D3-3844-BBD8-5FBBEB3C26B6}" type="pres">
      <dgm:prSet presAssocID="{67D7551B-FEE7-2B42-A203-A60047682ACE}" presName="node" presStyleLbl="node1" presStyleIdx="2" presStyleCnt="5">
        <dgm:presLayoutVars>
          <dgm:bulletEnabled val="1"/>
        </dgm:presLayoutVars>
      </dgm:prSet>
      <dgm:spPr/>
    </dgm:pt>
    <dgm:pt modelId="{3F988779-4D9C-2A48-83E7-986A893D9BDC}" type="pres">
      <dgm:prSet presAssocID="{D4E7284C-8519-0746-AF6B-0717A9C1A502}" presName="sibTrans" presStyleLbl="sibTrans2D1" presStyleIdx="2" presStyleCnt="4"/>
      <dgm:spPr/>
    </dgm:pt>
    <dgm:pt modelId="{AD966F26-2392-D046-9BBB-409A1148F681}" type="pres">
      <dgm:prSet presAssocID="{D4E7284C-8519-0746-AF6B-0717A9C1A502}" presName="connectorText" presStyleLbl="sibTrans2D1" presStyleIdx="2" presStyleCnt="4"/>
      <dgm:spPr/>
    </dgm:pt>
    <dgm:pt modelId="{CA41C816-7346-334E-9051-CF3F555251BD}" type="pres">
      <dgm:prSet presAssocID="{94F3599B-8CBC-7B45-85C5-E041A1A103EB}" presName="node" presStyleLbl="node1" presStyleIdx="3" presStyleCnt="5">
        <dgm:presLayoutVars>
          <dgm:bulletEnabled val="1"/>
        </dgm:presLayoutVars>
      </dgm:prSet>
      <dgm:spPr/>
    </dgm:pt>
    <dgm:pt modelId="{D2D06D2C-0C32-7A41-B0DE-D885793CD89B}" type="pres">
      <dgm:prSet presAssocID="{FB193195-1C4B-4A44-A249-1F08BBDEA410}" presName="sibTrans" presStyleLbl="sibTrans2D1" presStyleIdx="3" presStyleCnt="4"/>
      <dgm:spPr/>
    </dgm:pt>
    <dgm:pt modelId="{90172246-62A9-2045-94B1-6D8F88C7A2F6}" type="pres">
      <dgm:prSet presAssocID="{FB193195-1C4B-4A44-A249-1F08BBDEA410}" presName="connectorText" presStyleLbl="sibTrans2D1" presStyleIdx="3" presStyleCnt="4"/>
      <dgm:spPr/>
    </dgm:pt>
    <dgm:pt modelId="{B564D216-553A-BB4F-AD20-87FACD75B1E2}" type="pres">
      <dgm:prSet presAssocID="{8FBB6EDA-3CA0-1B45-AB7B-75851289F458}" presName="node" presStyleLbl="node1" presStyleIdx="4" presStyleCnt="5">
        <dgm:presLayoutVars>
          <dgm:bulletEnabled val="1"/>
        </dgm:presLayoutVars>
      </dgm:prSet>
      <dgm:spPr/>
    </dgm:pt>
  </dgm:ptLst>
  <dgm:cxnLst>
    <dgm:cxn modelId="{0D91DE07-367A-354E-A2C2-5A07A1A3EAB2}" type="presOf" srcId="{2F56A174-CCE0-EC41-A101-9BEF042FF093}" destId="{3DDAE722-DD55-9E4F-80B4-0E6933BB37B0}" srcOrd="0" destOrd="0" presId="urn:microsoft.com/office/officeart/2005/8/layout/process1"/>
    <dgm:cxn modelId="{6A7EFC0D-E60D-C040-B6B9-53A24B51459C}" srcId="{46DDFE2F-06A4-154C-94D6-A3E33015CC32}" destId="{88EF5B18-E62A-B143-B725-C6F1ABA12988}" srcOrd="0" destOrd="0" parTransId="{B5A0237F-2ECB-BA4C-A852-F66D27BA1A70}" sibTransId="{2F56A174-CCE0-EC41-A101-9BEF042FF093}"/>
    <dgm:cxn modelId="{626B3513-9552-224A-AB0B-6E0DE91E26D9}" type="presOf" srcId="{33ABFC13-094E-5D4A-ACD8-7E23944717FC}" destId="{E0E55DCF-FFCC-834E-B6A6-3D3FAEA0510A}" srcOrd="0" destOrd="0" presId="urn:microsoft.com/office/officeart/2005/8/layout/process1"/>
    <dgm:cxn modelId="{A6E28621-1903-2E46-922E-6197D3E340BE}" type="presOf" srcId="{FB193195-1C4B-4A44-A249-1F08BBDEA410}" destId="{90172246-62A9-2045-94B1-6D8F88C7A2F6}" srcOrd="1" destOrd="0" presId="urn:microsoft.com/office/officeart/2005/8/layout/process1"/>
    <dgm:cxn modelId="{3626DC40-E0BD-6341-BA61-3AA8F778101C}" type="presOf" srcId="{88EF5B18-E62A-B143-B725-C6F1ABA12988}" destId="{7657277B-1F4A-9449-B9BA-D065377DFB06}" srcOrd="0" destOrd="0" presId="urn:microsoft.com/office/officeart/2005/8/layout/process1"/>
    <dgm:cxn modelId="{602F7D52-E88E-A946-83FF-52EE52B43925}" type="presOf" srcId="{67D7551B-FEE7-2B42-A203-A60047682ACE}" destId="{8A9DE1F0-A5D3-3844-BBD8-5FBBEB3C26B6}" srcOrd="0" destOrd="0" presId="urn:microsoft.com/office/officeart/2005/8/layout/process1"/>
    <dgm:cxn modelId="{F74D0E58-0801-FD48-833D-3E581B0F3F7A}" type="presOf" srcId="{4834C963-A6D2-8149-A602-1ED9E7D84FE9}" destId="{46373C4D-8317-1F48-9F49-B75B9DA08EFF}" srcOrd="0" destOrd="0" presId="urn:microsoft.com/office/officeart/2005/8/layout/process1"/>
    <dgm:cxn modelId="{732EA078-B542-6840-BB7D-8DA0B9E7E0E8}" type="presOf" srcId="{2F56A174-CCE0-EC41-A101-9BEF042FF093}" destId="{4BBA7535-BEC6-3C4C-8061-3D96B7B7955F}" srcOrd="1" destOrd="0" presId="urn:microsoft.com/office/officeart/2005/8/layout/process1"/>
    <dgm:cxn modelId="{87064187-5F77-0A4E-B8F0-6E0A4A16A25F}" srcId="{46DDFE2F-06A4-154C-94D6-A3E33015CC32}" destId="{4834C963-A6D2-8149-A602-1ED9E7D84FE9}" srcOrd="1" destOrd="0" parTransId="{B592ABAE-58D2-904C-961B-C20D806AE081}" sibTransId="{33ABFC13-094E-5D4A-ACD8-7E23944717FC}"/>
    <dgm:cxn modelId="{D6595588-CA8C-C045-BBD7-28E1319D88A9}" type="presOf" srcId="{94F3599B-8CBC-7B45-85C5-E041A1A103EB}" destId="{CA41C816-7346-334E-9051-CF3F555251BD}" srcOrd="0" destOrd="0" presId="urn:microsoft.com/office/officeart/2005/8/layout/process1"/>
    <dgm:cxn modelId="{2FE64A99-A102-1E41-A8A9-65008BA6DEA3}" type="presOf" srcId="{FB193195-1C4B-4A44-A249-1F08BBDEA410}" destId="{D2D06D2C-0C32-7A41-B0DE-D885793CD89B}" srcOrd="0" destOrd="0" presId="urn:microsoft.com/office/officeart/2005/8/layout/process1"/>
    <dgm:cxn modelId="{3060E39D-F000-8640-BFB6-B770DF5988A9}" type="presOf" srcId="{46DDFE2F-06A4-154C-94D6-A3E33015CC32}" destId="{A0E8B2DF-8B4A-E64B-B2AF-8F2999E833CD}" srcOrd="0" destOrd="0" presId="urn:microsoft.com/office/officeart/2005/8/layout/process1"/>
    <dgm:cxn modelId="{1D81CB9F-646D-CF4B-BEA1-F11ADF22B87C}" srcId="{46DDFE2F-06A4-154C-94D6-A3E33015CC32}" destId="{94F3599B-8CBC-7B45-85C5-E041A1A103EB}" srcOrd="3" destOrd="0" parTransId="{0B14DF6F-A505-184C-8BF5-7898F0FD90E8}" sibTransId="{FB193195-1C4B-4A44-A249-1F08BBDEA410}"/>
    <dgm:cxn modelId="{3FCE16C8-32AF-FC43-8ECE-EF7FD42DBE55}" type="presOf" srcId="{8FBB6EDA-3CA0-1B45-AB7B-75851289F458}" destId="{B564D216-553A-BB4F-AD20-87FACD75B1E2}" srcOrd="0" destOrd="0" presId="urn:microsoft.com/office/officeart/2005/8/layout/process1"/>
    <dgm:cxn modelId="{D6AF24CE-D61D-0A4E-9C1B-4F747FFD3AED}" type="presOf" srcId="{EB35CEDA-93C6-4A43-9995-E88BE0C424C9}" destId="{46373C4D-8317-1F48-9F49-B75B9DA08EFF}" srcOrd="0" destOrd="1" presId="urn:microsoft.com/office/officeart/2005/8/layout/process1"/>
    <dgm:cxn modelId="{983360D3-0C62-794F-BD3A-2B2DC844DA74}" srcId="{46DDFE2F-06A4-154C-94D6-A3E33015CC32}" destId="{8FBB6EDA-3CA0-1B45-AB7B-75851289F458}" srcOrd="4" destOrd="0" parTransId="{57820773-EC6C-9B4F-A893-5389CBB739BF}" sibTransId="{2005227F-91D5-1940-9FF4-055FFCCFB800}"/>
    <dgm:cxn modelId="{CAA121E2-8E8B-C14C-8B3E-AFCA1788DCF8}" srcId="{4834C963-A6D2-8149-A602-1ED9E7D84FE9}" destId="{EB35CEDA-93C6-4A43-9995-E88BE0C424C9}" srcOrd="0" destOrd="0" parTransId="{2BE4AD47-EEF6-4343-8F7A-B2020591112D}" sibTransId="{0354390E-5F0E-5B42-B925-27BDE22B0796}"/>
    <dgm:cxn modelId="{3E9FF8E6-1712-014D-869B-0554E42209D3}" type="presOf" srcId="{33ABFC13-094E-5D4A-ACD8-7E23944717FC}" destId="{31A41FC3-9A74-5F49-AF5D-A87FE6AE000F}" srcOrd="1" destOrd="0" presId="urn:microsoft.com/office/officeart/2005/8/layout/process1"/>
    <dgm:cxn modelId="{BC58C6E7-4203-3C41-9BB7-C768C00F8B2A}" type="presOf" srcId="{D4E7284C-8519-0746-AF6B-0717A9C1A502}" destId="{3F988779-4D9C-2A48-83E7-986A893D9BDC}" srcOrd="0" destOrd="0" presId="urn:microsoft.com/office/officeart/2005/8/layout/process1"/>
    <dgm:cxn modelId="{393DABF2-4EC8-7149-A728-09B8A1F6BF91}" srcId="{46DDFE2F-06A4-154C-94D6-A3E33015CC32}" destId="{67D7551B-FEE7-2B42-A203-A60047682ACE}" srcOrd="2" destOrd="0" parTransId="{31A7E438-9BA9-934B-A568-708B620E1FDB}" sibTransId="{D4E7284C-8519-0746-AF6B-0717A9C1A502}"/>
    <dgm:cxn modelId="{C68C4EF6-E249-8F4A-96E7-3E856DDE47C2}" type="presOf" srcId="{D4E7284C-8519-0746-AF6B-0717A9C1A502}" destId="{AD966F26-2392-D046-9BBB-409A1148F681}" srcOrd="1" destOrd="0" presId="urn:microsoft.com/office/officeart/2005/8/layout/process1"/>
    <dgm:cxn modelId="{3EEBAD7D-5C09-8E43-8E42-A2BCEE2E7A84}" type="presParOf" srcId="{A0E8B2DF-8B4A-E64B-B2AF-8F2999E833CD}" destId="{7657277B-1F4A-9449-B9BA-D065377DFB06}" srcOrd="0" destOrd="0" presId="urn:microsoft.com/office/officeart/2005/8/layout/process1"/>
    <dgm:cxn modelId="{069FB42A-95DE-5A4C-BABB-88EB9C4EC6A7}" type="presParOf" srcId="{A0E8B2DF-8B4A-E64B-B2AF-8F2999E833CD}" destId="{3DDAE722-DD55-9E4F-80B4-0E6933BB37B0}" srcOrd="1" destOrd="0" presId="urn:microsoft.com/office/officeart/2005/8/layout/process1"/>
    <dgm:cxn modelId="{F5D34579-8C51-FD48-BCC3-A36F7F389813}" type="presParOf" srcId="{3DDAE722-DD55-9E4F-80B4-0E6933BB37B0}" destId="{4BBA7535-BEC6-3C4C-8061-3D96B7B7955F}" srcOrd="0" destOrd="0" presId="urn:microsoft.com/office/officeart/2005/8/layout/process1"/>
    <dgm:cxn modelId="{8A4F3972-4710-BC44-988F-10120CF16D7E}" type="presParOf" srcId="{A0E8B2DF-8B4A-E64B-B2AF-8F2999E833CD}" destId="{46373C4D-8317-1F48-9F49-B75B9DA08EFF}" srcOrd="2" destOrd="0" presId="urn:microsoft.com/office/officeart/2005/8/layout/process1"/>
    <dgm:cxn modelId="{8D4FF239-1B55-8244-81A7-636F3A0755C1}" type="presParOf" srcId="{A0E8B2DF-8B4A-E64B-B2AF-8F2999E833CD}" destId="{E0E55DCF-FFCC-834E-B6A6-3D3FAEA0510A}" srcOrd="3" destOrd="0" presId="urn:microsoft.com/office/officeart/2005/8/layout/process1"/>
    <dgm:cxn modelId="{063492DE-E58B-8F49-BF3A-7C66633178D3}" type="presParOf" srcId="{E0E55DCF-FFCC-834E-B6A6-3D3FAEA0510A}" destId="{31A41FC3-9A74-5F49-AF5D-A87FE6AE000F}" srcOrd="0" destOrd="0" presId="urn:microsoft.com/office/officeart/2005/8/layout/process1"/>
    <dgm:cxn modelId="{1D833F0D-4839-E144-821E-B695DF16206C}" type="presParOf" srcId="{A0E8B2DF-8B4A-E64B-B2AF-8F2999E833CD}" destId="{8A9DE1F0-A5D3-3844-BBD8-5FBBEB3C26B6}" srcOrd="4" destOrd="0" presId="urn:microsoft.com/office/officeart/2005/8/layout/process1"/>
    <dgm:cxn modelId="{F1FE2947-5F27-234C-9A5F-3474EA2E7A06}" type="presParOf" srcId="{A0E8B2DF-8B4A-E64B-B2AF-8F2999E833CD}" destId="{3F988779-4D9C-2A48-83E7-986A893D9BDC}" srcOrd="5" destOrd="0" presId="urn:microsoft.com/office/officeart/2005/8/layout/process1"/>
    <dgm:cxn modelId="{B7EA319A-F612-FE4D-91BC-AF7190559B12}" type="presParOf" srcId="{3F988779-4D9C-2A48-83E7-986A893D9BDC}" destId="{AD966F26-2392-D046-9BBB-409A1148F681}" srcOrd="0" destOrd="0" presId="urn:microsoft.com/office/officeart/2005/8/layout/process1"/>
    <dgm:cxn modelId="{29E9C21C-C020-714C-8B95-67F055922E36}" type="presParOf" srcId="{A0E8B2DF-8B4A-E64B-B2AF-8F2999E833CD}" destId="{CA41C816-7346-334E-9051-CF3F555251BD}" srcOrd="6" destOrd="0" presId="urn:microsoft.com/office/officeart/2005/8/layout/process1"/>
    <dgm:cxn modelId="{3FF3879F-0925-924D-98CA-72EF898067BD}" type="presParOf" srcId="{A0E8B2DF-8B4A-E64B-B2AF-8F2999E833CD}" destId="{D2D06D2C-0C32-7A41-B0DE-D885793CD89B}" srcOrd="7" destOrd="0" presId="urn:microsoft.com/office/officeart/2005/8/layout/process1"/>
    <dgm:cxn modelId="{E91D07BA-87DD-C043-B8FA-4032B296DF92}" type="presParOf" srcId="{D2D06D2C-0C32-7A41-B0DE-D885793CD89B}" destId="{90172246-62A9-2045-94B1-6D8F88C7A2F6}" srcOrd="0" destOrd="0" presId="urn:microsoft.com/office/officeart/2005/8/layout/process1"/>
    <dgm:cxn modelId="{9144F9CB-2A87-C74E-8301-149ECDE2C57D}" type="presParOf" srcId="{A0E8B2DF-8B4A-E64B-B2AF-8F2999E833CD}" destId="{B564D216-553A-BB4F-AD20-87FACD75B1E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57277B-1F4A-9449-B9BA-D065377DFB06}">
      <dsp:nvSpPr>
        <dsp:cNvPr id="0" name=""/>
        <dsp:cNvSpPr/>
      </dsp:nvSpPr>
      <dsp:spPr>
        <a:xfrm>
          <a:off x="5302" y="663656"/>
          <a:ext cx="1643754" cy="2040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 existing experimental data (EII cross sections)</a:t>
          </a:r>
        </a:p>
      </dsp:txBody>
      <dsp:txXfrm>
        <a:off x="53446" y="711800"/>
        <a:ext cx="1547466" cy="1944599"/>
      </dsp:txXfrm>
    </dsp:sp>
    <dsp:sp modelId="{3DDAE722-DD55-9E4F-80B4-0E6933BB37B0}">
      <dsp:nvSpPr>
        <dsp:cNvPr id="0" name=""/>
        <dsp:cNvSpPr/>
      </dsp:nvSpPr>
      <dsp:spPr>
        <a:xfrm>
          <a:off x="1813432" y="1480274"/>
          <a:ext cx="348475" cy="407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1813432" y="1561804"/>
        <a:ext cx="243933" cy="244591"/>
      </dsp:txXfrm>
    </dsp:sp>
    <dsp:sp modelId="{46373C4D-8317-1F48-9F49-B75B9DA08EFF}">
      <dsp:nvSpPr>
        <dsp:cNvPr id="0" name=""/>
        <dsp:cNvSpPr/>
      </dsp:nvSpPr>
      <dsp:spPr>
        <a:xfrm>
          <a:off x="2306558" y="663656"/>
          <a:ext cx="1643754" cy="2040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Monte Carlo simulation: vary each data point based on its uncertainty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Repeated N≅200 times per charge state</a:t>
          </a:r>
        </a:p>
      </dsp:txBody>
      <dsp:txXfrm>
        <a:off x="2354702" y="711800"/>
        <a:ext cx="1547466" cy="1944599"/>
      </dsp:txXfrm>
    </dsp:sp>
    <dsp:sp modelId="{E0E55DCF-FFCC-834E-B6A6-3D3FAEA0510A}">
      <dsp:nvSpPr>
        <dsp:cNvPr id="0" name=""/>
        <dsp:cNvSpPr/>
      </dsp:nvSpPr>
      <dsp:spPr>
        <a:xfrm>
          <a:off x="4114688" y="1480274"/>
          <a:ext cx="348475" cy="407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4114688" y="1561804"/>
        <a:ext cx="243933" cy="244591"/>
      </dsp:txXfrm>
    </dsp:sp>
    <dsp:sp modelId="{8A9DE1F0-A5D3-3844-BBD8-5FBBEB3C26B6}">
      <dsp:nvSpPr>
        <dsp:cNvPr id="0" name=""/>
        <dsp:cNvSpPr/>
      </dsp:nvSpPr>
      <dsp:spPr>
        <a:xfrm>
          <a:off x="4607814" y="663656"/>
          <a:ext cx="1643754" cy="2040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Fit cross section data for each Monte Carlo run. Convolve cross sections with a thermal distribution to obtain N sets of ionization rates. Store the mean ionization rates and ±1σ uncertainties.</a:t>
          </a:r>
        </a:p>
      </dsp:txBody>
      <dsp:txXfrm>
        <a:off x="4655958" y="711800"/>
        <a:ext cx="1547466" cy="1944599"/>
      </dsp:txXfrm>
    </dsp:sp>
    <dsp:sp modelId="{3F988779-4D9C-2A48-83E7-986A893D9BDC}">
      <dsp:nvSpPr>
        <dsp:cNvPr id="0" name=""/>
        <dsp:cNvSpPr/>
      </dsp:nvSpPr>
      <dsp:spPr>
        <a:xfrm>
          <a:off x="6415944" y="1480274"/>
          <a:ext cx="348475" cy="407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6415944" y="1561804"/>
        <a:ext cx="243933" cy="244591"/>
      </dsp:txXfrm>
    </dsp:sp>
    <dsp:sp modelId="{CA41C816-7346-334E-9051-CF3F555251BD}">
      <dsp:nvSpPr>
        <dsp:cNvPr id="0" name=""/>
        <dsp:cNvSpPr/>
      </dsp:nvSpPr>
      <dsp:spPr>
        <a:xfrm>
          <a:off x="6909070" y="663656"/>
          <a:ext cx="1643754" cy="2040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Use ionization rates to calculate charge state distribution. Use Monte Carlo simulation again, now varying rates at discrete temperatures (~1,000 times). Store the median charge state distribution and ±1σ uncertainties.</a:t>
          </a:r>
        </a:p>
      </dsp:txBody>
      <dsp:txXfrm>
        <a:off x="6957214" y="711800"/>
        <a:ext cx="1547466" cy="1944599"/>
      </dsp:txXfrm>
    </dsp:sp>
    <dsp:sp modelId="{D2D06D2C-0C32-7A41-B0DE-D885793CD89B}">
      <dsp:nvSpPr>
        <dsp:cNvPr id="0" name=""/>
        <dsp:cNvSpPr/>
      </dsp:nvSpPr>
      <dsp:spPr>
        <a:xfrm>
          <a:off x="8717200" y="1480274"/>
          <a:ext cx="348475" cy="407651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/>
        </a:p>
      </dsp:txBody>
      <dsp:txXfrm>
        <a:off x="8717200" y="1561804"/>
        <a:ext cx="243933" cy="244591"/>
      </dsp:txXfrm>
    </dsp:sp>
    <dsp:sp modelId="{B564D216-553A-BB4F-AD20-87FACD75B1E2}">
      <dsp:nvSpPr>
        <dsp:cNvPr id="0" name=""/>
        <dsp:cNvSpPr/>
      </dsp:nvSpPr>
      <dsp:spPr>
        <a:xfrm>
          <a:off x="9210326" y="663656"/>
          <a:ext cx="1643754" cy="204088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Calculate </a:t>
          </a:r>
          <a:r>
            <a:rPr lang="en-US" sz="1200" b="1" i="1" kern="1200" dirty="0" err="1"/>
            <a:t>emissivities</a:t>
          </a:r>
          <a:r>
            <a:rPr lang="en-US" sz="1200" b="1" i="1" kern="1200" dirty="0"/>
            <a:t> </a:t>
          </a:r>
          <a:r>
            <a:rPr lang="en-US" sz="1200" kern="1200" dirty="0"/>
            <a:t>for H- and He-like ions. Uncertainties obtained by recalculating where one ion is at +1σ and the other at -1σ.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1" kern="1200" dirty="0"/>
            <a:t>Why not monte </a:t>
          </a:r>
          <a:r>
            <a:rPr lang="en-US" sz="1200" b="1" i="1" kern="1200" dirty="0" err="1"/>
            <a:t>carlo</a:t>
          </a:r>
          <a:r>
            <a:rPr lang="en-US" sz="1200" b="1" i="1" kern="1200" dirty="0"/>
            <a:t> again?</a:t>
          </a:r>
        </a:p>
      </dsp:txBody>
      <dsp:txXfrm>
        <a:off x="9258470" y="711800"/>
        <a:ext cx="1547466" cy="19445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C4DF34-8511-F249-9B9B-93F0EB15D9D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8C51D-8607-0C41-9361-846F12622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72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Interpreting spectra from </a:t>
            </a:r>
            <a:r>
              <a:rPr lang="en-US" dirty="0" err="1"/>
              <a:t>collisionally</a:t>
            </a:r>
            <a:r>
              <a:rPr lang="en-US" dirty="0"/>
              <a:t> ionized plasmas such as supernova remnants (SNR) requires accurate atomic data, like ionization and recombination rates and line intensity ratios.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Data compilations like </a:t>
            </a:r>
            <a:r>
              <a:rPr lang="en-US" dirty="0" err="1"/>
              <a:t>Urdampilleta</a:t>
            </a:r>
            <a:r>
              <a:rPr lang="en-US" dirty="0"/>
              <a:t> are readily available and are integrated in software packages like </a:t>
            </a:r>
            <a:r>
              <a:rPr lang="en-US" dirty="0" err="1"/>
              <a:t>AtomDB</a:t>
            </a:r>
            <a:r>
              <a:rPr lang="en-US" dirty="0"/>
              <a:t> but these rely primarily on theory. Currently, experimental data and their uncertainties are largely unused.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help contextualize key plasma characteristics, including H/He ratios line intensity ratios, Fe L shell charge state </a:t>
            </a:r>
            <a:r>
              <a:rPr lang="en-US" dirty="0" err="1"/>
              <a:t>dist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8C51D-8607-0C41-9361-846F126222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61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Survey/collect EII cross section data for O, Fe</a:t>
            </a:r>
          </a:p>
          <a:p>
            <a:r>
              <a:rPr lang="en-US" dirty="0"/>
              <a:t>Obtain continuous cross sections [by fitting experimental data, including contributions from direct ionization and excitation-autoionization]</a:t>
            </a:r>
          </a:p>
          <a:p>
            <a:r>
              <a:rPr lang="en-US" dirty="0"/>
              <a:t>Convert cross sections to rates [convolution]</a:t>
            </a:r>
          </a:p>
          <a:p>
            <a:r>
              <a:rPr lang="en-US" dirty="0"/>
              <a:t>Apply </a:t>
            </a:r>
            <a:r>
              <a:rPr lang="en-US" dirty="0" err="1"/>
              <a:t>emissivities</a:t>
            </a:r>
            <a:r>
              <a:rPr lang="en-US" dirty="0"/>
              <a:t> from </a:t>
            </a:r>
            <a:r>
              <a:rPr lang="en-US" dirty="0" err="1"/>
              <a:t>AtomDB</a:t>
            </a:r>
            <a:endParaRPr lang="en-US" dirty="0"/>
          </a:p>
          <a:p>
            <a:r>
              <a:rPr lang="en-US" dirty="0"/>
              <a:t>Examine line intensity ratios,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18C51D-8607-0C41-9361-846F126222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646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7058-6340-9E21-3999-60F6FE7D9F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E9F4EF-0A73-E0AC-1712-0F5E863DC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5C54A-0B9C-D3ED-3640-19A389A1A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9DA7-7475-852B-A4AC-50CD74B27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46C1E-A0EA-0DB7-DA3F-57B42436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1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5CA6-C929-BA1C-E036-50485B56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73693-B396-33CE-FBAE-68E056FB2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5D7CD-FC8B-162B-FBAC-9104056AE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D07DC-3C84-3F91-33C2-4811074F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09313F-C58F-1620-86E0-4B7B7033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3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D7FDC1-AA39-85EC-6B8F-0893FDB0FD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C0142B-CA67-1399-2263-1EAB26139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5998C-2CC6-2F93-C20A-C9FCD5132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54F9B-7ED4-9C22-C16F-BA5C23D8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EB724-1334-04DE-D9C6-AB992826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182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18AD-8E15-46F5-3892-478D6643D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7BD54-BEA1-BF1E-2504-00F0A0241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D0968-C4C7-4C3F-FE5C-FC1E475D4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1EC99-14FC-CB15-BCAA-F9230C2CE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158B2-E050-3982-5312-2351DA0A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734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E7289-EBC0-7085-AB1F-ED9E0AE68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2BC3D-531E-DC20-1AF5-52483127D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4ABA9-B01E-A972-D1CA-1FB4FC7A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6315D-CBC3-43AB-83D6-FD708D16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97B15-9838-DE88-C1B4-340642A2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62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73035-DEB5-3BA5-B1AB-AECBF75E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8E76-8FE3-D6BC-69D2-3544B335E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8E27BD-CC21-ABC5-52E2-254590B21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8EAF7A-4FD8-8CED-9AE2-D10AC3EA4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348A9-764F-E4ED-B74E-D66F4D8C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A9A4AB-1C15-C69C-54F1-B72611A77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9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663E6-E9E3-4648-A1D7-E179BB4B6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5E11C-2DB4-10C4-A7C4-3BF32A9C2D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D3FBF-2876-94BE-69E4-0AF946866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581E1C-850E-BA2B-053E-3D2353791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A8DA7B-3D50-64B1-C19E-BE7874E69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4F79D4-2869-CFEF-172C-56E0469E6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59CED-30E5-24C0-B7A5-1E2F1C67A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81149-DD6A-70D9-3FF7-355937B2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14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A2B8-4EB1-D841-19F1-A56A43CB5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23769A-5253-A249-1507-B13CB2035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7908FA-369B-FB4C-084B-3C3BE7E5B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26733-BB7A-D2C3-F91F-F5D5E88DF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41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89BFAB-0A28-4E2E-E32A-983AEF88D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A4D322-D63B-F04E-3DF6-80D15E7A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E73072-5F45-C40F-958D-BBB4FC0D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80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8001-0162-1571-3026-00F7995B9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5B1D-6383-1ABC-2E3E-BAE85D7766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1E080-6E72-8BCA-80A6-BB79DE24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0CB0B-F611-88BB-DBB1-E29F4030F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4071F-2891-AD7F-DB05-898D81A6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82657-E81D-EAC9-253B-00F5D585F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590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7C114-3C7B-E79C-18AF-F1863ED0C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C4F30-2A74-BAA9-146A-3DF94CD32B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52AC5-A003-FFAD-3A5D-E47829A86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81705-798A-5C31-0A6D-DFF7DEF97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133F-A6E3-9E6B-1FA3-AFD40B01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5B412-A98D-AD85-B2FE-A06538FE8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251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B1A04-438C-6DA9-879F-B260795A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CE783-CCCA-7880-6254-D98BDDB3B7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64F4D-4E01-DABC-2B95-EE7E1A398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972C7A-7EF2-4D4E-A4CB-CC4ABE6B71EF}" type="datetimeFigureOut">
              <a:rPr lang="en-US" smtClean="0"/>
              <a:t>5/27/25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7C233-2B14-F932-9AD1-7438AD8C2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F996-BC48-63A7-FF01-81DBDF02D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07D783-698A-BA48-BA7A-C2BF79CD90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52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66A5-9724-14D2-6C85-47645D241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AAS Summer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A160D0-5038-F584-796D-9556882582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Grant Mondeel</a:t>
            </a:r>
          </a:p>
        </p:txBody>
      </p:sp>
    </p:spTree>
    <p:extLst>
      <p:ext uri="{BB962C8B-B14F-4D97-AF65-F5344CB8AC3E}">
        <p14:creationId xmlns:p14="http://schemas.microsoft.com/office/powerpoint/2010/main" val="1394083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56310-6B68-3CBF-22C2-4E754013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E5251-5655-5B6B-60C0-9F0CE8C02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Thanks to CHANDRA theory grant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83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02786-F679-FA31-CC07-4A1C0E973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135C8-81DA-0FFF-DB3B-4B819F98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Brief personal introduction</a:t>
            </a:r>
          </a:p>
          <a:p>
            <a:r>
              <a:rPr lang="en-US" dirty="0"/>
              <a:t>Clemson -&gt; </a:t>
            </a:r>
            <a:r>
              <a:rPr lang="en-US" dirty="0" err="1"/>
              <a:t>CfA</a:t>
            </a:r>
            <a:r>
              <a:rPr lang="en-US" dirty="0"/>
              <a:t> -&gt; MIT</a:t>
            </a:r>
          </a:p>
        </p:txBody>
      </p:sp>
    </p:spTree>
    <p:extLst>
      <p:ext uri="{BB962C8B-B14F-4D97-AF65-F5344CB8AC3E}">
        <p14:creationId xmlns:p14="http://schemas.microsoft.com/office/powerpoint/2010/main" val="289311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245A-6E9E-9B8E-6794-7FFE17EF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26EF9-7821-6A58-A339-69820FC94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work examines existing experimental electron impact ionization (EII) rates and uncertainties to: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Compare against theory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uncertainties</a:t>
            </a:r>
          </a:p>
        </p:txBody>
      </p:sp>
    </p:spTree>
    <p:extLst>
      <p:ext uri="{BB962C8B-B14F-4D97-AF65-F5344CB8AC3E}">
        <p14:creationId xmlns:p14="http://schemas.microsoft.com/office/powerpoint/2010/main" val="3455275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52410-FAB0-F8F6-5A14-961D976E9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8E20DE-A443-EDD3-F282-434B092F56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3969137"/>
              </p:ext>
            </p:extLst>
          </p:nvPr>
        </p:nvGraphicFramePr>
        <p:xfrm>
          <a:off x="736269" y="1690688"/>
          <a:ext cx="10859383" cy="336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A47A4C1-F0D3-1691-E300-599217E5E161}"/>
              </a:ext>
            </a:extLst>
          </p:cNvPr>
          <p:cNvSpPr txBox="1"/>
          <p:nvPr/>
        </p:nvSpPr>
        <p:spPr>
          <a:xfrm>
            <a:off x="1497496" y="4678017"/>
            <a:ext cx="24649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No data for Fe22+ through Fe18+. Solution: For now, use </a:t>
            </a:r>
            <a:r>
              <a:rPr lang="en-US" dirty="0" err="1"/>
              <a:t>Urdampilleta</a:t>
            </a:r>
            <a:r>
              <a:rPr lang="en-US" dirty="0"/>
              <a:t> data with similar errors to nearby ions (20%).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D038-52FC-6C51-F4F3-640F14D5AB28}"/>
              </a:ext>
            </a:extLst>
          </p:cNvPr>
          <p:cNvSpPr txBox="1"/>
          <p:nvPr/>
        </p:nvSpPr>
        <p:spPr>
          <a:xfrm>
            <a:off x="4499114" y="4738549"/>
            <a:ext cx="39027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Problem: Crossed-beam experiments are prone to metastable ions, affecting measured cross sections. In rare cases, the ground state CS can be inferred by extrapolating (need to adjust and measure metastable pop) </a:t>
            </a:r>
          </a:p>
        </p:txBody>
      </p:sp>
    </p:spTree>
    <p:extLst>
      <p:ext uri="{BB962C8B-B14F-4D97-AF65-F5344CB8AC3E}">
        <p14:creationId xmlns:p14="http://schemas.microsoft.com/office/powerpoint/2010/main" val="1232377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957EC-0832-0FAB-5370-BB5EA7BFE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Charge state distribution (oxygen)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A80385-7178-8F8A-7BA0-8076D0113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296031"/>
            <a:ext cx="10515599" cy="55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53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3921F-5180-37F6-A0B2-D7C8C391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CEF4B-27C6-90CA-6A3A-1358328C9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Charge state distribution (iron)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D563F6-CC7D-9E89-CD0F-768B4814B1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38202" y="1296031"/>
            <a:ext cx="10515597" cy="5561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318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5DB99-D280-624E-9E6E-667B9D82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Oxygen He/H Diagnostic (check T ranges)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780F3DF-F8C6-7CAA-CDCD-8F92136798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2088" y="1690688"/>
            <a:ext cx="9627824" cy="511892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F82DABB-E6B1-2C14-A14D-9B54BDC4E38E}"/>
              </a:ext>
            </a:extLst>
          </p:cNvPr>
          <p:cNvSpPr txBox="1"/>
          <p:nvPr/>
        </p:nvSpPr>
        <p:spPr>
          <a:xfrm>
            <a:off x="2092038" y="4667437"/>
            <a:ext cx="10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±2%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556F25-2055-1313-7C0F-AB9FAC7232E3}"/>
              </a:ext>
            </a:extLst>
          </p:cNvPr>
          <p:cNvSpPr txBox="1"/>
          <p:nvPr/>
        </p:nvSpPr>
        <p:spPr>
          <a:xfrm>
            <a:off x="3589740" y="5423237"/>
            <a:ext cx="10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±8%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CDD4FB-6C9C-AE10-3DE4-C48666771858}"/>
              </a:ext>
            </a:extLst>
          </p:cNvPr>
          <p:cNvSpPr txBox="1"/>
          <p:nvPr/>
        </p:nvSpPr>
        <p:spPr>
          <a:xfrm>
            <a:off x="6731116" y="5468279"/>
            <a:ext cx="1037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94%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D27AD2-DA6C-3AF0-754C-0A35472EAA81}"/>
              </a:ext>
            </a:extLst>
          </p:cNvPr>
          <p:cNvCxnSpPr/>
          <p:nvPr/>
        </p:nvCxnSpPr>
        <p:spPr>
          <a:xfrm>
            <a:off x="2286000" y="4518212"/>
            <a:ext cx="20618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867FED-1E21-95A3-3738-47DC4CDEB86D}"/>
              </a:ext>
            </a:extLst>
          </p:cNvPr>
          <p:cNvCxnSpPr>
            <a:cxnSpLocks/>
          </p:cNvCxnSpPr>
          <p:nvPr/>
        </p:nvCxnSpPr>
        <p:spPr>
          <a:xfrm>
            <a:off x="2287269" y="444359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A83860B-6BCF-087B-B3CC-CD727E6785DC}"/>
              </a:ext>
            </a:extLst>
          </p:cNvPr>
          <p:cNvCxnSpPr>
            <a:cxnSpLocks/>
          </p:cNvCxnSpPr>
          <p:nvPr/>
        </p:nvCxnSpPr>
        <p:spPr>
          <a:xfrm>
            <a:off x="2492188" y="444359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E6DBE47-A590-1DF0-12F9-393C89406659}"/>
              </a:ext>
            </a:extLst>
          </p:cNvPr>
          <p:cNvCxnSpPr>
            <a:cxnSpLocks/>
          </p:cNvCxnSpPr>
          <p:nvPr/>
        </p:nvCxnSpPr>
        <p:spPr>
          <a:xfrm>
            <a:off x="3679825" y="5294409"/>
            <a:ext cx="42862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8A41264-354F-931D-F14E-DBA43677E3D1}"/>
              </a:ext>
            </a:extLst>
          </p:cNvPr>
          <p:cNvCxnSpPr>
            <a:cxnSpLocks/>
          </p:cNvCxnSpPr>
          <p:nvPr/>
        </p:nvCxnSpPr>
        <p:spPr>
          <a:xfrm>
            <a:off x="3681094" y="5219796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DA4F6C-75FF-9298-C815-0594B1BCBDDD}"/>
              </a:ext>
            </a:extLst>
          </p:cNvPr>
          <p:cNvCxnSpPr>
            <a:cxnSpLocks/>
          </p:cNvCxnSpPr>
          <p:nvPr/>
        </p:nvCxnSpPr>
        <p:spPr>
          <a:xfrm>
            <a:off x="4108450" y="5219796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8ACE9F-8AFA-A942-7733-83930A9A48F1}"/>
              </a:ext>
            </a:extLst>
          </p:cNvPr>
          <p:cNvCxnSpPr>
            <a:cxnSpLocks/>
          </p:cNvCxnSpPr>
          <p:nvPr/>
        </p:nvCxnSpPr>
        <p:spPr>
          <a:xfrm>
            <a:off x="5641975" y="6059583"/>
            <a:ext cx="34884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F150AD-029A-E065-DD47-B9A97CDDFA60}"/>
              </a:ext>
            </a:extLst>
          </p:cNvPr>
          <p:cNvCxnSpPr>
            <a:cxnSpLocks/>
          </p:cNvCxnSpPr>
          <p:nvPr/>
        </p:nvCxnSpPr>
        <p:spPr>
          <a:xfrm>
            <a:off x="5641975" y="5984970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1B89277-C46D-E4B8-513B-393B6ACC33FE}"/>
              </a:ext>
            </a:extLst>
          </p:cNvPr>
          <p:cNvCxnSpPr>
            <a:cxnSpLocks/>
          </p:cNvCxnSpPr>
          <p:nvPr/>
        </p:nvCxnSpPr>
        <p:spPr>
          <a:xfrm>
            <a:off x="9130387" y="5984970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505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413F5-F51A-E6F7-05CD-292BCE92D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13472A-7FD5-7BB7-4BB0-4C7B66CF43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088" y="1690688"/>
            <a:ext cx="9604872" cy="50979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F0F450D-F51D-F1B2-A2C7-8FC664E39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Iron He/H Diagnostic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0F375B-D043-82F1-11F4-0137DC13B340}"/>
              </a:ext>
            </a:extLst>
          </p:cNvPr>
          <p:cNvSpPr txBox="1"/>
          <p:nvPr/>
        </p:nvSpPr>
        <p:spPr>
          <a:xfrm>
            <a:off x="2170324" y="4797980"/>
            <a:ext cx="15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20%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E00AF-17DB-9EEB-C583-2161E52D4957}"/>
              </a:ext>
            </a:extLst>
          </p:cNvPr>
          <p:cNvSpPr txBox="1"/>
          <p:nvPr/>
        </p:nvSpPr>
        <p:spPr>
          <a:xfrm>
            <a:off x="4272710" y="5380038"/>
            <a:ext cx="15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30%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71E6FF-D399-2C77-2D7D-ABBEB0BA6538}"/>
              </a:ext>
            </a:extLst>
          </p:cNvPr>
          <p:cNvSpPr txBox="1"/>
          <p:nvPr/>
        </p:nvSpPr>
        <p:spPr>
          <a:xfrm>
            <a:off x="7399664" y="5929045"/>
            <a:ext cx="1553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47%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8A4DB7-9A5F-0F72-6D89-C6DA4D81A4F4}"/>
              </a:ext>
            </a:extLst>
          </p:cNvPr>
          <p:cNvCxnSpPr>
            <a:cxnSpLocks/>
          </p:cNvCxnSpPr>
          <p:nvPr/>
        </p:nvCxnSpPr>
        <p:spPr>
          <a:xfrm>
            <a:off x="2205038" y="4670612"/>
            <a:ext cx="84296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2EE450-39A5-1F26-0D7C-4D534E558296}"/>
              </a:ext>
            </a:extLst>
          </p:cNvPr>
          <p:cNvCxnSpPr>
            <a:cxnSpLocks/>
          </p:cNvCxnSpPr>
          <p:nvPr/>
        </p:nvCxnSpPr>
        <p:spPr>
          <a:xfrm>
            <a:off x="2206307" y="459599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3AB0D61-3B56-57BF-DB3A-564884D50E1D}"/>
              </a:ext>
            </a:extLst>
          </p:cNvPr>
          <p:cNvCxnSpPr>
            <a:cxnSpLocks/>
          </p:cNvCxnSpPr>
          <p:nvPr/>
        </p:nvCxnSpPr>
        <p:spPr>
          <a:xfrm>
            <a:off x="3048000" y="459599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EA81B60-75C3-3279-82C6-61A083BB1909}"/>
              </a:ext>
            </a:extLst>
          </p:cNvPr>
          <p:cNvCxnSpPr>
            <a:cxnSpLocks/>
          </p:cNvCxnSpPr>
          <p:nvPr/>
        </p:nvCxnSpPr>
        <p:spPr>
          <a:xfrm>
            <a:off x="4170029" y="5251302"/>
            <a:ext cx="117984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7F50196-E520-31D6-B2AA-FDA8850A044E}"/>
              </a:ext>
            </a:extLst>
          </p:cNvPr>
          <p:cNvCxnSpPr>
            <a:cxnSpLocks/>
          </p:cNvCxnSpPr>
          <p:nvPr/>
        </p:nvCxnSpPr>
        <p:spPr>
          <a:xfrm>
            <a:off x="4171298" y="517668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205C629-B74F-A6DB-089D-38D105D02A1D}"/>
              </a:ext>
            </a:extLst>
          </p:cNvPr>
          <p:cNvCxnSpPr>
            <a:cxnSpLocks/>
          </p:cNvCxnSpPr>
          <p:nvPr/>
        </p:nvCxnSpPr>
        <p:spPr>
          <a:xfrm>
            <a:off x="5349541" y="517668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C99B82F-4CB3-B09B-E07E-049D25CD34D8}"/>
              </a:ext>
            </a:extLst>
          </p:cNvPr>
          <p:cNvCxnSpPr>
            <a:cxnSpLocks/>
          </p:cNvCxnSpPr>
          <p:nvPr/>
        </p:nvCxnSpPr>
        <p:spPr>
          <a:xfrm>
            <a:off x="6906879" y="5829152"/>
            <a:ext cx="19386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B4D643-65E3-8C66-D612-49F7897D959E}"/>
              </a:ext>
            </a:extLst>
          </p:cNvPr>
          <p:cNvCxnSpPr>
            <a:cxnSpLocks/>
          </p:cNvCxnSpPr>
          <p:nvPr/>
        </p:nvCxnSpPr>
        <p:spPr>
          <a:xfrm>
            <a:off x="6908148" y="575453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34ADF7-63D0-2376-E3E3-19145EE0653E}"/>
              </a:ext>
            </a:extLst>
          </p:cNvPr>
          <p:cNvCxnSpPr>
            <a:cxnSpLocks/>
          </p:cNvCxnSpPr>
          <p:nvPr/>
        </p:nvCxnSpPr>
        <p:spPr>
          <a:xfrm>
            <a:off x="8845550" y="5754539"/>
            <a:ext cx="0" cy="14922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006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AD29A-82D1-F427-1A3D-7F53D1A3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26F65-7DD9-4D6A-C3A3-5D727739A0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 discrepancies, missing Fe data and large </a:t>
            </a:r>
            <a:r>
              <a:rPr lang="en-US" dirty="0" err="1"/>
              <a:t>unc</a:t>
            </a:r>
            <a:r>
              <a:rPr lang="en-US" dirty="0"/>
              <a:t>. Error bars highlight need for more experimental data</a:t>
            </a:r>
          </a:p>
          <a:p>
            <a:r>
              <a:rPr lang="en-US" dirty="0"/>
              <a:t>Existing data needs to be improved--many data sources have systematic contributions from </a:t>
            </a:r>
            <a:r>
              <a:rPr lang="en-US" dirty="0" err="1"/>
              <a:t>metastables</a:t>
            </a:r>
            <a:r>
              <a:rPr lang="en-US" dirty="0"/>
              <a:t>, which contributes to discrepancies with theories</a:t>
            </a:r>
          </a:p>
          <a:p>
            <a:r>
              <a:rPr lang="en-US" dirty="0"/>
              <a:t>Integrating uncertainties remains an unsolved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608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1392</TotalTime>
  <Words>467</Words>
  <Application>Microsoft Macintosh PowerPoint</Application>
  <PresentationFormat>Widescreen</PresentationFormat>
  <Paragraphs>44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AAS Summer 2025</vt:lpstr>
      <vt:lpstr>PowerPoint Presentation</vt:lpstr>
      <vt:lpstr>Overview</vt:lpstr>
      <vt:lpstr>Methods</vt:lpstr>
      <vt:lpstr>Results: Charge state distribution (oxygen)</vt:lpstr>
      <vt:lpstr>Results: Charge state distribution (iron)</vt:lpstr>
      <vt:lpstr>Oxygen He/H Diagnostic (check T ranges)</vt:lpstr>
      <vt:lpstr>Iron He/H Diagnostic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Mondeel</dc:creator>
  <cp:lastModifiedBy>Grant Mondeel</cp:lastModifiedBy>
  <cp:revision>26</cp:revision>
  <dcterms:created xsi:type="dcterms:W3CDTF">2025-05-27T22:59:58Z</dcterms:created>
  <dcterms:modified xsi:type="dcterms:W3CDTF">2025-05-28T22:12:37Z</dcterms:modified>
</cp:coreProperties>
</file>