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50" d="100"/>
          <a:sy n="50" d="100"/>
        </p:scale>
        <p:origin x="-7180" y="-4328"/>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pic>
        <p:nvPicPr>
          <p:cNvPr id="5" name="Picture 4" descr="A picture containing invertebrate, coelenterate, ctenophore, hydrozoan&#10;&#10;Description automatically generated">
            <a:extLst>
              <a:ext uri="{FF2B5EF4-FFF2-40B4-BE49-F238E27FC236}">
                <a16:creationId xmlns:a16="http://schemas.microsoft.com/office/drawing/2014/main" id="{363F4C0B-D8BF-48E7-A48D-2E873210D47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9049520"/>
            <a:ext cx="43830864" cy="20668480"/>
          </a:xfrm>
          <a:prstGeom prst="rect">
            <a:avLst/>
          </a:prstGeom>
        </p:spPr>
      </p:pic>
      <p:sp>
        <p:nvSpPr>
          <p:cNvPr id="28" name="Text Box 241"/>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9600" b="1" dirty="0">
                <a:solidFill>
                  <a:schemeClr val="bg1"/>
                </a:solidFill>
                <a:effectLst/>
                <a:latin typeface="Quattrocento" panose="02020802030000000404" pitchFamily="18" charset="0"/>
              </a:rPr>
              <a:t>Neural Network Applications on Tensor Hypercontraction</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Dr. Devin Matthews, </a:t>
            </a:r>
            <a:r>
              <a:rPr lang="en-US" sz="5600" dirty="0" err="1">
                <a:solidFill>
                  <a:schemeClr val="bg1"/>
                </a:solidFill>
                <a:effectLst/>
                <a:latin typeface="Quattrocento" panose="02020802030000000404" pitchFamily="18" charset="0"/>
                <a:cs typeface="Arial" pitchFamily="34" charset="0"/>
              </a:rPr>
              <a:t>Ishna</a:t>
            </a:r>
            <a:r>
              <a:rPr lang="en-US" sz="5600" dirty="0">
                <a:solidFill>
                  <a:schemeClr val="bg1"/>
                </a:solidFill>
                <a:effectLst/>
                <a:latin typeface="Quattrocento" panose="02020802030000000404" pitchFamily="18" charset="0"/>
                <a:cs typeface="Arial" pitchFamily="34" charset="0"/>
              </a:rPr>
              <a:t> </a:t>
            </a:r>
            <a:r>
              <a:rPr lang="en-US" sz="5600" dirty="0" err="1">
                <a:solidFill>
                  <a:schemeClr val="bg1"/>
                </a:solidFill>
                <a:effectLst/>
                <a:latin typeface="Quattrocento" panose="02020802030000000404" pitchFamily="18" charset="0"/>
                <a:cs typeface="Arial" pitchFamily="34" charset="0"/>
              </a:rPr>
              <a:t>Satyarth</a:t>
            </a:r>
            <a:r>
              <a:rPr lang="en-US" sz="5600" dirty="0">
                <a:solidFill>
                  <a:schemeClr val="bg1"/>
                </a:solidFill>
                <a:effectLst/>
                <a:latin typeface="Quattrocento" panose="02020802030000000404" pitchFamily="18" charset="0"/>
                <a:cs typeface="Arial" pitchFamily="34" charset="0"/>
              </a:rPr>
              <a:t>, Gabriel Mongaras</a:t>
            </a:r>
          </a:p>
          <a:p>
            <a:pPr algn="ctr">
              <a:defRPr/>
            </a:pPr>
            <a:r>
              <a:rPr lang="en-US" sz="5600" dirty="0">
                <a:solidFill>
                  <a:schemeClr val="bg1"/>
                </a:solidFill>
                <a:effectLst/>
                <a:latin typeface="Quattrocento" panose="02020802030000000404" pitchFamily="18" charset="0"/>
                <a:cs typeface="Arial" pitchFamily="34" charset="0"/>
              </a:rPr>
              <a:t>SMU Chemistry Department</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8"/>
            <a:ext cx="10998118" cy="24231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3" y="8610600"/>
            <a:ext cx="10494897" cy="169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Abstract??</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Tensor Hypercontraction (THC) is used to</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998118"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2480654" y="8000997"/>
            <a:ext cx="13954054"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2790957" y="8610598"/>
            <a:ext cx="13315583" cy="61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How are we going to do it?</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2480654" y="7471319"/>
            <a:ext cx="13954054"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7051000" y="8000999"/>
            <a:ext cx="16154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7560037" y="8610600"/>
            <a:ext cx="15415252" cy="44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Quattrocento Sans" panose="020B0502050000020003" pitchFamily="34" charset="0"/>
                <a:cs typeface="Arial" pitchFamily="34" charset="0"/>
              </a:rPr>
              <a:t>Model 1:</a:t>
            </a:r>
          </a:p>
          <a:p>
            <a:pPr algn="just">
              <a:lnSpc>
                <a:spcPct val="110000"/>
              </a:lnSpc>
            </a:pPr>
            <a:r>
              <a:rPr lang="en-US" sz="3200" dirty="0">
                <a:effectLst/>
                <a:latin typeface="Quattrocento Sans" panose="020B0502050000020003" pitchFamily="34" charset="0"/>
                <a:cs typeface="Arial" pitchFamily="34" charset="0"/>
              </a:rPr>
              <a:t>Loss defines how good our model did. The loss is an arbitrary value, but since the model evaluation between the models are the same, we can see which model does better. A lower loss means a model did better than another.</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Looking at the loss values, we want to find the model with the lowest difference between the train and test loss while also having a low train and test loss. The following model has the lowest of these values:</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7051000" y="7471321"/>
            <a:ext cx="16154400" cy="873301"/>
          </a:xfrm>
          <a:prstGeom prst="snipRoundRect">
            <a:avLst>
              <a:gd name="adj1" fmla="val 0"/>
              <a:gd name="adj2" fmla="val 50000"/>
            </a:avLst>
          </a:prstGeom>
          <a:solidFill>
            <a:srgbClr val="FF000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pic>
        <p:nvPicPr>
          <p:cNvPr id="7" name="Picture 6" descr="Chart&#10;&#10;Description automatically generated with medium confidence">
            <a:extLst>
              <a:ext uri="{FF2B5EF4-FFF2-40B4-BE49-F238E27FC236}">
                <a16:creationId xmlns:a16="http://schemas.microsoft.com/office/drawing/2014/main" id="{E0D223BF-0DE3-4D62-B379-D71D4836B0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2117" y="13016528"/>
            <a:ext cx="15753989" cy="5125071"/>
          </a:xfrm>
          <a:prstGeom prst="rect">
            <a:avLst/>
          </a:prstGeom>
        </p:spPr>
      </p:pic>
      <p:sp>
        <p:nvSpPr>
          <p:cNvPr id="30" name="TextBox 19">
            <a:extLst>
              <a:ext uri="{FF2B5EF4-FFF2-40B4-BE49-F238E27FC236}">
                <a16:creationId xmlns:a16="http://schemas.microsoft.com/office/drawing/2014/main" id="{D8E1A078-9574-4A28-96A4-3B504687D980}"/>
              </a:ext>
            </a:extLst>
          </p:cNvPr>
          <p:cNvSpPr txBox="1">
            <a:spLocks noChangeArrowheads="1"/>
          </p:cNvSpPr>
          <p:nvPr/>
        </p:nvSpPr>
        <p:spPr bwMode="auto">
          <a:xfrm>
            <a:off x="27568143" y="18427677"/>
            <a:ext cx="15415252" cy="332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The models ended with a mean train loss of 0.60495, a mean test loss of </a:t>
            </a:r>
          </a:p>
          <a:p>
            <a:pPr algn="just">
              <a:lnSpc>
                <a:spcPct val="110000"/>
              </a:lnSpc>
            </a:pPr>
            <a:r>
              <a:rPr lang="en-US" sz="3200" dirty="0">
                <a:effectLst/>
                <a:latin typeface="Quattrocento Sans" panose="020B0502050000020003" pitchFamily="34" charset="0"/>
                <a:cs typeface="Arial" pitchFamily="34" charset="0"/>
              </a:rPr>
              <a:t>0.49158 and a total mean train-test loss of 1.39390 given by the following</a:t>
            </a:r>
          </a:p>
          <a:p>
            <a:pPr algn="just">
              <a:lnSpc>
                <a:spcPct val="110000"/>
              </a:lnSpc>
            </a:pPr>
            <a:r>
              <a:rPr lang="en-US" sz="3200" dirty="0">
                <a:effectLst/>
                <a:latin typeface="Quattrocento Sans" panose="020B0502050000020003" pitchFamily="34" charset="0"/>
                <a:cs typeface="Arial" pitchFamily="34" charset="0"/>
              </a:rPr>
              <a:t>formula:  (train loss * test loss) + train loss + test loss</a:t>
            </a:r>
          </a:p>
          <a:p>
            <a:pPr algn="just">
              <a:lnSpc>
                <a:spcPct val="110000"/>
              </a:lnSpc>
            </a:pPr>
            <a:r>
              <a:rPr lang="en-US" sz="3200" dirty="0">
                <a:effectLst/>
                <a:latin typeface="Quattrocento Sans" panose="020B0502050000020003" pitchFamily="34" charset="0"/>
                <a:cs typeface="Arial" pitchFamily="34" charset="0"/>
              </a:rPr>
              <a:t>This model had the lowest combined loss out of all tested model variations</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More results of the model can be found using the following QR code:</a:t>
            </a:r>
          </a:p>
        </p:txBody>
      </p:sp>
      <p:sp>
        <p:nvSpPr>
          <p:cNvPr id="31" name="TextBox 19">
            <a:extLst>
              <a:ext uri="{FF2B5EF4-FFF2-40B4-BE49-F238E27FC236}">
                <a16:creationId xmlns:a16="http://schemas.microsoft.com/office/drawing/2014/main" id="{C71514B5-9717-4814-8A6A-6A2DC0FA936A}"/>
              </a:ext>
            </a:extLst>
          </p:cNvPr>
          <p:cNvSpPr txBox="1">
            <a:spLocks noChangeArrowheads="1"/>
          </p:cNvSpPr>
          <p:nvPr/>
        </p:nvSpPr>
        <p:spPr bwMode="auto">
          <a:xfrm>
            <a:off x="27568143" y="28857244"/>
            <a:ext cx="15415252" cy="278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Quattrocento Sans" panose="020B0502050000020003" pitchFamily="34" charset="0"/>
                <a:cs typeface="Arial" pitchFamily="34" charset="0"/>
              </a:rPr>
              <a:t>Model 2:</a:t>
            </a:r>
          </a:p>
          <a:p>
            <a:pPr algn="just">
              <a:lnSpc>
                <a:spcPct val="110000"/>
              </a:lnSpc>
            </a:pPr>
            <a:r>
              <a:rPr lang="en-US" sz="3200" dirty="0">
                <a:effectLst/>
                <a:latin typeface="Quattrocento Sans" panose="020B0502050000020003" pitchFamily="34" charset="0"/>
                <a:cs typeface="Arial" pitchFamily="34" charset="0"/>
              </a:rPr>
              <a:t>The second model which uses the extra molecule structure data resulted in a loss</a:t>
            </a:r>
          </a:p>
          <a:p>
            <a:pPr algn="just">
              <a:lnSpc>
                <a:spcPct val="110000"/>
              </a:lnSpc>
            </a:pPr>
            <a:r>
              <a:rPr lang="en-US" sz="3200" dirty="0">
                <a:effectLst/>
                <a:latin typeface="Quattrocento Sans" panose="020B0502050000020003" pitchFamily="34" charset="0"/>
                <a:cs typeface="Arial" pitchFamily="34" charset="0"/>
              </a:rPr>
              <a:t>of 0.00083 using only 120 training epochs. Clearly this model shows better results than</a:t>
            </a:r>
          </a:p>
          <a:p>
            <a:pPr algn="just">
              <a:lnSpc>
                <a:spcPct val="110000"/>
              </a:lnSpc>
            </a:pPr>
            <a:r>
              <a:rPr lang="en-US" sz="3200" dirty="0">
                <a:effectLst/>
                <a:latin typeface="Quattrocento Sans" panose="020B0502050000020003" pitchFamily="34" charset="0"/>
                <a:cs typeface="Arial" pitchFamily="34" charset="0"/>
              </a:rPr>
              <a:t>the previous without being optimized. So, after optimizing this model, it will be able</a:t>
            </a:r>
          </a:p>
          <a:p>
            <a:pPr algn="just">
              <a:lnSpc>
                <a:spcPct val="110000"/>
              </a:lnSpc>
            </a:pPr>
            <a:r>
              <a:rPr lang="en-US" sz="3200" dirty="0">
                <a:effectLst/>
                <a:latin typeface="Quattrocento Sans" panose="020B0502050000020003" pitchFamily="34" charset="0"/>
                <a:cs typeface="Arial" pitchFamily="34" charset="0"/>
              </a:rPr>
              <a:t>to make better predictions than the first model.</a:t>
            </a:r>
          </a:p>
        </p:txBody>
      </p:sp>
      <p:pic>
        <p:nvPicPr>
          <p:cNvPr id="3" name="Picture 2" descr="Qr code&#10;&#10;Description automatically generated">
            <a:extLst>
              <a:ext uri="{FF2B5EF4-FFF2-40B4-BE49-F238E27FC236}">
                <a16:creationId xmlns:a16="http://schemas.microsoft.com/office/drawing/2014/main" id="{66BC16B9-4C3A-4CAA-A3DC-DC2D425796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84800" y="21750231"/>
            <a:ext cx="7315200" cy="73152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5029</TotalTime>
  <Words>261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Quattrocento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Gabriel Mongaras</cp:lastModifiedBy>
  <cp:revision>129</cp:revision>
  <cp:lastPrinted>2000-08-03T00:31:24Z</cp:lastPrinted>
  <dcterms:modified xsi:type="dcterms:W3CDTF">2022-03-23T05:06:53Z</dcterms:modified>
  <cp:category>research posters template</cp:category>
</cp:coreProperties>
</file>