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4" r:id="rId7"/>
    <p:sldId id="265" r:id="rId8"/>
    <p:sldId id="261" r:id="rId9"/>
    <p:sldId id="262"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ffce1ed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ffce1ed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11/16/2022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93955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42727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8883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2195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4996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80938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11/16/2022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29198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43180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04978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19151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7013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22013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77207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96301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0191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04229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96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8797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1649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11/16/2022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1466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53"/>
        <p:cNvGrpSpPr/>
        <p:nvPr/>
      </p:nvGrpSpPr>
      <p:grpSpPr>
        <a:xfrm>
          <a:off x="0" y="0"/>
          <a:ext cx="0" cy="0"/>
          <a:chOff x="0" y="0"/>
          <a:chExt cx="0" cy="0"/>
        </a:xfrm>
      </p:grpSpPr>
      <p:grpSp>
        <p:nvGrpSpPr>
          <p:cNvPr id="59" name="Group 5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60" name="Rectangle 5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pic>
        <p:nvPicPr>
          <p:cNvPr id="3" name="Picture 2" descr="A picture containing indoor, ceiling&#10;&#10;Description automatically generated">
            <a:extLst>
              <a:ext uri="{FF2B5EF4-FFF2-40B4-BE49-F238E27FC236}">
                <a16:creationId xmlns:a16="http://schemas.microsoft.com/office/drawing/2014/main" id="{DE96B85F-0719-07A4-5293-7DA2E9EA73F8}"/>
              </a:ext>
            </a:extLst>
          </p:cNvPr>
          <p:cNvPicPr>
            <a:picLocks noChangeAspect="1"/>
          </p:cNvPicPr>
          <p:nvPr/>
        </p:nvPicPr>
        <p:blipFill>
          <a:blip r:embed="rId4">
            <a:alphaModFix amt="35000"/>
          </a:blip>
          <a:stretch>
            <a:fillRect/>
          </a:stretch>
        </p:blipFill>
        <p:spPr>
          <a:xfrm>
            <a:off x="-1846" y="-2078"/>
            <a:ext cx="9143999" cy="5145578"/>
          </a:xfrm>
          <a:prstGeom prst="rect">
            <a:avLst/>
          </a:prstGeom>
        </p:spPr>
      </p:pic>
      <p:sp>
        <p:nvSpPr>
          <p:cNvPr id="54" name="Google Shape;54;p13"/>
          <p:cNvSpPr txBox="1">
            <a:spLocks noGrp="1"/>
          </p:cNvSpPr>
          <p:nvPr>
            <p:ph type="ctrTitle"/>
          </p:nvPr>
        </p:nvSpPr>
        <p:spPr>
          <a:xfrm>
            <a:off x="3508815" y="1027607"/>
            <a:ext cx="4793452" cy="3118084"/>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s-ES" sz="5000" b="1" u="sng">
                <a:solidFill>
                  <a:schemeClr val="tx1"/>
                </a:solidFill>
              </a:rPr>
              <a:t>Meal Decider</a:t>
            </a:r>
          </a:p>
        </p:txBody>
      </p:sp>
      <p:cxnSp>
        <p:nvCxnSpPr>
          <p:cNvPr id="63" name="Straight Connector 6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448239"/>
            <a:ext cx="0" cy="24003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descr="A picture containing indoor, ceiling&#10;&#10;Description automatically generated">
            <a:extLst>
              <a:ext uri="{FF2B5EF4-FFF2-40B4-BE49-F238E27FC236}">
                <a16:creationId xmlns:a16="http://schemas.microsoft.com/office/drawing/2014/main" id="{C1EA1B86-3E87-C71D-2EA3-E37A9EDD0E9E}"/>
              </a:ext>
            </a:extLst>
          </p:cNvPr>
          <p:cNvPicPr>
            <a:picLocks noChangeAspect="1"/>
          </p:cNvPicPr>
          <p:nvPr/>
        </p:nvPicPr>
        <p:blipFill>
          <a:blip r:embed="rId3">
            <a:alphaModFix amt="35000"/>
          </a:blip>
          <a:stretch>
            <a:fillRect/>
          </a:stretch>
        </p:blipFill>
        <p:spPr>
          <a:xfrm>
            <a:off x="1846" y="0"/>
            <a:ext cx="9140307" cy="5143500"/>
          </a:xfrm>
          <a:prstGeom prst="rect">
            <a:avLst/>
          </a:prstGeom>
        </p:spPr>
      </p:pic>
      <p:sp>
        <p:nvSpPr>
          <p:cNvPr id="59" name="Google Shape;59;p14"/>
          <p:cNvSpPr txBox="1">
            <a:spLocks noGrp="1"/>
          </p:cNvSpPr>
          <p:nvPr>
            <p:ph type="title"/>
          </p:nvPr>
        </p:nvSpPr>
        <p:spPr>
          <a:xfrm>
            <a:off x="433494" y="51920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Elevator pitch</a:t>
            </a:r>
            <a:endParaRPr b="1" dirty="0">
              <a:solidFill>
                <a:schemeClr val="bg1"/>
              </a:solidFill>
            </a:endParaRPr>
          </a:p>
        </p:txBody>
      </p:sp>
      <p:sp>
        <p:nvSpPr>
          <p:cNvPr id="2" name="Google Shape;65;p15">
            <a:extLst>
              <a:ext uri="{FF2B5EF4-FFF2-40B4-BE49-F238E27FC236}">
                <a16:creationId xmlns:a16="http://schemas.microsoft.com/office/drawing/2014/main" id="{C908310E-D1A4-37C5-FF77-9C59B43E8385}"/>
              </a:ext>
            </a:extLst>
          </p:cNvPr>
          <p:cNvSpPr txBox="1">
            <a:spLocks/>
          </p:cNvSpPr>
          <p:nvPr/>
        </p:nvSpPr>
        <p:spPr>
          <a:xfrm>
            <a:off x="1524753" y="2166238"/>
            <a:ext cx="5936876" cy="245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just">
              <a:buSzPts val="1800"/>
            </a:pPr>
            <a:r>
              <a:rPr lang="en-US" sz="1800" b="0" i="0" dirty="0">
                <a:solidFill>
                  <a:schemeClr val="tx1">
                    <a:lumMod val="95000"/>
                    <a:lumOff val="5000"/>
                  </a:schemeClr>
                </a:solidFill>
                <a:effectLst/>
                <a:latin typeface="Slack-Lato"/>
              </a:rPr>
              <a:t>Between time, hunger, and too many food options, thinking of a meal to cook shouldn’t be so time consuming. We want to help our fellow food enthusiasts through category food choices, drink suggestions, and making sure you never lose those yummy recipes for as long as you love eating it!</a:t>
            </a:r>
            <a:br>
              <a:rPr lang="en-US" sz="1800" dirty="0">
                <a:solidFill>
                  <a:schemeClr val="tx1">
                    <a:lumMod val="95000"/>
                    <a:lumOff val="5000"/>
                  </a:schemeClr>
                </a:solidFill>
              </a:rPr>
            </a:br>
            <a:r>
              <a:rPr lang="en-US" sz="1800" b="0" i="0" dirty="0">
                <a:solidFill>
                  <a:schemeClr val="tx1">
                    <a:lumMod val="95000"/>
                    <a:lumOff val="5000"/>
                  </a:schemeClr>
                </a:solidFill>
                <a:effectLst/>
                <a:latin typeface="Slack-Lato"/>
              </a:rPr>
              <a:t>Are you intrigued? Our 3 reviews will tell you more! It’s your choice!</a:t>
            </a:r>
            <a:endParaRPr lang="en-US" sz="1800"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3"/>
        <p:cNvGrpSpPr/>
        <p:nvPr/>
      </p:nvGrpSpPr>
      <p:grpSpPr>
        <a:xfrm>
          <a:off x="0" y="0"/>
          <a:ext cx="0" cy="0"/>
          <a:chOff x="0" y="0"/>
          <a:chExt cx="0" cy="0"/>
        </a:xfrm>
      </p:grpSpPr>
      <p:grpSp>
        <p:nvGrpSpPr>
          <p:cNvPr id="70" name="Group 6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1" name="Rectangle 7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Oval 7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3" name="Oval 7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7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1" name="Rectangle 8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2" name="Picture 1" descr="A picture containing indoor, ceiling&#10;&#10;Description automatically generated">
            <a:extLst>
              <a:ext uri="{FF2B5EF4-FFF2-40B4-BE49-F238E27FC236}">
                <a16:creationId xmlns:a16="http://schemas.microsoft.com/office/drawing/2014/main" id="{430EEC73-F36C-1C86-02C1-B2CA319B2F32}"/>
              </a:ext>
            </a:extLst>
          </p:cNvPr>
          <p:cNvPicPr>
            <a:picLocks noChangeAspect="1"/>
          </p:cNvPicPr>
          <p:nvPr/>
        </p:nvPicPr>
        <p:blipFill rotWithShape="1">
          <a:blip r:embed="rId4">
            <a:duotone>
              <a:prstClr val="black"/>
              <a:schemeClr val="accent5">
                <a:tint val="45000"/>
                <a:satMod val="400000"/>
              </a:schemeClr>
            </a:duotone>
            <a:alphaModFix amt="25000"/>
          </a:blip>
          <a:srcRect t="9109" r="9090" b="5944"/>
          <a:stretch/>
        </p:blipFill>
        <p:spPr>
          <a:xfrm>
            <a:off x="355599" y="355600"/>
            <a:ext cx="8432801" cy="4432300"/>
          </a:xfrm>
          <a:prstGeom prst="rect">
            <a:avLst/>
          </a:prstGeom>
        </p:spPr>
      </p:pic>
      <p:sp>
        <p:nvSpPr>
          <p:cNvPr id="64" name="Google Shape;64;p15"/>
          <p:cNvSpPr txBox="1">
            <a:spLocks noGrp="1"/>
          </p:cNvSpPr>
          <p:nvPr>
            <p:ph type="title"/>
          </p:nvPr>
        </p:nvSpPr>
        <p:spPr>
          <a:xfrm>
            <a:off x="866215"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100">
                <a:solidFill>
                  <a:srgbClr val="FFFFFF"/>
                </a:solidFill>
              </a:rPr>
              <a:t>Concept</a:t>
            </a:r>
          </a:p>
        </p:txBody>
      </p:sp>
      <p:sp>
        <p:nvSpPr>
          <p:cNvPr id="87" name="Rectangle 86">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5" name="Google Shape;65;p15"/>
          <p:cNvSpPr txBox="1">
            <a:spLocks noGrp="1"/>
          </p:cNvSpPr>
          <p:nvPr>
            <p:ph type="body" idx="1"/>
          </p:nvPr>
        </p:nvSpPr>
        <p:spPr>
          <a:xfrm>
            <a:off x="866215" y="1365249"/>
            <a:ext cx="6619244" cy="3149601"/>
          </a:xfrm>
          <a:prstGeom prst="rect">
            <a:avLst/>
          </a:prstGeom>
        </p:spPr>
        <p:txBody>
          <a:bodyPr spcFirstLastPara="1" vert="horz" lIns="91440" tIns="45720" rIns="91440" bIns="45720" rtlCol="0" anchor="ctr" anchorCtr="0">
            <a:normAutofit/>
          </a:bodyPr>
          <a:lstStyle/>
          <a:p>
            <a:pPr marL="457200" lvl="0" indent="-342900" defTabSz="457200">
              <a:spcBef>
                <a:spcPts val="1000"/>
              </a:spcBef>
              <a:buSzPct val="80000"/>
              <a:buFont typeface="Wingdings 3" charset="2"/>
              <a:buChar char=""/>
            </a:pPr>
            <a:r>
              <a:rPr lang="en-US">
                <a:solidFill>
                  <a:srgbClr val="FFFFFF"/>
                </a:solidFill>
              </a:rPr>
              <a:t>Description: This App gives the user a list of categories from which can choose and it will take the user to a second page where it will show a list of ingredients and the cooking instruction. Also if the user likes the recipe will be able to saved on their Favorite list by clicking on the favorite button. At the same time as an extra the User will get a cocktail suggestion.</a:t>
            </a:r>
          </a:p>
          <a:p>
            <a:pPr marL="457200" lvl="0" indent="-342900" defTabSz="457200">
              <a:spcBef>
                <a:spcPts val="1000"/>
              </a:spcBef>
              <a:buSzPct val="80000"/>
              <a:buFont typeface="Wingdings 3" charset="2"/>
              <a:buChar char=""/>
            </a:pPr>
            <a:r>
              <a:rPr lang="en-US">
                <a:solidFill>
                  <a:srgbClr val="FFFFFF"/>
                </a:solidFill>
              </a:rPr>
              <a:t>Motivation for development?</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descr="A picture containing indoor, ceiling">
            <a:extLst>
              <a:ext uri="{FF2B5EF4-FFF2-40B4-BE49-F238E27FC236}">
                <a16:creationId xmlns:a16="http://schemas.microsoft.com/office/drawing/2014/main" id="{600E7D33-D95F-B904-173D-AFE4E79A65E7}"/>
              </a:ext>
            </a:extLst>
          </p:cNvPr>
          <p:cNvPicPr>
            <a:picLocks noChangeAspect="1"/>
          </p:cNvPicPr>
          <p:nvPr/>
        </p:nvPicPr>
        <p:blipFill>
          <a:blip r:embed="rId3">
            <a:alphaModFix amt="35000"/>
          </a:blip>
          <a:stretch>
            <a:fillRect/>
          </a:stretch>
        </p:blipFill>
        <p:spPr>
          <a:xfrm>
            <a:off x="1846" y="0"/>
            <a:ext cx="9140307" cy="5143500"/>
          </a:xfrm>
          <a:prstGeom prst="rect">
            <a:avLst/>
          </a:prstGeom>
        </p:spPr>
      </p:pic>
      <p:sp>
        <p:nvSpPr>
          <p:cNvPr id="70" name="Google Shape;70;p16"/>
          <p:cNvSpPr txBox="1">
            <a:spLocks noGrp="1"/>
          </p:cNvSpPr>
          <p:nvPr>
            <p:ph type="title"/>
          </p:nvPr>
        </p:nvSpPr>
        <p:spPr>
          <a:xfrm>
            <a:off x="311700" y="292625"/>
            <a:ext cx="8399100" cy="4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800" b="1">
                <a:solidFill>
                  <a:srgbClr val="A50021"/>
                </a:solidFill>
              </a:rPr>
              <a:t>USER STORY</a:t>
            </a:r>
            <a:endParaRPr lang="es-ES" sz="1800" b="1" dirty="0">
              <a:solidFill>
                <a:srgbClr val="A50021"/>
              </a:solidFill>
            </a:endParaRPr>
          </a:p>
        </p:txBody>
      </p:sp>
      <p:sp>
        <p:nvSpPr>
          <p:cNvPr id="71" name="Google Shape;71;p16"/>
          <p:cNvSpPr txBox="1">
            <a:spLocks noGrp="1"/>
          </p:cNvSpPr>
          <p:nvPr>
            <p:ph type="body" idx="1"/>
          </p:nvPr>
        </p:nvSpPr>
        <p:spPr>
          <a:xfrm>
            <a:off x="1707776" y="619075"/>
            <a:ext cx="7124524" cy="1034913"/>
          </a:xfrm>
          <a:prstGeom prst="rect">
            <a:avLst/>
          </a:prstGeom>
        </p:spPr>
        <p:txBody>
          <a:bodyPr spcFirstLastPara="1" wrap="square" lIns="91425" tIns="91425" rIns="91425" bIns="91425" anchor="t" anchorCtr="0">
            <a:noAutofit/>
          </a:bodyPr>
          <a:lstStyle/>
          <a:p>
            <a:pPr marL="0" lvl="0" indent="0" algn="l" rtl="0">
              <a:lnSpc>
                <a:spcPct val="50000"/>
              </a:lnSpc>
              <a:spcBef>
                <a:spcPts val="1200"/>
              </a:spcBef>
              <a:spcAft>
                <a:spcPts val="0"/>
              </a:spcAft>
              <a:buClr>
                <a:schemeClr val="dk1"/>
              </a:buClr>
              <a:buSzPts val="1100"/>
              <a:buFont typeface="Arial"/>
              <a:buNone/>
            </a:pPr>
            <a:r>
              <a:rPr lang="en-US" sz="1100" b="1" dirty="0">
                <a:solidFill>
                  <a:schemeClr val="bg1"/>
                </a:solidFill>
              </a:rPr>
              <a:t>AS</a:t>
            </a:r>
            <a:r>
              <a:rPr lang="en-US" sz="1100" dirty="0">
                <a:solidFill>
                  <a:schemeClr val="bg1"/>
                </a:solidFill>
              </a:rPr>
              <a:t> a Food enthusiast.</a:t>
            </a:r>
          </a:p>
          <a:p>
            <a:pPr marL="0" lvl="0" indent="0" algn="l" rtl="0">
              <a:lnSpc>
                <a:spcPct val="50000"/>
              </a:lnSpc>
              <a:spcBef>
                <a:spcPts val="1200"/>
              </a:spcBef>
              <a:spcAft>
                <a:spcPts val="0"/>
              </a:spcAft>
              <a:buClr>
                <a:schemeClr val="dk1"/>
              </a:buClr>
              <a:buSzPts val="1100"/>
              <a:buFont typeface="Arial"/>
              <a:buNone/>
            </a:pPr>
            <a:r>
              <a:rPr lang="en-US" sz="1100" b="1" dirty="0">
                <a:solidFill>
                  <a:schemeClr val="bg1"/>
                </a:solidFill>
              </a:rPr>
              <a:t>I WANT</a:t>
            </a:r>
            <a:r>
              <a:rPr lang="en-US" sz="1100" dirty="0">
                <a:solidFill>
                  <a:schemeClr val="bg1"/>
                </a:solidFill>
              </a:rPr>
              <a:t> to get a new recipe by the category I am interested in.</a:t>
            </a:r>
          </a:p>
          <a:p>
            <a:pPr marL="0" lvl="0" indent="0" algn="l" rtl="0">
              <a:lnSpc>
                <a:spcPct val="50000"/>
              </a:lnSpc>
              <a:spcBef>
                <a:spcPts val="1200"/>
              </a:spcBef>
              <a:spcAft>
                <a:spcPts val="0"/>
              </a:spcAft>
              <a:buClr>
                <a:schemeClr val="dk1"/>
              </a:buClr>
              <a:buSzPts val="1100"/>
              <a:buFont typeface="Arial"/>
              <a:buNone/>
            </a:pPr>
            <a:r>
              <a:rPr lang="en-US" sz="1100" b="1" dirty="0">
                <a:solidFill>
                  <a:schemeClr val="bg1"/>
                </a:solidFill>
              </a:rPr>
              <a:t>SO THAT I</a:t>
            </a:r>
            <a:r>
              <a:rPr lang="en-US" sz="1100" dirty="0">
                <a:solidFill>
                  <a:schemeClr val="bg1"/>
                </a:solidFill>
              </a:rPr>
              <a:t> can get a full recipe with a list of ingredients and instructions to follow.</a:t>
            </a:r>
          </a:p>
          <a:p>
            <a:pPr marL="0" lvl="0" indent="0" algn="l" rtl="0">
              <a:lnSpc>
                <a:spcPct val="50000"/>
              </a:lnSpc>
              <a:spcBef>
                <a:spcPts val="1200"/>
              </a:spcBef>
              <a:spcAft>
                <a:spcPts val="0"/>
              </a:spcAft>
              <a:buNone/>
            </a:pPr>
            <a:r>
              <a:rPr lang="en-US" sz="1100" dirty="0">
                <a:solidFill>
                  <a:schemeClr val="bg1"/>
                </a:solidFill>
              </a:rPr>
              <a:t> </a:t>
            </a:r>
          </a:p>
          <a:p>
            <a:pPr marL="0" lvl="0" indent="0" algn="l" rtl="0">
              <a:lnSpc>
                <a:spcPct val="50000"/>
              </a:lnSpc>
              <a:spcBef>
                <a:spcPts val="1200"/>
              </a:spcBef>
              <a:spcAft>
                <a:spcPts val="1200"/>
              </a:spcAft>
              <a:buNone/>
            </a:pPr>
            <a:endParaRPr lang="en-US" dirty="0">
              <a:solidFill>
                <a:schemeClr val="bg1"/>
              </a:solidFill>
            </a:endParaRPr>
          </a:p>
        </p:txBody>
      </p:sp>
      <p:sp>
        <p:nvSpPr>
          <p:cNvPr id="2" name="Google Shape;71;p16">
            <a:extLst>
              <a:ext uri="{FF2B5EF4-FFF2-40B4-BE49-F238E27FC236}">
                <a16:creationId xmlns:a16="http://schemas.microsoft.com/office/drawing/2014/main" id="{A42C2616-AB1F-031D-39AB-81DFFB6AC3C3}"/>
              </a:ext>
            </a:extLst>
          </p:cNvPr>
          <p:cNvSpPr txBox="1">
            <a:spLocks/>
          </p:cNvSpPr>
          <p:nvPr/>
        </p:nvSpPr>
        <p:spPr>
          <a:xfrm>
            <a:off x="1344705" y="1822076"/>
            <a:ext cx="7559311" cy="3220571"/>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b="0" i="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b="0" i="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b="0" i="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9pPr>
          </a:lstStyle>
          <a:p>
            <a:pPr marL="0" indent="0">
              <a:lnSpc>
                <a:spcPct val="50000"/>
              </a:lnSpc>
              <a:spcBef>
                <a:spcPts val="1200"/>
              </a:spcBef>
              <a:buClr>
                <a:schemeClr val="dk1"/>
              </a:buClr>
              <a:buSzPts val="1100"/>
              <a:buFont typeface="Arial"/>
              <a:buNone/>
            </a:pPr>
            <a:r>
              <a:rPr lang="en-US" sz="1100" b="1" dirty="0">
                <a:solidFill>
                  <a:schemeClr val="dk1"/>
                </a:solidFill>
              </a:rPr>
              <a:t>Acceptance criteria:</a:t>
            </a:r>
          </a:p>
          <a:p>
            <a:pPr indent="0">
              <a:lnSpc>
                <a:spcPct val="50000"/>
              </a:lnSpc>
              <a:spcBef>
                <a:spcPts val="1200"/>
              </a:spcBef>
              <a:buClr>
                <a:schemeClr val="dk1"/>
              </a:buClr>
              <a:buSzPts val="1100"/>
              <a:buFont typeface="Arial"/>
              <a:buNone/>
            </a:pPr>
            <a:r>
              <a:rPr lang="en-US" sz="1050" b="1" dirty="0">
                <a:solidFill>
                  <a:schemeClr val="dk1"/>
                </a:solidFill>
              </a:rPr>
              <a:t>GIVEN a recipe finder website with search options by categories.</a:t>
            </a:r>
          </a:p>
          <a:p>
            <a:pPr indent="0">
              <a:lnSpc>
                <a:spcPct val="50000"/>
              </a:lnSpc>
              <a:spcBef>
                <a:spcPts val="1200"/>
              </a:spcBef>
              <a:buClr>
                <a:schemeClr val="dk1"/>
              </a:buClr>
              <a:buSzPts val="1100"/>
              <a:buFont typeface="Arial"/>
              <a:buNone/>
            </a:pPr>
            <a:r>
              <a:rPr lang="en-US" sz="1050" b="1" dirty="0">
                <a:solidFill>
                  <a:schemeClr val="dk1"/>
                </a:solidFill>
              </a:rPr>
              <a:t>WHEN I search for a food category</a:t>
            </a:r>
          </a:p>
          <a:p>
            <a:pPr indent="0">
              <a:lnSpc>
                <a:spcPct val="50000"/>
              </a:lnSpc>
              <a:spcBef>
                <a:spcPts val="1200"/>
              </a:spcBef>
              <a:buClr>
                <a:schemeClr val="dk1"/>
              </a:buClr>
              <a:buSzPts val="1100"/>
              <a:buFont typeface="Arial"/>
              <a:buNone/>
            </a:pPr>
            <a:r>
              <a:rPr lang="en-US" sz="1050" b="1" dirty="0">
                <a:solidFill>
                  <a:schemeClr val="dk1"/>
                </a:solidFill>
              </a:rPr>
              <a:t>THEN I am presented with a list of different recipes.</a:t>
            </a:r>
          </a:p>
          <a:p>
            <a:pPr indent="0">
              <a:lnSpc>
                <a:spcPct val="50000"/>
              </a:lnSpc>
              <a:spcBef>
                <a:spcPts val="1200"/>
              </a:spcBef>
              <a:buClr>
                <a:schemeClr val="dk1"/>
              </a:buClr>
              <a:buSzPts val="1100"/>
              <a:buFont typeface="Arial"/>
              <a:buNone/>
            </a:pPr>
            <a:r>
              <a:rPr lang="en-US" sz="1050" b="1" dirty="0">
                <a:solidFill>
                  <a:schemeClr val="dk1"/>
                </a:solidFill>
              </a:rPr>
              <a:t>WHEN I am presented with the list of recipes.  </a:t>
            </a:r>
          </a:p>
          <a:p>
            <a:pPr indent="0">
              <a:lnSpc>
                <a:spcPct val="50000"/>
              </a:lnSpc>
              <a:spcBef>
                <a:spcPts val="1200"/>
              </a:spcBef>
              <a:buClr>
                <a:schemeClr val="dk1"/>
              </a:buClr>
              <a:buSzPts val="1100"/>
              <a:buFont typeface="Arial"/>
              <a:buNone/>
            </a:pPr>
            <a:r>
              <a:rPr lang="en-US" sz="1050" b="1" dirty="0">
                <a:solidFill>
                  <a:schemeClr val="dk1"/>
                </a:solidFill>
              </a:rPr>
              <a:t>THEN I can pick one of the recipes.</a:t>
            </a:r>
          </a:p>
          <a:p>
            <a:pPr indent="0">
              <a:lnSpc>
                <a:spcPct val="50000"/>
              </a:lnSpc>
              <a:spcBef>
                <a:spcPts val="1200"/>
              </a:spcBef>
              <a:buClr>
                <a:schemeClr val="dk1"/>
              </a:buClr>
              <a:buSzPts val="1100"/>
              <a:buFont typeface="Arial"/>
              <a:buNone/>
            </a:pPr>
            <a:r>
              <a:rPr lang="en-US" sz="1050" b="1" dirty="0">
                <a:solidFill>
                  <a:schemeClr val="dk1"/>
                </a:solidFill>
              </a:rPr>
              <a:t>WHEN I choose one of the recipes.</a:t>
            </a:r>
          </a:p>
          <a:p>
            <a:pPr indent="0">
              <a:lnSpc>
                <a:spcPct val="50000"/>
              </a:lnSpc>
              <a:spcBef>
                <a:spcPts val="1200"/>
              </a:spcBef>
              <a:buClr>
                <a:schemeClr val="dk1"/>
              </a:buClr>
              <a:buSzPts val="1100"/>
              <a:buFont typeface="Arial"/>
              <a:buNone/>
            </a:pPr>
            <a:r>
              <a:rPr lang="en-US" sz="1050" b="1" dirty="0">
                <a:solidFill>
                  <a:schemeClr val="dk1"/>
                </a:solidFill>
              </a:rPr>
              <a:t>THEN I am presented (a model) with a list of ingredients and the instructions to follow.</a:t>
            </a:r>
          </a:p>
          <a:p>
            <a:pPr marL="0" indent="0">
              <a:lnSpc>
                <a:spcPct val="50000"/>
              </a:lnSpc>
              <a:spcBef>
                <a:spcPts val="1200"/>
              </a:spcBef>
              <a:buClr>
                <a:schemeClr val="dk1"/>
              </a:buClr>
              <a:buSzPts val="1100"/>
              <a:buFont typeface="Arial"/>
              <a:buNone/>
            </a:pPr>
            <a:r>
              <a:rPr lang="en-US" sz="1050" b="1" dirty="0">
                <a:solidFill>
                  <a:schemeClr val="dk1"/>
                </a:solidFill>
              </a:rPr>
              <a:t>             WHEN I click on the favorite button.</a:t>
            </a:r>
          </a:p>
          <a:p>
            <a:pPr marL="406400" indent="63500">
              <a:lnSpc>
                <a:spcPct val="50000"/>
              </a:lnSpc>
              <a:spcBef>
                <a:spcPts val="1200"/>
              </a:spcBef>
              <a:buFont typeface="Wingdings 3" charset="2"/>
              <a:buNone/>
            </a:pPr>
            <a:r>
              <a:rPr lang="en-US" sz="1050" b="1" dirty="0">
                <a:solidFill>
                  <a:schemeClr val="dk1"/>
                </a:solidFill>
              </a:rPr>
              <a:t>THEN the recipe is store in my favorites list.</a:t>
            </a:r>
          </a:p>
          <a:p>
            <a:pPr marL="406400" indent="63500">
              <a:lnSpc>
                <a:spcPct val="50000"/>
              </a:lnSpc>
              <a:spcBef>
                <a:spcPts val="1200"/>
              </a:spcBef>
              <a:buFont typeface="Wingdings 3" charset="2"/>
              <a:buNone/>
            </a:pPr>
            <a:r>
              <a:rPr lang="en-US" sz="1050" b="1" dirty="0">
                <a:solidFill>
                  <a:schemeClr val="dk1"/>
                </a:solidFill>
              </a:rPr>
              <a:t>WHEN the page loads.</a:t>
            </a:r>
          </a:p>
          <a:p>
            <a:pPr marL="406400" indent="63500">
              <a:lnSpc>
                <a:spcPct val="50000"/>
              </a:lnSpc>
              <a:spcBef>
                <a:spcPts val="1200"/>
              </a:spcBef>
              <a:buClr>
                <a:schemeClr val="dk1"/>
              </a:buClr>
              <a:buSzPts val="1100"/>
              <a:buFont typeface="Arial"/>
              <a:buNone/>
            </a:pPr>
            <a:r>
              <a:rPr lang="en-US" sz="1050" b="1" dirty="0">
                <a:solidFill>
                  <a:schemeClr val="dk1"/>
                </a:solidFill>
              </a:rPr>
              <a:t>THEN it show a suggestion for a Cocktail recipe. </a:t>
            </a:r>
          </a:p>
          <a:p>
            <a:pPr marL="0" indent="0">
              <a:lnSpc>
                <a:spcPct val="50000"/>
              </a:lnSpc>
              <a:spcBef>
                <a:spcPts val="1200"/>
              </a:spcBef>
              <a:spcAft>
                <a:spcPts val="1200"/>
              </a:spcAft>
              <a:buFont typeface="Wingdings 3" charset="2"/>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descr="A picture containing indoor, ceiling&#10;&#10;Description automatically generated">
            <a:extLst>
              <a:ext uri="{FF2B5EF4-FFF2-40B4-BE49-F238E27FC236}">
                <a16:creationId xmlns:a16="http://schemas.microsoft.com/office/drawing/2014/main" id="{A3C84231-F78E-4BF1-6544-22F358466540}"/>
              </a:ext>
            </a:extLst>
          </p:cNvPr>
          <p:cNvPicPr>
            <a:picLocks noChangeAspect="1"/>
          </p:cNvPicPr>
          <p:nvPr/>
        </p:nvPicPr>
        <p:blipFill>
          <a:blip r:embed="rId3">
            <a:alphaModFix amt="35000"/>
          </a:blip>
          <a:stretch>
            <a:fillRect/>
          </a:stretch>
        </p:blipFill>
        <p:spPr>
          <a:xfrm>
            <a:off x="1846" y="0"/>
            <a:ext cx="9140307" cy="5143500"/>
          </a:xfrm>
          <a:prstGeom prst="rect">
            <a:avLst/>
          </a:prstGeom>
        </p:spPr>
      </p:pic>
      <p:sp>
        <p:nvSpPr>
          <p:cNvPr id="76" name="Google Shape;76;p17"/>
          <p:cNvSpPr txBox="1">
            <a:spLocks noGrp="1"/>
          </p:cNvSpPr>
          <p:nvPr>
            <p:ph type="title"/>
          </p:nvPr>
        </p:nvSpPr>
        <p:spPr>
          <a:xfrm>
            <a:off x="446171" y="57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A50021"/>
                </a:solidFill>
              </a:rPr>
              <a:t>Process</a:t>
            </a:r>
            <a:endParaRPr b="1" dirty="0">
              <a:solidFill>
                <a:srgbClr val="A50021"/>
              </a:solidFill>
            </a:endParaRPr>
          </a:p>
        </p:txBody>
      </p:sp>
      <p:sp>
        <p:nvSpPr>
          <p:cNvPr id="77" name="Google Shape;77;p17"/>
          <p:cNvSpPr txBox="1">
            <a:spLocks noGrp="1"/>
          </p:cNvSpPr>
          <p:nvPr>
            <p:ph type="body" idx="1"/>
          </p:nvPr>
        </p:nvSpPr>
        <p:spPr>
          <a:xfrm>
            <a:off x="2655794" y="1955700"/>
            <a:ext cx="3987053" cy="3416400"/>
          </a:xfrm>
          <a:prstGeom prst="rect">
            <a:avLst/>
          </a:prstGeom>
        </p:spPr>
        <p:txBody>
          <a:bodyPr spcFirstLastPara="1" wrap="square" lIns="91425" tIns="91425" rIns="91425" bIns="91425" anchor="t" anchorCtr="0">
            <a:noAutofit/>
          </a:bodyPr>
          <a:lstStyle/>
          <a:p>
            <a:r>
              <a:rPr lang="en" sz="1600" dirty="0">
                <a:solidFill>
                  <a:srgbClr val="A50021"/>
                </a:solidFill>
              </a:rPr>
              <a:t>Technologies used: </a:t>
            </a:r>
          </a:p>
          <a:p>
            <a:pPr lvl="1">
              <a:lnSpc>
                <a:spcPct val="100000"/>
              </a:lnSpc>
            </a:pPr>
            <a:r>
              <a:rPr lang="en" sz="1600" dirty="0"/>
              <a:t>VS Code.</a:t>
            </a:r>
          </a:p>
          <a:p>
            <a:pPr lvl="1">
              <a:lnSpc>
                <a:spcPct val="100000"/>
              </a:lnSpc>
            </a:pPr>
            <a:r>
              <a:rPr lang="en" sz="1600" dirty="0"/>
              <a:t>Jquery</a:t>
            </a:r>
          </a:p>
          <a:p>
            <a:pPr lvl="1">
              <a:lnSpc>
                <a:spcPct val="100000"/>
              </a:lnSpc>
            </a:pPr>
            <a:r>
              <a:rPr lang="en" sz="1600" dirty="0"/>
              <a:t>CSS Framework – Foundation</a:t>
            </a:r>
          </a:p>
          <a:p>
            <a:pPr lvl="1">
              <a:lnSpc>
                <a:spcPct val="100000"/>
              </a:lnSpc>
            </a:pPr>
            <a:r>
              <a:rPr lang="en" sz="1600" dirty="0"/>
              <a:t>Meal DB &amp; Cocktail DB APIs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4"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595"/>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6"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032572"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A picture containing indoor, ceiling&#10;&#10;Description automatically generated">
            <a:extLst>
              <a:ext uri="{FF2B5EF4-FFF2-40B4-BE49-F238E27FC236}">
                <a16:creationId xmlns:a16="http://schemas.microsoft.com/office/drawing/2014/main" id="{1569B7CA-8ED2-D680-24BF-DE5F813376C1}"/>
              </a:ext>
            </a:extLst>
          </p:cNvPr>
          <p:cNvPicPr>
            <a:picLocks noChangeAspect="1"/>
          </p:cNvPicPr>
          <p:nvPr/>
        </p:nvPicPr>
        <p:blipFill rotWithShape="1">
          <a:blip r:embed="rId3"/>
          <a:srcRect l="16884" r="36100" b="2"/>
          <a:stretch/>
        </p:blipFill>
        <p:spPr>
          <a:xfrm>
            <a:off x="5080883" y="360045"/>
            <a:ext cx="3697356" cy="442341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8" name="Rectangle 27">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559D301C-2B5B-0C7D-39D1-B38E595D3C65}"/>
              </a:ext>
            </a:extLst>
          </p:cNvPr>
          <p:cNvSpPr>
            <a:spLocks noGrp="1"/>
          </p:cNvSpPr>
          <p:nvPr>
            <p:ph type="body" idx="1"/>
          </p:nvPr>
        </p:nvSpPr>
        <p:spPr>
          <a:xfrm>
            <a:off x="479323" y="905113"/>
            <a:ext cx="4554582" cy="3767743"/>
          </a:xfrm>
        </p:spPr>
        <p:txBody>
          <a:bodyPr vert="horz" lIns="91440" tIns="45720" rIns="91440" bIns="45720" rtlCol="0" anchor="ctr">
            <a:noAutofit/>
          </a:bodyPr>
          <a:lstStyle/>
          <a:p>
            <a:pPr defTabSz="457200">
              <a:lnSpc>
                <a:spcPct val="90000"/>
              </a:lnSpc>
              <a:spcBef>
                <a:spcPts val="1000"/>
              </a:spcBef>
              <a:buSzPct val="80000"/>
              <a:buFont typeface="Wingdings 3" charset="2"/>
              <a:buChar char=""/>
            </a:pPr>
            <a:r>
              <a:rPr lang="en-US" sz="1000" dirty="0">
                <a:solidFill>
                  <a:srgbClr val="FFFFFF"/>
                </a:solidFill>
              </a:rPr>
              <a:t>Melissa : </a:t>
            </a:r>
          </a:p>
          <a:p>
            <a:pPr marL="114300" indent="0" defTabSz="457200">
              <a:lnSpc>
                <a:spcPct val="90000"/>
              </a:lnSpc>
              <a:spcBef>
                <a:spcPts val="1000"/>
              </a:spcBef>
              <a:buSzPct val="80000"/>
              <a:buFont typeface="Wingdings 3" charset="2"/>
              <a:buChar char=""/>
            </a:pPr>
            <a:r>
              <a:rPr lang="en-US" sz="1000" dirty="0">
                <a:solidFill>
                  <a:srgbClr val="FFFFFF"/>
                </a:solidFill>
              </a:rPr>
              <a:t>        - Coding for the Meal page recipe section.</a:t>
            </a:r>
          </a:p>
          <a:p>
            <a:pPr marL="114300" indent="0" defTabSz="457200">
              <a:lnSpc>
                <a:spcPct val="90000"/>
              </a:lnSpc>
              <a:spcBef>
                <a:spcPts val="1000"/>
              </a:spcBef>
              <a:buSzPct val="80000"/>
              <a:buFont typeface="Wingdings 3" charset="2"/>
              <a:buChar char=""/>
            </a:pPr>
            <a:r>
              <a:rPr lang="en-US" sz="1000" dirty="0">
                <a:solidFill>
                  <a:srgbClr val="FFFFFF"/>
                </a:solidFill>
              </a:rPr>
              <a:t>        - Create the CSS initial coding.</a:t>
            </a:r>
          </a:p>
          <a:p>
            <a:pPr marL="114300" indent="0" defTabSz="457200">
              <a:lnSpc>
                <a:spcPct val="90000"/>
              </a:lnSpc>
              <a:spcBef>
                <a:spcPts val="1000"/>
              </a:spcBef>
              <a:buSzPct val="80000"/>
              <a:buFont typeface="Wingdings 3" charset="2"/>
              <a:buChar char=""/>
            </a:pPr>
            <a:endParaRPr lang="en-US" sz="1000" dirty="0">
              <a:solidFill>
                <a:srgbClr val="FFFFFF"/>
              </a:solidFill>
            </a:endParaRPr>
          </a:p>
          <a:p>
            <a:pPr defTabSz="457200">
              <a:lnSpc>
                <a:spcPct val="90000"/>
              </a:lnSpc>
              <a:spcBef>
                <a:spcPts val="1000"/>
              </a:spcBef>
              <a:buSzPct val="80000"/>
              <a:buFont typeface="Wingdings 3" charset="2"/>
              <a:buChar char=""/>
            </a:pPr>
            <a:r>
              <a:rPr lang="en-US" sz="1000" dirty="0" err="1">
                <a:solidFill>
                  <a:srgbClr val="FFFFFF"/>
                </a:solidFill>
              </a:rPr>
              <a:t>Anavid</a:t>
            </a:r>
            <a:r>
              <a:rPr lang="en-US" sz="1000" dirty="0">
                <a:solidFill>
                  <a:srgbClr val="FFFFFF"/>
                </a:solidFill>
              </a:rPr>
              <a:t>:</a:t>
            </a:r>
          </a:p>
          <a:p>
            <a:pPr marL="114300" indent="0" defTabSz="457200">
              <a:lnSpc>
                <a:spcPct val="90000"/>
              </a:lnSpc>
              <a:spcBef>
                <a:spcPts val="1000"/>
              </a:spcBef>
              <a:buSzPct val="80000"/>
              <a:buFont typeface="Wingdings 3" charset="2"/>
              <a:buChar char=""/>
            </a:pPr>
            <a:r>
              <a:rPr lang="en-US" sz="1000" dirty="0">
                <a:solidFill>
                  <a:srgbClr val="FFFFFF"/>
                </a:solidFill>
              </a:rPr>
              <a:t>        - Coding the favorites button</a:t>
            </a:r>
          </a:p>
          <a:p>
            <a:pPr marL="114300" indent="0" defTabSz="457200">
              <a:lnSpc>
                <a:spcPct val="90000"/>
              </a:lnSpc>
              <a:spcBef>
                <a:spcPts val="1000"/>
              </a:spcBef>
              <a:buSzPct val="80000"/>
              <a:buFont typeface="Wingdings 3" charset="2"/>
              <a:buChar char=""/>
            </a:pPr>
            <a:r>
              <a:rPr lang="en-US" sz="1000" dirty="0">
                <a:solidFill>
                  <a:srgbClr val="FFFFFF"/>
                </a:solidFill>
              </a:rPr>
              <a:t>        - Local storage.</a:t>
            </a:r>
          </a:p>
          <a:p>
            <a:pPr marL="114300" indent="0" defTabSz="457200">
              <a:lnSpc>
                <a:spcPct val="90000"/>
              </a:lnSpc>
              <a:spcBef>
                <a:spcPts val="1000"/>
              </a:spcBef>
              <a:buSzPct val="80000"/>
              <a:buFont typeface="Wingdings 3" charset="2"/>
              <a:buChar char=""/>
            </a:pPr>
            <a:endParaRPr lang="en-US" sz="1000" dirty="0">
              <a:solidFill>
                <a:srgbClr val="FFFFFF"/>
              </a:solidFill>
            </a:endParaRPr>
          </a:p>
          <a:p>
            <a:pPr defTabSz="457200">
              <a:lnSpc>
                <a:spcPct val="90000"/>
              </a:lnSpc>
              <a:spcBef>
                <a:spcPts val="1000"/>
              </a:spcBef>
              <a:buSzPct val="80000"/>
              <a:buFont typeface="Wingdings 3" charset="2"/>
              <a:buChar char=""/>
            </a:pPr>
            <a:r>
              <a:rPr lang="en-US" sz="1000" dirty="0">
                <a:solidFill>
                  <a:srgbClr val="FFFFFF"/>
                </a:solidFill>
              </a:rPr>
              <a:t>Gustavo:</a:t>
            </a:r>
          </a:p>
          <a:p>
            <a:pPr marL="114300" indent="0" defTabSz="457200">
              <a:lnSpc>
                <a:spcPct val="90000"/>
              </a:lnSpc>
              <a:spcBef>
                <a:spcPts val="1000"/>
              </a:spcBef>
              <a:buSzPct val="80000"/>
              <a:buFont typeface="Wingdings 3" charset="2"/>
              <a:buChar char=""/>
            </a:pPr>
            <a:r>
              <a:rPr lang="en-US" sz="1000" dirty="0">
                <a:solidFill>
                  <a:srgbClr val="FFFFFF"/>
                </a:solidFill>
              </a:rPr>
              <a:t>        - Coding for the Cocktail section</a:t>
            </a:r>
          </a:p>
          <a:p>
            <a:pPr marL="114300" indent="0" defTabSz="457200">
              <a:lnSpc>
                <a:spcPct val="90000"/>
              </a:lnSpc>
              <a:spcBef>
                <a:spcPts val="1000"/>
              </a:spcBef>
              <a:buSzPct val="80000"/>
              <a:buFont typeface="Wingdings 3" charset="2"/>
              <a:buChar char=""/>
            </a:pPr>
            <a:r>
              <a:rPr lang="en-US" sz="1000" dirty="0">
                <a:solidFill>
                  <a:srgbClr val="FFFFFF"/>
                </a:solidFill>
              </a:rPr>
              <a:t>        - Create initial code and file structure.</a:t>
            </a:r>
          </a:p>
          <a:p>
            <a:pPr marL="114300" indent="0" defTabSz="457200">
              <a:lnSpc>
                <a:spcPct val="90000"/>
              </a:lnSpc>
              <a:spcBef>
                <a:spcPts val="1000"/>
              </a:spcBef>
              <a:buSzPct val="80000"/>
              <a:buFont typeface="Wingdings 3" charset="2"/>
              <a:buChar char=""/>
            </a:pPr>
            <a:r>
              <a:rPr lang="en-US" sz="1000" dirty="0">
                <a:solidFill>
                  <a:srgbClr val="FFFFFF"/>
                </a:solidFill>
              </a:rPr>
              <a:t>   </a:t>
            </a:r>
          </a:p>
          <a:p>
            <a:pPr defTabSz="457200">
              <a:lnSpc>
                <a:spcPct val="90000"/>
              </a:lnSpc>
              <a:spcBef>
                <a:spcPts val="1000"/>
              </a:spcBef>
              <a:buSzPct val="80000"/>
              <a:buFont typeface="Wingdings 3" charset="2"/>
              <a:buChar char=""/>
            </a:pPr>
            <a:r>
              <a:rPr lang="en-US" sz="1000" dirty="0">
                <a:solidFill>
                  <a:srgbClr val="FFFFFF"/>
                </a:solidFill>
              </a:rPr>
              <a:t>CSS styling:  group effort.</a:t>
            </a:r>
          </a:p>
          <a:p>
            <a:pPr defTabSz="457200">
              <a:lnSpc>
                <a:spcPct val="90000"/>
              </a:lnSpc>
              <a:spcBef>
                <a:spcPts val="1000"/>
              </a:spcBef>
              <a:buSzPct val="80000"/>
              <a:buFont typeface="Wingdings 3" charset="2"/>
              <a:buChar char=""/>
            </a:pPr>
            <a:r>
              <a:rPr lang="en-US" sz="1000" dirty="0">
                <a:solidFill>
                  <a:srgbClr val="FFFFFF"/>
                </a:solidFill>
              </a:rPr>
              <a:t>Debugging: group effort.</a:t>
            </a:r>
          </a:p>
          <a:p>
            <a:pPr defTabSz="457200">
              <a:lnSpc>
                <a:spcPct val="90000"/>
              </a:lnSpc>
              <a:spcBef>
                <a:spcPts val="1000"/>
              </a:spcBef>
              <a:buSzPct val="80000"/>
              <a:buFont typeface="Wingdings 3" charset="2"/>
              <a:buChar char=""/>
            </a:pPr>
            <a:endParaRPr lang="en-US" sz="1000" dirty="0">
              <a:solidFill>
                <a:srgbClr val="FFFFFF"/>
              </a:solidFill>
            </a:endParaRPr>
          </a:p>
          <a:p>
            <a:pPr marL="114300" indent="0" defTabSz="457200">
              <a:lnSpc>
                <a:spcPct val="90000"/>
              </a:lnSpc>
              <a:spcBef>
                <a:spcPts val="1000"/>
              </a:spcBef>
              <a:buSzPct val="80000"/>
              <a:buFont typeface="Wingdings 3" charset="2"/>
              <a:buChar char=""/>
            </a:pPr>
            <a:endParaRPr lang="en-US" sz="1000" dirty="0">
              <a:solidFill>
                <a:srgbClr val="FFFFFF"/>
              </a:solidFill>
            </a:endParaRPr>
          </a:p>
          <a:p>
            <a:pPr marL="114300" indent="0" defTabSz="457200">
              <a:lnSpc>
                <a:spcPct val="90000"/>
              </a:lnSpc>
              <a:spcBef>
                <a:spcPts val="1000"/>
              </a:spcBef>
              <a:buSzPct val="80000"/>
              <a:buFont typeface="Wingdings 3" charset="2"/>
              <a:buChar char=""/>
            </a:pPr>
            <a:r>
              <a:rPr lang="en-US" sz="1000" dirty="0">
                <a:solidFill>
                  <a:srgbClr val="FFFFFF"/>
                </a:solidFill>
              </a:rPr>
              <a:t>	</a:t>
            </a:r>
          </a:p>
        </p:txBody>
      </p:sp>
      <p:sp>
        <p:nvSpPr>
          <p:cNvPr id="2" name="Title 1">
            <a:extLst>
              <a:ext uri="{FF2B5EF4-FFF2-40B4-BE49-F238E27FC236}">
                <a16:creationId xmlns:a16="http://schemas.microsoft.com/office/drawing/2014/main" id="{69A75247-08B3-DBF8-3D43-94793675FDEB}"/>
              </a:ext>
            </a:extLst>
          </p:cNvPr>
          <p:cNvSpPr>
            <a:spLocks noGrp="1"/>
          </p:cNvSpPr>
          <p:nvPr>
            <p:ph type="title"/>
          </p:nvPr>
        </p:nvSpPr>
        <p:spPr>
          <a:xfrm>
            <a:off x="5368379" y="885261"/>
            <a:ext cx="4601637" cy="1216742"/>
          </a:xfrm>
        </p:spPr>
        <p:txBody>
          <a:bodyPr vert="horz" lIns="91440" tIns="45720" rIns="91440" bIns="45720" rtlCol="0" anchor="ctr">
            <a:normAutofit/>
          </a:bodyPr>
          <a:lstStyle/>
          <a:p>
            <a:pPr defTabSz="457200">
              <a:spcBef>
                <a:spcPct val="0"/>
              </a:spcBef>
            </a:pPr>
            <a:r>
              <a:rPr lang="en-US" sz="3200" dirty="0">
                <a:solidFill>
                  <a:srgbClr val="FFFFFF"/>
                </a:solidFill>
              </a:rPr>
              <a:t>Breakdown and</a:t>
            </a:r>
            <a:br>
              <a:rPr lang="en-US" sz="3200" dirty="0">
                <a:solidFill>
                  <a:srgbClr val="FFFFFF"/>
                </a:solidFill>
              </a:rPr>
            </a:br>
            <a:r>
              <a:rPr lang="en-US" sz="3200" dirty="0">
                <a:solidFill>
                  <a:srgbClr val="FFFFFF"/>
                </a:solidFill>
              </a:rPr>
              <a:t> Roles</a:t>
            </a:r>
          </a:p>
        </p:txBody>
      </p:sp>
    </p:spTree>
    <p:extLst>
      <p:ext uri="{BB962C8B-B14F-4D97-AF65-F5344CB8AC3E}">
        <p14:creationId xmlns:p14="http://schemas.microsoft.com/office/powerpoint/2010/main" val="32984778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 ceiling">
            <a:extLst>
              <a:ext uri="{FF2B5EF4-FFF2-40B4-BE49-F238E27FC236}">
                <a16:creationId xmlns:a16="http://schemas.microsoft.com/office/drawing/2014/main" id="{0F939303-7704-A0D1-427F-4B098B4091B2}"/>
              </a:ext>
            </a:extLst>
          </p:cNvPr>
          <p:cNvPicPr>
            <a:picLocks noChangeAspect="1"/>
          </p:cNvPicPr>
          <p:nvPr/>
        </p:nvPicPr>
        <p:blipFill>
          <a:blip r:embed="rId2">
            <a:alphaModFix amt="35000"/>
          </a:blip>
          <a:stretch>
            <a:fillRect/>
          </a:stretch>
        </p:blipFill>
        <p:spPr>
          <a:xfrm>
            <a:off x="1846" y="0"/>
            <a:ext cx="9140307" cy="5143500"/>
          </a:xfrm>
          <a:prstGeom prst="rect">
            <a:avLst/>
          </a:prstGeom>
        </p:spPr>
      </p:pic>
      <p:sp>
        <p:nvSpPr>
          <p:cNvPr id="2" name="Title 1">
            <a:extLst>
              <a:ext uri="{FF2B5EF4-FFF2-40B4-BE49-F238E27FC236}">
                <a16:creationId xmlns:a16="http://schemas.microsoft.com/office/drawing/2014/main" id="{2F111451-64C1-44D3-5510-07493DB46216}"/>
              </a:ext>
            </a:extLst>
          </p:cNvPr>
          <p:cNvSpPr>
            <a:spLocks noGrp="1"/>
          </p:cNvSpPr>
          <p:nvPr>
            <p:ph type="title"/>
          </p:nvPr>
        </p:nvSpPr>
        <p:spPr>
          <a:xfrm>
            <a:off x="412553" y="610444"/>
            <a:ext cx="8520600" cy="572700"/>
          </a:xfrm>
        </p:spPr>
        <p:txBody>
          <a:bodyPr/>
          <a:lstStyle/>
          <a:p>
            <a:r>
              <a:rPr lang="en-US" dirty="0">
                <a:solidFill>
                  <a:srgbClr val="A50021"/>
                </a:solidFill>
              </a:rPr>
              <a:t>Challenges</a:t>
            </a:r>
            <a:endParaRPr lang="es-ES" dirty="0">
              <a:solidFill>
                <a:srgbClr val="A50021"/>
              </a:solidFill>
            </a:endParaRPr>
          </a:p>
        </p:txBody>
      </p:sp>
      <p:sp>
        <p:nvSpPr>
          <p:cNvPr id="3" name="Text Placeholder 2">
            <a:extLst>
              <a:ext uri="{FF2B5EF4-FFF2-40B4-BE49-F238E27FC236}">
                <a16:creationId xmlns:a16="http://schemas.microsoft.com/office/drawing/2014/main" id="{281AED20-131E-BB39-AA70-AFF9D41CB92F}"/>
              </a:ext>
            </a:extLst>
          </p:cNvPr>
          <p:cNvSpPr>
            <a:spLocks noGrp="1"/>
          </p:cNvSpPr>
          <p:nvPr>
            <p:ph type="body" idx="1"/>
          </p:nvPr>
        </p:nvSpPr>
        <p:spPr>
          <a:xfrm>
            <a:off x="311700" y="1793588"/>
            <a:ext cx="8341482" cy="1419275"/>
          </a:xfrm>
        </p:spPr>
        <p:txBody>
          <a:bodyPr/>
          <a:lstStyle/>
          <a:p>
            <a:r>
              <a:rPr lang="en-US" dirty="0"/>
              <a:t>Getting the  selected meal to show in the meal page.</a:t>
            </a:r>
          </a:p>
          <a:p>
            <a:r>
              <a:rPr lang="en-US" dirty="0"/>
              <a:t>Setting up to local storage to be used at the favorite's recipes</a:t>
            </a:r>
          </a:p>
          <a:p>
            <a:r>
              <a:rPr lang="en-US" dirty="0"/>
              <a:t>Getting the list of ingredients from the fetch request into an array.</a:t>
            </a:r>
            <a:endParaRPr lang="es-ES" dirty="0"/>
          </a:p>
        </p:txBody>
      </p:sp>
      <p:sp>
        <p:nvSpPr>
          <p:cNvPr id="4" name="Title 1">
            <a:extLst>
              <a:ext uri="{FF2B5EF4-FFF2-40B4-BE49-F238E27FC236}">
                <a16:creationId xmlns:a16="http://schemas.microsoft.com/office/drawing/2014/main" id="{53CB77EE-4AEB-0D3A-5E3F-89B12941699F}"/>
              </a:ext>
            </a:extLst>
          </p:cNvPr>
          <p:cNvSpPr txBox="1">
            <a:spLocks/>
          </p:cNvSpPr>
          <p:nvPr/>
        </p:nvSpPr>
        <p:spPr>
          <a:xfrm>
            <a:off x="311700" y="278957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ES" dirty="0" err="1">
                <a:solidFill>
                  <a:srgbClr val="A50021"/>
                </a:solidFill>
              </a:rPr>
              <a:t>Successes</a:t>
            </a:r>
            <a:endParaRPr lang="es-ES" dirty="0">
              <a:solidFill>
                <a:srgbClr val="A50021"/>
              </a:solidFill>
            </a:endParaRPr>
          </a:p>
          <a:p>
            <a:endParaRPr lang="es-ES" dirty="0">
              <a:solidFill>
                <a:srgbClr val="A50021"/>
              </a:solidFill>
            </a:endParaRPr>
          </a:p>
        </p:txBody>
      </p:sp>
      <p:sp>
        <p:nvSpPr>
          <p:cNvPr id="5" name="Text Placeholder 2">
            <a:extLst>
              <a:ext uri="{FF2B5EF4-FFF2-40B4-BE49-F238E27FC236}">
                <a16:creationId xmlns:a16="http://schemas.microsoft.com/office/drawing/2014/main" id="{4172C413-8035-741B-9763-BB52009F73CA}"/>
              </a:ext>
            </a:extLst>
          </p:cNvPr>
          <p:cNvSpPr txBox="1">
            <a:spLocks/>
          </p:cNvSpPr>
          <p:nvPr/>
        </p:nvSpPr>
        <p:spPr>
          <a:xfrm>
            <a:off x="311700" y="3362275"/>
            <a:ext cx="8341482" cy="1419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dirty="0"/>
              <a:t>Get the selected meal to properly show up where it must be.</a:t>
            </a:r>
          </a:p>
          <a:p>
            <a:r>
              <a:rPr lang="en-US" dirty="0"/>
              <a:t>Able to save and then pull data from the local storage.</a:t>
            </a:r>
          </a:p>
          <a:p>
            <a:r>
              <a:rPr lang="en-US" dirty="0"/>
              <a:t>Able to create a function to convert a list into an array.</a:t>
            </a:r>
          </a:p>
        </p:txBody>
      </p:sp>
    </p:spTree>
    <p:extLst>
      <p:ext uri="{BB962C8B-B14F-4D97-AF65-F5344CB8AC3E}">
        <p14:creationId xmlns:p14="http://schemas.microsoft.com/office/powerpoint/2010/main" val="230662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4" name="Picture 3" descr="A picture containing indoor, ceiling&#10;&#10;Description automatically generated">
            <a:extLst>
              <a:ext uri="{FF2B5EF4-FFF2-40B4-BE49-F238E27FC236}">
                <a16:creationId xmlns:a16="http://schemas.microsoft.com/office/drawing/2014/main" id="{31D7AC5E-A0F9-DC8A-D90D-ED38A6094B3B}"/>
              </a:ext>
            </a:extLst>
          </p:cNvPr>
          <p:cNvPicPr>
            <a:picLocks noChangeAspect="1"/>
          </p:cNvPicPr>
          <p:nvPr/>
        </p:nvPicPr>
        <p:blipFill>
          <a:blip r:embed="rId3">
            <a:alphaModFix amt="35000"/>
          </a:blip>
          <a:stretch>
            <a:fillRect/>
          </a:stretch>
        </p:blipFill>
        <p:spPr>
          <a:xfrm>
            <a:off x="0" y="0"/>
            <a:ext cx="9140307" cy="5143500"/>
          </a:xfrm>
          <a:prstGeom prst="rect">
            <a:avLst/>
          </a:prstGeom>
        </p:spPr>
      </p:pic>
      <p:sp>
        <p:nvSpPr>
          <p:cNvPr id="87" name="Google Shape;87;p19"/>
          <p:cNvSpPr txBox="1">
            <a:spLocks noGrp="1"/>
          </p:cNvSpPr>
          <p:nvPr>
            <p:ph type="title"/>
          </p:nvPr>
        </p:nvSpPr>
        <p:spPr>
          <a:xfrm>
            <a:off x="311699" y="2515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A50021"/>
                </a:solidFill>
              </a:rPr>
              <a:t>Directions for Future Development</a:t>
            </a:r>
            <a:endParaRPr b="1" dirty="0">
              <a:solidFill>
                <a:srgbClr val="A50021"/>
              </a:solidFill>
            </a:endParaRPr>
          </a:p>
        </p:txBody>
      </p:sp>
      <p:sp>
        <p:nvSpPr>
          <p:cNvPr id="88" name="Google Shape;88;p19"/>
          <p:cNvSpPr txBox="1">
            <a:spLocks noGrp="1"/>
          </p:cNvSpPr>
          <p:nvPr>
            <p:ph type="body" idx="1"/>
          </p:nvPr>
        </p:nvSpPr>
        <p:spPr>
          <a:xfrm>
            <a:off x="358764" y="824233"/>
            <a:ext cx="8520600" cy="247113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bg1"/>
                </a:solidFill>
              </a:rPr>
              <a:t>For future upgrades we will expand the data for new recipes and will add a new section for Wine selections. Or any extra features that user request.</a:t>
            </a:r>
            <a:endParaRPr dirty="0">
              <a:solidFill>
                <a:schemeClr val="bg1"/>
              </a:solidFill>
            </a:endParaRPr>
          </a:p>
        </p:txBody>
      </p:sp>
      <p:sp>
        <p:nvSpPr>
          <p:cNvPr id="2" name="Google Shape;93;p20">
            <a:extLst>
              <a:ext uri="{FF2B5EF4-FFF2-40B4-BE49-F238E27FC236}">
                <a16:creationId xmlns:a16="http://schemas.microsoft.com/office/drawing/2014/main" id="{5A2496F4-FA4C-6E8E-14CF-DE1A4D0D26EA}"/>
              </a:ext>
            </a:extLst>
          </p:cNvPr>
          <p:cNvSpPr txBox="1">
            <a:spLocks/>
          </p:cNvSpPr>
          <p:nvPr/>
        </p:nvSpPr>
        <p:spPr>
          <a:xfrm>
            <a:off x="311699" y="213466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ES" b="1" dirty="0">
                <a:solidFill>
                  <a:srgbClr val="A50021"/>
                </a:solidFill>
              </a:rPr>
              <a:t>Links</a:t>
            </a:r>
          </a:p>
        </p:txBody>
      </p:sp>
      <p:sp>
        <p:nvSpPr>
          <p:cNvPr id="3" name="Google Shape;94;p20">
            <a:extLst>
              <a:ext uri="{FF2B5EF4-FFF2-40B4-BE49-F238E27FC236}">
                <a16:creationId xmlns:a16="http://schemas.microsoft.com/office/drawing/2014/main" id="{68FE8B9E-A224-2393-7BE1-2086AB3DBCE9}"/>
              </a:ext>
            </a:extLst>
          </p:cNvPr>
          <p:cNvSpPr txBox="1">
            <a:spLocks/>
          </p:cNvSpPr>
          <p:nvPr/>
        </p:nvSpPr>
        <p:spPr>
          <a:xfrm>
            <a:off x="183953" y="2698382"/>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dirty="0">
                <a:solidFill>
                  <a:srgbClr val="A50021"/>
                </a:solidFill>
              </a:rPr>
              <a:t>Deployed :   </a:t>
            </a:r>
            <a:r>
              <a:rPr lang="en-US" dirty="0"/>
              <a:t>https://gmontano79.github.io/mealdecider/</a:t>
            </a:r>
          </a:p>
          <a:p>
            <a:r>
              <a:rPr lang="en-US" dirty="0">
                <a:solidFill>
                  <a:srgbClr val="A50021"/>
                </a:solidFill>
              </a:rPr>
              <a:t>GitHub repo: </a:t>
            </a:r>
            <a:r>
              <a:rPr lang="en-US" dirty="0"/>
              <a:t>https://github.com/gmontano79/mealdecider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40</TotalTime>
  <Words>534</Words>
  <Application>Microsoft Office PowerPoint</Application>
  <PresentationFormat>On-screen Show (16:9)</PresentationFormat>
  <Paragraphs>61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Slack-Lato</vt:lpstr>
      <vt:lpstr>Wingdings 3</vt:lpstr>
      <vt:lpstr>Ion Boardroom</vt:lpstr>
      <vt:lpstr>Meal Decider</vt:lpstr>
      <vt:lpstr>Elevator pitch</vt:lpstr>
      <vt:lpstr>Concept</vt:lpstr>
      <vt:lpstr>USER STORY</vt:lpstr>
      <vt:lpstr>Process</vt:lpstr>
      <vt:lpstr>Breakdown and  Roles</vt:lpstr>
      <vt:lpstr>Challenges</vt:lpstr>
      <vt:lpstr>Demo</vt:lpstr>
      <vt:lpstr>Directions for 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Decider</dc:title>
  <dc:creator>GUSTAVO MONTANO</dc:creator>
  <cp:lastModifiedBy>GUSTAVO MONTANO</cp:lastModifiedBy>
  <cp:revision>4</cp:revision>
  <dcterms:modified xsi:type="dcterms:W3CDTF">2022-11-17T02:19:13Z</dcterms:modified>
</cp:coreProperties>
</file>