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lQQ290VBzOlvG2PuI7253l1wj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p:restoredTop sz="94599"/>
  </p:normalViewPr>
  <p:slideViewPr>
    <p:cSldViewPr snapToGrid="0" snapToObjects="1">
      <p:cViewPr varScale="1">
        <p:scale>
          <a:sx n="79" d="100"/>
          <a:sy n="79" d="100"/>
        </p:scale>
        <p:origin x="224"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62626"/>
              </a:buClr>
              <a:buSzPts val="1200"/>
              <a:buFont typeface="Calibri"/>
              <a:buNone/>
            </a:pPr>
            <a:r>
              <a:rPr lang="en-US" sz="1200">
                <a:solidFill>
                  <a:srgbClr val="262626"/>
                </a:solidFill>
              </a:rPr>
              <a:t>Using preventive health services can substantially reduce morbidity and mortality in the U.S.. Therefore, continuous monitoring of preventive services use and chronic diseases is essential to the development of health promotion strategies, intervention programs, and health policies at the state, city, and county level (Chowdhury et. Al., 2012).</a:t>
            </a:r>
            <a:endParaRPr/>
          </a:p>
          <a:p>
            <a:pPr marL="0" lvl="0" indent="0" algn="l" rtl="0">
              <a:spcBef>
                <a:spcPts val="0"/>
              </a:spcBef>
              <a:spcAft>
                <a:spcPts val="0"/>
              </a:spcAft>
              <a:buNone/>
            </a:pPr>
            <a:endParaRPr/>
          </a:p>
        </p:txBody>
      </p:sp>
      <p:sp>
        <p:nvSpPr>
          <p:cNvPr id="131" name="Google Shape;13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12"/>
          <p:cNvSpPr/>
          <p:nvPr/>
        </p:nvSpPr>
        <p:spPr>
          <a:xfrm>
            <a:off x="0" y="0"/>
            <a:ext cx="3496422" cy="6858000"/>
          </a:xfrm>
          <a:custGeom>
            <a:avLst/>
            <a:gdLst/>
            <a:ahLst/>
            <a:cxnLst/>
            <a:rect l="l" t="t" r="r" b="b"/>
            <a:pathLst>
              <a:path w="3496422" h="6858000" extrusionOk="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18" name="Google Shape;18;p12"/>
          <p:cNvSpPr txBox="1">
            <a:spLocks noGrp="1"/>
          </p:cNvSpPr>
          <p:nvPr>
            <p:ph type="ctrTitle"/>
          </p:nvPr>
        </p:nvSpPr>
        <p:spPr>
          <a:xfrm>
            <a:off x="4654295" y="1346268"/>
            <a:ext cx="7060135" cy="3285207"/>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rgbClr val="262626"/>
              </a:buClr>
              <a:buSzPts val="5400"/>
              <a:buFont typeface="Meiryo"/>
              <a:buNone/>
              <a:defRPr sz="54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subTitle" idx="1"/>
          </p:nvPr>
        </p:nvSpPr>
        <p:spPr>
          <a:xfrm>
            <a:off x="4662312" y="4631475"/>
            <a:ext cx="7052117" cy="1150200"/>
          </a:xfrm>
          <a:prstGeom prst="rect">
            <a:avLst/>
          </a:prstGeom>
          <a:noFill/>
          <a:ln>
            <a:noFill/>
          </a:ln>
        </p:spPr>
        <p:txBody>
          <a:bodyPr spcFirstLastPara="1" wrap="square" lIns="109725" tIns="109725" rIns="109725" bIns="91425" anchor="t" anchorCtr="0">
            <a:normAutofit/>
          </a:bodyPr>
          <a:lstStyle>
            <a:lvl1pPr lvl="0" algn="l">
              <a:lnSpc>
                <a:spcPct val="130000"/>
              </a:lnSpc>
              <a:spcBef>
                <a:spcPts val="930"/>
              </a:spcBef>
              <a:spcAft>
                <a:spcPts val="0"/>
              </a:spcAft>
              <a:buClr>
                <a:srgbClr val="262626"/>
              </a:buClr>
              <a:buSzPts val="2400"/>
              <a:buNone/>
              <a:defRPr sz="2400">
                <a:solidFill>
                  <a:srgbClr val="262626"/>
                </a:solidFill>
              </a:defRPr>
            </a:lvl1pPr>
            <a:lvl2pPr lvl="1" algn="ctr">
              <a:lnSpc>
                <a:spcPct val="140000"/>
              </a:lnSpc>
              <a:spcBef>
                <a:spcPts val="930"/>
              </a:spcBef>
              <a:spcAft>
                <a:spcPts val="0"/>
              </a:spcAft>
              <a:buClr>
                <a:srgbClr val="3F3F3F"/>
              </a:buClr>
              <a:buSzPts val="2000"/>
              <a:buNone/>
              <a:defRPr sz="2000"/>
            </a:lvl2pPr>
            <a:lvl3pPr lvl="2" algn="ctr">
              <a:lnSpc>
                <a:spcPct val="140000"/>
              </a:lnSpc>
              <a:spcBef>
                <a:spcPts val="930"/>
              </a:spcBef>
              <a:spcAft>
                <a:spcPts val="0"/>
              </a:spcAft>
              <a:buClr>
                <a:srgbClr val="3F3F3F"/>
              </a:buClr>
              <a:buSzPts val="1800"/>
              <a:buNone/>
              <a:defRPr sz="1800"/>
            </a:lvl3pPr>
            <a:lvl4pPr lvl="3" algn="ctr">
              <a:lnSpc>
                <a:spcPct val="140000"/>
              </a:lnSpc>
              <a:spcBef>
                <a:spcPts val="930"/>
              </a:spcBef>
              <a:spcAft>
                <a:spcPts val="0"/>
              </a:spcAft>
              <a:buClr>
                <a:srgbClr val="3F3F3F"/>
              </a:buClr>
              <a:buSzPts val="1600"/>
              <a:buNone/>
              <a:defRPr sz="1600"/>
            </a:lvl4pPr>
            <a:lvl5pPr lvl="4" algn="ctr">
              <a:lnSpc>
                <a:spcPct val="140000"/>
              </a:lnSpc>
              <a:spcBef>
                <a:spcPts val="930"/>
              </a:spcBef>
              <a:spcAft>
                <a:spcPts val="0"/>
              </a:spcAft>
              <a:buClr>
                <a:srgbClr val="3F3F3F"/>
              </a:buClr>
              <a:buSzPts val="1600"/>
              <a:buNone/>
              <a:defRPr sz="1600"/>
            </a:lvl5pPr>
            <a:lvl6pPr lvl="5" algn="ctr">
              <a:lnSpc>
                <a:spcPct val="111000"/>
              </a:lnSpc>
              <a:spcBef>
                <a:spcPts val="930"/>
              </a:spcBef>
              <a:spcAft>
                <a:spcPts val="0"/>
              </a:spcAft>
              <a:buClr>
                <a:srgbClr val="BC2818"/>
              </a:buClr>
              <a:buSzPts val="1600"/>
              <a:buNone/>
              <a:defRPr sz="1600"/>
            </a:lvl6pPr>
            <a:lvl7pPr lvl="6" algn="ctr">
              <a:lnSpc>
                <a:spcPct val="111000"/>
              </a:lnSpc>
              <a:spcBef>
                <a:spcPts val="930"/>
              </a:spcBef>
              <a:spcAft>
                <a:spcPts val="0"/>
              </a:spcAft>
              <a:buClr>
                <a:srgbClr val="BC2818"/>
              </a:buClr>
              <a:buSzPts val="1600"/>
              <a:buNone/>
              <a:defRPr sz="1600"/>
            </a:lvl7pPr>
            <a:lvl8pPr lvl="7" algn="ctr">
              <a:lnSpc>
                <a:spcPct val="111000"/>
              </a:lnSpc>
              <a:spcBef>
                <a:spcPts val="930"/>
              </a:spcBef>
              <a:spcAft>
                <a:spcPts val="0"/>
              </a:spcAft>
              <a:buClr>
                <a:srgbClr val="BC2818"/>
              </a:buClr>
              <a:buSzPts val="1600"/>
              <a:buNone/>
              <a:defRPr sz="1600"/>
            </a:lvl8pPr>
            <a:lvl9pPr lvl="8" algn="ctr">
              <a:lnSpc>
                <a:spcPct val="111000"/>
              </a:lnSpc>
              <a:spcBef>
                <a:spcPts val="930"/>
              </a:spcBef>
              <a:spcAft>
                <a:spcPts val="0"/>
              </a:spcAft>
              <a:buClr>
                <a:srgbClr val="BC2818"/>
              </a:buClr>
              <a:buSzPts val="1600"/>
              <a:buNone/>
              <a:defRPr sz="1600"/>
            </a:lvl9pPr>
          </a:lstStyle>
          <a:p>
            <a:endParaRPr/>
          </a:p>
        </p:txBody>
      </p:sp>
      <p:sp>
        <p:nvSpPr>
          <p:cNvPr id="20" name="Google Shape;20;p12"/>
          <p:cNvSpPr txBox="1">
            <a:spLocks noGrp="1"/>
          </p:cNvSpPr>
          <p:nvPr>
            <p:ph type="dt" idx="10"/>
          </p:nvPr>
        </p:nvSpPr>
        <p:spPr>
          <a:xfrm>
            <a:off x="4654295" y="617415"/>
            <a:ext cx="712372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4654295" y="6170490"/>
            <a:ext cx="5588349"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10515600" y="6170490"/>
            <a:ext cx="1198829" cy="457200"/>
          </a:xfrm>
          <a:prstGeom prst="rect">
            <a:avLst/>
          </a:prstGeom>
          <a:noFill/>
          <a:ln>
            <a:noFill/>
          </a:ln>
        </p:spPr>
        <p:txBody>
          <a:bodyPr spcFirstLastPara="1" wrap="square" lIns="109725" tIns="109725" rIns="109725" bIns="91425" anchor="b" anchorCtr="0">
            <a:noAutofit/>
          </a:bodyPr>
          <a:lstStyle>
            <a:lvl1pPr marL="0" lvl="0" indent="0" algn="r">
              <a:spcBef>
                <a:spcPts val="0"/>
              </a:spcBef>
              <a:buNone/>
              <a:defRPr sz="1600" b="1" i="0" u="none" strike="noStrike" cap="none">
                <a:solidFill>
                  <a:srgbClr val="3F3F3F"/>
                </a:solidFill>
                <a:latin typeface="Meiryo"/>
                <a:ea typeface="Meiryo"/>
                <a:cs typeface="Meiryo"/>
                <a:sym typeface="Meiryo"/>
              </a:defRPr>
            </a:lvl1pPr>
            <a:lvl2pPr marL="0" lvl="1" indent="0" algn="r">
              <a:spcBef>
                <a:spcPts val="0"/>
              </a:spcBef>
              <a:buNone/>
              <a:defRPr sz="1600" b="1" i="0" u="none" strike="noStrike" cap="none">
                <a:solidFill>
                  <a:srgbClr val="3F3F3F"/>
                </a:solidFill>
                <a:latin typeface="Meiryo"/>
                <a:ea typeface="Meiryo"/>
                <a:cs typeface="Meiryo"/>
                <a:sym typeface="Meiryo"/>
              </a:defRPr>
            </a:lvl2pPr>
            <a:lvl3pPr marL="0" lvl="2" indent="0" algn="r">
              <a:spcBef>
                <a:spcPts val="0"/>
              </a:spcBef>
              <a:buNone/>
              <a:defRPr sz="1600" b="1" i="0" u="none" strike="noStrike" cap="none">
                <a:solidFill>
                  <a:srgbClr val="3F3F3F"/>
                </a:solidFill>
                <a:latin typeface="Meiryo"/>
                <a:ea typeface="Meiryo"/>
                <a:cs typeface="Meiryo"/>
                <a:sym typeface="Meiryo"/>
              </a:defRPr>
            </a:lvl3pPr>
            <a:lvl4pPr marL="0" lvl="3" indent="0" algn="r">
              <a:spcBef>
                <a:spcPts val="0"/>
              </a:spcBef>
              <a:buNone/>
              <a:defRPr sz="1600" b="1" i="0" u="none" strike="noStrike" cap="none">
                <a:solidFill>
                  <a:srgbClr val="3F3F3F"/>
                </a:solidFill>
                <a:latin typeface="Meiryo"/>
                <a:ea typeface="Meiryo"/>
                <a:cs typeface="Meiryo"/>
                <a:sym typeface="Meiryo"/>
              </a:defRPr>
            </a:lvl4pPr>
            <a:lvl5pPr marL="0" lvl="4" indent="0" algn="r">
              <a:spcBef>
                <a:spcPts val="0"/>
              </a:spcBef>
              <a:buNone/>
              <a:defRPr sz="1600" b="1" i="0" u="none" strike="noStrike" cap="none">
                <a:solidFill>
                  <a:srgbClr val="3F3F3F"/>
                </a:solidFill>
                <a:latin typeface="Meiryo"/>
                <a:ea typeface="Meiryo"/>
                <a:cs typeface="Meiryo"/>
                <a:sym typeface="Meiryo"/>
              </a:defRPr>
            </a:lvl5pPr>
            <a:lvl6pPr marL="0" lvl="5" indent="0" algn="r">
              <a:spcBef>
                <a:spcPts val="0"/>
              </a:spcBef>
              <a:buNone/>
              <a:defRPr sz="1600" b="1" i="0" u="none" strike="noStrike" cap="none">
                <a:solidFill>
                  <a:srgbClr val="3F3F3F"/>
                </a:solidFill>
                <a:latin typeface="Meiryo"/>
                <a:ea typeface="Meiryo"/>
                <a:cs typeface="Meiryo"/>
                <a:sym typeface="Meiryo"/>
              </a:defRPr>
            </a:lvl6pPr>
            <a:lvl7pPr marL="0" lvl="6" indent="0" algn="r">
              <a:spcBef>
                <a:spcPts val="0"/>
              </a:spcBef>
              <a:buNone/>
              <a:defRPr sz="1600" b="1" i="0" u="none" strike="noStrike" cap="none">
                <a:solidFill>
                  <a:srgbClr val="3F3F3F"/>
                </a:solidFill>
                <a:latin typeface="Meiryo"/>
                <a:ea typeface="Meiryo"/>
                <a:cs typeface="Meiryo"/>
                <a:sym typeface="Meiryo"/>
              </a:defRPr>
            </a:lvl7pPr>
            <a:lvl8pPr marL="0" lvl="7" indent="0" algn="r">
              <a:spcBef>
                <a:spcPts val="0"/>
              </a:spcBef>
              <a:buNone/>
              <a:defRPr sz="1600" b="1" i="0" u="none" strike="noStrike" cap="none">
                <a:solidFill>
                  <a:srgbClr val="3F3F3F"/>
                </a:solidFill>
                <a:latin typeface="Meiryo"/>
                <a:ea typeface="Meiryo"/>
                <a:cs typeface="Meiryo"/>
                <a:sym typeface="Meiryo"/>
              </a:defRPr>
            </a:lvl8pPr>
            <a:lvl9pPr marL="0" lvl="8" indent="0" algn="r">
              <a:spcBef>
                <a:spcPts val="0"/>
              </a:spcBef>
              <a:buNone/>
              <a:defRPr sz="1600" b="1" i="0" u="none" strike="noStrike" cap="none">
                <a:solidFill>
                  <a:srgbClr val="3F3F3F"/>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12"/>
          <p:cNvSpPr/>
          <p:nvPr/>
        </p:nvSpPr>
        <p:spPr>
          <a:xfrm>
            <a:off x="1375409"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4" name="Google Shape;24;p12"/>
          <p:cNvSpPr/>
          <p:nvPr/>
        </p:nvSpPr>
        <p:spPr>
          <a:xfrm>
            <a:off x="1155402"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5" name="Google Shape;25;p12"/>
          <p:cNvSpPr/>
          <p:nvPr/>
        </p:nvSpPr>
        <p:spPr>
          <a:xfrm>
            <a:off x="924161"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CD6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1"/>
          <p:cNvSpPr txBox="1">
            <a:spLocks noGrp="1"/>
          </p:cNvSpPr>
          <p:nvPr>
            <p:ph type="body" idx="1"/>
          </p:nvPr>
        </p:nvSpPr>
        <p:spPr>
          <a:xfrm rot="5400000">
            <a:off x="4479773" y="-247258"/>
            <a:ext cx="3651504" cy="877057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95" name="Google Shape;95;p21"/>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1"/>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1"/>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rot="5400000">
            <a:off x="7393812" y="2391190"/>
            <a:ext cx="5339932" cy="1571626"/>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2"/>
          <p:cNvSpPr txBox="1">
            <a:spLocks noGrp="1"/>
          </p:cNvSpPr>
          <p:nvPr>
            <p:ph type="body" idx="1"/>
          </p:nvPr>
        </p:nvSpPr>
        <p:spPr>
          <a:xfrm rot="5400000">
            <a:off x="3252191" y="205882"/>
            <a:ext cx="5322596" cy="595957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101" name="Google Shape;101;p22"/>
          <p:cNvSpPr txBox="1">
            <a:spLocks noGrp="1"/>
          </p:cNvSpPr>
          <p:nvPr>
            <p:ph type="dt" idx="10"/>
          </p:nvPr>
        </p:nvSpPr>
        <p:spPr>
          <a:xfrm>
            <a:off x="9277965" y="6296615"/>
            <a:ext cx="2505996"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2"/>
          <p:cNvSpPr txBox="1">
            <a:spLocks noGrp="1"/>
          </p:cNvSpPr>
          <p:nvPr>
            <p:ph type="ftr" idx="11"/>
          </p:nvPr>
        </p:nvSpPr>
        <p:spPr>
          <a:xfrm>
            <a:off x="2933699" y="6296615"/>
            <a:ext cx="5959577"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sldNum" idx="12"/>
          </p:nvPr>
        </p:nvSpPr>
        <p:spPr>
          <a:xfrm rot="5400000">
            <a:off x="8734643" y="2853201"/>
            <a:ext cx="5383267" cy="604269"/>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sz="1600" b="1">
                <a:solidFill>
                  <a:srgbClr val="3F3F3F"/>
                </a:solidFill>
                <a:latin typeface="Meiryo"/>
                <a:ea typeface="Meiryo"/>
                <a:cs typeface="Meiryo"/>
                <a:sym typeface="Meiryo"/>
              </a:defRPr>
            </a:lvl1pPr>
            <a:lvl2pPr marL="0" lvl="1" indent="0" algn="l">
              <a:spcBef>
                <a:spcPts val="0"/>
              </a:spcBef>
              <a:buNone/>
              <a:defRPr sz="1600" b="1">
                <a:solidFill>
                  <a:srgbClr val="3F3F3F"/>
                </a:solidFill>
                <a:latin typeface="Meiryo"/>
                <a:ea typeface="Meiryo"/>
                <a:cs typeface="Meiryo"/>
                <a:sym typeface="Meiryo"/>
              </a:defRPr>
            </a:lvl2pPr>
            <a:lvl3pPr marL="0" lvl="2" indent="0" algn="l">
              <a:spcBef>
                <a:spcPts val="0"/>
              </a:spcBef>
              <a:buNone/>
              <a:defRPr sz="1600" b="1">
                <a:solidFill>
                  <a:srgbClr val="3F3F3F"/>
                </a:solidFill>
                <a:latin typeface="Meiryo"/>
                <a:ea typeface="Meiryo"/>
                <a:cs typeface="Meiryo"/>
                <a:sym typeface="Meiryo"/>
              </a:defRPr>
            </a:lvl3pPr>
            <a:lvl4pPr marL="0" lvl="3" indent="0" algn="l">
              <a:spcBef>
                <a:spcPts val="0"/>
              </a:spcBef>
              <a:buNone/>
              <a:defRPr sz="1600" b="1">
                <a:solidFill>
                  <a:srgbClr val="3F3F3F"/>
                </a:solidFill>
                <a:latin typeface="Meiryo"/>
                <a:ea typeface="Meiryo"/>
                <a:cs typeface="Meiryo"/>
                <a:sym typeface="Meiryo"/>
              </a:defRPr>
            </a:lvl4pPr>
            <a:lvl5pPr marL="0" lvl="4" indent="0" algn="l">
              <a:spcBef>
                <a:spcPts val="0"/>
              </a:spcBef>
              <a:buNone/>
              <a:defRPr sz="1600" b="1">
                <a:solidFill>
                  <a:srgbClr val="3F3F3F"/>
                </a:solidFill>
                <a:latin typeface="Meiryo"/>
                <a:ea typeface="Meiryo"/>
                <a:cs typeface="Meiryo"/>
                <a:sym typeface="Meiryo"/>
              </a:defRPr>
            </a:lvl5pPr>
            <a:lvl6pPr marL="0" lvl="5" indent="0" algn="l">
              <a:spcBef>
                <a:spcPts val="0"/>
              </a:spcBef>
              <a:buNone/>
              <a:defRPr sz="1600" b="1">
                <a:solidFill>
                  <a:srgbClr val="3F3F3F"/>
                </a:solidFill>
                <a:latin typeface="Meiryo"/>
                <a:ea typeface="Meiryo"/>
                <a:cs typeface="Meiryo"/>
                <a:sym typeface="Meiryo"/>
              </a:defRPr>
            </a:lvl6pPr>
            <a:lvl7pPr marL="0" lvl="6" indent="0" algn="l">
              <a:spcBef>
                <a:spcPts val="0"/>
              </a:spcBef>
              <a:buNone/>
              <a:defRPr sz="1600" b="1">
                <a:solidFill>
                  <a:srgbClr val="3F3F3F"/>
                </a:solidFill>
                <a:latin typeface="Meiryo"/>
                <a:ea typeface="Meiryo"/>
                <a:cs typeface="Meiryo"/>
                <a:sym typeface="Meiryo"/>
              </a:defRPr>
            </a:lvl7pPr>
            <a:lvl8pPr marL="0" lvl="7" indent="0" algn="l">
              <a:spcBef>
                <a:spcPts val="0"/>
              </a:spcBef>
              <a:buNone/>
              <a:defRPr sz="1600" b="1">
                <a:solidFill>
                  <a:srgbClr val="3F3F3F"/>
                </a:solidFill>
                <a:latin typeface="Meiryo"/>
                <a:ea typeface="Meiryo"/>
                <a:cs typeface="Meiryo"/>
                <a:sym typeface="Meiryo"/>
              </a:defRPr>
            </a:lvl8pPr>
            <a:lvl9pPr marL="0" lvl="8" indent="0" algn="l">
              <a:spcBef>
                <a:spcPts val="0"/>
              </a:spcBef>
              <a:buNone/>
              <a:defRPr sz="1600" b="1">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cxnSp>
        <p:nvCxnSpPr>
          <p:cNvPr id="104" name="Google Shape;104;p22" title="Rule Line"/>
          <p:cNvCxnSpPr/>
          <p:nvPr/>
        </p:nvCxnSpPr>
        <p:spPr>
          <a:xfrm>
            <a:off x="9111582" y="571502"/>
            <a:ext cx="0" cy="5275467"/>
          </a:xfrm>
          <a:prstGeom prst="straightConnector1">
            <a:avLst/>
          </a:prstGeom>
          <a:noFill/>
          <a:ln w="38100" cap="flat" cmpd="sng">
            <a:solidFill>
              <a:srgbClr val="595959"/>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3"/>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3"/>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34" name="Google Shape;34;p14"/>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7"/>
        <p:cNvGrpSpPr/>
        <p:nvPr/>
      </p:nvGrpSpPr>
      <p:grpSpPr>
        <a:xfrm>
          <a:off x="0" y="0"/>
          <a:ext cx="0" cy="0"/>
          <a:chOff x="0" y="0"/>
          <a:chExt cx="0" cy="0"/>
        </a:xfrm>
      </p:grpSpPr>
      <p:grpSp>
        <p:nvGrpSpPr>
          <p:cNvPr id="38" name="Google Shape;38;p15"/>
          <p:cNvGrpSpPr/>
          <p:nvPr/>
        </p:nvGrpSpPr>
        <p:grpSpPr>
          <a:xfrm>
            <a:off x="3124577" y="0"/>
            <a:ext cx="4389519" cy="2916937"/>
            <a:chOff x="3124577" y="0"/>
            <a:chExt cx="4389519" cy="2916937"/>
          </a:xfrm>
        </p:grpSpPr>
        <p:sp>
          <p:nvSpPr>
            <p:cNvPr id="39" name="Google Shape;39;p15"/>
            <p:cNvSpPr/>
            <p:nvPr/>
          </p:nvSpPr>
          <p:spPr>
            <a:xfrm>
              <a:off x="3320637" y="0"/>
              <a:ext cx="4013331" cy="2742133"/>
            </a:xfrm>
            <a:custGeom>
              <a:avLst/>
              <a:gdLst/>
              <a:ahLst/>
              <a:cxnLst/>
              <a:rect l="l" t="t" r="r" b="b"/>
              <a:pathLst>
                <a:path w="4013331" h="2742133" extrusionOk="0">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0" name="Google Shape;40;p15"/>
            <p:cNvSpPr/>
            <p:nvPr/>
          </p:nvSpPr>
          <p:spPr>
            <a:xfrm>
              <a:off x="3566319" y="0"/>
              <a:ext cx="3401415" cy="2440484"/>
            </a:xfrm>
            <a:custGeom>
              <a:avLst/>
              <a:gdLst/>
              <a:ahLst/>
              <a:cxnLst/>
              <a:rect l="l" t="t" r="r" b="b"/>
              <a:pathLst>
                <a:path w="3401415" h="2440484" extrusionOk="0">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1" name="Google Shape;41;p15"/>
            <p:cNvSpPr/>
            <p:nvPr/>
          </p:nvSpPr>
          <p:spPr>
            <a:xfrm>
              <a:off x="3232490" y="0"/>
              <a:ext cx="4164597" cy="2817185"/>
            </a:xfrm>
            <a:custGeom>
              <a:avLst/>
              <a:gdLst/>
              <a:ahLst/>
              <a:cxnLst/>
              <a:rect l="l" t="t" r="r" b="b"/>
              <a:pathLst>
                <a:path w="4130517" h="2806419" extrusionOk="0">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2" name="Google Shape;42;p15"/>
            <p:cNvSpPr/>
            <p:nvPr/>
          </p:nvSpPr>
          <p:spPr>
            <a:xfrm>
              <a:off x="3124577" y="0"/>
              <a:ext cx="4389519" cy="2916937"/>
            </a:xfrm>
            <a:custGeom>
              <a:avLst/>
              <a:gdLst/>
              <a:ahLst/>
              <a:cxnLst/>
              <a:rect l="l" t="t" r="r" b="b"/>
              <a:pathLst>
                <a:path w="4389519" h="2916937" extrusionOk="0">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grpSp>
        <p:nvGrpSpPr>
          <p:cNvPr id="43" name="Google Shape;43;p15"/>
          <p:cNvGrpSpPr/>
          <p:nvPr/>
        </p:nvGrpSpPr>
        <p:grpSpPr>
          <a:xfrm>
            <a:off x="8122942" y="0"/>
            <a:ext cx="4069058" cy="3547008"/>
            <a:chOff x="8122942" y="0"/>
            <a:chExt cx="4069058" cy="3547008"/>
          </a:xfrm>
        </p:grpSpPr>
        <p:sp>
          <p:nvSpPr>
            <p:cNvPr id="44" name="Google Shape;44;p15"/>
            <p:cNvSpPr/>
            <p:nvPr/>
          </p:nvSpPr>
          <p:spPr>
            <a:xfrm>
              <a:off x="8122942" y="0"/>
              <a:ext cx="4069058" cy="3547008"/>
            </a:xfrm>
            <a:custGeom>
              <a:avLst/>
              <a:gdLst/>
              <a:ahLst/>
              <a:cxnLst/>
              <a:rect l="l" t="t" r="r" b="b"/>
              <a:pathLst>
                <a:path w="4069058" h="3547008" extrusionOk="0">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5" name="Google Shape;45;p15"/>
            <p:cNvSpPr/>
            <p:nvPr/>
          </p:nvSpPr>
          <p:spPr>
            <a:xfrm flipH="1">
              <a:off x="8319994" y="0"/>
              <a:ext cx="3872006" cy="3321595"/>
            </a:xfrm>
            <a:custGeom>
              <a:avLst/>
              <a:gdLst/>
              <a:ahLst/>
              <a:cxnLst/>
              <a:rect l="l" t="t" r="r" b="b"/>
              <a:pathLst>
                <a:path w="3872006" h="3321595" extrusionOk="0">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46" name="Google Shape;46;p15"/>
            <p:cNvSpPr/>
            <p:nvPr/>
          </p:nvSpPr>
          <p:spPr>
            <a:xfrm flipH="1">
              <a:off x="8729240" y="9274"/>
              <a:ext cx="3462454" cy="3010961"/>
            </a:xfrm>
            <a:custGeom>
              <a:avLst/>
              <a:gdLst/>
              <a:ahLst/>
              <a:cxnLst/>
              <a:rect l="l" t="t" r="r" b="b"/>
              <a:pathLst>
                <a:path w="3462454" h="3010961" extrusionOk="0">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47" name="Google Shape;47;p15"/>
            <p:cNvSpPr/>
            <p:nvPr/>
          </p:nvSpPr>
          <p:spPr>
            <a:xfrm flipH="1">
              <a:off x="8243247" y="9274"/>
              <a:ext cx="3948447" cy="3411460"/>
            </a:xfrm>
            <a:custGeom>
              <a:avLst/>
              <a:gdLst/>
              <a:ahLst/>
              <a:cxnLst/>
              <a:rect l="l" t="t" r="r" b="b"/>
              <a:pathLst>
                <a:path w="3904481" h="3411460" extrusionOk="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grpSp>
      <p:grpSp>
        <p:nvGrpSpPr>
          <p:cNvPr id="48" name="Google Shape;48;p15"/>
          <p:cNvGrpSpPr/>
          <p:nvPr/>
        </p:nvGrpSpPr>
        <p:grpSpPr>
          <a:xfrm>
            <a:off x="-1" y="1355238"/>
            <a:ext cx="4381339" cy="5510713"/>
            <a:chOff x="0" y="1347287"/>
            <a:chExt cx="4259808" cy="5510713"/>
          </a:xfrm>
        </p:grpSpPr>
        <p:sp>
          <p:nvSpPr>
            <p:cNvPr id="49" name="Google Shape;49;p15"/>
            <p:cNvSpPr/>
            <p:nvPr/>
          </p:nvSpPr>
          <p:spPr>
            <a:xfrm>
              <a:off x="0" y="1676545"/>
              <a:ext cx="4174269" cy="5181455"/>
            </a:xfrm>
            <a:custGeom>
              <a:avLst/>
              <a:gdLst/>
              <a:ahLst/>
              <a:cxnLst/>
              <a:rect l="l" t="t" r="r" b="b"/>
              <a:pathLst>
                <a:path w="4174269" h="5181455" extrusionOk="0">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50" name="Google Shape;50;p15"/>
            <p:cNvSpPr/>
            <p:nvPr/>
          </p:nvSpPr>
          <p:spPr>
            <a:xfrm>
              <a:off x="0" y="1347287"/>
              <a:ext cx="4259808" cy="5510713"/>
            </a:xfrm>
            <a:custGeom>
              <a:avLst/>
              <a:gdLst/>
              <a:ahLst/>
              <a:cxnLst/>
              <a:rect l="l" t="t" r="r" b="b"/>
              <a:pathLst>
                <a:path w="4259808" h="5510713" extrusionOk="0">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51" name="Google Shape;51;p15"/>
            <p:cNvSpPr/>
            <p:nvPr/>
          </p:nvSpPr>
          <p:spPr>
            <a:xfrm>
              <a:off x="0" y="1592806"/>
              <a:ext cx="4029221" cy="5265194"/>
            </a:xfrm>
            <a:custGeom>
              <a:avLst/>
              <a:gdLst/>
              <a:ahLst/>
              <a:cxnLst/>
              <a:rect l="l" t="t" r="r" b="b"/>
              <a:pathLst>
                <a:path w="4029221" h="5265194" extrusionOk="0">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52" name="Google Shape;52;p15"/>
            <p:cNvSpPr/>
            <p:nvPr/>
          </p:nvSpPr>
          <p:spPr>
            <a:xfrm>
              <a:off x="0" y="2147333"/>
              <a:ext cx="3702048" cy="4710667"/>
            </a:xfrm>
            <a:custGeom>
              <a:avLst/>
              <a:gdLst/>
              <a:ahLst/>
              <a:cxnLst/>
              <a:rect l="l" t="t" r="r" b="b"/>
              <a:pathLst>
                <a:path w="3702048" h="4710667" extrusionOk="0">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53" name="Google Shape;53;p15"/>
          <p:cNvSpPr txBox="1">
            <a:spLocks noGrp="1"/>
          </p:cNvSpPr>
          <p:nvPr>
            <p:ph type="title"/>
          </p:nvPr>
        </p:nvSpPr>
        <p:spPr>
          <a:xfrm>
            <a:off x="4654296" y="3420734"/>
            <a:ext cx="6665976" cy="2129674"/>
          </a:xfrm>
          <a:prstGeom prst="rect">
            <a:avLst/>
          </a:prstGeom>
          <a:noFill/>
          <a:ln>
            <a:noFill/>
          </a:ln>
        </p:spPr>
        <p:txBody>
          <a:bodyPr spcFirstLastPara="1" wrap="square" lIns="109725" tIns="109725" rIns="109725" bIns="91425" anchor="b" anchorCtr="0">
            <a:noAutofit/>
          </a:bodyPr>
          <a:lstStyle>
            <a:lvl1pPr lvl="0" algn="l">
              <a:lnSpc>
                <a:spcPct val="110000"/>
              </a:lnSpc>
              <a:spcBef>
                <a:spcPts val="0"/>
              </a:spcBef>
              <a:spcAft>
                <a:spcPts val="0"/>
              </a:spcAft>
              <a:buClr>
                <a:srgbClr val="3F3F3F"/>
              </a:buClr>
              <a:buSzPts val="4800"/>
              <a:buFont typeface="Meiryo"/>
              <a:buNone/>
              <a:defRPr sz="48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4654296" y="6170490"/>
            <a:ext cx="5713314"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6" name="Google Shape;56;p15"/>
          <p:cNvSpPr txBox="1">
            <a:spLocks noGrp="1"/>
          </p:cNvSpPr>
          <p:nvPr>
            <p:ph type="body" idx="1"/>
          </p:nvPr>
        </p:nvSpPr>
        <p:spPr>
          <a:xfrm>
            <a:off x="4654295" y="5550408"/>
            <a:ext cx="6665975" cy="512064"/>
          </a:xfrm>
          <a:prstGeom prst="rect">
            <a:avLst/>
          </a:prstGeom>
          <a:noFill/>
          <a:ln>
            <a:noFill/>
          </a:ln>
        </p:spPr>
        <p:txBody>
          <a:bodyPr spcFirstLastPara="1" wrap="square" lIns="109725" tIns="109725" rIns="109725" bIns="91425" anchor="t" anchorCtr="0">
            <a:normAutofit/>
          </a:bodyPr>
          <a:lstStyle>
            <a:lvl1pPr marL="457200" lvl="0" indent="-228600" algn="l">
              <a:lnSpc>
                <a:spcPct val="130000"/>
              </a:lnSpc>
              <a:spcBef>
                <a:spcPts val="0"/>
              </a:spcBef>
              <a:spcAft>
                <a:spcPts val="0"/>
              </a:spcAft>
              <a:buClr>
                <a:srgbClr val="3F3F3F"/>
              </a:buClr>
              <a:buSzPts val="2000"/>
              <a:buNone/>
              <a:defRPr sz="2000">
                <a:solidFill>
                  <a:srgbClr val="3F3F3F"/>
                </a:solidFill>
              </a:defRPr>
            </a:lvl1pPr>
            <a:lvl2pPr marL="914400" lvl="1" indent="-228600" algn="l">
              <a:lnSpc>
                <a:spcPct val="140000"/>
              </a:lnSpc>
              <a:spcBef>
                <a:spcPts val="930"/>
              </a:spcBef>
              <a:spcAft>
                <a:spcPts val="0"/>
              </a:spcAft>
              <a:buClr>
                <a:srgbClr val="888888"/>
              </a:buClr>
              <a:buSzPts val="2000"/>
              <a:buNone/>
              <a:defRPr sz="2000">
                <a:solidFill>
                  <a:srgbClr val="888888"/>
                </a:solidFill>
              </a:defRPr>
            </a:lvl2pPr>
            <a:lvl3pPr marL="1371600" lvl="2" indent="-228600" algn="l">
              <a:lnSpc>
                <a:spcPct val="140000"/>
              </a:lnSpc>
              <a:spcBef>
                <a:spcPts val="930"/>
              </a:spcBef>
              <a:spcAft>
                <a:spcPts val="0"/>
              </a:spcAft>
              <a:buClr>
                <a:srgbClr val="888888"/>
              </a:buClr>
              <a:buSzPts val="1800"/>
              <a:buNone/>
              <a:defRPr sz="1800">
                <a:solidFill>
                  <a:srgbClr val="888888"/>
                </a:solidFill>
              </a:defRPr>
            </a:lvl3pPr>
            <a:lvl4pPr marL="1828800" lvl="3" indent="-228600" algn="l">
              <a:lnSpc>
                <a:spcPct val="140000"/>
              </a:lnSpc>
              <a:spcBef>
                <a:spcPts val="930"/>
              </a:spcBef>
              <a:spcAft>
                <a:spcPts val="0"/>
              </a:spcAft>
              <a:buClr>
                <a:srgbClr val="888888"/>
              </a:buClr>
              <a:buSzPts val="1600"/>
              <a:buNone/>
              <a:defRPr sz="1600">
                <a:solidFill>
                  <a:srgbClr val="888888"/>
                </a:solidFill>
              </a:defRPr>
            </a:lvl4pPr>
            <a:lvl5pPr marL="2286000" lvl="4" indent="-228600" algn="l">
              <a:lnSpc>
                <a:spcPct val="140000"/>
              </a:lnSpc>
              <a:spcBef>
                <a:spcPts val="930"/>
              </a:spcBef>
              <a:spcAft>
                <a:spcPts val="0"/>
              </a:spcAft>
              <a:buClr>
                <a:srgbClr val="888888"/>
              </a:buClr>
              <a:buSzPts val="1600"/>
              <a:buNone/>
              <a:defRPr sz="1600">
                <a:solidFill>
                  <a:srgbClr val="888888"/>
                </a:solidFill>
              </a:defRPr>
            </a:lvl5pPr>
            <a:lvl6pPr marL="2743200" lvl="5" indent="-228600" algn="l">
              <a:lnSpc>
                <a:spcPct val="111000"/>
              </a:lnSpc>
              <a:spcBef>
                <a:spcPts val="930"/>
              </a:spcBef>
              <a:spcAft>
                <a:spcPts val="0"/>
              </a:spcAft>
              <a:buClr>
                <a:srgbClr val="888888"/>
              </a:buClr>
              <a:buSzPts val="1600"/>
              <a:buNone/>
              <a:defRPr sz="1600">
                <a:solidFill>
                  <a:srgbClr val="888888"/>
                </a:solidFill>
              </a:defRPr>
            </a:lvl6pPr>
            <a:lvl7pPr marL="3200400" lvl="6" indent="-228600" algn="l">
              <a:lnSpc>
                <a:spcPct val="111000"/>
              </a:lnSpc>
              <a:spcBef>
                <a:spcPts val="930"/>
              </a:spcBef>
              <a:spcAft>
                <a:spcPts val="0"/>
              </a:spcAft>
              <a:buClr>
                <a:srgbClr val="888888"/>
              </a:buClr>
              <a:buSzPts val="1600"/>
              <a:buNone/>
              <a:defRPr sz="1600">
                <a:solidFill>
                  <a:srgbClr val="888888"/>
                </a:solidFill>
              </a:defRPr>
            </a:lvl7pPr>
            <a:lvl8pPr marL="3657600" lvl="7" indent="-228600" algn="l">
              <a:lnSpc>
                <a:spcPct val="111000"/>
              </a:lnSpc>
              <a:spcBef>
                <a:spcPts val="930"/>
              </a:spcBef>
              <a:spcAft>
                <a:spcPts val="0"/>
              </a:spcAft>
              <a:buClr>
                <a:srgbClr val="888888"/>
              </a:buClr>
              <a:buSzPts val="1600"/>
              <a:buNone/>
              <a:defRPr sz="1600">
                <a:solidFill>
                  <a:srgbClr val="888888"/>
                </a:solidFill>
              </a:defRPr>
            </a:lvl8pPr>
            <a:lvl9pPr marL="4114800" lvl="8" indent="-228600" algn="l">
              <a:lnSpc>
                <a:spcPct val="111000"/>
              </a:lnSpc>
              <a:spcBef>
                <a:spcPts val="930"/>
              </a:spcBef>
              <a:spcAft>
                <a:spcPts val="0"/>
              </a:spcAft>
              <a:buClr>
                <a:srgbClr val="888888"/>
              </a:buClr>
              <a:buSzPts val="1600"/>
              <a:buNone/>
              <a:defRPr sz="1600">
                <a:solidFill>
                  <a:srgbClr val="888888"/>
                </a:solidFill>
              </a:defRPr>
            </a:lvl9pPr>
          </a:lstStyle>
          <a:p>
            <a:endParaRPr/>
          </a:p>
        </p:txBody>
      </p:sp>
      <p:sp>
        <p:nvSpPr>
          <p:cNvPr id="57" name="Google Shape;57;p15"/>
          <p:cNvSpPr txBox="1">
            <a:spLocks noGrp="1"/>
          </p:cNvSpPr>
          <p:nvPr>
            <p:ph type="dt" idx="10"/>
          </p:nvPr>
        </p:nvSpPr>
        <p:spPr>
          <a:xfrm>
            <a:off x="640080" y="6170491"/>
            <a:ext cx="284008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192024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1" name="Google Shape;61;p16"/>
          <p:cNvSpPr txBox="1">
            <a:spLocks noGrp="1"/>
          </p:cNvSpPr>
          <p:nvPr>
            <p:ph type="body" idx="2"/>
          </p:nvPr>
        </p:nvSpPr>
        <p:spPr>
          <a:xfrm>
            <a:off x="653029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2" name="Google Shape;62;p16"/>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5"/>
        <p:cNvGrpSpPr/>
        <p:nvPr/>
      </p:nvGrpSpPr>
      <p:grpSpPr>
        <a:xfrm>
          <a:off x="0" y="0"/>
          <a:ext cx="0" cy="0"/>
          <a:chOff x="0" y="0"/>
          <a:chExt cx="0" cy="0"/>
        </a:xfrm>
      </p:grpSpPr>
      <p:sp>
        <p:nvSpPr>
          <p:cNvPr id="66" name="Google Shape;66;p17"/>
          <p:cNvSpPr txBox="1">
            <a:spLocks noGrp="1"/>
          </p:cNvSpPr>
          <p:nvPr>
            <p:ph type="body" idx="1"/>
          </p:nvPr>
        </p:nvSpPr>
        <p:spPr>
          <a:xfrm>
            <a:off x="1920241"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130000"/>
              </a:lnSpc>
              <a:spcBef>
                <a:spcPts val="930"/>
              </a:spcBef>
              <a:spcAft>
                <a:spcPts val="0"/>
              </a:spcAft>
              <a:buClr>
                <a:schemeClr val="accent1"/>
              </a:buClr>
              <a:buSzPts val="1800"/>
              <a:buNone/>
              <a:defRPr sz="1800" b="1" cap="none">
                <a:solidFill>
                  <a:schemeClr val="accent1"/>
                </a:solidFill>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7" name="Google Shape;67;p17"/>
          <p:cNvSpPr txBox="1">
            <a:spLocks noGrp="1"/>
          </p:cNvSpPr>
          <p:nvPr>
            <p:ph type="body" idx="2"/>
          </p:nvPr>
        </p:nvSpPr>
        <p:spPr>
          <a:xfrm>
            <a:off x="1920241"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8" name="Google Shape;68;p17"/>
          <p:cNvSpPr txBox="1">
            <a:spLocks noGrp="1"/>
          </p:cNvSpPr>
          <p:nvPr>
            <p:ph type="body" idx="3"/>
          </p:nvPr>
        </p:nvSpPr>
        <p:spPr>
          <a:xfrm>
            <a:off x="6530290"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99000"/>
              </a:lnSpc>
              <a:spcBef>
                <a:spcPts val="930"/>
              </a:spcBef>
              <a:spcAft>
                <a:spcPts val="0"/>
              </a:spcAft>
              <a:buClr>
                <a:schemeClr val="accent1"/>
              </a:buClr>
              <a:buSzPts val="1800"/>
              <a:buNone/>
              <a:defRPr sz="1800" b="1" cap="none">
                <a:solidFill>
                  <a:schemeClr val="accent1"/>
                </a:solidFill>
                <a:latin typeface="Meiryo"/>
                <a:ea typeface="Meiryo"/>
                <a:cs typeface="Meiryo"/>
                <a:sym typeface="Meiryo"/>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9" name="Google Shape;69;p17"/>
          <p:cNvSpPr txBox="1">
            <a:spLocks noGrp="1"/>
          </p:cNvSpPr>
          <p:nvPr>
            <p:ph type="body" idx="4"/>
          </p:nvPr>
        </p:nvSpPr>
        <p:spPr>
          <a:xfrm>
            <a:off x="6530290"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70" name="Google Shape;70;p17"/>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73" name="Google Shape;73;p17"/>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2"/>
        </a:solid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8476488" y="640080"/>
            <a:ext cx="3227715" cy="2551751"/>
          </a:xfrm>
          <a:prstGeom prst="rect">
            <a:avLst/>
          </a:prstGeom>
          <a:noFill/>
          <a:ln>
            <a:noFill/>
          </a:ln>
        </p:spPr>
        <p:txBody>
          <a:bodyPr spcFirstLastPara="1" wrap="square" lIns="109725" tIns="109725" rIns="109725" bIns="91425" anchor="b" anchorCtr="0">
            <a:norm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a:off x="1280160" y="640080"/>
            <a:ext cx="6949440" cy="5455919"/>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2000"/>
              <a:buNone/>
              <a:defRPr sz="2000"/>
            </a:lvl1pPr>
            <a:lvl2pPr marL="914400" lvl="1" indent="-228600" algn="l">
              <a:lnSpc>
                <a:spcPct val="140000"/>
              </a:lnSpc>
              <a:spcBef>
                <a:spcPts val="930"/>
              </a:spcBef>
              <a:spcAft>
                <a:spcPts val="0"/>
              </a:spcAft>
              <a:buClr>
                <a:srgbClr val="3F3F3F"/>
              </a:buClr>
              <a:buSzPts val="1800"/>
              <a:buNone/>
              <a:defRPr sz="1800"/>
            </a:lvl2pPr>
            <a:lvl3pPr marL="1371600" lvl="2" indent="-330200" algn="l">
              <a:lnSpc>
                <a:spcPct val="140000"/>
              </a:lnSpc>
              <a:spcBef>
                <a:spcPts val="930"/>
              </a:spcBef>
              <a:spcAft>
                <a:spcPts val="0"/>
              </a:spcAft>
              <a:buClr>
                <a:srgbClr val="3F3F3F"/>
              </a:buClr>
              <a:buSzPts val="1600"/>
              <a:buChar char="–"/>
              <a:defRPr sz="1600"/>
            </a:lvl3pPr>
            <a:lvl4pPr marL="1828800" lvl="3" indent="-317500" algn="l">
              <a:lnSpc>
                <a:spcPct val="140000"/>
              </a:lnSpc>
              <a:spcBef>
                <a:spcPts val="930"/>
              </a:spcBef>
              <a:spcAft>
                <a:spcPts val="0"/>
              </a:spcAft>
              <a:buClr>
                <a:srgbClr val="3F3F3F"/>
              </a:buClr>
              <a:buSzPts val="1400"/>
              <a:buChar char="–"/>
              <a:defRPr sz="1400"/>
            </a:lvl4pPr>
            <a:lvl5pPr marL="2286000" lvl="4" indent="-317500" algn="l">
              <a:lnSpc>
                <a:spcPct val="140000"/>
              </a:lnSpc>
              <a:spcBef>
                <a:spcPts val="930"/>
              </a:spcBef>
              <a:spcAft>
                <a:spcPts val="0"/>
              </a:spcAft>
              <a:buClr>
                <a:srgbClr val="3F3F3F"/>
              </a:buClr>
              <a:buSzPts val="1400"/>
              <a:buChar char="–"/>
              <a:defRPr sz="1400"/>
            </a:lvl5pPr>
            <a:lvl6pPr marL="2743200" lvl="5" indent="-317500" algn="l">
              <a:lnSpc>
                <a:spcPct val="111000"/>
              </a:lnSpc>
              <a:spcBef>
                <a:spcPts val="930"/>
              </a:spcBef>
              <a:spcAft>
                <a:spcPts val="0"/>
              </a:spcAft>
              <a:buClr>
                <a:srgbClr val="BC2818"/>
              </a:buClr>
              <a:buSzPts val="1400"/>
              <a:buChar char="–"/>
              <a:defRPr sz="1400"/>
            </a:lvl6pPr>
            <a:lvl7pPr marL="3200400" lvl="6" indent="-317500" algn="l">
              <a:lnSpc>
                <a:spcPct val="111000"/>
              </a:lnSpc>
              <a:spcBef>
                <a:spcPts val="930"/>
              </a:spcBef>
              <a:spcAft>
                <a:spcPts val="0"/>
              </a:spcAft>
              <a:buClr>
                <a:srgbClr val="BC2818"/>
              </a:buClr>
              <a:buSzPts val="1400"/>
              <a:buChar char="–"/>
              <a:defRPr sz="1400"/>
            </a:lvl7pPr>
            <a:lvl8pPr marL="3657600" lvl="7" indent="-317500" algn="l">
              <a:lnSpc>
                <a:spcPct val="111000"/>
              </a:lnSpc>
              <a:spcBef>
                <a:spcPts val="930"/>
              </a:spcBef>
              <a:spcAft>
                <a:spcPts val="0"/>
              </a:spcAft>
              <a:buClr>
                <a:srgbClr val="BC2818"/>
              </a:buClr>
              <a:buSzPts val="1400"/>
              <a:buChar char="–"/>
              <a:defRPr sz="1400"/>
            </a:lvl8pPr>
            <a:lvl9pPr marL="4114800" lvl="8" indent="-317500" algn="l">
              <a:lnSpc>
                <a:spcPct val="111000"/>
              </a:lnSpc>
              <a:spcBef>
                <a:spcPts val="930"/>
              </a:spcBef>
              <a:spcAft>
                <a:spcPts val="0"/>
              </a:spcAft>
              <a:buClr>
                <a:srgbClr val="BC2818"/>
              </a:buClr>
              <a:buSzPts val="1400"/>
              <a:buChar char="–"/>
              <a:defRPr sz="1400"/>
            </a:lvl9pPr>
          </a:lstStyle>
          <a:p>
            <a:endParaRPr/>
          </a:p>
        </p:txBody>
      </p:sp>
      <p:sp>
        <p:nvSpPr>
          <p:cNvPr id="81" name="Google Shape;81;p19"/>
          <p:cNvSpPr txBox="1">
            <a:spLocks noGrp="1"/>
          </p:cNvSpPr>
          <p:nvPr>
            <p:ph type="body" idx="2"/>
          </p:nvPr>
        </p:nvSpPr>
        <p:spPr>
          <a:xfrm>
            <a:off x="8476488" y="3223803"/>
            <a:ext cx="3227715" cy="287219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2" name="Google Shape;82;p19"/>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ftr" idx="11"/>
          </p:nvPr>
        </p:nvSpPr>
        <p:spPr>
          <a:xfrm>
            <a:off x="1280160" y="6170490"/>
            <a:ext cx="694944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9"/>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20"/>
          <p:cNvSpPr>
            <a:spLocks noGrp="1"/>
          </p:cNvSpPr>
          <p:nvPr>
            <p:ph type="pic" idx="2"/>
          </p:nvPr>
        </p:nvSpPr>
        <p:spPr>
          <a:xfrm>
            <a:off x="0" y="0"/>
            <a:ext cx="8102651" cy="6857999"/>
          </a:xfrm>
          <a:prstGeom prst="rect">
            <a:avLst/>
          </a:prstGeom>
          <a:solidFill>
            <a:srgbClr val="DCD6C4"/>
          </a:solidFill>
          <a:ln>
            <a:noFill/>
          </a:ln>
        </p:spPr>
        <p:txBody>
          <a:bodyPr spcFirstLastPara="1" wrap="square" lIns="109725" tIns="109725" rIns="109725" bIns="91425" anchor="t" anchorCtr="0">
            <a:normAutofit/>
          </a:bodyPr>
          <a:lstStyle>
            <a:lvl1pPr marR="0" lvl="0" algn="l" rtl="0">
              <a:lnSpc>
                <a:spcPct val="140000"/>
              </a:lnSpc>
              <a:spcBef>
                <a:spcPts val="930"/>
              </a:spcBef>
              <a:spcAft>
                <a:spcPts val="0"/>
              </a:spcAft>
              <a:buClr>
                <a:srgbClr val="3F3F3F"/>
              </a:buClr>
              <a:buSzPts val="3200"/>
              <a:buFont typeface="Corbel"/>
              <a:buNone/>
              <a:defRPr sz="3200" b="0" i="0" u="none" strike="noStrike" cap="none">
                <a:solidFill>
                  <a:srgbClr val="3F3F3F"/>
                </a:solidFill>
                <a:latin typeface="Meiryo"/>
                <a:ea typeface="Meiryo"/>
                <a:cs typeface="Meiryo"/>
                <a:sym typeface="Meiryo"/>
              </a:defRPr>
            </a:lvl1pPr>
            <a:lvl2pPr marR="0" lvl="1" algn="l" rtl="0">
              <a:lnSpc>
                <a:spcPct val="140000"/>
              </a:lnSpc>
              <a:spcBef>
                <a:spcPts val="930"/>
              </a:spcBef>
              <a:spcAft>
                <a:spcPts val="0"/>
              </a:spcAft>
              <a:buClr>
                <a:srgbClr val="3F3F3F"/>
              </a:buClr>
              <a:buSzPts val="2800"/>
              <a:buFont typeface="Corbel"/>
              <a:buNone/>
              <a:defRPr sz="2800" b="0" i="0" u="none" strike="noStrike" cap="none">
                <a:solidFill>
                  <a:srgbClr val="3F3F3F"/>
                </a:solidFill>
                <a:latin typeface="Meiryo"/>
                <a:ea typeface="Meiryo"/>
                <a:cs typeface="Meiryo"/>
                <a:sym typeface="Meiryo"/>
              </a:defRPr>
            </a:lvl2pPr>
            <a:lvl3pPr marR="0" lvl="2" algn="l" rtl="0">
              <a:lnSpc>
                <a:spcPct val="140000"/>
              </a:lnSpc>
              <a:spcBef>
                <a:spcPts val="930"/>
              </a:spcBef>
              <a:spcAft>
                <a:spcPts val="0"/>
              </a:spcAft>
              <a:buClr>
                <a:srgbClr val="3F3F3F"/>
              </a:buClr>
              <a:buSzPts val="2400"/>
              <a:buFont typeface="Corbel"/>
              <a:buNone/>
              <a:defRPr sz="2400" b="0" i="1" u="none" strike="noStrike" cap="none">
                <a:solidFill>
                  <a:srgbClr val="3F3F3F"/>
                </a:solidFill>
                <a:latin typeface="Meiryo"/>
                <a:ea typeface="Meiryo"/>
                <a:cs typeface="Meiryo"/>
                <a:sym typeface="Meiryo"/>
              </a:defRPr>
            </a:lvl3pPr>
            <a:lvl4pPr marR="0" lvl="3" algn="l" rtl="0">
              <a:lnSpc>
                <a:spcPct val="140000"/>
              </a:lnSpc>
              <a:spcBef>
                <a:spcPts val="930"/>
              </a:spcBef>
              <a:spcAft>
                <a:spcPts val="0"/>
              </a:spcAft>
              <a:buClr>
                <a:srgbClr val="3F3F3F"/>
              </a:buClr>
              <a:buSzPts val="2000"/>
              <a:buFont typeface="Corbel"/>
              <a:buNone/>
              <a:defRPr sz="2000" b="0" i="0" u="none" strike="noStrike" cap="none">
                <a:solidFill>
                  <a:srgbClr val="3F3F3F"/>
                </a:solidFill>
                <a:latin typeface="Meiryo"/>
                <a:ea typeface="Meiryo"/>
                <a:cs typeface="Meiryo"/>
                <a:sym typeface="Meiryo"/>
              </a:defRPr>
            </a:lvl4pPr>
            <a:lvl5pPr marR="0" lvl="4" algn="l" rtl="0">
              <a:lnSpc>
                <a:spcPct val="140000"/>
              </a:lnSpc>
              <a:spcBef>
                <a:spcPts val="930"/>
              </a:spcBef>
              <a:spcAft>
                <a:spcPts val="0"/>
              </a:spcAft>
              <a:buClr>
                <a:srgbClr val="3F3F3F"/>
              </a:buClr>
              <a:buSzPts val="2000"/>
              <a:buFont typeface="Corbel"/>
              <a:buNone/>
              <a:defRPr sz="2000" b="0" i="1" u="none" strike="noStrike" cap="none">
                <a:solidFill>
                  <a:srgbClr val="3F3F3F"/>
                </a:solidFill>
                <a:latin typeface="Meiryo"/>
                <a:ea typeface="Meiryo"/>
                <a:cs typeface="Meiryo"/>
                <a:sym typeface="Meiryo"/>
              </a:defRPr>
            </a:lvl5pPr>
            <a:lvl6pPr marR="0" lvl="5" algn="l" rtl="0">
              <a:lnSpc>
                <a:spcPct val="111000"/>
              </a:lnSpc>
              <a:spcBef>
                <a:spcPts val="930"/>
              </a:spcBef>
              <a:spcAft>
                <a:spcPts val="0"/>
              </a:spcAft>
              <a:buClr>
                <a:srgbClr val="BC2818"/>
              </a:buClr>
              <a:buSzPts val="2000"/>
              <a:buFont typeface="Corbel"/>
              <a:buNone/>
              <a:defRPr sz="2000" b="0" i="0" u="none" strike="noStrike" cap="none">
                <a:solidFill>
                  <a:srgbClr val="BC2818"/>
                </a:solidFill>
                <a:latin typeface="Meiryo"/>
                <a:ea typeface="Meiryo"/>
                <a:cs typeface="Meiryo"/>
                <a:sym typeface="Meiryo"/>
              </a:defRPr>
            </a:lvl6pPr>
            <a:lvl7pPr marR="0" lvl="6" algn="l" rtl="0">
              <a:lnSpc>
                <a:spcPct val="111000"/>
              </a:lnSpc>
              <a:spcBef>
                <a:spcPts val="930"/>
              </a:spcBef>
              <a:spcAft>
                <a:spcPts val="0"/>
              </a:spcAft>
              <a:buClr>
                <a:srgbClr val="BC2818"/>
              </a:buClr>
              <a:buSzPts val="2000"/>
              <a:buFont typeface="Corbel"/>
              <a:buNone/>
              <a:defRPr sz="2000" b="0" i="1" u="none" strike="noStrike" cap="none">
                <a:solidFill>
                  <a:srgbClr val="BC2818"/>
                </a:solidFill>
                <a:latin typeface="Meiryo"/>
                <a:ea typeface="Meiryo"/>
                <a:cs typeface="Meiryo"/>
                <a:sym typeface="Meiryo"/>
              </a:defRPr>
            </a:lvl7pPr>
            <a:lvl8pPr marR="0" lvl="7" algn="l" rtl="0">
              <a:lnSpc>
                <a:spcPct val="111000"/>
              </a:lnSpc>
              <a:spcBef>
                <a:spcPts val="930"/>
              </a:spcBef>
              <a:spcAft>
                <a:spcPts val="0"/>
              </a:spcAft>
              <a:buClr>
                <a:srgbClr val="BC2818"/>
              </a:buClr>
              <a:buSzPts val="2000"/>
              <a:buFont typeface="Corbel"/>
              <a:buNone/>
              <a:defRPr sz="2000" b="0" i="0" u="none" strike="noStrike" cap="none">
                <a:solidFill>
                  <a:srgbClr val="BC2818"/>
                </a:solidFill>
                <a:latin typeface="Meiryo"/>
                <a:ea typeface="Meiryo"/>
                <a:cs typeface="Meiryo"/>
                <a:sym typeface="Meiryo"/>
              </a:defRPr>
            </a:lvl8pPr>
            <a:lvl9pPr marR="0" lvl="8" algn="l" rtl="0">
              <a:lnSpc>
                <a:spcPct val="111000"/>
              </a:lnSpc>
              <a:spcBef>
                <a:spcPts val="930"/>
              </a:spcBef>
              <a:spcAft>
                <a:spcPts val="0"/>
              </a:spcAft>
              <a:buClr>
                <a:srgbClr val="BC2818"/>
              </a:buClr>
              <a:buSzPts val="2000"/>
              <a:buFont typeface="Corbel"/>
              <a:buNone/>
              <a:defRPr sz="2000" b="0" i="1" u="none" strike="noStrike" cap="none">
                <a:solidFill>
                  <a:srgbClr val="BC2818"/>
                </a:solidFill>
                <a:latin typeface="Meiryo"/>
                <a:ea typeface="Meiryo"/>
                <a:cs typeface="Meiryo"/>
                <a:sym typeface="Meiryo"/>
              </a:defRPr>
            </a:lvl9pPr>
          </a:lstStyle>
          <a:p>
            <a:endParaRPr/>
          </a:p>
        </p:txBody>
      </p:sp>
      <p:sp>
        <p:nvSpPr>
          <p:cNvPr id="87" name="Google Shape;87;p20"/>
          <p:cNvSpPr txBox="1">
            <a:spLocks noGrp="1"/>
          </p:cNvSpPr>
          <p:nvPr>
            <p:ph type="title"/>
          </p:nvPr>
        </p:nvSpPr>
        <p:spPr>
          <a:xfrm>
            <a:off x="8476488" y="1503910"/>
            <a:ext cx="3230625" cy="1687924"/>
          </a:xfrm>
          <a:prstGeom prst="rect">
            <a:avLst/>
          </a:prstGeom>
          <a:noFill/>
          <a:ln>
            <a:noFill/>
          </a:ln>
        </p:spPr>
        <p:txBody>
          <a:bodyPr spcFirstLastPara="1" wrap="square" lIns="109725" tIns="109725" rIns="109725" bIns="91425" anchor="b" anchorCtr="0">
            <a:no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0"/>
          <p:cNvSpPr txBox="1">
            <a:spLocks noGrp="1"/>
          </p:cNvSpPr>
          <p:nvPr>
            <p:ph type="body" idx="1"/>
          </p:nvPr>
        </p:nvSpPr>
        <p:spPr>
          <a:xfrm>
            <a:off x="8476488" y="3223806"/>
            <a:ext cx="3227832" cy="287219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9" name="Google Shape;89;p20"/>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0"/>
          <p:cNvSpPr txBox="1">
            <a:spLocks noGrp="1"/>
          </p:cNvSpPr>
          <p:nvPr>
            <p:ph type="ftr" idx="11"/>
          </p:nvPr>
        </p:nvSpPr>
        <p:spPr>
          <a:xfrm>
            <a:off x="1280160" y="6170490"/>
            <a:ext cx="646441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marR="0" lvl="0" algn="l" rtl="0">
              <a:lnSpc>
                <a:spcPct val="130000"/>
              </a:lnSpc>
              <a:spcBef>
                <a:spcPts val="0"/>
              </a:spcBef>
              <a:spcAft>
                <a:spcPts val="0"/>
              </a:spcAft>
              <a:buClr>
                <a:srgbClr val="3F3F3F"/>
              </a:buClr>
              <a:buSzPts val="3200"/>
              <a:buFont typeface="Meiryo"/>
              <a:buNone/>
              <a:defRPr sz="3200" b="1" i="0" u="none" strike="noStrike" cap="none">
                <a:solidFill>
                  <a:srgbClr val="3F3F3F"/>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marR="0" lvl="0" indent="-228600" algn="l" rtl="0">
              <a:lnSpc>
                <a:spcPct val="140000"/>
              </a:lnSpc>
              <a:spcBef>
                <a:spcPts val="930"/>
              </a:spcBef>
              <a:spcAft>
                <a:spcPts val="0"/>
              </a:spcAft>
              <a:buClr>
                <a:srgbClr val="3F3F3F"/>
              </a:buClr>
              <a:buSzPts val="1800"/>
              <a:buFont typeface="Corbel"/>
              <a:buNone/>
              <a:defRPr sz="1800" b="0" i="0" u="none" strike="noStrike" cap="none">
                <a:solidFill>
                  <a:srgbClr val="3F3F3F"/>
                </a:solidFill>
                <a:latin typeface="Meiryo"/>
                <a:ea typeface="Meiryo"/>
                <a:cs typeface="Meiryo"/>
                <a:sym typeface="Meiryo"/>
              </a:defRPr>
            </a:lvl1pPr>
            <a:lvl2pPr marL="914400" marR="0" lvl="1" indent="-228600" algn="l" rtl="0">
              <a:lnSpc>
                <a:spcPct val="140000"/>
              </a:lnSpc>
              <a:spcBef>
                <a:spcPts val="930"/>
              </a:spcBef>
              <a:spcAft>
                <a:spcPts val="0"/>
              </a:spcAft>
              <a:buClr>
                <a:srgbClr val="3F3F3F"/>
              </a:buClr>
              <a:buSzPts val="1600"/>
              <a:buFont typeface="Corbel"/>
              <a:buNone/>
              <a:defRPr sz="1600" b="0" i="0" u="none" strike="noStrike" cap="none">
                <a:solidFill>
                  <a:srgbClr val="3F3F3F"/>
                </a:solidFill>
                <a:latin typeface="Meiryo"/>
                <a:ea typeface="Meiryo"/>
                <a:cs typeface="Meiryo"/>
                <a:sym typeface="Meiryo"/>
              </a:defRPr>
            </a:lvl2pPr>
            <a:lvl3pPr marL="1371600" marR="0" lvl="2"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3pPr>
            <a:lvl4pPr marL="1828800" marR="0" lvl="3" indent="-317500" algn="l" rtl="0">
              <a:lnSpc>
                <a:spcPct val="140000"/>
              </a:lnSpc>
              <a:spcBef>
                <a:spcPts val="930"/>
              </a:spcBef>
              <a:spcAft>
                <a:spcPts val="0"/>
              </a:spcAft>
              <a:buClr>
                <a:srgbClr val="3F3F3F"/>
              </a:buClr>
              <a:buSzPts val="1400"/>
              <a:buFont typeface="Corbel"/>
              <a:buChar char="–"/>
              <a:defRPr sz="1400" b="0" i="0" u="none" strike="noStrike" cap="none">
                <a:solidFill>
                  <a:srgbClr val="3F3F3F"/>
                </a:solidFill>
                <a:latin typeface="Meiryo"/>
                <a:ea typeface="Meiryo"/>
                <a:cs typeface="Meiryo"/>
                <a:sym typeface="Meiryo"/>
              </a:defRPr>
            </a:lvl4pPr>
            <a:lvl5pPr marL="2286000" marR="0" lvl="4"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5pPr>
            <a:lvl6pPr marL="2743200" marR="0" lvl="5"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6pPr>
            <a:lvl7pPr marL="3200400" marR="0" lvl="6"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7pPr>
            <a:lvl8pPr marL="3657600" marR="0" lvl="7"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8pPr>
            <a:lvl9pPr marL="4114800" marR="0" lvl="8"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9pPr>
          </a:lstStyle>
          <a:p>
            <a:endParaRPr/>
          </a:p>
        </p:txBody>
      </p:sp>
      <p:sp>
        <p:nvSpPr>
          <p:cNvPr id="12" name="Google Shape;12;p11"/>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marR="0" lvl="0" algn="r"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3" name="Google Shape;13;p11"/>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marR="0" lvl="0" algn="l"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4" name="Google Shape;14;p11"/>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rtl="0">
              <a:spcBef>
                <a:spcPts val="0"/>
              </a:spcBef>
              <a:buNone/>
              <a:defRPr sz="1600" b="1" i="0" u="none" strike="noStrike" cap="none">
                <a:solidFill>
                  <a:srgbClr val="3F3F3F"/>
                </a:solidFill>
                <a:latin typeface="Meiryo"/>
                <a:ea typeface="Meiryo"/>
                <a:cs typeface="Meiryo"/>
                <a:sym typeface="Meiryo"/>
              </a:defRPr>
            </a:lvl1pPr>
            <a:lvl2pPr marL="0" marR="0" lvl="1" indent="0" algn="l" rtl="0">
              <a:spcBef>
                <a:spcPts val="0"/>
              </a:spcBef>
              <a:buNone/>
              <a:defRPr sz="1600" b="1" i="0" u="none" strike="noStrike" cap="none">
                <a:solidFill>
                  <a:srgbClr val="3F3F3F"/>
                </a:solidFill>
                <a:latin typeface="Meiryo"/>
                <a:ea typeface="Meiryo"/>
                <a:cs typeface="Meiryo"/>
                <a:sym typeface="Meiryo"/>
              </a:defRPr>
            </a:lvl2pPr>
            <a:lvl3pPr marL="0" marR="0" lvl="2" indent="0" algn="l" rtl="0">
              <a:spcBef>
                <a:spcPts val="0"/>
              </a:spcBef>
              <a:buNone/>
              <a:defRPr sz="1600" b="1" i="0" u="none" strike="noStrike" cap="none">
                <a:solidFill>
                  <a:srgbClr val="3F3F3F"/>
                </a:solidFill>
                <a:latin typeface="Meiryo"/>
                <a:ea typeface="Meiryo"/>
                <a:cs typeface="Meiryo"/>
                <a:sym typeface="Meiryo"/>
              </a:defRPr>
            </a:lvl3pPr>
            <a:lvl4pPr marL="0" marR="0" lvl="3" indent="0" algn="l" rtl="0">
              <a:spcBef>
                <a:spcPts val="0"/>
              </a:spcBef>
              <a:buNone/>
              <a:defRPr sz="1600" b="1" i="0" u="none" strike="noStrike" cap="none">
                <a:solidFill>
                  <a:srgbClr val="3F3F3F"/>
                </a:solidFill>
                <a:latin typeface="Meiryo"/>
                <a:ea typeface="Meiryo"/>
                <a:cs typeface="Meiryo"/>
                <a:sym typeface="Meiryo"/>
              </a:defRPr>
            </a:lvl4pPr>
            <a:lvl5pPr marL="0" marR="0" lvl="4" indent="0" algn="l" rtl="0">
              <a:spcBef>
                <a:spcPts val="0"/>
              </a:spcBef>
              <a:buNone/>
              <a:defRPr sz="1600" b="1" i="0" u="none" strike="noStrike" cap="none">
                <a:solidFill>
                  <a:srgbClr val="3F3F3F"/>
                </a:solidFill>
                <a:latin typeface="Meiryo"/>
                <a:ea typeface="Meiryo"/>
                <a:cs typeface="Meiryo"/>
                <a:sym typeface="Meiryo"/>
              </a:defRPr>
            </a:lvl5pPr>
            <a:lvl6pPr marL="0" marR="0" lvl="5" indent="0" algn="l" rtl="0">
              <a:spcBef>
                <a:spcPts val="0"/>
              </a:spcBef>
              <a:buNone/>
              <a:defRPr sz="1600" b="1" i="0" u="none" strike="noStrike" cap="none">
                <a:solidFill>
                  <a:srgbClr val="3F3F3F"/>
                </a:solidFill>
                <a:latin typeface="Meiryo"/>
                <a:ea typeface="Meiryo"/>
                <a:cs typeface="Meiryo"/>
                <a:sym typeface="Meiryo"/>
              </a:defRPr>
            </a:lvl6pPr>
            <a:lvl7pPr marL="0" marR="0" lvl="6" indent="0" algn="l" rtl="0">
              <a:spcBef>
                <a:spcPts val="0"/>
              </a:spcBef>
              <a:buNone/>
              <a:defRPr sz="1600" b="1" i="0" u="none" strike="noStrike" cap="none">
                <a:solidFill>
                  <a:srgbClr val="3F3F3F"/>
                </a:solidFill>
                <a:latin typeface="Meiryo"/>
                <a:ea typeface="Meiryo"/>
                <a:cs typeface="Meiryo"/>
                <a:sym typeface="Meiryo"/>
              </a:defRPr>
            </a:lvl7pPr>
            <a:lvl8pPr marL="0" marR="0" lvl="7" indent="0" algn="l" rtl="0">
              <a:spcBef>
                <a:spcPts val="0"/>
              </a:spcBef>
              <a:buNone/>
              <a:defRPr sz="1600" b="1" i="0" u="none" strike="noStrike" cap="none">
                <a:solidFill>
                  <a:srgbClr val="3F3F3F"/>
                </a:solidFill>
                <a:latin typeface="Meiryo"/>
                <a:ea typeface="Meiryo"/>
                <a:cs typeface="Meiryo"/>
                <a:sym typeface="Meiryo"/>
              </a:defRPr>
            </a:lvl8pPr>
            <a:lvl9pPr marL="0" marR="0" lvl="8" indent="0" algn="l" rtl="0">
              <a:spcBef>
                <a:spcPts val="0"/>
              </a:spcBef>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cxnSp>
        <p:nvCxnSpPr>
          <p:cNvPr id="15" name="Google Shape;15;p11" title="Rule Line"/>
          <p:cNvCxnSpPr/>
          <p:nvPr/>
        </p:nvCxnSpPr>
        <p:spPr>
          <a:xfrm>
            <a:off x="1920240" y="2176009"/>
            <a:ext cx="8770571" cy="0"/>
          </a:xfrm>
          <a:prstGeom prst="straightConnector1">
            <a:avLst/>
          </a:prstGeom>
          <a:noFill/>
          <a:ln w="25400"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gmoummi/Capstone_Project/tree/master" TargetMode="External"/><Relationship Id="rId4" Type="http://schemas.openxmlformats.org/officeDocument/2006/relationships/hyperlink" Target="mailto:gmoummi1@umbc.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mericashealthrankings.org/explore/annual/measure/PCP/state/AL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tp.cdc.gov/pub/Health_Statistics/NCHS/Datasets/CHDI/chsi_dataset.zi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proxy-bc.researchport.umd.edu/10.15585/mmwr.ss6504a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skagitcounty.blog/tag/inequity/" TargetMode="External"/><Relationship Id="rId5" Type="http://schemas.openxmlformats.org/officeDocument/2006/relationships/hyperlink" Target="https://doi-org.proxy-bc.researchport.umd.edu/10.1186/1472-6963-13-238" TargetMode="External"/><Relationship Id="rId4" Type="http://schemas.openxmlformats.org/officeDocument/2006/relationships/hyperlink" Target="https://doi-org.proxy-bc.researchport.umd.edu/10.15585/mmwr.ss6616a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8"/>
        <p:cNvGrpSpPr/>
        <p:nvPr/>
      </p:nvGrpSpPr>
      <p:grpSpPr>
        <a:xfrm>
          <a:off x="0" y="0"/>
          <a:ext cx="0" cy="0"/>
          <a:chOff x="0" y="0"/>
          <a:chExt cx="0" cy="0"/>
        </a:xfrm>
      </p:grpSpPr>
      <p:sp>
        <p:nvSpPr>
          <p:cNvPr id="109" name="Google Shape;109;p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pic>
        <p:nvPicPr>
          <p:cNvPr id="110" name="Google Shape;110;p1"/>
          <p:cNvPicPr preferRelativeResize="0"/>
          <p:nvPr/>
        </p:nvPicPr>
        <p:blipFill rotWithShape="1">
          <a:blip r:embed="rId3">
            <a:alphaModFix/>
          </a:blip>
          <a:srcRect l="9786" r="12436" b="1"/>
          <a:stretch/>
        </p:blipFill>
        <p:spPr>
          <a:xfrm>
            <a:off x="20" y="10"/>
            <a:ext cx="12191980" cy="6857990"/>
          </a:xfrm>
          <a:prstGeom prst="rect">
            <a:avLst/>
          </a:prstGeom>
          <a:noFill/>
          <a:ln>
            <a:noFill/>
          </a:ln>
        </p:spPr>
      </p:pic>
      <p:sp>
        <p:nvSpPr>
          <p:cNvPr id="111" name="Google Shape;111;p1"/>
          <p:cNvSpPr/>
          <p:nvPr/>
        </p:nvSpPr>
        <p:spPr>
          <a:xfrm>
            <a:off x="4023360" y="0"/>
            <a:ext cx="8168639" cy="6858000"/>
          </a:xfrm>
          <a:prstGeom prst="rect">
            <a:avLst/>
          </a:prstGeom>
          <a:gradFill>
            <a:gsLst>
              <a:gs pos="0">
                <a:srgbClr val="000000">
                  <a:alpha val="0"/>
                </a:srgbClr>
              </a:gs>
              <a:gs pos="3000">
                <a:srgbClr val="000000">
                  <a:alpha val="0"/>
                </a:srgbClr>
              </a:gs>
              <a:gs pos="33000">
                <a:srgbClr val="000000">
                  <a:alpha val="40000"/>
                </a:srgbClr>
              </a:gs>
              <a:gs pos="58000">
                <a:srgbClr val="000000">
                  <a:alpha val="54901"/>
                </a:srgbClr>
              </a:gs>
              <a:gs pos="100000">
                <a:srgbClr val="000000">
                  <a:alpha val="54901"/>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112" name="Google Shape;112;p1"/>
          <p:cNvSpPr txBox="1">
            <a:spLocks noGrp="1"/>
          </p:cNvSpPr>
          <p:nvPr>
            <p:ph type="ctrTitle"/>
          </p:nvPr>
        </p:nvSpPr>
        <p:spPr>
          <a:xfrm>
            <a:off x="6095999" y="1346268"/>
            <a:ext cx="5618431" cy="3285207"/>
          </a:xfrm>
          <a:prstGeom prst="rect">
            <a:avLst/>
          </a:prstGeom>
          <a:noFill/>
          <a:ln>
            <a:noFill/>
          </a:ln>
        </p:spPr>
        <p:txBody>
          <a:bodyPr spcFirstLastPara="1" wrap="square" lIns="109725" tIns="109725" rIns="109725" bIns="91425" anchor="b" anchorCtr="0">
            <a:normAutofit/>
          </a:bodyPr>
          <a:lstStyle/>
          <a:p>
            <a:pPr marL="0" lvl="0" indent="0" algn="l" rtl="0">
              <a:lnSpc>
                <a:spcPct val="110000"/>
              </a:lnSpc>
              <a:spcBef>
                <a:spcPts val="0"/>
              </a:spcBef>
              <a:spcAft>
                <a:spcPts val="0"/>
              </a:spcAft>
              <a:buClr>
                <a:schemeClr val="lt1"/>
              </a:buClr>
              <a:buSzPts val="3400"/>
              <a:buFont typeface="Meiryo"/>
              <a:buNone/>
            </a:pPr>
            <a:r>
              <a:rPr lang="en-US" sz="3400">
                <a:solidFill>
                  <a:schemeClr val="lt1"/>
                </a:solidFill>
              </a:rPr>
              <a:t>Exploring Access to Healthcare in the U.S. on an interactive dashboard.</a:t>
            </a:r>
            <a:endParaRPr sz="3400">
              <a:solidFill>
                <a:schemeClr val="lt1"/>
              </a:solidFill>
            </a:endParaRPr>
          </a:p>
        </p:txBody>
      </p:sp>
      <p:sp>
        <p:nvSpPr>
          <p:cNvPr id="113" name="Google Shape;113;p1"/>
          <p:cNvSpPr txBox="1">
            <a:spLocks noGrp="1"/>
          </p:cNvSpPr>
          <p:nvPr>
            <p:ph type="subTitle" idx="1"/>
          </p:nvPr>
        </p:nvSpPr>
        <p:spPr>
          <a:xfrm>
            <a:off x="6126080" y="4631475"/>
            <a:ext cx="5588349" cy="1150200"/>
          </a:xfrm>
          <a:prstGeom prst="rect">
            <a:avLst/>
          </a:prstGeom>
          <a:noFill/>
          <a:ln>
            <a:noFill/>
          </a:ln>
        </p:spPr>
        <p:txBody>
          <a:bodyPr spcFirstLastPara="1" wrap="square" lIns="109725" tIns="109725" rIns="109725" bIns="91425" anchor="t" anchorCtr="0">
            <a:normAutofit/>
          </a:bodyPr>
          <a:lstStyle/>
          <a:p>
            <a:pPr marL="0" lvl="0" indent="0" algn="l" rtl="0">
              <a:lnSpc>
                <a:spcPct val="120000"/>
              </a:lnSpc>
              <a:spcBef>
                <a:spcPts val="0"/>
              </a:spcBef>
              <a:spcAft>
                <a:spcPts val="0"/>
              </a:spcAft>
              <a:buClr>
                <a:schemeClr val="lt1"/>
              </a:buClr>
              <a:buSzPts val="1300"/>
              <a:buNone/>
            </a:pPr>
            <a:r>
              <a:rPr lang="en-US" sz="1300" b="1">
                <a:solidFill>
                  <a:schemeClr val="lt1"/>
                </a:solidFill>
              </a:rPr>
              <a:t>Ghita Moummi</a:t>
            </a:r>
            <a:endParaRPr/>
          </a:p>
          <a:p>
            <a:pPr marL="0" lvl="0" indent="0" algn="l" rtl="0">
              <a:lnSpc>
                <a:spcPct val="120000"/>
              </a:lnSpc>
              <a:spcBef>
                <a:spcPts val="930"/>
              </a:spcBef>
              <a:spcAft>
                <a:spcPts val="0"/>
              </a:spcAft>
              <a:buClr>
                <a:schemeClr val="lt1"/>
              </a:buClr>
              <a:buSzPts val="1300"/>
              <a:buNone/>
            </a:pPr>
            <a:r>
              <a:rPr lang="en-US" sz="1300" b="1">
                <a:solidFill>
                  <a:schemeClr val="lt1"/>
                </a:solidFill>
              </a:rPr>
              <a:t>DATA606_Capstone</a:t>
            </a:r>
            <a:endParaRPr/>
          </a:p>
          <a:p>
            <a:pPr marL="0" lvl="0" indent="0" algn="l" rtl="0">
              <a:lnSpc>
                <a:spcPct val="120000"/>
              </a:lnSpc>
              <a:spcBef>
                <a:spcPts val="930"/>
              </a:spcBef>
              <a:spcAft>
                <a:spcPts val="0"/>
              </a:spcAft>
              <a:buClr>
                <a:schemeClr val="lt1"/>
              </a:buClr>
              <a:buSzPts val="1300"/>
              <a:buNone/>
            </a:pPr>
            <a:r>
              <a:rPr lang="en-US" sz="1300" b="1">
                <a:solidFill>
                  <a:schemeClr val="lt1"/>
                </a:solidFill>
              </a:rPr>
              <a:t>FALL2020</a:t>
            </a:r>
            <a:endParaRPr/>
          </a:p>
          <a:p>
            <a:pPr marL="0" lvl="0" indent="0" algn="l" rtl="0">
              <a:lnSpc>
                <a:spcPct val="120000"/>
              </a:lnSpc>
              <a:spcBef>
                <a:spcPts val="930"/>
              </a:spcBef>
              <a:spcAft>
                <a:spcPts val="0"/>
              </a:spcAft>
              <a:buClr>
                <a:srgbClr val="262626"/>
              </a:buClr>
              <a:buSzPts val="1300"/>
              <a:buNone/>
            </a:pPr>
            <a:endParaRPr sz="13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8"/>
        <p:cNvGrpSpPr/>
        <p:nvPr/>
      </p:nvGrpSpPr>
      <p:grpSpPr>
        <a:xfrm>
          <a:off x="0" y="0"/>
          <a:ext cx="0" cy="0"/>
          <a:chOff x="0" y="0"/>
          <a:chExt cx="0" cy="0"/>
        </a:xfrm>
      </p:grpSpPr>
      <p:cxnSp>
        <p:nvCxnSpPr>
          <p:cNvPr id="209" name="Google Shape;209;p10"/>
          <p:cNvCxnSpPr/>
          <p:nvPr/>
        </p:nvCxnSpPr>
        <p:spPr>
          <a:xfrm>
            <a:off x="1920240" y="2176009"/>
            <a:ext cx="8770571" cy="0"/>
          </a:xfrm>
          <a:prstGeom prst="straightConnector1">
            <a:avLst/>
          </a:prstGeom>
          <a:noFill/>
          <a:ln w="25400" cap="flat" cmpd="sng">
            <a:solidFill>
              <a:srgbClr val="7F7F7F"/>
            </a:solidFill>
            <a:prstDash val="solid"/>
            <a:round/>
            <a:headEnd type="none" w="sm" len="sm"/>
            <a:tailEnd type="none" w="sm" len="sm"/>
          </a:ln>
        </p:spPr>
      </p:cxnSp>
      <p:sp>
        <p:nvSpPr>
          <p:cNvPr id="210" name="Google Shape;210;p10"/>
          <p:cNvSpPr/>
          <p:nvPr/>
        </p:nvSpPr>
        <p:spPr>
          <a:xfrm>
            <a:off x="305" y="0"/>
            <a:ext cx="12191696"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11" name="Google Shape;211;p10"/>
          <p:cNvSpPr/>
          <p:nvPr/>
        </p:nvSpPr>
        <p:spPr>
          <a:xfrm flipH="1">
            <a:off x="6736139" y="0"/>
            <a:ext cx="5455860" cy="6858000"/>
          </a:xfrm>
          <a:custGeom>
            <a:avLst/>
            <a:gdLst/>
            <a:ahLst/>
            <a:cxnLst/>
            <a:rect l="l" t="t" r="r" b="b"/>
            <a:pathLst>
              <a:path w="5455860" h="6858000" extrusionOk="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212" name="Google Shape;212;p10"/>
          <p:cNvSpPr/>
          <p:nvPr/>
        </p:nvSpPr>
        <p:spPr>
          <a:xfrm flipH="1">
            <a:off x="625586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13" name="Google Shape;213;p10"/>
          <p:cNvSpPr/>
          <p:nvPr/>
        </p:nvSpPr>
        <p:spPr>
          <a:xfrm flipH="1">
            <a:off x="6469160"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14" name="Google Shape;214;p10"/>
          <p:cNvSpPr txBox="1">
            <a:spLocks noGrp="1"/>
          </p:cNvSpPr>
          <p:nvPr>
            <p:ph type="title"/>
          </p:nvPr>
        </p:nvSpPr>
        <p:spPr>
          <a:xfrm>
            <a:off x="7587615" y="1045596"/>
            <a:ext cx="4148511" cy="1944371"/>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3200"/>
              <a:buFont typeface="Meiryo"/>
              <a:buNone/>
            </a:pPr>
            <a:r>
              <a:rPr lang="en-US"/>
              <a:t>Thank you!</a:t>
            </a:r>
            <a:endParaRPr/>
          </a:p>
        </p:txBody>
      </p:sp>
      <p:pic>
        <p:nvPicPr>
          <p:cNvPr id="215" name="Google Shape;215;p10"/>
          <p:cNvPicPr preferRelativeResize="0"/>
          <p:nvPr/>
        </p:nvPicPr>
        <p:blipFill rotWithShape="1">
          <a:blip r:embed="rId3">
            <a:alphaModFix/>
          </a:blip>
          <a:srcRect/>
          <a:stretch/>
        </p:blipFill>
        <p:spPr>
          <a:xfrm>
            <a:off x="965199" y="2381478"/>
            <a:ext cx="4788670" cy="2095043"/>
          </a:xfrm>
          <a:prstGeom prst="rect">
            <a:avLst/>
          </a:prstGeom>
          <a:noFill/>
          <a:ln>
            <a:noFill/>
          </a:ln>
        </p:spPr>
      </p:pic>
      <p:sp>
        <p:nvSpPr>
          <p:cNvPr id="216" name="Google Shape;216;p10"/>
          <p:cNvSpPr txBox="1"/>
          <p:nvPr/>
        </p:nvSpPr>
        <p:spPr>
          <a:xfrm>
            <a:off x="7657106" y="3220279"/>
            <a:ext cx="4023361" cy="2385392"/>
          </a:xfrm>
          <a:prstGeom prst="rect">
            <a:avLst/>
          </a:prstGeom>
          <a:noFill/>
          <a:ln>
            <a:noFill/>
          </a:ln>
        </p:spPr>
        <p:txBody>
          <a:bodyPr spcFirstLastPara="1" wrap="square" lIns="109725" tIns="109725" rIns="109725" bIns="91425" anchor="t" anchorCtr="0">
            <a:normAutofit/>
          </a:bodyPr>
          <a:lstStyle/>
          <a:p>
            <a:pPr marL="0" marR="0" lvl="0" indent="0" algn="l" rtl="0">
              <a:lnSpc>
                <a:spcPct val="130000"/>
              </a:lnSpc>
              <a:spcBef>
                <a:spcPts val="0"/>
              </a:spcBef>
              <a:spcAft>
                <a:spcPts val="0"/>
              </a:spcAft>
              <a:buNone/>
            </a:pPr>
            <a:r>
              <a:rPr lang="en-US" sz="1500" b="1">
                <a:solidFill>
                  <a:srgbClr val="3F3F3F"/>
                </a:solidFill>
                <a:latin typeface="Meiryo"/>
                <a:ea typeface="Meiryo"/>
                <a:cs typeface="Meiryo"/>
                <a:sym typeface="Meiryo"/>
              </a:rPr>
              <a:t>Questions?</a:t>
            </a:r>
            <a:endParaRPr/>
          </a:p>
          <a:p>
            <a:pPr marL="0" marR="0" lvl="0" indent="0" algn="l" rtl="0">
              <a:lnSpc>
                <a:spcPct val="130000"/>
              </a:lnSpc>
              <a:spcBef>
                <a:spcPts val="930"/>
              </a:spcBef>
              <a:spcAft>
                <a:spcPts val="0"/>
              </a:spcAft>
              <a:buNone/>
            </a:pPr>
            <a:endParaRPr sz="1500">
              <a:solidFill>
                <a:srgbClr val="3F3F3F"/>
              </a:solidFill>
              <a:latin typeface="Meiryo"/>
              <a:ea typeface="Meiryo"/>
              <a:cs typeface="Meiryo"/>
              <a:sym typeface="Meiryo"/>
            </a:endParaRPr>
          </a:p>
          <a:p>
            <a:pPr marL="0" marR="0" lvl="0" indent="0" algn="l" rtl="0">
              <a:lnSpc>
                <a:spcPct val="130000"/>
              </a:lnSpc>
              <a:spcBef>
                <a:spcPts val="930"/>
              </a:spcBef>
              <a:spcAft>
                <a:spcPts val="0"/>
              </a:spcAft>
              <a:buNone/>
            </a:pPr>
            <a:r>
              <a:rPr lang="en-US" sz="1500" u="sng">
                <a:solidFill>
                  <a:srgbClr val="3F3F3F"/>
                </a:solidFill>
                <a:latin typeface="Meiryo"/>
                <a:ea typeface="Meiryo"/>
                <a:cs typeface="Meiryo"/>
                <a:sym typeface="Meiryo"/>
                <a:hlinkClick r:id="rId4">
                  <a:extLst>
                    <a:ext uri="{A12FA001-AC4F-418D-AE19-62706E023703}">
                      <ahyp:hlinkClr xmlns:ahyp="http://schemas.microsoft.com/office/drawing/2018/hyperlinkcolor" val="tx"/>
                    </a:ext>
                  </a:extLst>
                </a:hlinkClick>
              </a:rPr>
              <a:t>gmoummi1@umbc.edu</a:t>
            </a:r>
            <a:endParaRPr sz="1500">
              <a:solidFill>
                <a:srgbClr val="3F3F3F"/>
              </a:solidFill>
              <a:latin typeface="Meiryo"/>
              <a:ea typeface="Meiryo"/>
              <a:cs typeface="Meiryo"/>
              <a:sym typeface="Meiryo"/>
            </a:endParaRPr>
          </a:p>
          <a:p>
            <a:pPr marL="0" marR="0" lvl="0" indent="0" algn="l" rtl="0">
              <a:lnSpc>
                <a:spcPct val="130000"/>
              </a:lnSpc>
              <a:spcBef>
                <a:spcPts val="930"/>
              </a:spcBef>
              <a:spcAft>
                <a:spcPts val="0"/>
              </a:spcAft>
              <a:buNone/>
            </a:pPr>
            <a:r>
              <a:rPr lang="en-US" sz="1500" u="sng">
                <a:solidFill>
                  <a:srgbClr val="3F3F3F"/>
                </a:solidFill>
                <a:latin typeface="Meiryo"/>
                <a:ea typeface="Meiryo"/>
                <a:cs typeface="Meiryo"/>
                <a:sym typeface="Meiryo"/>
                <a:hlinkClick r:id="rId5">
                  <a:extLst>
                    <a:ext uri="{A12FA001-AC4F-418D-AE19-62706E023703}">
                      <ahyp:hlinkClr xmlns:ahyp="http://schemas.microsoft.com/office/drawing/2018/hyperlinkcolor" val="tx"/>
                    </a:ext>
                  </a:extLst>
                </a:hlinkClick>
              </a:rPr>
              <a:t>https://github.com/gmoummi/Capstone_Project/tree/master</a:t>
            </a:r>
            <a:endParaRPr sz="1500">
              <a:solidFill>
                <a:srgbClr val="3F3F3F"/>
              </a:solidFill>
              <a:latin typeface="Meiryo"/>
              <a:ea typeface="Meiryo"/>
              <a:cs typeface="Meiryo"/>
              <a:sym typeface="Meiryo"/>
            </a:endParaRPr>
          </a:p>
        </p:txBody>
      </p:sp>
      <p:sp>
        <p:nvSpPr>
          <p:cNvPr id="217" name="Google Shape;217;p10"/>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rmAutofit/>
          </a:bodyPr>
          <a:lstStyle/>
          <a:p>
            <a:pPr marL="0" lvl="0" indent="0" algn="l" rtl="0">
              <a:spcBef>
                <a:spcPts val="0"/>
              </a:spcBef>
              <a:spcAft>
                <a:spcPts val="0"/>
              </a:spcAft>
              <a:buNone/>
            </a:pPr>
            <a:r>
              <a:rPr lang="en-US"/>
              <a:t>Exploring Access to Healthcare in the U.S.</a:t>
            </a:r>
            <a:endParaRPr/>
          </a:p>
        </p:txBody>
      </p:sp>
      <p:sp>
        <p:nvSpPr>
          <p:cNvPr id="218" name="Google Shape;218;p1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rmAutofit/>
          </a:bodyPr>
          <a:lstStyle/>
          <a:p>
            <a:pPr marL="0" lvl="0" indent="0" algn="l" rtl="0">
              <a:spcBef>
                <a:spcPts val="0"/>
              </a:spcBef>
              <a:spcAft>
                <a:spcPts val="0"/>
              </a:spcAft>
              <a:buNone/>
            </a:pPr>
            <a:fld id="{00000000-1234-1234-1234-123412341234}" type="slidenum">
              <a:rPr lang="en-US"/>
              <a:t>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cxnSp>
        <p:nvCxnSpPr>
          <p:cNvPr id="118" name="Google Shape;118;p2"/>
          <p:cNvCxnSpPr/>
          <p:nvPr/>
        </p:nvCxnSpPr>
        <p:spPr>
          <a:xfrm>
            <a:off x="1920240" y="2176009"/>
            <a:ext cx="8770571" cy="0"/>
          </a:xfrm>
          <a:prstGeom prst="straightConnector1">
            <a:avLst/>
          </a:prstGeom>
          <a:noFill/>
          <a:ln w="25400" cap="flat" cmpd="sng">
            <a:solidFill>
              <a:srgbClr val="7F7F7F"/>
            </a:solidFill>
            <a:prstDash val="solid"/>
            <a:round/>
            <a:headEnd type="none" w="sm" len="sm"/>
            <a:tailEnd type="none" w="sm" len="sm"/>
          </a:ln>
        </p:spPr>
      </p:cxnSp>
      <p:sp>
        <p:nvSpPr>
          <p:cNvPr id="119" name="Google Shape;119;p2"/>
          <p:cNvSpPr/>
          <p:nvPr/>
        </p:nvSpPr>
        <p:spPr>
          <a:xfrm>
            <a:off x="305" y="0"/>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20" name="Google Shape;120;p2"/>
          <p:cNvSpPr txBox="1">
            <a:spLocks noGrp="1"/>
          </p:cNvSpPr>
          <p:nvPr>
            <p:ph type="title"/>
          </p:nvPr>
        </p:nvSpPr>
        <p:spPr>
          <a:xfrm>
            <a:off x="992518" y="442913"/>
            <a:ext cx="5271804" cy="1639888"/>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3200"/>
              <a:buFont typeface="Meiryo"/>
              <a:buNone/>
            </a:pPr>
            <a:r>
              <a:rPr lang="en-US"/>
              <a:t>Agenda</a:t>
            </a:r>
            <a:endParaRPr/>
          </a:p>
        </p:txBody>
      </p:sp>
      <p:sp>
        <p:nvSpPr>
          <p:cNvPr id="121" name="Google Shape;121;p2"/>
          <p:cNvSpPr txBox="1"/>
          <p:nvPr/>
        </p:nvSpPr>
        <p:spPr>
          <a:xfrm>
            <a:off x="992519" y="2312988"/>
            <a:ext cx="5762406" cy="3651250"/>
          </a:xfrm>
          <a:prstGeom prst="rect">
            <a:avLst/>
          </a:prstGeom>
          <a:noFill/>
          <a:ln>
            <a:noFill/>
          </a:ln>
        </p:spPr>
        <p:txBody>
          <a:bodyPr spcFirstLastPara="1" wrap="square" lIns="109725" tIns="109725" rIns="109725" bIns="91425" anchor="t" anchorCtr="0">
            <a:normAutofit/>
          </a:bodyPr>
          <a:lstStyle/>
          <a:p>
            <a:pPr marL="0" marR="0" lvl="0" indent="0" algn="l" rtl="0">
              <a:lnSpc>
                <a:spcPct val="140000"/>
              </a:lnSpc>
              <a:spcBef>
                <a:spcPts val="0"/>
              </a:spcBef>
              <a:spcAft>
                <a:spcPts val="0"/>
              </a:spcAft>
              <a:buClr>
                <a:srgbClr val="3F3F3F"/>
              </a:buClr>
              <a:buSzPts val="1800"/>
              <a:buFont typeface="Corbel"/>
              <a:buAutoNum type="arabicPeriod"/>
            </a:pPr>
            <a:r>
              <a:rPr lang="en-US" sz="1800" b="0" i="0" u="none" strike="noStrike" cap="none">
                <a:solidFill>
                  <a:srgbClr val="3F3F3F"/>
                </a:solidFill>
                <a:latin typeface="Meiryo"/>
                <a:ea typeface="Meiryo"/>
                <a:cs typeface="Meiryo"/>
                <a:sym typeface="Meiryo"/>
              </a:rPr>
              <a:t>Why is this important?</a:t>
            </a:r>
            <a:endParaRPr/>
          </a:p>
          <a:p>
            <a:pPr marL="0" marR="0" lvl="0" indent="0" algn="l" rtl="0">
              <a:lnSpc>
                <a:spcPct val="140000"/>
              </a:lnSpc>
              <a:spcBef>
                <a:spcPts val="930"/>
              </a:spcBef>
              <a:spcAft>
                <a:spcPts val="0"/>
              </a:spcAft>
              <a:buClr>
                <a:srgbClr val="3F3F3F"/>
              </a:buClr>
              <a:buSzPts val="1800"/>
              <a:buFont typeface="Corbel"/>
              <a:buAutoNum type="arabicPeriod"/>
            </a:pPr>
            <a:r>
              <a:rPr lang="en-US" sz="1800" b="0" i="0" u="none" strike="noStrike" cap="none">
                <a:solidFill>
                  <a:srgbClr val="3F3F3F"/>
                </a:solidFill>
                <a:latin typeface="Meiryo"/>
                <a:ea typeface="Meiryo"/>
                <a:cs typeface="Meiryo"/>
                <a:sym typeface="Meiryo"/>
              </a:rPr>
              <a:t>Similar Project</a:t>
            </a:r>
            <a:endParaRPr/>
          </a:p>
          <a:p>
            <a:pPr marL="0" marR="0" lvl="0" indent="0" algn="l" rtl="0">
              <a:lnSpc>
                <a:spcPct val="140000"/>
              </a:lnSpc>
              <a:spcBef>
                <a:spcPts val="930"/>
              </a:spcBef>
              <a:spcAft>
                <a:spcPts val="0"/>
              </a:spcAft>
              <a:buClr>
                <a:srgbClr val="3F3F3F"/>
              </a:buClr>
              <a:buSzPts val="1800"/>
              <a:buFont typeface="Corbel"/>
              <a:buAutoNum type="arabicPeriod"/>
            </a:pPr>
            <a:r>
              <a:rPr lang="en-US" sz="1800" b="0" i="0" u="none" strike="noStrike" cap="none">
                <a:solidFill>
                  <a:srgbClr val="3F3F3F"/>
                </a:solidFill>
                <a:latin typeface="Meiryo"/>
                <a:ea typeface="Meiryo"/>
                <a:cs typeface="Meiryo"/>
                <a:sym typeface="Meiryo"/>
              </a:rPr>
              <a:t>How is this project different?</a:t>
            </a:r>
            <a:endParaRPr/>
          </a:p>
          <a:p>
            <a:pPr marL="0" marR="0" lvl="0" indent="0" algn="l" rtl="0">
              <a:lnSpc>
                <a:spcPct val="140000"/>
              </a:lnSpc>
              <a:spcBef>
                <a:spcPts val="930"/>
              </a:spcBef>
              <a:spcAft>
                <a:spcPts val="0"/>
              </a:spcAft>
              <a:buClr>
                <a:srgbClr val="3F3F3F"/>
              </a:buClr>
              <a:buSzPts val="1800"/>
              <a:buFont typeface="Corbel"/>
              <a:buAutoNum type="arabicPeriod"/>
            </a:pPr>
            <a:r>
              <a:rPr lang="en-US" sz="1800" b="0" i="0" u="none" strike="noStrike" cap="none">
                <a:solidFill>
                  <a:srgbClr val="3F3F3F"/>
                </a:solidFill>
                <a:latin typeface="Meiryo"/>
                <a:ea typeface="Meiryo"/>
                <a:cs typeface="Meiryo"/>
                <a:sym typeface="Meiryo"/>
              </a:rPr>
              <a:t>Planning and implementing the project</a:t>
            </a:r>
            <a:endParaRPr/>
          </a:p>
          <a:p>
            <a:pPr marL="0" marR="0" lvl="0" indent="0" algn="l" rtl="0">
              <a:lnSpc>
                <a:spcPct val="140000"/>
              </a:lnSpc>
              <a:spcBef>
                <a:spcPts val="930"/>
              </a:spcBef>
              <a:spcAft>
                <a:spcPts val="0"/>
              </a:spcAft>
              <a:buClr>
                <a:srgbClr val="3F3F3F"/>
              </a:buClr>
              <a:buSzPts val="1800"/>
              <a:buFont typeface="Corbel"/>
              <a:buAutoNum type="arabicPeriod"/>
            </a:pPr>
            <a:r>
              <a:rPr lang="en-US" sz="1800" b="0" i="0" u="none" strike="noStrike" cap="none">
                <a:solidFill>
                  <a:srgbClr val="3F3F3F"/>
                </a:solidFill>
                <a:latin typeface="Meiryo"/>
                <a:ea typeface="Meiryo"/>
                <a:cs typeface="Meiryo"/>
                <a:sym typeface="Meiryo"/>
              </a:rPr>
              <a:t>The dataset</a:t>
            </a:r>
            <a:endParaRPr/>
          </a:p>
          <a:p>
            <a:pPr marL="0" marR="0" lvl="0" indent="0" algn="l" rtl="0">
              <a:lnSpc>
                <a:spcPct val="140000"/>
              </a:lnSpc>
              <a:spcBef>
                <a:spcPts val="930"/>
              </a:spcBef>
              <a:spcAft>
                <a:spcPts val="0"/>
              </a:spcAft>
              <a:buClr>
                <a:srgbClr val="3F3F3F"/>
              </a:buClr>
              <a:buSzPts val="1800"/>
              <a:buFont typeface="Corbel"/>
              <a:buAutoNum type="arabicPeriod"/>
            </a:pPr>
            <a:r>
              <a:rPr lang="en-US" sz="1800" b="0" i="0" u="none" strike="noStrike" cap="none">
                <a:solidFill>
                  <a:srgbClr val="3F3F3F"/>
                </a:solidFill>
                <a:latin typeface="Meiryo"/>
                <a:ea typeface="Meiryo"/>
                <a:cs typeface="Meiryo"/>
                <a:sym typeface="Meiryo"/>
              </a:rPr>
              <a:t>Next steps</a:t>
            </a:r>
            <a:endParaRPr/>
          </a:p>
          <a:p>
            <a:pPr marL="0" marR="0" lvl="0" indent="114300" algn="l" rtl="0">
              <a:lnSpc>
                <a:spcPct val="140000"/>
              </a:lnSpc>
              <a:spcBef>
                <a:spcPts val="930"/>
              </a:spcBef>
              <a:spcAft>
                <a:spcPts val="0"/>
              </a:spcAft>
              <a:buClr>
                <a:schemeClr val="dk1"/>
              </a:buClr>
              <a:buSzPts val="1800"/>
              <a:buFont typeface="Corbel"/>
              <a:buNone/>
            </a:pPr>
            <a:endParaRPr sz="1800" b="0" i="0" u="none" strike="noStrike" cap="none">
              <a:solidFill>
                <a:srgbClr val="3F3F3F"/>
              </a:solidFill>
              <a:latin typeface="Meiryo"/>
              <a:ea typeface="Meiryo"/>
              <a:cs typeface="Meiryo"/>
              <a:sym typeface="Meiryo"/>
            </a:endParaRPr>
          </a:p>
        </p:txBody>
      </p:sp>
      <p:sp>
        <p:nvSpPr>
          <p:cNvPr id="122" name="Google Shape;122;p2"/>
          <p:cNvSpPr/>
          <p:nvPr/>
        </p:nvSpPr>
        <p:spPr>
          <a:xfrm flipH="1">
            <a:off x="6986049" y="0"/>
            <a:ext cx="5205951" cy="6858000"/>
          </a:xfrm>
          <a:custGeom>
            <a:avLst/>
            <a:gdLst/>
            <a:ahLst/>
            <a:cxnLst/>
            <a:rect l="l" t="t" r="r" b="b"/>
            <a:pathLst>
              <a:path w="5205951" h="6858000" extrusionOk="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123" name="Google Shape;123;p2"/>
          <p:cNvSpPr/>
          <p:nvPr/>
        </p:nvSpPr>
        <p:spPr>
          <a:xfrm flipH="1">
            <a:off x="6577485"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24" name="Google Shape;124;p2"/>
          <p:cNvSpPr/>
          <p:nvPr/>
        </p:nvSpPr>
        <p:spPr>
          <a:xfrm flipH="1">
            <a:off x="6754925"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pic>
        <p:nvPicPr>
          <p:cNvPr id="125" name="Google Shape;125;p2"/>
          <p:cNvPicPr preferRelativeResize="0"/>
          <p:nvPr/>
        </p:nvPicPr>
        <p:blipFill rotWithShape="1">
          <a:blip r:embed="rId3">
            <a:alphaModFix/>
          </a:blip>
          <a:srcRect l="9082"/>
          <a:stretch/>
        </p:blipFill>
        <p:spPr>
          <a:xfrm>
            <a:off x="7203882" y="10"/>
            <a:ext cx="4988118" cy="6857990"/>
          </a:xfrm>
          <a:custGeom>
            <a:avLst/>
            <a:gdLst/>
            <a:ahLst/>
            <a:cxnLst/>
            <a:rect l="l" t="t" r="r" b="b"/>
            <a:pathLst>
              <a:path w="4901771" h="6858000" extrusionOk="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sp>
        <p:nvSpPr>
          <p:cNvPr id="126" name="Google Shape;126;p2"/>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p>
            <a:pPr marL="0" lvl="0" indent="0" algn="l" rtl="0">
              <a:spcBef>
                <a:spcPts val="0"/>
              </a:spcBef>
              <a:spcAft>
                <a:spcPts val="0"/>
              </a:spcAft>
              <a:buNone/>
            </a:pPr>
            <a:r>
              <a:rPr lang="en-US"/>
              <a:t>Exploring Access to Healthcare in the U.S.</a:t>
            </a:r>
            <a:endParaRPr/>
          </a:p>
        </p:txBody>
      </p:sp>
      <p:sp>
        <p:nvSpPr>
          <p:cNvPr id="127" name="Google Shape;127;p2"/>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p>
            <a:pPr marL="0" lvl="0" indent="0" algn="l" rtl="0">
              <a:spcBef>
                <a:spcPts val="0"/>
              </a:spcBef>
              <a:spcAft>
                <a:spcPts val="0"/>
              </a:spcAft>
              <a:buNone/>
            </a:pPr>
            <a:fld id="{00000000-1234-1234-1234-123412341234}" type="slidenum">
              <a:rPr lang="en-US"/>
              <a:t>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3"/>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p>
            <a:pPr marL="0" lvl="0" indent="0" algn="ctr" rtl="0">
              <a:lnSpc>
                <a:spcPct val="130000"/>
              </a:lnSpc>
              <a:spcBef>
                <a:spcPts val="0"/>
              </a:spcBef>
              <a:spcAft>
                <a:spcPts val="0"/>
              </a:spcAft>
              <a:buClr>
                <a:srgbClr val="262626"/>
              </a:buClr>
              <a:buSzPts val="3200"/>
              <a:buFont typeface="Meiryo"/>
              <a:buNone/>
            </a:pPr>
            <a:r>
              <a:rPr lang="en-US">
                <a:solidFill>
                  <a:srgbClr val="262626"/>
                </a:solidFill>
              </a:rPr>
              <a:t>Why is this important?</a:t>
            </a:r>
            <a:endParaRPr/>
          </a:p>
        </p:txBody>
      </p:sp>
      <p:sp>
        <p:nvSpPr>
          <p:cNvPr id="134" name="Google Shape;134;p3"/>
          <p:cNvSpPr txBox="1"/>
          <p:nvPr/>
        </p:nvSpPr>
        <p:spPr>
          <a:xfrm>
            <a:off x="541608" y="2373373"/>
            <a:ext cx="6896400" cy="4025700"/>
          </a:xfrm>
          <a:prstGeom prst="rect">
            <a:avLst/>
          </a:prstGeom>
          <a:noFill/>
          <a:ln>
            <a:noFill/>
          </a:ln>
        </p:spPr>
        <p:txBody>
          <a:bodyPr spcFirstLastPara="1" wrap="square" lIns="91425" tIns="45700" rIns="91425" bIns="45700" anchor="t" anchorCtr="0">
            <a:spAutoFit/>
          </a:bodyPr>
          <a:lstStyle/>
          <a:p>
            <a:pPr marL="800100" marR="0" lvl="1" indent="-342900"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Meiryo"/>
                <a:ea typeface="Meiryo"/>
                <a:cs typeface="Meiryo"/>
                <a:sym typeface="Meiryo"/>
              </a:rPr>
              <a:t>There is a large </a:t>
            </a:r>
            <a:r>
              <a:rPr lang="en-US" sz="2400" b="1" i="0" u="none" strike="noStrike" cap="none">
                <a:solidFill>
                  <a:srgbClr val="002060"/>
                </a:solidFill>
                <a:latin typeface="Meiryo"/>
                <a:ea typeface="Meiryo"/>
                <a:cs typeface="Meiryo"/>
                <a:sym typeface="Meiryo"/>
              </a:rPr>
              <a:t>inequity in health care </a:t>
            </a:r>
            <a:r>
              <a:rPr lang="en-US" sz="2400" b="0" i="0" u="none" strike="noStrike" cap="none">
                <a:solidFill>
                  <a:schemeClr val="dk1"/>
                </a:solidFill>
                <a:latin typeface="Meiryo"/>
                <a:ea typeface="Meiryo"/>
                <a:cs typeface="Meiryo"/>
                <a:sym typeface="Meiryo"/>
              </a:rPr>
              <a:t>distribution across the US. These iniquities result in an </a:t>
            </a:r>
            <a:r>
              <a:rPr lang="en-US" sz="2400" b="1" i="0" u="none" strike="noStrike" cap="none">
                <a:solidFill>
                  <a:srgbClr val="002060"/>
                </a:solidFill>
                <a:latin typeface="Meiryo"/>
                <a:ea typeface="Meiryo"/>
                <a:cs typeface="Meiryo"/>
                <a:sym typeface="Meiryo"/>
              </a:rPr>
              <a:t>inequity in illness distribution</a:t>
            </a:r>
            <a:r>
              <a:rPr lang="en-US" sz="2400" b="1" i="0" u="none" strike="noStrike" cap="none">
                <a:solidFill>
                  <a:srgbClr val="005728"/>
                </a:solidFill>
                <a:latin typeface="Meiryo"/>
                <a:ea typeface="Meiryo"/>
                <a:cs typeface="Meiryo"/>
                <a:sym typeface="Meiryo"/>
              </a:rPr>
              <a:t> </a:t>
            </a:r>
            <a:r>
              <a:rPr lang="en-US" sz="2400" b="0" i="0" u="none" strike="noStrike" cap="none">
                <a:solidFill>
                  <a:srgbClr val="262626"/>
                </a:solidFill>
                <a:latin typeface="Meiryo"/>
                <a:ea typeface="Meiryo"/>
                <a:cs typeface="Meiryo"/>
                <a:sym typeface="Meiryo"/>
              </a:rPr>
              <a:t>(Meyer et. Al., 2013)</a:t>
            </a:r>
            <a:endParaRPr sz="2400" b="0" i="0" u="none" strike="noStrike" cap="none">
              <a:solidFill>
                <a:schemeClr val="dk1"/>
              </a:solidFill>
              <a:latin typeface="Meiryo"/>
              <a:ea typeface="Meiryo"/>
              <a:cs typeface="Meiryo"/>
              <a:sym typeface="Meiryo"/>
            </a:endParaRPr>
          </a:p>
          <a:p>
            <a:pPr marL="800100" marR="0" lvl="1" indent="-190500" algn="l" rtl="0">
              <a:lnSpc>
                <a:spcPct val="90000"/>
              </a:lnSpc>
              <a:spcBef>
                <a:spcPts val="0"/>
              </a:spcBef>
              <a:spcAft>
                <a:spcPts val="0"/>
              </a:spcAft>
              <a:buClr>
                <a:schemeClr val="dk1"/>
              </a:buClr>
              <a:buSzPts val="2400"/>
              <a:buFont typeface="Arial"/>
              <a:buNone/>
            </a:pPr>
            <a:endParaRPr sz="2400" b="0" i="0" u="none" strike="noStrike" cap="none">
              <a:solidFill>
                <a:srgbClr val="262626"/>
              </a:solidFill>
              <a:latin typeface="Meiryo"/>
              <a:ea typeface="Meiryo"/>
              <a:cs typeface="Meiryo"/>
              <a:sym typeface="Meiryo"/>
            </a:endParaRPr>
          </a:p>
          <a:p>
            <a:pPr marL="800100" marR="0" lvl="1" indent="-342900" algn="l" rtl="0">
              <a:lnSpc>
                <a:spcPct val="90000"/>
              </a:lnSpc>
              <a:spcBef>
                <a:spcPts val="0"/>
              </a:spcBef>
              <a:spcAft>
                <a:spcPts val="0"/>
              </a:spcAft>
              <a:buClr>
                <a:srgbClr val="262626"/>
              </a:buClr>
              <a:buSzPts val="2400"/>
              <a:buFont typeface="Arial"/>
              <a:buChar char="•"/>
            </a:pPr>
            <a:r>
              <a:rPr lang="en-US" sz="2400" b="0" i="0" u="none" strike="noStrike" cap="none">
                <a:solidFill>
                  <a:srgbClr val="262626"/>
                </a:solidFill>
                <a:latin typeface="Meiryo"/>
                <a:ea typeface="Meiryo"/>
                <a:cs typeface="Meiryo"/>
                <a:sym typeface="Meiryo"/>
              </a:rPr>
              <a:t>Visualizing access to healthcare and distribution of disease in the U.S. can </a:t>
            </a:r>
            <a:r>
              <a:rPr lang="en-US" sz="2400" b="1" i="0" u="none" strike="noStrike" cap="none">
                <a:solidFill>
                  <a:srgbClr val="002060"/>
                </a:solidFill>
                <a:latin typeface="Meiryo"/>
                <a:ea typeface="Meiryo"/>
                <a:cs typeface="Meiryo"/>
                <a:sym typeface="Meiryo"/>
              </a:rPr>
              <a:t>help policy makers know where we should invest more money and on which conditions</a:t>
            </a:r>
            <a:r>
              <a:rPr lang="en-US" sz="2400" b="0" i="0" u="none" strike="noStrike" cap="none">
                <a:solidFill>
                  <a:srgbClr val="262626"/>
                </a:solidFill>
                <a:latin typeface="Meiryo"/>
                <a:ea typeface="Meiryo"/>
                <a:cs typeface="Meiryo"/>
                <a:sym typeface="Meiryo"/>
              </a:rPr>
              <a:t>.</a:t>
            </a:r>
            <a:endParaRPr/>
          </a:p>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35" name="Google Shape;135;p3"/>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p>
            <a:pPr marL="0" lvl="0" indent="0" algn="l" rtl="0">
              <a:spcBef>
                <a:spcPts val="0"/>
              </a:spcBef>
              <a:spcAft>
                <a:spcPts val="0"/>
              </a:spcAft>
              <a:buNone/>
            </a:pPr>
            <a:r>
              <a:rPr lang="en-US"/>
              <a:t>Exploring Access to Healthcare in the U.S.</a:t>
            </a:r>
            <a:endParaRPr/>
          </a:p>
        </p:txBody>
      </p:sp>
      <p:sp>
        <p:nvSpPr>
          <p:cNvPr id="136" name="Google Shape;136;p3"/>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p>
            <a:pPr marL="0" lvl="0" indent="0" algn="l" rtl="0">
              <a:spcBef>
                <a:spcPts val="0"/>
              </a:spcBef>
              <a:spcAft>
                <a:spcPts val="0"/>
              </a:spcAft>
              <a:buNone/>
            </a:pPr>
            <a:fld id="{00000000-1234-1234-1234-123412341234}" type="slidenum">
              <a:rPr lang="en-US"/>
              <a:t>2</a:t>
            </a:fld>
            <a:endParaRPr/>
          </a:p>
        </p:txBody>
      </p:sp>
      <p:pic>
        <p:nvPicPr>
          <p:cNvPr id="137" name="Google Shape;137;p3"/>
          <p:cNvPicPr preferRelativeResize="0"/>
          <p:nvPr/>
        </p:nvPicPr>
        <p:blipFill rotWithShape="1">
          <a:blip r:embed="rId3">
            <a:alphaModFix/>
          </a:blip>
          <a:srcRect/>
          <a:stretch/>
        </p:blipFill>
        <p:spPr>
          <a:xfrm>
            <a:off x="7438079" y="2600803"/>
            <a:ext cx="4604385" cy="24096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701040" y="594620"/>
            <a:ext cx="8770571" cy="1345269"/>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3200"/>
              <a:buFont typeface="Meiryo"/>
              <a:buNone/>
            </a:pPr>
            <a:r>
              <a:rPr lang="en-US"/>
              <a:t>Similar Projects</a:t>
            </a:r>
            <a:endParaRPr/>
          </a:p>
        </p:txBody>
      </p:sp>
      <p:sp>
        <p:nvSpPr>
          <p:cNvPr id="143" name="Google Shape;143;p4"/>
          <p:cNvSpPr txBox="1"/>
          <p:nvPr/>
        </p:nvSpPr>
        <p:spPr>
          <a:xfrm>
            <a:off x="558799" y="2241874"/>
            <a:ext cx="5163472" cy="4164217"/>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800" b="1">
                <a:solidFill>
                  <a:schemeClr val="dk1"/>
                </a:solidFill>
                <a:latin typeface="Meiryo"/>
                <a:ea typeface="Meiryo"/>
                <a:cs typeface="Meiryo"/>
                <a:sym typeface="Meiryo"/>
              </a:rPr>
              <a:t>America’s health rankings dashboard:</a:t>
            </a:r>
            <a:endParaRPr/>
          </a:p>
          <a:p>
            <a:pPr marL="0" marR="0" lvl="0" indent="0" algn="l" rtl="0">
              <a:lnSpc>
                <a:spcPct val="90000"/>
              </a:lnSpc>
              <a:spcBef>
                <a:spcPts val="0"/>
              </a:spcBef>
              <a:spcAft>
                <a:spcPts val="0"/>
              </a:spcAft>
              <a:buNone/>
            </a:pPr>
            <a:endParaRPr sz="1800" b="1">
              <a:solidFill>
                <a:schemeClr val="dk1"/>
              </a:solidFill>
              <a:latin typeface="Meiryo"/>
              <a:ea typeface="Meiryo"/>
              <a:cs typeface="Meiryo"/>
              <a:sym typeface="Meiryo"/>
            </a:endParaRPr>
          </a:p>
          <a:p>
            <a:pPr marL="742950" marR="0" lvl="1" indent="-285750" algn="l" rtl="0">
              <a:lnSpc>
                <a:spcPct val="90000"/>
              </a:lnSpc>
              <a:spcBef>
                <a:spcPts val="0"/>
              </a:spcBef>
              <a:spcAft>
                <a:spcPts val="0"/>
              </a:spcAft>
              <a:buClr>
                <a:schemeClr val="dk1"/>
              </a:buClr>
              <a:buSzPts val="1600"/>
              <a:buFont typeface="Arial"/>
              <a:buChar char="•"/>
            </a:pPr>
            <a:r>
              <a:rPr lang="en-US" sz="1600" b="0" i="0" u="none" strike="noStrike" cap="none">
                <a:solidFill>
                  <a:schemeClr val="dk1"/>
                </a:solidFill>
                <a:latin typeface="Meiryo"/>
                <a:ea typeface="Meiryo"/>
                <a:cs typeface="Meiryo"/>
                <a:sym typeface="Meiryo"/>
              </a:rPr>
              <a:t>shows how the United States is doing as a whole in different aspects (behavior, healthcare access, outcomes, chronic diseases, education…etc.)</a:t>
            </a:r>
            <a:endParaRPr/>
          </a:p>
          <a:p>
            <a:pPr marL="742950" marR="0" lvl="1" indent="-285750" algn="l" rtl="0">
              <a:lnSpc>
                <a:spcPct val="90000"/>
              </a:lnSpc>
              <a:spcBef>
                <a:spcPts val="0"/>
              </a:spcBef>
              <a:spcAft>
                <a:spcPts val="0"/>
              </a:spcAft>
              <a:buClr>
                <a:schemeClr val="dk1"/>
              </a:buClr>
              <a:buSzPts val="1600"/>
              <a:buFont typeface="Arial"/>
              <a:buChar char="•"/>
            </a:pPr>
            <a:r>
              <a:rPr lang="en-US" sz="1600" b="0" i="0" u="none" strike="noStrike" cap="none">
                <a:solidFill>
                  <a:schemeClr val="dk1"/>
                </a:solidFill>
                <a:latin typeface="Meiryo"/>
                <a:ea typeface="Meiryo"/>
                <a:cs typeface="Meiryo"/>
                <a:sym typeface="Meiryo"/>
              </a:rPr>
              <a:t>shows how each state is doing for the same aspects and its ranking compared to the other states. </a:t>
            </a:r>
            <a:endParaRPr/>
          </a:p>
          <a:p>
            <a:pPr marL="0" marR="0" lvl="0" indent="0" algn="l" rtl="0">
              <a:lnSpc>
                <a:spcPct val="90000"/>
              </a:lnSpc>
              <a:spcBef>
                <a:spcPts val="0"/>
              </a:spcBef>
              <a:spcAft>
                <a:spcPts val="0"/>
              </a:spcAft>
              <a:buNone/>
            </a:pPr>
            <a:endParaRPr sz="1800" u="sng">
              <a:solidFill>
                <a:schemeClr val="dk1"/>
              </a:solidFill>
              <a:latin typeface="Meiryo"/>
              <a:ea typeface="Meiryo"/>
              <a:cs typeface="Meiryo"/>
              <a:sym typeface="Meiryo"/>
            </a:endParaRPr>
          </a:p>
          <a:p>
            <a:pPr marL="0" marR="0" lvl="0" indent="0" algn="l" rtl="0">
              <a:lnSpc>
                <a:spcPct val="90000"/>
              </a:lnSpc>
              <a:spcBef>
                <a:spcPts val="0"/>
              </a:spcBef>
              <a:spcAft>
                <a:spcPts val="0"/>
              </a:spcAft>
              <a:buNone/>
            </a:pPr>
            <a:r>
              <a:rPr lang="en-US" sz="1800" u="sng">
                <a:solidFill>
                  <a:schemeClr val="dk1"/>
                </a:solidFill>
                <a:latin typeface="Meiryo"/>
                <a:ea typeface="Meiryo"/>
                <a:cs typeface="Meiryo"/>
                <a:sym typeface="Meiryo"/>
              </a:rPr>
              <a:t>The table screenshot on the right shows an example for Virginia.</a:t>
            </a:r>
            <a:endParaRPr/>
          </a:p>
          <a:p>
            <a:pPr marL="0" marR="0" lvl="0" indent="0" algn="l" rtl="0">
              <a:lnSpc>
                <a:spcPct val="90000"/>
              </a:lnSpc>
              <a:spcBef>
                <a:spcPts val="0"/>
              </a:spcBef>
              <a:spcAft>
                <a:spcPts val="0"/>
              </a:spcAft>
              <a:buNone/>
            </a:pPr>
            <a:endParaRPr sz="1800">
              <a:solidFill>
                <a:schemeClr val="dk1"/>
              </a:solidFill>
              <a:latin typeface="Meiryo"/>
              <a:ea typeface="Meiryo"/>
              <a:cs typeface="Meiryo"/>
              <a:sym typeface="Meiryo"/>
            </a:endParaRPr>
          </a:p>
          <a:p>
            <a:pPr marL="0" marR="0" lvl="0" indent="0" algn="l" rtl="0">
              <a:lnSpc>
                <a:spcPct val="90000"/>
              </a:lnSpc>
              <a:spcBef>
                <a:spcPts val="0"/>
              </a:spcBef>
              <a:spcAft>
                <a:spcPts val="0"/>
              </a:spcAft>
              <a:buNone/>
            </a:pPr>
            <a:r>
              <a:rPr lang="en-US" sz="1800">
                <a:solidFill>
                  <a:schemeClr val="dk1"/>
                </a:solidFill>
                <a:latin typeface="Meiryo"/>
                <a:ea typeface="Meiryo"/>
                <a:cs typeface="Meiryo"/>
                <a:sym typeface="Meiryo"/>
              </a:rPr>
              <a:t>Source: </a:t>
            </a:r>
            <a:r>
              <a:rPr lang="en-US" sz="1800" u="sng">
                <a:solidFill>
                  <a:schemeClr val="dk1"/>
                </a:solidFill>
                <a:latin typeface="Meiryo"/>
                <a:ea typeface="Meiryo"/>
                <a:cs typeface="Meiryo"/>
                <a:sym typeface="Meiryo"/>
                <a:hlinkClick r:id="rId3">
                  <a:extLst>
                    <a:ext uri="{A12FA001-AC4F-418D-AE19-62706E023703}">
                      <ahyp:hlinkClr xmlns:ahyp="http://schemas.microsoft.com/office/drawing/2018/hyperlinkcolor" val="tx"/>
                    </a:ext>
                  </a:extLst>
                </a:hlinkClick>
              </a:rPr>
              <a:t>https://www.americashealthrankings.org/explore/annual/measure/PCP/state/ALL</a:t>
            </a:r>
            <a:endParaRPr sz="1800">
              <a:solidFill>
                <a:schemeClr val="dk1"/>
              </a:solidFill>
              <a:latin typeface="Meiryo"/>
              <a:ea typeface="Meiryo"/>
              <a:cs typeface="Meiryo"/>
              <a:sym typeface="Meiryo"/>
            </a:endParaRPr>
          </a:p>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pic>
        <p:nvPicPr>
          <p:cNvPr id="144" name="Google Shape;144;p4"/>
          <p:cNvPicPr preferRelativeResize="0"/>
          <p:nvPr/>
        </p:nvPicPr>
        <p:blipFill rotWithShape="1">
          <a:blip r:embed="rId4">
            <a:alphaModFix/>
          </a:blip>
          <a:srcRect l="471" r="44883" b="-4"/>
          <a:stretch/>
        </p:blipFill>
        <p:spPr>
          <a:xfrm>
            <a:off x="5788959" y="648766"/>
            <a:ext cx="6320193" cy="5521724"/>
          </a:xfrm>
          <a:prstGeom prst="rect">
            <a:avLst/>
          </a:prstGeom>
          <a:noFill/>
          <a:ln>
            <a:noFill/>
          </a:ln>
        </p:spPr>
      </p:pic>
      <p:sp>
        <p:nvSpPr>
          <p:cNvPr id="145" name="Google Shape;145;p4"/>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p>
            <a:pPr marL="0" lvl="0" indent="0" algn="l" rtl="0">
              <a:spcBef>
                <a:spcPts val="0"/>
              </a:spcBef>
              <a:spcAft>
                <a:spcPts val="0"/>
              </a:spcAft>
              <a:buNone/>
            </a:pPr>
            <a:r>
              <a:rPr lang="en-US"/>
              <a:t>Exploring Access to Healthcare in the U.S.</a:t>
            </a:r>
            <a:endParaRPr/>
          </a:p>
        </p:txBody>
      </p:sp>
      <p:sp>
        <p:nvSpPr>
          <p:cNvPr id="146" name="Google Shape;146;p4"/>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p>
            <a:pPr marL="0" lvl="0" indent="0" algn="l" rtl="0">
              <a:spcBef>
                <a:spcPts val="0"/>
              </a:spcBef>
              <a:spcAft>
                <a:spcPts val="0"/>
              </a:spcAft>
              <a:buNone/>
            </a:pPr>
            <a:fld id="{00000000-1234-1234-1234-123412341234}" type="slidenum">
              <a:rPr lang="en-US"/>
              <a:t>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p>
            <a:pPr marL="0" lvl="0" indent="0" algn="ctr" rtl="0">
              <a:lnSpc>
                <a:spcPct val="130000"/>
              </a:lnSpc>
              <a:spcBef>
                <a:spcPts val="0"/>
              </a:spcBef>
              <a:spcAft>
                <a:spcPts val="0"/>
              </a:spcAft>
              <a:buClr>
                <a:srgbClr val="3F3F3F"/>
              </a:buClr>
              <a:buSzPts val="3200"/>
              <a:buFont typeface="Meiryo"/>
              <a:buNone/>
            </a:pPr>
            <a:r>
              <a:rPr lang="en-US"/>
              <a:t>How is this project different?</a:t>
            </a:r>
            <a:endParaRPr/>
          </a:p>
        </p:txBody>
      </p:sp>
      <p:sp>
        <p:nvSpPr>
          <p:cNvPr id="153" name="Google Shape;153;p5"/>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p>
            <a:pPr marL="0" lvl="0" indent="0" algn="l" rtl="0">
              <a:spcBef>
                <a:spcPts val="0"/>
              </a:spcBef>
              <a:spcAft>
                <a:spcPts val="0"/>
              </a:spcAft>
              <a:buNone/>
            </a:pPr>
            <a:r>
              <a:rPr lang="en-US"/>
              <a:t>Exploring Access to Healthcare in the U.S.</a:t>
            </a:r>
            <a:endParaRPr/>
          </a:p>
        </p:txBody>
      </p:sp>
      <p:sp>
        <p:nvSpPr>
          <p:cNvPr id="154" name="Google Shape;154;p5"/>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p>
            <a:pPr marL="0" lvl="0" indent="0" algn="l" rtl="0">
              <a:spcBef>
                <a:spcPts val="0"/>
              </a:spcBef>
              <a:spcAft>
                <a:spcPts val="0"/>
              </a:spcAft>
              <a:buNone/>
            </a:pPr>
            <a:fld id="{00000000-1234-1234-1234-123412341234}" type="slidenum">
              <a:rPr lang="en-US"/>
              <a:t>4</a:t>
            </a:fld>
            <a:endParaRPr/>
          </a:p>
        </p:txBody>
      </p:sp>
      <p:pic>
        <p:nvPicPr>
          <p:cNvPr id="155" name="Google Shape;155;p5"/>
          <p:cNvPicPr preferRelativeResize="0"/>
          <p:nvPr/>
        </p:nvPicPr>
        <p:blipFill>
          <a:blip r:embed="rId3">
            <a:alphaModFix/>
          </a:blip>
          <a:stretch>
            <a:fillRect/>
          </a:stretch>
        </p:blipFill>
        <p:spPr>
          <a:xfrm>
            <a:off x="3690550" y="2834475"/>
            <a:ext cx="4810899" cy="2696175"/>
          </a:xfrm>
          <a:prstGeom prst="rect">
            <a:avLst/>
          </a:prstGeom>
          <a:noFill/>
          <a:ln w="19050" cap="flat" cmpd="sng">
            <a:solidFill>
              <a:schemeClr val="dk2"/>
            </a:solidFill>
            <a:prstDash val="solid"/>
            <a:round/>
            <a:headEnd type="none" w="sm" len="sm"/>
            <a:tailEnd type="none" w="sm" len="sm"/>
          </a:ln>
        </p:spPr>
      </p:pic>
      <p:sp>
        <p:nvSpPr>
          <p:cNvPr id="156" name="Google Shape;156;p5"/>
          <p:cNvSpPr txBox="1"/>
          <p:nvPr/>
        </p:nvSpPr>
        <p:spPr>
          <a:xfrm>
            <a:off x="8835075" y="2548575"/>
            <a:ext cx="3084782" cy="105802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a:latin typeface="Meiryo"/>
                <a:ea typeface="Meiryo"/>
                <a:cs typeface="Meiryo"/>
                <a:sym typeface="Meiryo"/>
              </a:rPr>
              <a:t>Focus on healthcare &amp;disease distribution </a:t>
            </a:r>
            <a:endParaRPr dirty="0">
              <a:latin typeface="Meiryo"/>
              <a:ea typeface="Meiryo"/>
              <a:cs typeface="Meiryo"/>
              <a:sym typeface="Meiryo"/>
            </a:endParaRPr>
          </a:p>
        </p:txBody>
      </p:sp>
      <p:sp>
        <p:nvSpPr>
          <p:cNvPr id="157" name="Google Shape;157;p5"/>
          <p:cNvSpPr txBox="1"/>
          <p:nvPr/>
        </p:nvSpPr>
        <p:spPr>
          <a:xfrm>
            <a:off x="8927750" y="3985049"/>
            <a:ext cx="3197400" cy="107680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Meiryo"/>
                <a:ea typeface="Meiryo"/>
                <a:cs typeface="Meiryo"/>
                <a:sym typeface="Meiryo"/>
              </a:rPr>
              <a:t>The distribution of healthcare and disease across all states</a:t>
            </a:r>
            <a:endParaRPr sz="2000" dirty="0">
              <a:latin typeface="Meiryo"/>
              <a:ea typeface="Meiryo"/>
              <a:cs typeface="Meiryo"/>
              <a:sym typeface="Meiryo"/>
            </a:endParaRPr>
          </a:p>
        </p:txBody>
      </p:sp>
      <p:sp>
        <p:nvSpPr>
          <p:cNvPr id="158" name="Google Shape;158;p5"/>
          <p:cNvSpPr txBox="1"/>
          <p:nvPr/>
        </p:nvSpPr>
        <p:spPr>
          <a:xfrm>
            <a:off x="77350" y="2548574"/>
            <a:ext cx="3320700" cy="138338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Meiryo"/>
                <a:ea typeface="Meiryo"/>
                <a:cs typeface="Meiryo"/>
                <a:sym typeface="Meiryo"/>
              </a:rPr>
              <a:t>The distribution of healthcare and disease across all counties of each state</a:t>
            </a:r>
            <a:endParaRPr sz="2000" dirty="0">
              <a:latin typeface="Meiryo"/>
              <a:ea typeface="Meiryo"/>
              <a:cs typeface="Meiryo"/>
              <a:sym typeface="Meiryo"/>
            </a:endParaRPr>
          </a:p>
        </p:txBody>
      </p:sp>
      <p:sp>
        <p:nvSpPr>
          <p:cNvPr id="159" name="Google Shape;159;p5"/>
          <p:cNvSpPr txBox="1"/>
          <p:nvPr/>
        </p:nvSpPr>
        <p:spPr>
          <a:xfrm>
            <a:off x="293350" y="4877300"/>
            <a:ext cx="3104700" cy="129319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Meiryo"/>
                <a:ea typeface="Meiryo"/>
                <a:cs typeface="Meiryo"/>
                <a:sym typeface="Meiryo"/>
              </a:rPr>
              <a:t>Rank of diseases in each state and county (most urgent to least urgent)</a:t>
            </a:r>
            <a:endParaRPr sz="2000" dirty="0">
              <a:latin typeface="Meiryo"/>
              <a:ea typeface="Meiryo"/>
              <a:cs typeface="Meiryo"/>
              <a:sym typeface="Meiryo"/>
            </a:endParaRPr>
          </a:p>
        </p:txBody>
      </p:sp>
      <p:cxnSp>
        <p:nvCxnSpPr>
          <p:cNvPr id="160" name="Google Shape;160;p5"/>
          <p:cNvCxnSpPr>
            <a:cxnSpLocks/>
            <a:stCxn id="158" idx="3"/>
            <a:endCxn id="155" idx="1"/>
          </p:cNvCxnSpPr>
          <p:nvPr/>
        </p:nvCxnSpPr>
        <p:spPr>
          <a:xfrm>
            <a:off x="3398050" y="3240267"/>
            <a:ext cx="292500" cy="942296"/>
          </a:xfrm>
          <a:prstGeom prst="straightConnector1">
            <a:avLst/>
          </a:prstGeom>
          <a:noFill/>
          <a:ln w="9525" cap="flat" cmpd="sng">
            <a:solidFill>
              <a:schemeClr val="dk2"/>
            </a:solidFill>
            <a:prstDash val="solid"/>
            <a:round/>
            <a:headEnd type="none" w="med" len="med"/>
            <a:tailEnd type="none" w="med" len="med"/>
          </a:ln>
        </p:spPr>
      </p:cxnSp>
      <p:cxnSp>
        <p:nvCxnSpPr>
          <p:cNvPr id="161" name="Google Shape;161;p5"/>
          <p:cNvCxnSpPr>
            <a:cxnSpLocks/>
            <a:stCxn id="159" idx="3"/>
            <a:endCxn id="155" idx="1"/>
          </p:cNvCxnSpPr>
          <p:nvPr/>
        </p:nvCxnSpPr>
        <p:spPr>
          <a:xfrm flipV="1">
            <a:off x="3398050" y="4182563"/>
            <a:ext cx="292500" cy="1341332"/>
          </a:xfrm>
          <a:prstGeom prst="straightConnector1">
            <a:avLst/>
          </a:prstGeom>
          <a:noFill/>
          <a:ln w="9525" cap="flat" cmpd="sng">
            <a:solidFill>
              <a:schemeClr val="dk2"/>
            </a:solidFill>
            <a:prstDash val="solid"/>
            <a:round/>
            <a:headEnd type="none" w="med" len="med"/>
            <a:tailEnd type="none" w="med" len="med"/>
          </a:ln>
        </p:spPr>
      </p:cxnSp>
      <p:cxnSp>
        <p:nvCxnSpPr>
          <p:cNvPr id="162" name="Google Shape;162;p5"/>
          <p:cNvCxnSpPr>
            <a:cxnSpLocks/>
            <a:stCxn id="156" idx="1"/>
            <a:endCxn id="155" idx="3"/>
          </p:cNvCxnSpPr>
          <p:nvPr/>
        </p:nvCxnSpPr>
        <p:spPr>
          <a:xfrm flipH="1">
            <a:off x="8501449" y="3077588"/>
            <a:ext cx="333626" cy="1104975"/>
          </a:xfrm>
          <a:prstGeom prst="straightConnector1">
            <a:avLst/>
          </a:prstGeom>
          <a:noFill/>
          <a:ln w="9525" cap="flat" cmpd="sng">
            <a:solidFill>
              <a:schemeClr val="dk2"/>
            </a:solidFill>
            <a:prstDash val="solid"/>
            <a:round/>
            <a:headEnd type="none" w="med" len="med"/>
            <a:tailEnd type="none" w="med" len="med"/>
          </a:ln>
        </p:spPr>
      </p:cxnSp>
      <p:cxnSp>
        <p:nvCxnSpPr>
          <p:cNvPr id="163" name="Google Shape;163;p5"/>
          <p:cNvCxnSpPr>
            <a:cxnSpLocks/>
            <a:stCxn id="157" idx="1"/>
            <a:endCxn id="155" idx="3"/>
          </p:cNvCxnSpPr>
          <p:nvPr/>
        </p:nvCxnSpPr>
        <p:spPr>
          <a:xfrm flipH="1" flipV="1">
            <a:off x="8501449" y="4182563"/>
            <a:ext cx="426301" cy="34089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2880"/>
              <a:buFont typeface="Meiryo"/>
              <a:buNone/>
            </a:pPr>
            <a:r>
              <a:rPr lang="en-US" sz="2880"/>
              <a:t>Planning and implementing the project (Data Flow&amp; Architecture Diagram)</a:t>
            </a:r>
            <a:endParaRPr/>
          </a:p>
        </p:txBody>
      </p:sp>
      <p:pic>
        <p:nvPicPr>
          <p:cNvPr id="169" name="Google Shape;169;p6"/>
          <p:cNvPicPr preferRelativeResize="0"/>
          <p:nvPr/>
        </p:nvPicPr>
        <p:blipFill rotWithShape="1">
          <a:blip r:embed="rId3">
            <a:alphaModFix/>
          </a:blip>
          <a:srcRect/>
          <a:stretch/>
        </p:blipFill>
        <p:spPr>
          <a:xfrm>
            <a:off x="427099" y="3336471"/>
            <a:ext cx="11458269" cy="2075286"/>
          </a:xfrm>
          <a:prstGeom prst="rect">
            <a:avLst/>
          </a:prstGeom>
          <a:noFill/>
          <a:ln>
            <a:noFill/>
          </a:ln>
        </p:spPr>
      </p:pic>
      <p:sp>
        <p:nvSpPr>
          <p:cNvPr id="170" name="Google Shape;170;p6"/>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p>
            <a:pPr marL="0" lvl="0" indent="0" algn="l" rtl="0">
              <a:spcBef>
                <a:spcPts val="0"/>
              </a:spcBef>
              <a:spcAft>
                <a:spcPts val="0"/>
              </a:spcAft>
              <a:buNone/>
            </a:pPr>
            <a:r>
              <a:rPr lang="en-US"/>
              <a:t>Exploring Access to Healthcare in the U.S.</a:t>
            </a:r>
            <a:endParaRPr/>
          </a:p>
        </p:txBody>
      </p:sp>
      <p:sp>
        <p:nvSpPr>
          <p:cNvPr id="171" name="Google Shape;171;p6"/>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7"/>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3200"/>
              <a:buFont typeface="Meiryo"/>
              <a:buNone/>
            </a:pPr>
            <a:r>
              <a:rPr lang="en-US"/>
              <a:t>The dataset</a:t>
            </a:r>
            <a:endParaRPr/>
          </a:p>
        </p:txBody>
      </p:sp>
      <p:sp>
        <p:nvSpPr>
          <p:cNvPr id="177" name="Google Shape;177;p7"/>
          <p:cNvSpPr txBox="1"/>
          <p:nvPr/>
        </p:nvSpPr>
        <p:spPr>
          <a:xfrm>
            <a:off x="630310" y="2360310"/>
            <a:ext cx="11350430" cy="406265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b="1">
                <a:solidFill>
                  <a:schemeClr val="dk1"/>
                </a:solidFill>
                <a:latin typeface="Meiryo"/>
                <a:ea typeface="Meiryo"/>
                <a:cs typeface="Meiryo"/>
                <a:sym typeface="Meiryo"/>
              </a:rPr>
              <a:t>CHSI dataset</a:t>
            </a:r>
            <a:r>
              <a:rPr lang="en-US" sz="2000">
                <a:solidFill>
                  <a:schemeClr val="dk1"/>
                </a:solidFill>
                <a:latin typeface="Meiryo"/>
                <a:ea typeface="Meiryo"/>
                <a:cs typeface="Meiryo"/>
                <a:sym typeface="Meiryo"/>
              </a:rPr>
              <a:t> source:</a:t>
            </a:r>
            <a:endParaRPr/>
          </a:p>
          <a:p>
            <a:pPr marL="0" marR="0" lvl="0" indent="0" algn="l" rtl="0">
              <a:spcBef>
                <a:spcPts val="0"/>
              </a:spcBef>
              <a:spcAft>
                <a:spcPts val="0"/>
              </a:spcAft>
              <a:buNone/>
            </a:pPr>
            <a:r>
              <a:rPr lang="en-US" sz="2000" u="sng">
                <a:solidFill>
                  <a:schemeClr val="dk1"/>
                </a:solidFill>
                <a:latin typeface="Meiryo"/>
                <a:ea typeface="Meiryo"/>
                <a:cs typeface="Meiryo"/>
                <a:sym typeface="Meiryo"/>
                <a:hlinkClick r:id="rId3">
                  <a:extLst>
                    <a:ext uri="{A12FA001-AC4F-418D-AE19-62706E023703}">
                      <ahyp:hlinkClr xmlns:ahyp="http://schemas.microsoft.com/office/drawing/2018/hyperlinkcolor" val="tx"/>
                    </a:ext>
                  </a:extLst>
                </a:hlinkClick>
              </a:rPr>
              <a:t>https://ftp.cdc.gov/pub/Health_Statistics/NCHS/Datasets/CHDI/chsi_dataset.zip </a:t>
            </a:r>
            <a:endParaRPr sz="2000">
              <a:solidFill>
                <a:schemeClr val="dk1"/>
              </a:solidFill>
              <a:latin typeface="Meiryo"/>
              <a:ea typeface="Meiryo"/>
              <a:cs typeface="Meiryo"/>
              <a:sym typeface="Meiryo"/>
            </a:endParaRPr>
          </a:p>
          <a:p>
            <a:pPr marL="0" marR="0" lvl="0" indent="0" algn="l" rtl="0">
              <a:spcBef>
                <a:spcPts val="0"/>
              </a:spcBef>
              <a:spcAft>
                <a:spcPts val="0"/>
              </a:spcAft>
              <a:buNone/>
            </a:pPr>
            <a:endParaRPr sz="2000">
              <a:solidFill>
                <a:schemeClr val="dk1"/>
              </a:solidFill>
              <a:latin typeface="Meiryo"/>
              <a:ea typeface="Meiryo"/>
              <a:cs typeface="Meiryo"/>
              <a:sym typeface="Meiryo"/>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Meiryo"/>
                <a:ea typeface="Meiryo"/>
                <a:cs typeface="Meiryo"/>
                <a:sym typeface="Meiryo"/>
              </a:rPr>
              <a:t>It is a zip file containing many datasets. Datasets used:</a:t>
            </a:r>
            <a:endParaRPr/>
          </a:p>
          <a:p>
            <a:pPr marL="0" marR="0" lvl="0" indent="0" algn="l" rtl="0">
              <a:spcBef>
                <a:spcPts val="0"/>
              </a:spcBef>
              <a:spcAft>
                <a:spcPts val="0"/>
              </a:spcAft>
              <a:buNone/>
            </a:pPr>
            <a:endParaRPr sz="2000">
              <a:solidFill>
                <a:schemeClr val="dk1"/>
              </a:solidFill>
              <a:latin typeface="Meiryo"/>
              <a:ea typeface="Meiryo"/>
              <a:cs typeface="Meiryo"/>
              <a:sym typeface="Meiryo"/>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Meiryo"/>
                <a:ea typeface="Meiryo"/>
                <a:cs typeface="Meiryo"/>
                <a:sym typeface="Meiryo"/>
              </a:rPr>
              <a:t>Demographics: 44 columns; 3141 rows</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Meiryo"/>
                <a:ea typeface="Meiryo"/>
                <a:cs typeface="Meiryo"/>
                <a:sym typeface="Meiryo"/>
              </a:rPr>
              <a:t>Risk factors and access to healthcare: 31 columns; 3141 rows</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Meiryo"/>
                <a:ea typeface="Meiryo"/>
                <a:cs typeface="Meiryo"/>
                <a:sym typeface="Meiryo"/>
              </a:rPr>
              <a:t>Preventive service use: 43 columns; 3141 rows</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Meiryo"/>
                <a:ea typeface="Meiryo"/>
                <a:cs typeface="Meiryo"/>
                <a:sym typeface="Meiryo"/>
              </a:rPr>
              <a:t>Measures of birth and death: 141 columns; 3141 rows</a:t>
            </a:r>
            <a:endParaRPr/>
          </a:p>
          <a:p>
            <a:pPr marL="457200" marR="0" lvl="1" indent="0" algn="l" rtl="0">
              <a:spcBef>
                <a:spcPts val="0"/>
              </a:spcBef>
              <a:spcAft>
                <a:spcPts val="0"/>
              </a:spcAft>
              <a:buNone/>
            </a:pPr>
            <a:endParaRPr sz="2000" b="0" i="0" u="none" strike="noStrike" cap="none">
              <a:solidFill>
                <a:schemeClr val="dk1"/>
              </a:solidFill>
              <a:latin typeface="Meiryo"/>
              <a:ea typeface="Meiryo"/>
              <a:cs typeface="Meiryo"/>
              <a:sym typeface="Meiryo"/>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Meiryo"/>
                <a:ea typeface="Meiryo"/>
                <a:cs typeface="Meiryo"/>
                <a:sym typeface="Meiryo"/>
              </a:rPr>
              <a:t>After merging the datasets, and selecting the needed columns, we have: </a:t>
            </a:r>
            <a:r>
              <a:rPr lang="en-US" sz="2000" b="1">
                <a:solidFill>
                  <a:schemeClr val="dk1"/>
                </a:solidFill>
                <a:latin typeface="Meiryo"/>
                <a:ea typeface="Meiryo"/>
                <a:cs typeface="Meiryo"/>
                <a:sym typeface="Meiryo"/>
              </a:rPr>
              <a:t>34 columns, and 3141 rows</a:t>
            </a:r>
            <a:endParaRPr/>
          </a:p>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pic>
        <p:nvPicPr>
          <p:cNvPr id="178" name="Google Shape;178;p7"/>
          <p:cNvPicPr preferRelativeResize="0"/>
          <p:nvPr/>
        </p:nvPicPr>
        <p:blipFill rotWithShape="1">
          <a:blip r:embed="rId4">
            <a:alphaModFix/>
          </a:blip>
          <a:srcRect/>
          <a:stretch/>
        </p:blipFill>
        <p:spPr>
          <a:xfrm>
            <a:off x="8690923" y="419570"/>
            <a:ext cx="3289817" cy="2193211"/>
          </a:xfrm>
          <a:prstGeom prst="rect">
            <a:avLst/>
          </a:prstGeom>
          <a:noFill/>
          <a:ln>
            <a:noFill/>
          </a:ln>
        </p:spPr>
      </p:pic>
      <p:sp>
        <p:nvSpPr>
          <p:cNvPr id="179" name="Google Shape;179;p7"/>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p>
            <a:pPr marL="0" lvl="0" indent="0" algn="l" rtl="0">
              <a:spcBef>
                <a:spcPts val="0"/>
              </a:spcBef>
              <a:spcAft>
                <a:spcPts val="0"/>
              </a:spcAft>
              <a:buNone/>
            </a:pPr>
            <a:r>
              <a:rPr lang="en-US"/>
              <a:t>Exploring Access to Healthcare in the U.S.</a:t>
            </a:r>
            <a:endParaRPr/>
          </a:p>
        </p:txBody>
      </p:sp>
      <p:sp>
        <p:nvSpPr>
          <p:cNvPr id="180" name="Google Shape;180;p7"/>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p>
            <a:pPr marL="0" lvl="0" indent="0" algn="l" rtl="0">
              <a:spcBef>
                <a:spcPts val="0"/>
              </a:spcBef>
              <a:spcAft>
                <a:spcPts val="0"/>
              </a:spcAft>
              <a:buNone/>
            </a:pPr>
            <a:fld id="{00000000-1234-1234-1234-123412341234}" type="slidenum">
              <a:rPr lang="en-US"/>
              <a:t>6</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427240" y="434418"/>
            <a:ext cx="10426504" cy="1345269"/>
          </a:xfrm>
          <a:prstGeom prst="rect">
            <a:avLst/>
          </a:prstGeom>
          <a:noFill/>
          <a:ln>
            <a:noFill/>
          </a:ln>
        </p:spPr>
        <p:txBody>
          <a:bodyPr spcFirstLastPara="1" wrap="square" lIns="109725" tIns="109725" rIns="109725" bIns="91425" anchor="b" anchorCtr="0">
            <a:normAutofit/>
          </a:bodyPr>
          <a:lstStyle/>
          <a:p>
            <a:pPr marL="0" lvl="0" indent="0" algn="ctr" rtl="0">
              <a:lnSpc>
                <a:spcPct val="130000"/>
              </a:lnSpc>
              <a:spcBef>
                <a:spcPts val="0"/>
              </a:spcBef>
              <a:spcAft>
                <a:spcPts val="0"/>
              </a:spcAft>
              <a:buClr>
                <a:srgbClr val="3F3F3F"/>
              </a:buClr>
              <a:buSzPts val="2880"/>
              <a:buFont typeface="Meiryo"/>
              <a:buNone/>
            </a:pPr>
            <a:r>
              <a:rPr lang="en-US" sz="2880"/>
              <a:t>Next steps.. Exploratory Data Analysis(EDA)</a:t>
            </a:r>
            <a:endParaRPr/>
          </a:p>
        </p:txBody>
      </p:sp>
      <p:sp>
        <p:nvSpPr>
          <p:cNvPr id="186" name="Google Shape;186;p8"/>
          <p:cNvSpPr txBox="1"/>
          <p:nvPr/>
        </p:nvSpPr>
        <p:spPr>
          <a:xfrm>
            <a:off x="427240" y="2257263"/>
            <a:ext cx="7160375" cy="42165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eiryo"/>
                <a:ea typeface="Meiryo"/>
                <a:cs typeface="Meiryo"/>
                <a:sym typeface="Meiryo"/>
              </a:rPr>
              <a:t>The EDA will explore the following: </a:t>
            </a:r>
            <a:endParaRPr/>
          </a:p>
          <a:p>
            <a:pPr marL="0" marR="0" lvl="0" indent="0" algn="l" rtl="0">
              <a:spcBef>
                <a:spcPts val="0"/>
              </a:spcBef>
              <a:spcAft>
                <a:spcPts val="0"/>
              </a:spcAft>
              <a:buNone/>
            </a:pPr>
            <a:endParaRPr sz="2000">
              <a:solidFill>
                <a:schemeClr val="dk1"/>
              </a:solidFill>
              <a:latin typeface="Meiryo"/>
              <a:ea typeface="Meiryo"/>
              <a:cs typeface="Meiryo"/>
              <a:sym typeface="Meiryo"/>
            </a:endParaRPr>
          </a:p>
          <a:p>
            <a:pPr marL="742950" marR="0" lvl="1" indent="-28575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Meiryo"/>
                <a:ea typeface="Meiryo"/>
                <a:cs typeface="Meiryo"/>
                <a:sym typeface="Meiryo"/>
              </a:rPr>
              <a:t>The correlation between preventive health services and disease</a:t>
            </a:r>
            <a:endParaRPr/>
          </a:p>
          <a:p>
            <a:pPr marL="742950" marR="0" lvl="1" indent="-28575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Meiryo"/>
                <a:ea typeface="Meiryo"/>
                <a:cs typeface="Meiryo"/>
                <a:sym typeface="Meiryo"/>
              </a:rPr>
              <a:t>The correlation between number of primary care practioners (PCPs) and chronic/other diseases</a:t>
            </a:r>
            <a:endParaRPr/>
          </a:p>
          <a:p>
            <a:pPr marL="742950" marR="0" lvl="1" indent="-28575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Meiryo"/>
                <a:ea typeface="Meiryo"/>
                <a:cs typeface="Meiryo"/>
                <a:sym typeface="Meiryo"/>
              </a:rPr>
              <a:t>The correlation between chronic diseases and number of deaths /life expectancy</a:t>
            </a:r>
            <a:endParaRPr/>
          </a:p>
          <a:p>
            <a:pPr marL="742950" marR="0" lvl="1" indent="-28575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Meiryo"/>
                <a:ea typeface="Meiryo"/>
                <a:cs typeface="Meiryo"/>
                <a:sym typeface="Meiryo"/>
              </a:rPr>
              <a:t>Other…</a:t>
            </a:r>
            <a:endParaRPr/>
          </a:p>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pic>
        <p:nvPicPr>
          <p:cNvPr id="187" name="Google Shape;187;p8"/>
          <p:cNvPicPr preferRelativeResize="0"/>
          <p:nvPr/>
        </p:nvPicPr>
        <p:blipFill rotWithShape="1">
          <a:blip r:embed="rId3">
            <a:alphaModFix/>
          </a:blip>
          <a:srcRect/>
          <a:stretch/>
        </p:blipFill>
        <p:spPr>
          <a:xfrm>
            <a:off x="7587615" y="2642328"/>
            <a:ext cx="4372058" cy="2687216"/>
          </a:xfrm>
          <a:prstGeom prst="rect">
            <a:avLst/>
          </a:prstGeom>
          <a:noFill/>
          <a:ln>
            <a:noFill/>
          </a:ln>
        </p:spPr>
      </p:pic>
      <p:sp>
        <p:nvSpPr>
          <p:cNvPr id="188" name="Google Shape;188;p8"/>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p>
            <a:pPr marL="0" lvl="0" indent="0" algn="l" rtl="0">
              <a:spcBef>
                <a:spcPts val="0"/>
              </a:spcBef>
              <a:spcAft>
                <a:spcPts val="0"/>
              </a:spcAft>
              <a:buNone/>
            </a:pPr>
            <a:r>
              <a:rPr lang="en-US"/>
              <a:t>Exploring Access to Healthcare in the U.S.</a:t>
            </a:r>
            <a:endParaRPr/>
          </a:p>
        </p:txBody>
      </p:sp>
      <p:sp>
        <p:nvSpPr>
          <p:cNvPr id="189" name="Google Shape;189;p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p>
            <a:pPr marL="0" lvl="0" indent="0" algn="l" rtl="0">
              <a:spcBef>
                <a:spcPts val="0"/>
              </a:spcBef>
              <a:spcAft>
                <a:spcPts val="0"/>
              </a:spcAft>
              <a:buNone/>
            </a:pPr>
            <a:fld id="{00000000-1234-1234-1234-123412341234}" type="slidenum">
              <a:rPr lang="en-US"/>
              <a:t>7</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3"/>
        <p:cNvGrpSpPr/>
        <p:nvPr/>
      </p:nvGrpSpPr>
      <p:grpSpPr>
        <a:xfrm>
          <a:off x="0" y="0"/>
          <a:ext cx="0" cy="0"/>
          <a:chOff x="0" y="0"/>
          <a:chExt cx="0" cy="0"/>
        </a:xfrm>
      </p:grpSpPr>
      <p:cxnSp>
        <p:nvCxnSpPr>
          <p:cNvPr id="194" name="Google Shape;194;p9"/>
          <p:cNvCxnSpPr/>
          <p:nvPr/>
        </p:nvCxnSpPr>
        <p:spPr>
          <a:xfrm>
            <a:off x="1920240" y="2176009"/>
            <a:ext cx="8770571" cy="0"/>
          </a:xfrm>
          <a:prstGeom prst="straightConnector1">
            <a:avLst/>
          </a:prstGeom>
          <a:noFill/>
          <a:ln w="25400" cap="flat" cmpd="sng">
            <a:solidFill>
              <a:srgbClr val="7F7F7F"/>
            </a:solidFill>
            <a:prstDash val="solid"/>
            <a:round/>
            <a:headEnd type="none" w="sm" len="sm"/>
            <a:tailEnd type="none" w="sm" len="sm"/>
          </a:ln>
        </p:spPr>
      </p:cxnSp>
      <p:sp>
        <p:nvSpPr>
          <p:cNvPr id="195" name="Google Shape;195;p9"/>
          <p:cNvSpPr/>
          <p:nvPr/>
        </p:nvSpPr>
        <p:spPr>
          <a:xfrm>
            <a:off x="153" y="0"/>
            <a:ext cx="12191696"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nvGrpSpPr>
          <p:cNvPr id="196" name="Google Shape;196;p9"/>
          <p:cNvGrpSpPr/>
          <p:nvPr/>
        </p:nvGrpSpPr>
        <p:grpSpPr>
          <a:xfrm>
            <a:off x="-1" y="0"/>
            <a:ext cx="10853745" cy="6858000"/>
            <a:chOff x="-1" y="0"/>
            <a:chExt cx="10934058" cy="6858000"/>
          </a:xfrm>
        </p:grpSpPr>
        <p:sp>
          <p:nvSpPr>
            <p:cNvPr id="197" name="Google Shape;197;p9"/>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198" name="Google Shape;198;p9"/>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99" name="Google Shape;199;p9"/>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00" name="Google Shape;200;p9"/>
            <p:cNvSpPr/>
            <p:nvPr/>
          </p:nvSpPr>
          <p:spPr>
            <a:xfrm>
              <a:off x="795308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CD6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201" name="Google Shape;201;p9"/>
          <p:cNvSpPr txBox="1">
            <a:spLocks noGrp="1"/>
          </p:cNvSpPr>
          <p:nvPr>
            <p:ph type="title"/>
          </p:nvPr>
        </p:nvSpPr>
        <p:spPr>
          <a:xfrm>
            <a:off x="1111263" y="260685"/>
            <a:ext cx="5674844" cy="744788"/>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2880"/>
              <a:buFont typeface="Meiryo"/>
              <a:buNone/>
            </a:pPr>
            <a:r>
              <a:rPr lang="en-US" sz="2880"/>
              <a:t>References</a:t>
            </a:r>
            <a:endParaRPr/>
          </a:p>
        </p:txBody>
      </p:sp>
      <p:sp>
        <p:nvSpPr>
          <p:cNvPr id="202" name="Google Shape;202;p9"/>
          <p:cNvSpPr txBox="1"/>
          <p:nvPr/>
        </p:nvSpPr>
        <p:spPr>
          <a:xfrm>
            <a:off x="731519" y="1005473"/>
            <a:ext cx="9102291" cy="5165017"/>
          </a:xfrm>
          <a:prstGeom prst="rect">
            <a:avLst/>
          </a:prstGeom>
          <a:noFill/>
          <a:ln>
            <a:noFill/>
          </a:ln>
        </p:spPr>
        <p:txBody>
          <a:bodyPr spcFirstLastPara="1" wrap="square" lIns="109725" tIns="109725" rIns="109725" bIns="91425" anchor="t" anchorCtr="0">
            <a:normAutofit/>
          </a:bodyPr>
          <a:lstStyle/>
          <a:p>
            <a:pPr marL="0" marR="0" lvl="0" indent="0" algn="l" rtl="0">
              <a:lnSpc>
                <a:spcPct val="120000"/>
              </a:lnSpc>
              <a:spcBef>
                <a:spcPts val="0"/>
              </a:spcBef>
              <a:spcAft>
                <a:spcPts val="0"/>
              </a:spcAft>
              <a:buClr>
                <a:srgbClr val="3F3F3F"/>
              </a:buClr>
              <a:buSzPts val="1295"/>
              <a:buFont typeface="Corbel"/>
              <a:buChar char="•"/>
            </a:pPr>
            <a:r>
              <a:rPr lang="en-US" sz="1295">
                <a:solidFill>
                  <a:srgbClr val="3F3F3F"/>
                </a:solidFill>
                <a:latin typeface="Meiryo"/>
                <a:ea typeface="Meiryo"/>
                <a:cs typeface="Meiryo"/>
                <a:sym typeface="Meiryo"/>
              </a:rPr>
              <a:t>Chowdhury, P. P., Mawokomatanda, T., Fang Xu, Gamble, S., Flegel, D., Pierannunzi, C., Garvin, W., &amp; Town, M. (2016). Surveillance for Certain Health Behaviors, Chronic Diseases, and Conditions, Access to Health Care, and Use of Preventive Health Services Among States and Selected Local Areas -- Behavioral Risk Factor Surveillance System, United States, 2012. </a:t>
            </a:r>
            <a:r>
              <a:rPr lang="en-US" sz="1295" i="1">
                <a:solidFill>
                  <a:srgbClr val="3F3F3F"/>
                </a:solidFill>
                <a:latin typeface="Meiryo"/>
                <a:ea typeface="Meiryo"/>
                <a:cs typeface="Meiryo"/>
                <a:sym typeface="Meiryo"/>
              </a:rPr>
              <a:t>MMWR Surveillance Summaries</a:t>
            </a:r>
            <a:r>
              <a:rPr lang="en-US" sz="1295">
                <a:solidFill>
                  <a:srgbClr val="3F3F3F"/>
                </a:solidFill>
                <a:latin typeface="Meiryo"/>
                <a:ea typeface="Meiryo"/>
                <a:cs typeface="Meiryo"/>
                <a:sym typeface="Meiryo"/>
              </a:rPr>
              <a:t>, </a:t>
            </a:r>
            <a:r>
              <a:rPr lang="en-US" sz="1295" i="1">
                <a:solidFill>
                  <a:srgbClr val="3F3F3F"/>
                </a:solidFill>
                <a:latin typeface="Meiryo"/>
                <a:ea typeface="Meiryo"/>
                <a:cs typeface="Meiryo"/>
                <a:sym typeface="Meiryo"/>
              </a:rPr>
              <a:t>65</a:t>
            </a:r>
            <a:r>
              <a:rPr lang="en-US" sz="1295">
                <a:solidFill>
                  <a:srgbClr val="3F3F3F"/>
                </a:solidFill>
                <a:latin typeface="Meiryo"/>
                <a:ea typeface="Meiryo"/>
                <a:cs typeface="Meiryo"/>
                <a:sym typeface="Meiryo"/>
              </a:rPr>
              <a:t>(4), 1–139. </a:t>
            </a:r>
            <a:r>
              <a:rPr lang="en-US" sz="1295" u="sng">
                <a:solidFill>
                  <a:srgbClr val="3F3F3F"/>
                </a:solidFill>
                <a:latin typeface="Meiryo"/>
                <a:ea typeface="Meiryo"/>
                <a:cs typeface="Meiryo"/>
                <a:sym typeface="Meiryo"/>
                <a:hlinkClick r:id="rId3">
                  <a:extLst>
                    <a:ext uri="{A12FA001-AC4F-418D-AE19-62706E023703}">
                      <ahyp:hlinkClr xmlns:ahyp="http://schemas.microsoft.com/office/drawing/2018/hyperlinkcolor" val="tx"/>
                    </a:ext>
                  </a:extLst>
                </a:hlinkClick>
              </a:rPr>
              <a:t>https://doi-org.proxy-bc.researchport.umd.edu/10.15585/mmwr.ss6504a1</a:t>
            </a:r>
            <a:endParaRPr sz="1295">
              <a:solidFill>
                <a:srgbClr val="3F3F3F"/>
              </a:solidFill>
              <a:latin typeface="Meiryo"/>
              <a:ea typeface="Meiryo"/>
              <a:cs typeface="Meiryo"/>
              <a:sym typeface="Meiryo"/>
            </a:endParaRPr>
          </a:p>
          <a:p>
            <a:pPr marL="0" marR="0" lvl="0" indent="0" algn="l" rtl="0">
              <a:lnSpc>
                <a:spcPct val="120000"/>
              </a:lnSpc>
              <a:spcBef>
                <a:spcPts val="930"/>
              </a:spcBef>
              <a:spcAft>
                <a:spcPts val="0"/>
              </a:spcAft>
              <a:buClr>
                <a:srgbClr val="3F3F3F"/>
              </a:buClr>
              <a:buSzPts val="1295"/>
              <a:buFont typeface="Corbel"/>
              <a:buChar char="•"/>
            </a:pPr>
            <a:r>
              <a:rPr lang="en-US" sz="1295">
                <a:solidFill>
                  <a:srgbClr val="3F3F3F"/>
                </a:solidFill>
                <a:latin typeface="Meiryo"/>
                <a:ea typeface="Meiryo"/>
                <a:cs typeface="Meiryo"/>
                <a:sym typeface="Meiryo"/>
              </a:rPr>
              <a:t>Gamble, S., Mawokomatanda, T., Fang Xu, Chowdhury, P. P., Pierannunzi, C., Flegel, D., Garvin, W., &amp; Town, M. (2017). Surveillance for Certain Health Behaviors and Conditions Among States and Selected Local Areas -- Behavioral Risk Factor Surveillance System, United States, 2013 and 2014. </a:t>
            </a:r>
            <a:r>
              <a:rPr lang="en-US" sz="1295" i="1">
                <a:solidFill>
                  <a:srgbClr val="3F3F3F"/>
                </a:solidFill>
                <a:latin typeface="Meiryo"/>
                <a:ea typeface="Meiryo"/>
                <a:cs typeface="Meiryo"/>
                <a:sym typeface="Meiryo"/>
              </a:rPr>
              <a:t>MMWR Surveillance Summaries</a:t>
            </a:r>
            <a:r>
              <a:rPr lang="en-US" sz="1295">
                <a:solidFill>
                  <a:srgbClr val="3F3F3F"/>
                </a:solidFill>
                <a:latin typeface="Meiryo"/>
                <a:ea typeface="Meiryo"/>
                <a:cs typeface="Meiryo"/>
                <a:sym typeface="Meiryo"/>
              </a:rPr>
              <a:t>, </a:t>
            </a:r>
            <a:r>
              <a:rPr lang="en-US" sz="1295" i="1">
                <a:solidFill>
                  <a:srgbClr val="3F3F3F"/>
                </a:solidFill>
                <a:latin typeface="Meiryo"/>
                <a:ea typeface="Meiryo"/>
                <a:cs typeface="Meiryo"/>
                <a:sym typeface="Meiryo"/>
              </a:rPr>
              <a:t>66</a:t>
            </a:r>
            <a:r>
              <a:rPr lang="en-US" sz="1295">
                <a:solidFill>
                  <a:srgbClr val="3F3F3F"/>
                </a:solidFill>
                <a:latin typeface="Meiryo"/>
                <a:ea typeface="Meiryo"/>
                <a:cs typeface="Meiryo"/>
                <a:sym typeface="Meiryo"/>
              </a:rPr>
              <a:t>(16), 1–139. </a:t>
            </a:r>
            <a:r>
              <a:rPr lang="en-US" sz="1295" u="sng">
                <a:solidFill>
                  <a:srgbClr val="3F3F3F"/>
                </a:solidFill>
                <a:latin typeface="Meiryo"/>
                <a:ea typeface="Meiryo"/>
                <a:cs typeface="Meiryo"/>
                <a:sym typeface="Meiryo"/>
                <a:hlinkClick r:id="rId4">
                  <a:extLst>
                    <a:ext uri="{A12FA001-AC4F-418D-AE19-62706E023703}">
                      <ahyp:hlinkClr xmlns:ahyp="http://schemas.microsoft.com/office/drawing/2018/hyperlinkcolor" val="tx"/>
                    </a:ext>
                  </a:extLst>
                </a:hlinkClick>
              </a:rPr>
              <a:t>https://doi-org.proxy-bc.researchport.umd.edu/10.15585/mmwr.ss6616a1</a:t>
            </a:r>
            <a:endParaRPr sz="1295">
              <a:solidFill>
                <a:srgbClr val="3F3F3F"/>
              </a:solidFill>
              <a:latin typeface="Meiryo"/>
              <a:ea typeface="Meiryo"/>
              <a:cs typeface="Meiryo"/>
              <a:sym typeface="Meiryo"/>
            </a:endParaRPr>
          </a:p>
          <a:p>
            <a:pPr marL="0" marR="0" lvl="0" indent="0" algn="l" rtl="0">
              <a:lnSpc>
                <a:spcPct val="120000"/>
              </a:lnSpc>
              <a:spcBef>
                <a:spcPts val="930"/>
              </a:spcBef>
              <a:spcAft>
                <a:spcPts val="0"/>
              </a:spcAft>
              <a:buClr>
                <a:srgbClr val="3F3F3F"/>
              </a:buClr>
              <a:buSzPts val="1295"/>
              <a:buFont typeface="Corbel"/>
              <a:buChar char="•"/>
            </a:pPr>
            <a:r>
              <a:rPr lang="en-US" sz="1295">
                <a:solidFill>
                  <a:srgbClr val="3F3F3F"/>
                </a:solidFill>
                <a:latin typeface="Meiryo"/>
                <a:ea typeface="Meiryo"/>
                <a:cs typeface="Meiryo"/>
                <a:sym typeface="Meiryo"/>
              </a:rPr>
              <a:t>Meyer, S. B., Luong, T. C., Mamerow, L., &amp; Ward, P. R. (2013). Inequities in access to healthcare: analysis of national survey data across six Asia-Pacific countries. </a:t>
            </a:r>
            <a:r>
              <a:rPr lang="en-US" sz="1295" i="1">
                <a:solidFill>
                  <a:srgbClr val="3F3F3F"/>
                </a:solidFill>
                <a:latin typeface="Meiryo"/>
                <a:ea typeface="Meiryo"/>
                <a:cs typeface="Meiryo"/>
                <a:sym typeface="Meiryo"/>
              </a:rPr>
              <a:t>BMC Health Services Research</a:t>
            </a:r>
            <a:r>
              <a:rPr lang="en-US" sz="1295">
                <a:solidFill>
                  <a:srgbClr val="3F3F3F"/>
                </a:solidFill>
                <a:latin typeface="Meiryo"/>
                <a:ea typeface="Meiryo"/>
                <a:cs typeface="Meiryo"/>
                <a:sym typeface="Meiryo"/>
              </a:rPr>
              <a:t>, </a:t>
            </a:r>
            <a:r>
              <a:rPr lang="en-US" sz="1295" i="1">
                <a:solidFill>
                  <a:srgbClr val="3F3F3F"/>
                </a:solidFill>
                <a:latin typeface="Meiryo"/>
                <a:ea typeface="Meiryo"/>
                <a:cs typeface="Meiryo"/>
                <a:sym typeface="Meiryo"/>
              </a:rPr>
              <a:t>13</a:t>
            </a:r>
            <a:r>
              <a:rPr lang="en-US" sz="1295">
                <a:solidFill>
                  <a:srgbClr val="3F3F3F"/>
                </a:solidFill>
                <a:latin typeface="Meiryo"/>
                <a:ea typeface="Meiryo"/>
                <a:cs typeface="Meiryo"/>
                <a:sym typeface="Meiryo"/>
              </a:rPr>
              <a:t>(1), 238–250. </a:t>
            </a:r>
            <a:r>
              <a:rPr lang="en-US" sz="1295" u="sng">
                <a:solidFill>
                  <a:srgbClr val="3F3F3F"/>
                </a:solidFill>
                <a:latin typeface="Meiryo"/>
                <a:ea typeface="Meiryo"/>
                <a:cs typeface="Meiryo"/>
                <a:sym typeface="Meiryo"/>
                <a:hlinkClick r:id="rId5">
                  <a:extLst>
                    <a:ext uri="{A12FA001-AC4F-418D-AE19-62706E023703}">
                      <ahyp:hlinkClr xmlns:ahyp="http://schemas.microsoft.com/office/drawing/2018/hyperlinkcolor" val="tx"/>
                    </a:ext>
                  </a:extLst>
                </a:hlinkClick>
              </a:rPr>
              <a:t>https://doi-org.proxy-bc.researchport.umd.edu/10.1186/1472-6963-13-238</a:t>
            </a:r>
            <a:endParaRPr sz="1295">
              <a:solidFill>
                <a:srgbClr val="3F3F3F"/>
              </a:solidFill>
              <a:latin typeface="Meiryo"/>
              <a:ea typeface="Meiryo"/>
              <a:cs typeface="Meiryo"/>
              <a:sym typeface="Meiryo"/>
            </a:endParaRPr>
          </a:p>
          <a:p>
            <a:pPr marL="0" marR="0" lvl="0" indent="0" algn="l" rtl="0">
              <a:lnSpc>
                <a:spcPct val="120000"/>
              </a:lnSpc>
              <a:spcBef>
                <a:spcPts val="930"/>
              </a:spcBef>
              <a:spcAft>
                <a:spcPts val="0"/>
              </a:spcAft>
              <a:buClr>
                <a:srgbClr val="3F3F3F"/>
              </a:buClr>
              <a:buSzPts val="1295"/>
              <a:buFont typeface="Corbel"/>
              <a:buChar char="•"/>
            </a:pPr>
            <a:r>
              <a:rPr lang="en-US" sz="1295" u="sng">
                <a:solidFill>
                  <a:srgbClr val="3F3F3F"/>
                </a:solidFill>
                <a:latin typeface="Meiryo"/>
                <a:ea typeface="Meiryo"/>
                <a:cs typeface="Meiryo"/>
                <a:sym typeface="Meiryo"/>
                <a:hlinkClick r:id="rId6">
                  <a:extLst>
                    <a:ext uri="{A12FA001-AC4F-418D-AE19-62706E023703}">
                      <ahyp:hlinkClr xmlns:ahyp="http://schemas.microsoft.com/office/drawing/2018/hyperlinkcolor" val="tx"/>
                    </a:ext>
                  </a:extLst>
                </a:hlinkClick>
              </a:rPr>
              <a:t>https://skagitcounty.blog/tag/inequity/</a:t>
            </a:r>
            <a:endParaRPr sz="1295">
              <a:solidFill>
                <a:srgbClr val="3F3F3F"/>
              </a:solidFill>
              <a:latin typeface="Meiryo"/>
              <a:ea typeface="Meiryo"/>
              <a:cs typeface="Meiryo"/>
              <a:sym typeface="Meiryo"/>
            </a:endParaRPr>
          </a:p>
          <a:p>
            <a:pPr marL="0" marR="0" lvl="0" indent="0" algn="l" rtl="0">
              <a:lnSpc>
                <a:spcPct val="120000"/>
              </a:lnSpc>
              <a:spcBef>
                <a:spcPts val="930"/>
              </a:spcBef>
              <a:spcAft>
                <a:spcPts val="0"/>
              </a:spcAft>
              <a:buClr>
                <a:srgbClr val="3F3F3F"/>
              </a:buClr>
              <a:buSzPts val="1295"/>
              <a:buFont typeface="Corbel"/>
              <a:buChar char="•"/>
            </a:pPr>
            <a:r>
              <a:rPr lang="en-US" sz="1295">
                <a:solidFill>
                  <a:srgbClr val="3F3F3F"/>
                </a:solidFill>
                <a:latin typeface="Meiryo"/>
                <a:ea typeface="Meiryo"/>
                <a:cs typeface="Meiryo"/>
                <a:sym typeface="Meiryo"/>
              </a:rPr>
              <a:t>https://telelanguage.com/language-access-healthcare-open-enrollment-infographic/</a:t>
            </a:r>
            <a:endParaRPr/>
          </a:p>
          <a:p>
            <a:pPr marL="0" marR="0" lvl="0" indent="0" algn="l" rtl="0">
              <a:lnSpc>
                <a:spcPct val="120000"/>
              </a:lnSpc>
              <a:spcBef>
                <a:spcPts val="930"/>
              </a:spcBef>
              <a:spcAft>
                <a:spcPts val="0"/>
              </a:spcAft>
              <a:buClr>
                <a:srgbClr val="3F3F3F"/>
              </a:buClr>
              <a:buSzPts val="1295"/>
              <a:buFont typeface="Corbel"/>
              <a:buChar char="•"/>
            </a:pPr>
            <a:r>
              <a:rPr lang="en-US" sz="1295">
                <a:solidFill>
                  <a:srgbClr val="3F3F3F"/>
                </a:solidFill>
                <a:latin typeface="Meiryo"/>
                <a:ea typeface="Meiryo"/>
                <a:cs typeface="Meiryo"/>
                <a:sym typeface="Meiryo"/>
              </a:rPr>
              <a:t>https://unsplash.com/s/photos/</a:t>
            </a:r>
            <a:endParaRPr/>
          </a:p>
          <a:p>
            <a:pPr marL="0" marR="0" lvl="0" indent="0" algn="l" rtl="0">
              <a:lnSpc>
                <a:spcPct val="120000"/>
              </a:lnSpc>
              <a:spcBef>
                <a:spcPts val="930"/>
              </a:spcBef>
              <a:spcAft>
                <a:spcPts val="0"/>
              </a:spcAft>
              <a:buNone/>
            </a:pPr>
            <a:endParaRPr sz="832">
              <a:solidFill>
                <a:srgbClr val="3F3F3F"/>
              </a:solidFill>
              <a:latin typeface="Meiryo"/>
              <a:ea typeface="Meiryo"/>
              <a:cs typeface="Meiryo"/>
              <a:sym typeface="Meiryo"/>
            </a:endParaRPr>
          </a:p>
        </p:txBody>
      </p:sp>
      <p:sp>
        <p:nvSpPr>
          <p:cNvPr id="203" name="Google Shape;203;p9"/>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rmAutofit/>
          </a:bodyPr>
          <a:lstStyle/>
          <a:p>
            <a:pPr marL="0" lvl="0" indent="0" algn="l" rtl="0">
              <a:spcBef>
                <a:spcPts val="0"/>
              </a:spcBef>
              <a:spcAft>
                <a:spcPts val="0"/>
              </a:spcAft>
              <a:buNone/>
            </a:pPr>
            <a:r>
              <a:rPr lang="en-US"/>
              <a:t>Exploring Access to Healthcare in the U.S.</a:t>
            </a:r>
            <a:endParaRPr/>
          </a:p>
        </p:txBody>
      </p:sp>
      <p:sp>
        <p:nvSpPr>
          <p:cNvPr id="204" name="Google Shape;204;p9"/>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rmAutofit/>
          </a:bodyPr>
          <a:lstStyle/>
          <a:p>
            <a:pPr marL="0" lvl="0" indent="0" algn="l" rtl="0">
              <a:spcBef>
                <a:spcPts val="0"/>
              </a:spcBef>
              <a:spcAft>
                <a:spcPts val="0"/>
              </a:spcAft>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SketchLinesVTI">
  <a:themeElements>
    <a:clrScheme name="SketchLines">
      <a:dk1>
        <a:srgbClr val="000000"/>
      </a:dk1>
      <a:lt1>
        <a:srgbClr val="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677</Words>
  <Application>Microsoft Macintosh PowerPoint</Application>
  <PresentationFormat>Widescreen</PresentationFormat>
  <Paragraphs>82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Meiryo</vt:lpstr>
      <vt:lpstr>Arial</vt:lpstr>
      <vt:lpstr>Calibri</vt:lpstr>
      <vt:lpstr>Corbel</vt:lpstr>
      <vt:lpstr>SketchLinesVTI</vt:lpstr>
      <vt:lpstr>Exploring Access to Healthcare in the U.S. on an interactive dashboard.</vt:lpstr>
      <vt:lpstr>Agenda</vt:lpstr>
      <vt:lpstr>Why is this important?</vt:lpstr>
      <vt:lpstr>Similar Projects</vt:lpstr>
      <vt:lpstr>How is this project different?</vt:lpstr>
      <vt:lpstr>Planning and implementing the project (Data Flow&amp; Architecture Diagram)</vt:lpstr>
      <vt:lpstr>The dataset</vt:lpstr>
      <vt:lpstr>Next steps.. Exploratory Data Analysis(EDA)</vt:lpstr>
      <vt:lpstr>References</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Access to Healthcare in the U.S. on an interactive dashboard.</dc:title>
  <dc:creator>Ghita Moummi</dc:creator>
  <cp:lastModifiedBy>Microsoft Office User</cp:lastModifiedBy>
  <cp:revision>1</cp:revision>
  <dcterms:created xsi:type="dcterms:W3CDTF">2020-09-21T03:26:35Z</dcterms:created>
  <dcterms:modified xsi:type="dcterms:W3CDTF">2020-09-25T02:40:51Z</dcterms:modified>
</cp:coreProperties>
</file>