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84" r:id="rId2"/>
  </p:sldMasterIdLst>
  <p:notesMasterIdLst>
    <p:notesMasterId r:id="rId13"/>
  </p:notesMasterIdLst>
  <p:sldIdLst>
    <p:sldId id="256" r:id="rId3"/>
    <p:sldId id="261" r:id="rId4"/>
    <p:sldId id="272" r:id="rId5"/>
    <p:sldId id="277" r:id="rId6"/>
    <p:sldId id="273" r:id="rId7"/>
    <p:sldId id="274" r:id="rId8"/>
    <p:sldId id="275" r:id="rId9"/>
    <p:sldId id="276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87500"/>
  </p:normalViewPr>
  <p:slideViewPr>
    <p:cSldViewPr snapToGrid="0" snapToObjects="1">
      <p:cViewPr varScale="1">
        <p:scale>
          <a:sx n="90" d="100"/>
          <a:sy n="90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6A23-52DE-44F7-878D-712DD3CE703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A315C-F3C3-457B-99F4-1B8734A4674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Health policy makers can use this dashboard to know which counties to focus on and on what conditions.</a:t>
          </a:r>
        </a:p>
      </dgm:t>
    </dgm:pt>
    <dgm:pt modelId="{689CDC47-B917-4E50-96CF-2987CB79B09C}" type="parTrans" cxnId="{D16905F5-7B13-4439-8049-C59400687AA3}">
      <dgm:prSet/>
      <dgm:spPr/>
      <dgm:t>
        <a:bodyPr/>
        <a:lstStyle/>
        <a:p>
          <a:endParaRPr lang="en-US"/>
        </a:p>
      </dgm:t>
    </dgm:pt>
    <dgm:pt modelId="{CBF5F6E4-DEF1-4047-8D5F-84083E4A4814}" type="sibTrans" cxnId="{D16905F5-7B13-4439-8049-C59400687AA3}">
      <dgm:prSet/>
      <dgm:spPr/>
      <dgm:t>
        <a:bodyPr/>
        <a:lstStyle/>
        <a:p>
          <a:endParaRPr lang="en-US"/>
        </a:p>
      </dgm:t>
    </dgm:pt>
    <dgm:pt modelId="{CB75FF2F-F75A-452D-A449-683313D40A7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This dataset could be enhanced by plugging it to be live streamed or automatically updated every year. This would:</a:t>
          </a:r>
        </a:p>
      </dgm:t>
    </dgm:pt>
    <dgm:pt modelId="{DAFD3AA3-CB22-4853-9216-4DF00B587835}" type="parTrans" cxnId="{031FFD7D-C3BC-4C43-A0E3-B890DA62813A}">
      <dgm:prSet/>
      <dgm:spPr/>
      <dgm:t>
        <a:bodyPr/>
        <a:lstStyle/>
        <a:p>
          <a:endParaRPr lang="en-US"/>
        </a:p>
      </dgm:t>
    </dgm:pt>
    <dgm:pt modelId="{3D8B4E4E-7C17-41FC-B699-5D2C187F52CF}" type="sibTrans" cxnId="{031FFD7D-C3BC-4C43-A0E3-B890DA62813A}">
      <dgm:prSet/>
      <dgm:spPr/>
      <dgm:t>
        <a:bodyPr/>
        <a:lstStyle/>
        <a:p>
          <a:endParaRPr lang="en-US"/>
        </a:p>
      </dgm:t>
    </dgm:pt>
    <dgm:pt modelId="{6C8194CC-52A0-4707-9C04-4015E9538668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1. Improve our algorithm outcomes</a:t>
          </a:r>
        </a:p>
      </dgm:t>
    </dgm:pt>
    <dgm:pt modelId="{9331E1FA-5CE0-4184-A26F-FDBCBE2CA15B}" type="parTrans" cxnId="{26FCA9BF-9079-4E07-8B85-F6DF0A959495}">
      <dgm:prSet/>
      <dgm:spPr/>
      <dgm:t>
        <a:bodyPr/>
        <a:lstStyle/>
        <a:p>
          <a:endParaRPr lang="en-US"/>
        </a:p>
      </dgm:t>
    </dgm:pt>
    <dgm:pt modelId="{5C96222A-DECB-4B7E-9AB6-6F38D7643811}" type="sibTrans" cxnId="{26FCA9BF-9079-4E07-8B85-F6DF0A959495}">
      <dgm:prSet/>
      <dgm:spPr/>
      <dgm:t>
        <a:bodyPr/>
        <a:lstStyle/>
        <a:p>
          <a:endParaRPr lang="en-US"/>
        </a:p>
      </dgm:t>
    </dgm:pt>
    <dgm:pt modelId="{9ABB8B57-0270-4B68-A721-4E9AC6800E15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2. Give us insight on how we are doing over the years.</a:t>
          </a:r>
        </a:p>
      </dgm:t>
    </dgm:pt>
    <dgm:pt modelId="{983EEC19-A5CC-4537-9D43-CD8D78ECEFAE}" type="parTrans" cxnId="{8D3F05D4-74C7-4B4E-B268-EDC3D95DDC07}">
      <dgm:prSet/>
      <dgm:spPr/>
      <dgm:t>
        <a:bodyPr/>
        <a:lstStyle/>
        <a:p>
          <a:endParaRPr lang="en-US"/>
        </a:p>
      </dgm:t>
    </dgm:pt>
    <dgm:pt modelId="{D3929D23-BE0D-440D-B749-0A70CC2CD357}" type="sibTrans" cxnId="{8D3F05D4-74C7-4B4E-B268-EDC3D95DDC07}">
      <dgm:prSet/>
      <dgm:spPr/>
      <dgm:t>
        <a:bodyPr/>
        <a:lstStyle/>
        <a:p>
          <a:endParaRPr lang="en-US"/>
        </a:p>
      </dgm:t>
    </dgm:pt>
    <dgm:pt modelId="{B0B0DA25-AB38-4602-B7AA-9435A9B0A7B4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3. Tell if our policies are making a difference whether positive or negative. </a:t>
          </a:r>
        </a:p>
      </dgm:t>
    </dgm:pt>
    <dgm:pt modelId="{DADC2F55-8DD2-45E5-97A9-ED4FD62075EC}" type="parTrans" cxnId="{0E19B7E8-3870-4F62-912E-C9680340189C}">
      <dgm:prSet/>
      <dgm:spPr/>
      <dgm:t>
        <a:bodyPr/>
        <a:lstStyle/>
        <a:p>
          <a:endParaRPr lang="en-US"/>
        </a:p>
      </dgm:t>
    </dgm:pt>
    <dgm:pt modelId="{33AB82E6-14D4-4D37-A082-0ECDDA7FC9FE}" type="sibTrans" cxnId="{0E19B7E8-3870-4F62-912E-C9680340189C}">
      <dgm:prSet/>
      <dgm:spPr/>
      <dgm:t>
        <a:bodyPr/>
        <a:lstStyle/>
        <a:p>
          <a:endParaRPr lang="en-US"/>
        </a:p>
      </dgm:t>
    </dgm:pt>
    <dgm:pt modelId="{5FCDA712-8453-47F7-B1E3-CAA1D5B6ED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This project can be extended to other areas such as studying air quality .</a:t>
          </a:r>
        </a:p>
      </dgm:t>
    </dgm:pt>
    <dgm:pt modelId="{5EB25011-4DBC-4FBA-86E0-5BC509F6A880}" type="parTrans" cxnId="{0E1EDF0B-6FCE-4749-869A-54804F0F0525}">
      <dgm:prSet/>
      <dgm:spPr/>
      <dgm:t>
        <a:bodyPr/>
        <a:lstStyle/>
        <a:p>
          <a:endParaRPr lang="en-US"/>
        </a:p>
      </dgm:t>
    </dgm:pt>
    <dgm:pt modelId="{85408256-E925-45F2-BE12-7735CD1A96D3}" type="sibTrans" cxnId="{0E1EDF0B-6FCE-4749-869A-54804F0F0525}">
      <dgm:prSet/>
      <dgm:spPr/>
      <dgm:t>
        <a:bodyPr/>
        <a:lstStyle/>
        <a:p>
          <a:endParaRPr lang="en-US"/>
        </a:p>
      </dgm:t>
    </dgm:pt>
    <dgm:pt modelId="{629A782F-0D42-413A-B5FA-A635359163EB}" type="pres">
      <dgm:prSet presAssocID="{68546A23-52DE-44F7-878D-712DD3CE7030}" presName="root" presStyleCnt="0">
        <dgm:presLayoutVars>
          <dgm:dir/>
          <dgm:resizeHandles val="exact"/>
        </dgm:presLayoutVars>
      </dgm:prSet>
      <dgm:spPr/>
    </dgm:pt>
    <dgm:pt modelId="{FBF367EA-D0CC-43AA-9B33-2565C44016B5}" type="pres">
      <dgm:prSet presAssocID="{DA2A315C-F3C3-457B-99F4-1B8734A4674D}" presName="compNode" presStyleCnt="0"/>
      <dgm:spPr/>
    </dgm:pt>
    <dgm:pt modelId="{14E4C0FF-97B2-45AB-B698-69358A2B82FA}" type="pres">
      <dgm:prSet presAssocID="{DA2A315C-F3C3-457B-99F4-1B8734A467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51285E8-7B85-42D4-8234-A54A391E4D54}" type="pres">
      <dgm:prSet presAssocID="{DA2A315C-F3C3-457B-99F4-1B8734A4674D}" presName="iconSpace" presStyleCnt="0"/>
      <dgm:spPr/>
    </dgm:pt>
    <dgm:pt modelId="{9C681701-63C2-49D2-BC99-4D38838D99A2}" type="pres">
      <dgm:prSet presAssocID="{DA2A315C-F3C3-457B-99F4-1B8734A4674D}" presName="parTx" presStyleLbl="revTx" presStyleIdx="0" presStyleCnt="6">
        <dgm:presLayoutVars>
          <dgm:chMax val="0"/>
          <dgm:chPref val="0"/>
        </dgm:presLayoutVars>
      </dgm:prSet>
      <dgm:spPr/>
    </dgm:pt>
    <dgm:pt modelId="{98E5B76F-6FA5-479C-8DD4-FC98BB73665E}" type="pres">
      <dgm:prSet presAssocID="{DA2A315C-F3C3-457B-99F4-1B8734A4674D}" presName="txSpace" presStyleCnt="0"/>
      <dgm:spPr/>
    </dgm:pt>
    <dgm:pt modelId="{F1E538C2-A218-46FF-96BF-08AAB7085811}" type="pres">
      <dgm:prSet presAssocID="{DA2A315C-F3C3-457B-99F4-1B8734A4674D}" presName="desTx" presStyleLbl="revTx" presStyleIdx="1" presStyleCnt="6">
        <dgm:presLayoutVars/>
      </dgm:prSet>
      <dgm:spPr/>
    </dgm:pt>
    <dgm:pt modelId="{69D0F241-7615-40F3-AB0E-CDE2464D336E}" type="pres">
      <dgm:prSet presAssocID="{CBF5F6E4-DEF1-4047-8D5F-84083E4A4814}" presName="sibTrans" presStyleCnt="0"/>
      <dgm:spPr/>
    </dgm:pt>
    <dgm:pt modelId="{731D1654-1256-4B0B-BB93-44B175F2ABF7}" type="pres">
      <dgm:prSet presAssocID="{CB75FF2F-F75A-452D-A449-683313D40A71}" presName="compNode" presStyleCnt="0"/>
      <dgm:spPr/>
    </dgm:pt>
    <dgm:pt modelId="{B2F80C1A-EC68-4379-A203-22B9726D2094}" type="pres">
      <dgm:prSet presAssocID="{CB75FF2F-F75A-452D-A449-683313D40A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AC2E13-0DE8-4767-85CB-C3081E70CA73}" type="pres">
      <dgm:prSet presAssocID="{CB75FF2F-F75A-452D-A449-683313D40A71}" presName="iconSpace" presStyleCnt="0"/>
      <dgm:spPr/>
    </dgm:pt>
    <dgm:pt modelId="{D881EA1D-E684-42B1-AF35-550041969FF6}" type="pres">
      <dgm:prSet presAssocID="{CB75FF2F-F75A-452D-A449-683313D40A71}" presName="parTx" presStyleLbl="revTx" presStyleIdx="2" presStyleCnt="6">
        <dgm:presLayoutVars>
          <dgm:chMax val="0"/>
          <dgm:chPref val="0"/>
        </dgm:presLayoutVars>
      </dgm:prSet>
      <dgm:spPr/>
    </dgm:pt>
    <dgm:pt modelId="{CD18CA62-A9D7-4B4A-9281-76650D85F00E}" type="pres">
      <dgm:prSet presAssocID="{CB75FF2F-F75A-452D-A449-683313D40A71}" presName="txSpace" presStyleCnt="0"/>
      <dgm:spPr/>
    </dgm:pt>
    <dgm:pt modelId="{EB791B6D-65E5-4B71-B358-0B1B5AE59DD8}" type="pres">
      <dgm:prSet presAssocID="{CB75FF2F-F75A-452D-A449-683313D40A71}" presName="desTx" presStyleLbl="revTx" presStyleIdx="3" presStyleCnt="6">
        <dgm:presLayoutVars/>
      </dgm:prSet>
      <dgm:spPr/>
    </dgm:pt>
    <dgm:pt modelId="{B0DDC4DE-9242-4A19-B9FE-BA0CEC32C6E7}" type="pres">
      <dgm:prSet presAssocID="{3D8B4E4E-7C17-41FC-B699-5D2C187F52CF}" presName="sibTrans" presStyleCnt="0"/>
      <dgm:spPr/>
    </dgm:pt>
    <dgm:pt modelId="{3E116F0A-A005-4DB4-B302-C308648EBC00}" type="pres">
      <dgm:prSet presAssocID="{5FCDA712-8453-47F7-B1E3-CAA1D5B6EDCE}" presName="compNode" presStyleCnt="0"/>
      <dgm:spPr/>
    </dgm:pt>
    <dgm:pt modelId="{5C8EDAAA-BC72-46AD-A983-8A5D3B537B55}" type="pres">
      <dgm:prSet presAssocID="{5FCDA712-8453-47F7-B1E3-CAA1D5B6ED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2CEE86D-1A74-47B2-8DD2-E3F48C77DC40}" type="pres">
      <dgm:prSet presAssocID="{5FCDA712-8453-47F7-B1E3-CAA1D5B6EDCE}" presName="iconSpace" presStyleCnt="0"/>
      <dgm:spPr/>
    </dgm:pt>
    <dgm:pt modelId="{E63C9C45-AC41-4C51-8E85-5B9B24855D45}" type="pres">
      <dgm:prSet presAssocID="{5FCDA712-8453-47F7-B1E3-CAA1D5B6EDCE}" presName="parTx" presStyleLbl="revTx" presStyleIdx="4" presStyleCnt="6">
        <dgm:presLayoutVars>
          <dgm:chMax val="0"/>
          <dgm:chPref val="0"/>
        </dgm:presLayoutVars>
      </dgm:prSet>
      <dgm:spPr/>
    </dgm:pt>
    <dgm:pt modelId="{A27E1392-C1E1-4ED5-8787-C62548BC052C}" type="pres">
      <dgm:prSet presAssocID="{5FCDA712-8453-47F7-B1E3-CAA1D5B6EDCE}" presName="txSpace" presStyleCnt="0"/>
      <dgm:spPr/>
    </dgm:pt>
    <dgm:pt modelId="{88D888E2-28DA-4F4B-9EF0-ACAFF0E2D144}" type="pres">
      <dgm:prSet presAssocID="{5FCDA712-8453-47F7-B1E3-CAA1D5B6EDCE}" presName="desTx" presStyleLbl="revTx" presStyleIdx="5" presStyleCnt="6">
        <dgm:presLayoutVars/>
      </dgm:prSet>
      <dgm:spPr/>
    </dgm:pt>
  </dgm:ptLst>
  <dgm:cxnLst>
    <dgm:cxn modelId="{0E1EDF0B-6FCE-4749-869A-54804F0F0525}" srcId="{68546A23-52DE-44F7-878D-712DD3CE7030}" destId="{5FCDA712-8453-47F7-B1E3-CAA1D5B6EDCE}" srcOrd="2" destOrd="0" parTransId="{5EB25011-4DBC-4FBA-86E0-5BC509F6A880}" sibTransId="{85408256-E925-45F2-BE12-7735CD1A96D3}"/>
    <dgm:cxn modelId="{08CA9914-24A8-42DE-A674-F76942F585C1}" type="presOf" srcId="{68546A23-52DE-44F7-878D-712DD3CE7030}" destId="{629A782F-0D42-413A-B5FA-A635359163EB}" srcOrd="0" destOrd="0" presId="urn:microsoft.com/office/officeart/2018/2/layout/IconLabelDescriptionList"/>
    <dgm:cxn modelId="{43978024-151D-4EFD-8C09-2770C13B59CE}" type="presOf" srcId="{B0B0DA25-AB38-4602-B7AA-9435A9B0A7B4}" destId="{EB791B6D-65E5-4B71-B358-0B1B5AE59DD8}" srcOrd="0" destOrd="2" presId="urn:microsoft.com/office/officeart/2018/2/layout/IconLabelDescriptionList"/>
    <dgm:cxn modelId="{846BED79-9F17-4F06-A0AC-93E1FD14D5EB}" type="presOf" srcId="{6C8194CC-52A0-4707-9C04-4015E9538668}" destId="{EB791B6D-65E5-4B71-B358-0B1B5AE59DD8}" srcOrd="0" destOrd="0" presId="urn:microsoft.com/office/officeart/2018/2/layout/IconLabelDescriptionList"/>
    <dgm:cxn modelId="{031FFD7D-C3BC-4C43-A0E3-B890DA62813A}" srcId="{68546A23-52DE-44F7-878D-712DD3CE7030}" destId="{CB75FF2F-F75A-452D-A449-683313D40A71}" srcOrd="1" destOrd="0" parTransId="{DAFD3AA3-CB22-4853-9216-4DF00B587835}" sibTransId="{3D8B4E4E-7C17-41FC-B699-5D2C187F52CF}"/>
    <dgm:cxn modelId="{E403B080-C4E3-489F-B02E-BC89B76806EA}" type="presOf" srcId="{DA2A315C-F3C3-457B-99F4-1B8734A4674D}" destId="{9C681701-63C2-49D2-BC99-4D38838D99A2}" srcOrd="0" destOrd="0" presId="urn:microsoft.com/office/officeart/2018/2/layout/IconLabelDescriptionList"/>
    <dgm:cxn modelId="{FFE9A4A4-76E0-4CA3-B200-6AE598316EF2}" type="presOf" srcId="{5FCDA712-8453-47F7-B1E3-CAA1D5B6EDCE}" destId="{E63C9C45-AC41-4C51-8E85-5B9B24855D45}" srcOrd="0" destOrd="0" presId="urn:microsoft.com/office/officeart/2018/2/layout/IconLabelDescriptionList"/>
    <dgm:cxn modelId="{771A58BF-44A8-4BA9-8602-87F3B1B3F947}" type="presOf" srcId="{CB75FF2F-F75A-452D-A449-683313D40A71}" destId="{D881EA1D-E684-42B1-AF35-550041969FF6}" srcOrd="0" destOrd="0" presId="urn:microsoft.com/office/officeart/2018/2/layout/IconLabelDescriptionList"/>
    <dgm:cxn modelId="{26FCA9BF-9079-4E07-8B85-F6DF0A959495}" srcId="{CB75FF2F-F75A-452D-A449-683313D40A71}" destId="{6C8194CC-52A0-4707-9C04-4015E9538668}" srcOrd="0" destOrd="0" parTransId="{9331E1FA-5CE0-4184-A26F-FDBCBE2CA15B}" sibTransId="{5C96222A-DECB-4B7E-9AB6-6F38D7643811}"/>
    <dgm:cxn modelId="{8D3F05D4-74C7-4B4E-B268-EDC3D95DDC07}" srcId="{CB75FF2F-F75A-452D-A449-683313D40A71}" destId="{9ABB8B57-0270-4B68-A721-4E9AC6800E15}" srcOrd="1" destOrd="0" parTransId="{983EEC19-A5CC-4537-9D43-CD8D78ECEFAE}" sibTransId="{D3929D23-BE0D-440D-B749-0A70CC2CD357}"/>
    <dgm:cxn modelId="{0E19B7E8-3870-4F62-912E-C9680340189C}" srcId="{CB75FF2F-F75A-452D-A449-683313D40A71}" destId="{B0B0DA25-AB38-4602-B7AA-9435A9B0A7B4}" srcOrd="2" destOrd="0" parTransId="{DADC2F55-8DD2-45E5-97A9-ED4FD62075EC}" sibTransId="{33AB82E6-14D4-4D37-A082-0ECDDA7FC9FE}"/>
    <dgm:cxn modelId="{D16905F5-7B13-4439-8049-C59400687AA3}" srcId="{68546A23-52DE-44F7-878D-712DD3CE7030}" destId="{DA2A315C-F3C3-457B-99F4-1B8734A4674D}" srcOrd="0" destOrd="0" parTransId="{689CDC47-B917-4E50-96CF-2987CB79B09C}" sibTransId="{CBF5F6E4-DEF1-4047-8D5F-84083E4A4814}"/>
    <dgm:cxn modelId="{DC0085FF-644D-4402-86E5-A573A5459402}" type="presOf" srcId="{9ABB8B57-0270-4B68-A721-4E9AC6800E15}" destId="{EB791B6D-65E5-4B71-B358-0B1B5AE59DD8}" srcOrd="0" destOrd="1" presId="urn:microsoft.com/office/officeart/2018/2/layout/IconLabelDescriptionList"/>
    <dgm:cxn modelId="{510EB024-DC4C-49D4-B0F6-762BB4C6F307}" type="presParOf" srcId="{629A782F-0D42-413A-B5FA-A635359163EB}" destId="{FBF367EA-D0CC-43AA-9B33-2565C44016B5}" srcOrd="0" destOrd="0" presId="urn:microsoft.com/office/officeart/2018/2/layout/IconLabelDescriptionList"/>
    <dgm:cxn modelId="{46FE4607-3EE1-4A14-AA48-3CD11A44BBE1}" type="presParOf" srcId="{FBF367EA-D0CC-43AA-9B33-2565C44016B5}" destId="{14E4C0FF-97B2-45AB-B698-69358A2B82FA}" srcOrd="0" destOrd="0" presId="urn:microsoft.com/office/officeart/2018/2/layout/IconLabelDescriptionList"/>
    <dgm:cxn modelId="{117E054E-DC37-4F0F-98D5-FB85AC55F0B9}" type="presParOf" srcId="{FBF367EA-D0CC-43AA-9B33-2565C44016B5}" destId="{051285E8-7B85-42D4-8234-A54A391E4D54}" srcOrd="1" destOrd="0" presId="urn:microsoft.com/office/officeart/2018/2/layout/IconLabelDescriptionList"/>
    <dgm:cxn modelId="{06ADD2F5-F2E5-489A-BA9F-2C419FE07A97}" type="presParOf" srcId="{FBF367EA-D0CC-43AA-9B33-2565C44016B5}" destId="{9C681701-63C2-49D2-BC99-4D38838D99A2}" srcOrd="2" destOrd="0" presId="urn:microsoft.com/office/officeart/2018/2/layout/IconLabelDescriptionList"/>
    <dgm:cxn modelId="{D250D859-C17B-404C-A523-4F27177369D4}" type="presParOf" srcId="{FBF367EA-D0CC-43AA-9B33-2565C44016B5}" destId="{98E5B76F-6FA5-479C-8DD4-FC98BB73665E}" srcOrd="3" destOrd="0" presId="urn:microsoft.com/office/officeart/2018/2/layout/IconLabelDescriptionList"/>
    <dgm:cxn modelId="{7B23C30B-2FF7-4664-8F23-AB14DAECD6E8}" type="presParOf" srcId="{FBF367EA-D0CC-43AA-9B33-2565C44016B5}" destId="{F1E538C2-A218-46FF-96BF-08AAB7085811}" srcOrd="4" destOrd="0" presId="urn:microsoft.com/office/officeart/2018/2/layout/IconLabelDescriptionList"/>
    <dgm:cxn modelId="{43BB4B51-77AB-49D0-9AD1-312BCED5C020}" type="presParOf" srcId="{629A782F-0D42-413A-B5FA-A635359163EB}" destId="{69D0F241-7615-40F3-AB0E-CDE2464D336E}" srcOrd="1" destOrd="0" presId="urn:microsoft.com/office/officeart/2018/2/layout/IconLabelDescriptionList"/>
    <dgm:cxn modelId="{E222CD9B-A659-4EB0-A6EB-DC687E3A7CB8}" type="presParOf" srcId="{629A782F-0D42-413A-B5FA-A635359163EB}" destId="{731D1654-1256-4B0B-BB93-44B175F2ABF7}" srcOrd="2" destOrd="0" presId="urn:microsoft.com/office/officeart/2018/2/layout/IconLabelDescriptionList"/>
    <dgm:cxn modelId="{94DC05DF-F79C-4462-8CD9-3309328A9B96}" type="presParOf" srcId="{731D1654-1256-4B0B-BB93-44B175F2ABF7}" destId="{B2F80C1A-EC68-4379-A203-22B9726D2094}" srcOrd="0" destOrd="0" presId="urn:microsoft.com/office/officeart/2018/2/layout/IconLabelDescriptionList"/>
    <dgm:cxn modelId="{7F2C8605-C85E-4717-A276-F24CB116FB66}" type="presParOf" srcId="{731D1654-1256-4B0B-BB93-44B175F2ABF7}" destId="{09AC2E13-0DE8-4767-85CB-C3081E70CA73}" srcOrd="1" destOrd="0" presId="urn:microsoft.com/office/officeart/2018/2/layout/IconLabelDescriptionList"/>
    <dgm:cxn modelId="{462557FC-ECB9-403E-84FB-CBBE679540A8}" type="presParOf" srcId="{731D1654-1256-4B0B-BB93-44B175F2ABF7}" destId="{D881EA1D-E684-42B1-AF35-550041969FF6}" srcOrd="2" destOrd="0" presId="urn:microsoft.com/office/officeart/2018/2/layout/IconLabelDescriptionList"/>
    <dgm:cxn modelId="{98A1CA5F-2FD5-47CB-BA9A-B49738283B81}" type="presParOf" srcId="{731D1654-1256-4B0B-BB93-44B175F2ABF7}" destId="{CD18CA62-A9D7-4B4A-9281-76650D85F00E}" srcOrd="3" destOrd="0" presId="urn:microsoft.com/office/officeart/2018/2/layout/IconLabelDescriptionList"/>
    <dgm:cxn modelId="{EDD4A7B8-DFE6-447C-AA45-82D8D2A95628}" type="presParOf" srcId="{731D1654-1256-4B0B-BB93-44B175F2ABF7}" destId="{EB791B6D-65E5-4B71-B358-0B1B5AE59DD8}" srcOrd="4" destOrd="0" presId="urn:microsoft.com/office/officeart/2018/2/layout/IconLabelDescriptionList"/>
    <dgm:cxn modelId="{9FD2BDED-61BF-4571-8C76-C96FE392441C}" type="presParOf" srcId="{629A782F-0D42-413A-B5FA-A635359163EB}" destId="{B0DDC4DE-9242-4A19-B9FE-BA0CEC32C6E7}" srcOrd="3" destOrd="0" presId="urn:microsoft.com/office/officeart/2018/2/layout/IconLabelDescriptionList"/>
    <dgm:cxn modelId="{629CF08A-4B01-4CAC-9492-A41196BE9671}" type="presParOf" srcId="{629A782F-0D42-413A-B5FA-A635359163EB}" destId="{3E116F0A-A005-4DB4-B302-C308648EBC00}" srcOrd="4" destOrd="0" presId="urn:microsoft.com/office/officeart/2018/2/layout/IconLabelDescriptionList"/>
    <dgm:cxn modelId="{C16D2904-5571-483C-B2DD-F58BFF733286}" type="presParOf" srcId="{3E116F0A-A005-4DB4-B302-C308648EBC00}" destId="{5C8EDAAA-BC72-46AD-A983-8A5D3B537B55}" srcOrd="0" destOrd="0" presId="urn:microsoft.com/office/officeart/2018/2/layout/IconLabelDescriptionList"/>
    <dgm:cxn modelId="{94012EBE-D07C-45E9-B667-8A4BF9635D70}" type="presParOf" srcId="{3E116F0A-A005-4DB4-B302-C308648EBC00}" destId="{C2CEE86D-1A74-47B2-8DD2-E3F48C77DC40}" srcOrd="1" destOrd="0" presId="urn:microsoft.com/office/officeart/2018/2/layout/IconLabelDescriptionList"/>
    <dgm:cxn modelId="{C9CDC8F3-EAA8-44BC-9C8C-5B5D992E16B7}" type="presParOf" srcId="{3E116F0A-A005-4DB4-B302-C308648EBC00}" destId="{E63C9C45-AC41-4C51-8E85-5B9B24855D45}" srcOrd="2" destOrd="0" presId="urn:microsoft.com/office/officeart/2018/2/layout/IconLabelDescriptionList"/>
    <dgm:cxn modelId="{30819CC1-0BA4-4C18-9D57-13786F3B6D7A}" type="presParOf" srcId="{3E116F0A-A005-4DB4-B302-C308648EBC00}" destId="{A27E1392-C1E1-4ED5-8787-C62548BC052C}" srcOrd="3" destOrd="0" presId="urn:microsoft.com/office/officeart/2018/2/layout/IconLabelDescriptionList"/>
    <dgm:cxn modelId="{90EBE572-F557-4E20-9CCC-62B55867D011}" type="presParOf" srcId="{3E116F0A-A005-4DB4-B302-C308648EBC00}" destId="{88D888E2-28DA-4F4B-9EF0-ACAFF0E2D14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4C0FF-97B2-45AB-B698-69358A2B82FA}">
      <dsp:nvSpPr>
        <dsp:cNvPr id="0" name=""/>
        <dsp:cNvSpPr/>
      </dsp:nvSpPr>
      <dsp:spPr>
        <a:xfrm>
          <a:off x="8216" y="50579"/>
          <a:ext cx="1085688" cy="1085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81701-63C2-49D2-BC99-4D38838D99A2}">
      <dsp:nvSpPr>
        <dsp:cNvPr id="0" name=""/>
        <dsp:cNvSpPr/>
      </dsp:nvSpPr>
      <dsp:spPr>
        <a:xfrm>
          <a:off x="8216" y="1293065"/>
          <a:ext cx="3101967" cy="9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Health policy makers can use this dashboard to know which counties to focus on and on what conditions.</a:t>
          </a:r>
        </a:p>
      </dsp:txBody>
      <dsp:txXfrm>
        <a:off x="8216" y="1293065"/>
        <a:ext cx="3101967" cy="998970"/>
      </dsp:txXfrm>
    </dsp:sp>
    <dsp:sp modelId="{F1E538C2-A218-46FF-96BF-08AAB7085811}">
      <dsp:nvSpPr>
        <dsp:cNvPr id="0" name=""/>
        <dsp:cNvSpPr/>
      </dsp:nvSpPr>
      <dsp:spPr>
        <a:xfrm>
          <a:off x="8216" y="2364965"/>
          <a:ext cx="3101967" cy="133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80C1A-EC68-4379-A203-22B9726D2094}">
      <dsp:nvSpPr>
        <dsp:cNvPr id="0" name=""/>
        <dsp:cNvSpPr/>
      </dsp:nvSpPr>
      <dsp:spPr>
        <a:xfrm>
          <a:off x="3653028" y="50579"/>
          <a:ext cx="1085688" cy="1085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1EA1D-E684-42B1-AF35-550041969FF6}">
      <dsp:nvSpPr>
        <dsp:cNvPr id="0" name=""/>
        <dsp:cNvSpPr/>
      </dsp:nvSpPr>
      <dsp:spPr>
        <a:xfrm>
          <a:off x="3653028" y="1293065"/>
          <a:ext cx="3101967" cy="9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This dataset could be enhanced by plugging it to be live streamed or automatically updated every year. This would:</a:t>
          </a:r>
        </a:p>
      </dsp:txBody>
      <dsp:txXfrm>
        <a:off x="3653028" y="1293065"/>
        <a:ext cx="3101967" cy="998970"/>
      </dsp:txXfrm>
    </dsp:sp>
    <dsp:sp modelId="{EB791B6D-65E5-4B71-B358-0B1B5AE59DD8}">
      <dsp:nvSpPr>
        <dsp:cNvPr id="0" name=""/>
        <dsp:cNvSpPr/>
      </dsp:nvSpPr>
      <dsp:spPr>
        <a:xfrm>
          <a:off x="3653028" y="2364965"/>
          <a:ext cx="3101967" cy="133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1. Improve our algorithm outcomes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Give us insight on how we are doing over the years.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Tell if our policies are making a difference whether positive or negative. </a:t>
          </a:r>
        </a:p>
      </dsp:txBody>
      <dsp:txXfrm>
        <a:off x="3653028" y="2364965"/>
        <a:ext cx="3101967" cy="1332075"/>
      </dsp:txXfrm>
    </dsp:sp>
    <dsp:sp modelId="{5C8EDAAA-BC72-46AD-A983-8A5D3B537B55}">
      <dsp:nvSpPr>
        <dsp:cNvPr id="0" name=""/>
        <dsp:cNvSpPr/>
      </dsp:nvSpPr>
      <dsp:spPr>
        <a:xfrm>
          <a:off x="7297840" y="50579"/>
          <a:ext cx="1085688" cy="10856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C9C45-AC41-4C51-8E85-5B9B24855D45}">
      <dsp:nvSpPr>
        <dsp:cNvPr id="0" name=""/>
        <dsp:cNvSpPr/>
      </dsp:nvSpPr>
      <dsp:spPr>
        <a:xfrm>
          <a:off x="7297840" y="1293065"/>
          <a:ext cx="3101967" cy="9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This project can be extended to other areas such as studying air quality .</a:t>
          </a:r>
        </a:p>
      </dsp:txBody>
      <dsp:txXfrm>
        <a:off x="7297840" y="1293065"/>
        <a:ext cx="3101967" cy="998970"/>
      </dsp:txXfrm>
    </dsp:sp>
    <dsp:sp modelId="{88D888E2-28DA-4F4B-9EF0-ACAFF0E2D144}">
      <dsp:nvSpPr>
        <dsp:cNvPr id="0" name=""/>
        <dsp:cNvSpPr/>
      </dsp:nvSpPr>
      <dsp:spPr>
        <a:xfrm>
          <a:off x="7297840" y="2364965"/>
          <a:ext cx="3101967" cy="133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3:26:36.9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1 230,'61'0,"-9"-5,6 4,-5-11,16 5,0-7,0 6,0-4,0 10,0-4,8-1,-6 6,7-6,-9 7,0-6,0 4,-8-4,-2 6,-8-5,-8 3,7-4,-14 6,6-5,-7 4,0-10,8 10,-7-9,6 8,-7-3,-6 0,5 4,-11-9,10 9,-10-4,4 1,-5 2,-1-2,-5 4,4 0,-4 0,0 0,9 0,-13 0,7 0,-1 0,-6 0,10 0,-2 0,-3 0,2 0,-4 0,5 0,-3 0,7 0,-13 0,9 0,1 0,1 0,4 0,-5 0,-5 0,4-5,2 4,1-4,5 5,-7 0,0 0,7 0,-6 0,6 0,-1 0,-4 0,4-5,1 4,-5-4,4 5,-11 0,4 0,-4 0,6-5,-6 4,4-4,-4 5,0 0,4-5,-9 4,9-4,0 5,-3 0,3 0,-1 0,-7 0,11-4,-12 3,8-3,-4 4,1 0,2 0,2 0,-3 0,2 0,-5 0,1 0,4 0,-4 0,3 0,-3 0,0 0,3 0,-3 0,0 0,3 0,-3 0,0 0,3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3:26:40.0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0 271,'98'0,"-43"0,0 0,37 0,-42 0,1 0,4 0,-1 0,-3 0,-1 0,42 0,-38 0,-1 0,39 0,-42 0,1 0,48 0,-10 0,-9 0,-2 0,-18 0,-1 0,-8 0,0-6,-7 5,-2-5,-7 1,0 3,0-8,-6 8,-2-3,-5 5,-1-5,0 4,1-4,-1 1,-5 2,4-2,-4 4,6 0,-1 0,0 0,0 0,1-5,-1 4,0-4,1 5,5 0,11-5,-6 4,11-9,-14 8,6-8,0 9,0-10,0 10,0-10,0 10,0-10,0 10,0-9,0 8,7-9,-11 10,9-10,-11 10,6-10,-6 10,4-10,-10 10,5-4,-7 0,10 4,-8-4,8 5,-9-5,-1 4,0-4,0 5,-4 0,3 0,-4-5,0 4,4-4,-9 1,9 3,-5-3,1 4,7-5,-11 4,7-3,-5 4,1 0,4 0,-4-5,4 4,-4-3,0 4,3 0,-3-4,0 3,3-4,-3 5,0 0,3 0,-3 0,0 0,3 0,-3 0,4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3:26:43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0 298,'88'0,"-10"0,9 0,-24 0,-11 0,1 0,34 0,-31-1,0 2,-1 2,-1 1,-3-3,-1 0,34 6,-19-7,-3 0,1 0,-5 0,1 0,13 0,27 0,-24 0,10 0,-24 0,0 0,6 0,-14 0,6 0,-8 0,-1-6,1-1,-7-6,5 1,-12 0,5 5,-7-4,0 5,0-6,0 0,0 5,0-3,0 3,0 1,0-5,-6 10,5-9,-5 3,0 0,4-3,-10 9,11-10,-12 10,12-10,-11 10,4-9,-6 9,1-9,-6 9,13-9,-15 9,15-4,-13 5,0-4,4 3,-4-8,6 7,-1-2,0-1,7 4,-5-4,4 0,-6 4,7-9,-6 9,12-5,-11 6,10-5,-10 4,11-5,-12 6,12 0,-11 0,20-4,-18 2,12-2,-16 4,0 0,1 0,-1 0,-5 0,4 0,-9 0,8 0,-4 0,0 0,3 0,-3 0,0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E9EE-B855-DB46-B6B3-4228C477809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3E25-9A61-A84E-98B8-D324D3D6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82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71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/stable/modules/</a:t>
            </a:r>
            <a:r>
              <a:rPr lang="en-US" dirty="0" err="1"/>
              <a:t>clustering.html#clustering-performance-evaluation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www.askpython.com</a:t>
            </a:r>
            <a:r>
              <a:rPr lang="en-US" dirty="0"/>
              <a:t>/python/examples/plot-k-means-clusters-python</a:t>
            </a:r>
          </a:p>
          <a:p>
            <a:endParaRPr lang="en-US" dirty="0"/>
          </a:p>
          <a:p>
            <a:r>
              <a:rPr lang="en-US" dirty="0"/>
              <a:t>https://rstudio-pubs-static.s3.amazonaws.com/455393_f20bacf1329a49dab40eb393308b33eb.html#:~:text=The%20main%20difference%20between%20K,actual%20points%20in%20the%20dataset.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Centroids are invented or existing points that represent the centers of the clusters.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3E25-9A61-A84E-98B8-D324D3D6A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Tableau workbook for the interactive dashboard or the PowerPoint for the static visualization on my </a:t>
            </a:r>
            <a:r>
              <a:rPr lang="en-US" dirty="0" err="1"/>
              <a:t>Github</a:t>
            </a:r>
            <a:r>
              <a:rPr lang="en-US" dirty="0"/>
              <a:t> page (link at the last page of presentation)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3E25-9A61-A84E-98B8-D324D3D6A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Img</a:t>
            </a:r>
            <a:r>
              <a:rPr lang="en-US" dirty="0"/>
              <a:t>. Source: http://</a:t>
            </a:r>
            <a:r>
              <a:rPr lang="en-US" dirty="0" err="1"/>
              <a:t>www.supercoloring.com</a:t>
            </a:r>
            <a:r>
              <a:rPr lang="en-US" dirty="0"/>
              <a:t>/paper-crafts/so-what-photo-booth-prop-message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3E25-9A61-A84E-98B8-D324D3D6A6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Img</a:t>
            </a:r>
            <a:r>
              <a:rPr lang="en-US" dirty="0"/>
              <a:t>. Source: https://</a:t>
            </a:r>
            <a:r>
              <a:rPr lang="en-US" dirty="0" err="1"/>
              <a:t>trishborgdorff.com</a:t>
            </a:r>
            <a:r>
              <a:rPr lang="en-US" dirty="0"/>
              <a:t>/2020/11/07/now-what/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3E25-9A61-A84E-98B8-D324D3D6A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8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994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43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A231-85C8-1047-A8F8-70F17B96B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62303-FA1E-5E41-A0D2-346BFD547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3D1A-349B-704D-A04D-76BEF820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D195-0C2B-A74C-A472-79A8866CCA7F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C35A-C830-7745-99AC-86C20BC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1458-E756-A842-A5B1-9FA27E5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1D4C-6BB4-F14D-8F30-8A9777A8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166DF-FEDB-B048-8FE5-C5FB32EC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3D08-4F2A-B34C-9513-D9CB508D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139-9C4B-6043-A752-048949287EA5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642-4FDE-6544-94FF-5B967F3E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41D2-5AA1-9C40-B3E3-BC9054A8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89BFB-35EA-994B-A9D1-C1303CCAA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F6DE-CC52-D749-816B-C3A2BA91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7F95-A063-884B-B920-634A30C7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F299-0DFD-8F4B-ACAF-81713468BAE4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F0F3-A418-BA46-9B44-F23460F7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9B06-A8DB-1744-BA18-1BCC54B2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94A1-CAEA-C948-AFAE-54BB5DC7B42F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0C-DA39-634B-A797-DEEC479EB617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A125-7D8A-AB41-8336-8BDECBD841A4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D9D-935B-A342-9642-9B4D62BA0AF0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3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AD3B-3933-CD46-BC9F-500364704337}" type="datetime1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BCB6-C3D2-7048-A98D-CB9E0C06AEEF}" type="datetime1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3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7B6E-CEFF-5A4E-A0DA-53BD6955598F}" type="datetime1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2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761F-58B2-BA4D-B6AB-82070FD23D71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37FE-E176-394A-AC5F-382FEDDA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1C86-DDF7-3C47-AA77-DAF28E31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7CF6-96F2-7545-88C7-1BF4714D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73D-092D-9145-851A-D4EFE133836C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E6C3-71FE-8243-B700-25163E53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A39D-6D85-C145-BEC9-5E262A5C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7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F52A-EAF7-DD4C-812F-C484B146B3D5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125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DE5A-703E-DD43-B6C4-B777EC031233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6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F2BC-7EA8-484E-AC21-5461DCA0BDE9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AD5B-0E64-AA48-9623-B43702D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BBA1-A18A-D74D-8729-54075716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EAE1-8096-C245-9E81-85F93639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E29-93F6-104E-9261-6DC0CBF4AA5C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B113-BFF1-4645-9087-8EB69D1D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568E-197D-EB4B-81E8-8BA48CBE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ADBA-1CBE-864D-B890-453FE1A7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0967-90ED-E544-B486-945A5B86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63690-5C9E-2146-80CF-09AC2A6C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F00F-67CE-8944-9FF0-FB1D17C5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39A5-8A6C-7C49-BDE3-8132C97ED781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6AFA-6032-A54C-9036-59C5B281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05F7-EFBD-7B44-87C0-902F82AC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25CF-59EB-0F4C-B97F-D350E778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0426-6838-7D4F-A4D5-C45DFDE5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FE29-2EF1-514E-999B-3DF325DD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66C8B-7B69-EE4A-9DF1-19D22ED6D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ABC16-DE0C-F341-8BB0-8A9FCBDD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28F2-9818-C44F-BC20-EBB3AA27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988D-B63C-5444-81B7-E884CEBB5DDE}" type="datetime1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609B9-73C6-C140-8A7F-AC19E457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A8DAC-0D96-BE40-895C-83E06128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1B75-678E-BE43-8BD1-6BBFD3F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5CD8A-A416-D344-9847-40AB6FB0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E914-7997-8741-95BA-989F03AC3CD3}" type="datetime1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98FB5-D889-5A41-9BC2-B5BE07D2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6F2B3-5DB1-3146-9688-C05D8ECB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959FB-040A-E54A-9935-96ED9D86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5217-0524-9745-B4B1-17FFB3BAE00F}" type="datetime1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2D249-631F-C24C-B00F-43B10677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72B6-47E0-C548-B229-5A6967F5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2FA2-1473-A242-9C34-545BD298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C6B5-B123-6D4B-B50E-EBB06485D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E556A-966E-9848-B107-A44ADC1B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457-A033-C546-8BE3-6BF2622A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B71E-0AB7-AE41-B4E6-B6313D4130A8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B27F-3758-6B4B-A697-3F645EA6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9FEC0-946D-CF49-A49D-8BB78CD1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DB5C-C153-904E-900D-F5E42982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F5F-8405-5D48-AE96-BD9912E5A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E6BE3-394A-6245-91FA-D4386DAA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451B-3F88-EE47-A774-35761C76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C46-8BED-544C-AAA6-232938DA4A44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BD77-4F87-764A-9E66-C66F8AEE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C800-13C4-A442-A4A4-A65C46A6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C8C7F-AD14-D94B-A0A3-56D315BE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A88A-B13C-DE48-BD90-7C1D040A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8741-408C-0343-9FAA-274EC171A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126F-EAC7-3E45-9AA3-30C1C8942DAD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B023-5CA5-4048-951F-920DF92A1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1F21-FF61-064E-ACF0-E9EA36B0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126F-EAC7-3E45-9AA3-30C1C8942DAD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gmoummi/Capstone_Project/tree/master" TargetMode="External"/><Relationship Id="rId4" Type="http://schemas.openxmlformats.org/officeDocument/2006/relationships/hyperlink" Target="mailto:gmoummi1@umb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-org.proxy-bc.researchport.umd.edu/10.1186/1472-6963-13-238" TargetMode="External"/><Relationship Id="rId3" Type="http://schemas.openxmlformats.org/officeDocument/2006/relationships/hyperlink" Target="https://scikit-learn.org/stable/modules/clustering.html" TargetMode="External"/><Relationship Id="rId7" Type="http://schemas.openxmlformats.org/officeDocument/2006/relationships/hyperlink" Target="https://python-graph-gallery.com/392-use-faceting-for-radar-char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skagitcounty.blog/tag/inequity/" TargetMode="External"/><Relationship Id="rId11" Type="http://schemas.openxmlformats.org/officeDocument/2006/relationships/hyperlink" Target="https://rstudio-pubs-static.s3.amazonaws.com/455393_f20bacf1329a49dab40eb393308b33eb.html#:~:text=The%20main%20difference%20between%20K,actual%20points%20in%20the%20dataset" TargetMode="External"/><Relationship Id="rId5" Type="http://schemas.openxmlformats.org/officeDocument/2006/relationships/hyperlink" Target="https://doi-org.proxy-bc.researchport.umd.edu/10.15585/mmwr.ss6616a1" TargetMode="External"/><Relationship Id="rId10" Type="http://schemas.openxmlformats.org/officeDocument/2006/relationships/hyperlink" Target="https://trishborgdorff.com/2020/11/07/now-what/" TargetMode="External"/><Relationship Id="rId4" Type="http://schemas.openxmlformats.org/officeDocument/2006/relationships/hyperlink" Target="https://doi-org.proxy-bc.researchport.umd.edu/10.15585/mmwr.ss6504a1" TargetMode="External"/><Relationship Id="rId9" Type="http://schemas.openxmlformats.org/officeDocument/2006/relationships/hyperlink" Target="http://www.supercoloring.com/paper-crafts/so-what-photo-booth-prop-mess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l="9786" r="1243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901"/>
                </a:srgbClr>
              </a:gs>
              <a:gs pos="100000">
                <a:srgbClr val="000000">
                  <a:alpha val="5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5261261" y="1634815"/>
            <a:ext cx="6698677" cy="256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eiryo"/>
              <a:buNone/>
            </a:pPr>
            <a:r>
              <a:rPr lang="en-US" sz="34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Exploring Access to Healthcare in the U.S. on an interactive dashboard.</a:t>
            </a:r>
            <a:endParaRPr sz="3400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7545392" y="4201169"/>
            <a:ext cx="2130414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Ghita </a:t>
            </a:r>
            <a:r>
              <a:rPr lang="en-US" sz="1300" b="1" dirty="0" err="1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Moummi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DATA606_Capstone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FALL2020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</a:pP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68EF8-219A-3F4A-86A7-3E40A176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6D017-C40B-4E45-91B9-9DBD6422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Exploring Access to Healthcare in the U.S.</a:t>
            </a:r>
          </a:p>
        </p:txBody>
      </p:sp>
    </p:spTree>
    <p:extLst>
      <p:ext uri="{BB962C8B-B14F-4D97-AF65-F5344CB8AC3E}">
        <p14:creationId xmlns:p14="http://schemas.microsoft.com/office/powerpoint/2010/main" val="59795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10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10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10"/>
          <p:cNvSpPr/>
          <p:nvPr/>
        </p:nvSpPr>
        <p:spPr>
          <a:xfrm flipH="1">
            <a:off x="6736139" y="0"/>
            <a:ext cx="5455860" cy="6858000"/>
          </a:xfrm>
          <a:custGeom>
            <a:avLst/>
            <a:gdLst/>
            <a:ahLst/>
            <a:cxnLst/>
            <a:rect l="l" t="t" r="r" b="b"/>
            <a:pathLst>
              <a:path w="5455860" h="6858000" extrusionOk="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2" name="Google Shape;212;p10"/>
          <p:cNvSpPr/>
          <p:nvPr/>
        </p:nvSpPr>
        <p:spPr>
          <a:xfrm flipH="1">
            <a:off x="6255864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10"/>
          <p:cNvSpPr/>
          <p:nvPr/>
        </p:nvSpPr>
        <p:spPr>
          <a:xfrm flipH="1">
            <a:off x="6469160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4" name="Google Shape;214;p10"/>
          <p:cNvSpPr txBox="1"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Access to Healthcare in the U.S.</a:t>
            </a:r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199" y="2381478"/>
            <a:ext cx="4788670" cy="20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6925236" y="2979622"/>
            <a:ext cx="5266459" cy="194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Questions?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endParaRPr sz="1500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gmoummi1@umbc.edu</a:t>
            </a:r>
            <a:endParaRPr sz="1500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https://github.com/gmoummi/Capstone_Project/tree/master</a:t>
            </a:r>
            <a:endParaRPr sz="1500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082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992519" y="2312988"/>
            <a:ext cx="6595096" cy="365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342900" lvl="0" indent="-342900">
              <a:lnSpc>
                <a:spcPct val="140000"/>
              </a:lnSpc>
              <a:spcBef>
                <a:spcPts val="930"/>
              </a:spcBef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Topic </a:t>
            </a:r>
            <a:r>
              <a:rPr lang="en-US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Overview &amp; Recap</a:t>
            </a:r>
            <a:endParaRPr lang="en-US" sz="1800" b="0" i="0" u="none" strike="noStrike" cap="none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Model </a:t>
            </a:r>
            <a:r>
              <a:rPr lang="en-US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omparison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Dashboard visualization on Tableau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Outcomes Summary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What can be done next?</a:t>
            </a:r>
            <a:endParaRPr sz="1800" b="0" i="0" u="none" strike="noStrike" cap="none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2" name="Google Shape;122;p2"/>
          <p:cNvSpPr/>
          <p:nvPr/>
        </p:nvSpPr>
        <p:spPr>
          <a:xfrm flipH="1">
            <a:off x="6986049" y="0"/>
            <a:ext cx="5205951" cy="6858000"/>
          </a:xfrm>
          <a:custGeom>
            <a:avLst/>
            <a:gdLst/>
            <a:ahLst/>
            <a:cxnLst/>
            <a:rect l="l" t="t" r="r" b="b"/>
            <a:pathLst>
              <a:path w="5205951" h="6858000" extrusionOk="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2"/>
          <p:cNvSpPr/>
          <p:nvPr/>
        </p:nvSpPr>
        <p:spPr>
          <a:xfrm flipH="1">
            <a:off x="6577485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2"/>
          <p:cNvSpPr/>
          <p:nvPr/>
        </p:nvSpPr>
        <p:spPr>
          <a:xfrm flipH="1">
            <a:off x="6754925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l="908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 extrusionOk="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92083-3EDF-EC43-817C-BF1DF3AD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D3D85-52B1-BB46-8EF2-DB75C7F4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</p:spTree>
    <p:extLst>
      <p:ext uri="{BB962C8B-B14F-4D97-AF65-F5344CB8AC3E}">
        <p14:creationId xmlns:p14="http://schemas.microsoft.com/office/powerpoint/2010/main" val="26206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D7F6-59F2-1D48-8E93-1455584D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18719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Topic Overview &amp; Recap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7861F-14B4-9E4E-AD1F-CEFC5895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83FC2-CF02-D940-B44A-5E084452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827E8-F4D6-CD41-994A-83D7C45FE0EE}"/>
              </a:ext>
            </a:extLst>
          </p:cNvPr>
          <p:cNvSpPr txBox="1"/>
          <p:nvPr/>
        </p:nvSpPr>
        <p:spPr>
          <a:xfrm>
            <a:off x="170329" y="1512758"/>
            <a:ext cx="5719483" cy="218521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endParaRPr lang="en-US" b="1" kern="0" dirty="0">
              <a:solidFill>
                <a:srgbClr val="262626"/>
              </a:solidFill>
              <a:latin typeface="Meiryo"/>
              <a:ea typeface="Meiryo"/>
              <a:cs typeface="Meiryo"/>
              <a:sym typeface="Meiryo"/>
            </a:endParaRPr>
          </a:p>
          <a:p>
            <a:r>
              <a:rPr lang="en-US" sz="2000" b="1" kern="0" dirty="0">
                <a:solidFill>
                  <a:srgbClr val="262626"/>
                </a:solidFill>
                <a:latin typeface="Meiryo"/>
                <a:ea typeface="Meiryo"/>
                <a:cs typeface="Meiryo"/>
                <a:sym typeface="Meiryo"/>
              </a:rPr>
              <a:t>Visualize access to healthcare and distribution of disease in the U.S. </a:t>
            </a:r>
            <a:r>
              <a:rPr lang="en-US" sz="2000" kern="0" dirty="0">
                <a:solidFill>
                  <a:srgbClr val="262626"/>
                </a:solidFill>
                <a:latin typeface="Meiryo"/>
                <a:ea typeface="Meiryo"/>
                <a:cs typeface="Meiryo"/>
                <a:sym typeface="Meiryo"/>
              </a:rPr>
              <a:t>to d</a:t>
            </a:r>
            <a:r>
              <a:rPr lang="en-US" sz="2000" kern="0" dirty="0">
                <a:solidFill>
                  <a:srgbClr val="262626"/>
                </a:solidFill>
                <a:latin typeface="Meiryo"/>
                <a:ea typeface="Meiryo"/>
                <a:cs typeface="Arial"/>
                <a:sym typeface="Meiryo"/>
              </a:rPr>
              <a:t>etermine which states and which counties need the most intervention, and on what illnesses.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2B5AD-A585-C744-9CC1-FE21ACDA26EC}"/>
              </a:ext>
            </a:extLst>
          </p:cNvPr>
          <p:cNvSpPr txBox="1"/>
          <p:nvPr/>
        </p:nvSpPr>
        <p:spPr>
          <a:xfrm>
            <a:off x="170329" y="4217557"/>
            <a:ext cx="6158753" cy="20621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Previously on “</a:t>
            </a:r>
            <a:r>
              <a:rPr lang="en-US" sz="2000" i="1" dirty="0"/>
              <a:t>Exploring Access to Health Care in the US</a:t>
            </a:r>
            <a:r>
              <a:rPr lang="en-US" sz="2000" dirty="0"/>
              <a:t>”: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Data cleaning and transformation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EDA- states with highest/lowest number of PCPs and states with highest/lowest percent of uninsured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Machine Learning: K-means clustering to group our data </a:t>
            </a:r>
          </a:p>
          <a:p>
            <a:endParaRPr lang="en-US" dirty="0"/>
          </a:p>
        </p:txBody>
      </p:sp>
      <p:pic>
        <p:nvPicPr>
          <p:cNvPr id="18" name="Google Shape;215;p10">
            <a:extLst>
              <a:ext uri="{FF2B5EF4-FFF2-40B4-BE49-F238E27FC236}">
                <a16:creationId xmlns:a16="http://schemas.microsoft.com/office/drawing/2014/main" id="{0DB6B86B-1F34-154D-ADB0-9B66D8D41B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7317" y="1360182"/>
            <a:ext cx="4912659" cy="24729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14FEE5-75F6-0641-AEAB-77D642710151}"/>
              </a:ext>
            </a:extLst>
          </p:cNvPr>
          <p:cNvSpPr txBox="1"/>
          <p:nvPr/>
        </p:nvSpPr>
        <p:spPr>
          <a:xfrm>
            <a:off x="6777316" y="4063669"/>
            <a:ext cx="4912659" cy="23698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Next steps: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Use other Unsupervised ML algorithms to group our data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Compare the results of our ML algorithms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Build our Dashboard using the best clustering algorithm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6FC-B9C5-0942-8448-144EF6AD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77" y="17632"/>
            <a:ext cx="739265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Model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99AB1-DFD9-0F4A-B795-4191022A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8091-DC13-B445-8B68-0CEEB63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E14BE-BF00-5A4F-9A08-8110E3982FBF}"/>
              </a:ext>
            </a:extLst>
          </p:cNvPr>
          <p:cNvSpPr txBox="1"/>
          <p:nvPr/>
        </p:nvSpPr>
        <p:spPr>
          <a:xfrm>
            <a:off x="322727" y="3944324"/>
            <a:ext cx="31237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ground truth labels are not known, evaluation must be performed using the model itself.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higher Silhouette Coefficient</a:t>
            </a:r>
            <a:r>
              <a:rPr lang="en-US" dirty="0"/>
              <a:t> score relates to a model with </a:t>
            </a:r>
            <a:r>
              <a:rPr lang="en-US" b="1" dirty="0"/>
              <a:t>better defined clusters.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1DCA3F-89C9-4E40-915C-98143570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931" y="4850553"/>
            <a:ext cx="4269490" cy="1580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C3A0BA-774E-3E4C-A106-458691A6E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191" y="2026027"/>
            <a:ext cx="4269490" cy="26738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3E5E1E-A3D2-894A-98B7-18E38E2E0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931" y="120884"/>
            <a:ext cx="4262750" cy="17282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DC4B26-8310-F24E-87B0-E19DFFA3DACA}"/>
                  </a:ext>
                </a:extLst>
              </p14:cNvPr>
              <p14:cNvContentPartPr/>
              <p14:nvPr/>
            </p14:nvContentPartPr>
            <p14:xfrm>
              <a:off x="7787054" y="1677452"/>
              <a:ext cx="1204200" cy="83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DC4B26-8310-F24E-87B0-E19DFFA3DA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33414" y="1569812"/>
                <a:ext cx="1311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5614380-BD6D-E743-8B18-2883A605256C}"/>
                  </a:ext>
                </a:extLst>
              </p14:cNvPr>
              <p14:cNvContentPartPr/>
              <p14:nvPr/>
            </p14:nvContentPartPr>
            <p14:xfrm>
              <a:off x="7787054" y="4498589"/>
              <a:ext cx="1317960" cy="97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5614380-BD6D-E743-8B18-2883A60525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3054" y="4390589"/>
                <a:ext cx="14256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CF16D8-5306-1847-BA37-EC451383CFD0}"/>
                  </a:ext>
                </a:extLst>
              </p14:cNvPr>
              <p14:cNvContentPartPr/>
              <p14:nvPr/>
            </p14:nvContentPartPr>
            <p14:xfrm>
              <a:off x="7787011" y="6252648"/>
              <a:ext cx="1373400" cy="113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CF16D8-5306-1847-BA37-EC451383CF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33011" y="6145008"/>
                <a:ext cx="1481040" cy="3290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586CD53-4F0D-3546-9336-A0158E9E51F0}"/>
              </a:ext>
            </a:extLst>
          </p:cNvPr>
          <p:cNvSpPr txBox="1"/>
          <p:nvPr/>
        </p:nvSpPr>
        <p:spPr>
          <a:xfrm>
            <a:off x="322727" y="1343195"/>
            <a:ext cx="7267505" cy="233910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Models used: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K-means-</a:t>
            </a:r>
            <a:r>
              <a:rPr lang="en-US" dirty="0"/>
              <a:t> uses k centroids (usually artificial points)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K-means with PCA</a:t>
            </a:r>
            <a:r>
              <a:rPr lang="en-US" dirty="0"/>
              <a:t>; used prior to K-means for dimensionality reduction (31</a:t>
            </a:r>
            <a:r>
              <a:rPr lang="en-US" dirty="0">
                <a:sym typeface="Wingdings" pitchFamily="2" charset="2"/>
              </a:rPr>
              <a:t>2 dimensions- PC1 and PC2</a:t>
            </a:r>
            <a:r>
              <a:rPr lang="en-US" dirty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PAM (Partition Around Medoids)</a:t>
            </a:r>
            <a:r>
              <a:rPr lang="en-US" dirty="0"/>
              <a:t>- uses medoids(always actual points in the dataset)</a:t>
            </a:r>
          </a:p>
          <a:p>
            <a:endParaRPr lang="en-US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D26728E-869E-2849-9E9D-964A5CC90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04359"/>
              </p:ext>
            </p:extLst>
          </p:nvPr>
        </p:nvGraphicFramePr>
        <p:xfrm>
          <a:off x="3893905" y="3874086"/>
          <a:ext cx="3617260" cy="2378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630">
                  <a:extLst>
                    <a:ext uri="{9D8B030D-6E8A-4147-A177-3AD203B41FA5}">
                      <a16:colId xmlns:a16="http://schemas.microsoft.com/office/drawing/2014/main" val="2166294099"/>
                    </a:ext>
                  </a:extLst>
                </a:gridCol>
                <a:gridCol w="1808630">
                  <a:extLst>
                    <a:ext uri="{9D8B030D-6E8A-4147-A177-3AD203B41FA5}">
                      <a16:colId xmlns:a16="http://schemas.microsoft.com/office/drawing/2014/main" val="1076208830"/>
                    </a:ext>
                  </a:extLst>
                </a:gridCol>
              </a:tblGrid>
              <a:tr h="579494">
                <a:tc>
                  <a:txBody>
                    <a:bodyPr/>
                    <a:lstStyle/>
                    <a:p>
                      <a:r>
                        <a:rPr lang="en-US" dirty="0"/>
                        <a:t>Model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Silhouette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53267"/>
                  </a:ext>
                </a:extLst>
              </a:tr>
              <a:tr h="579494">
                <a:tc>
                  <a:txBody>
                    <a:bodyPr/>
                    <a:lstStyle/>
                    <a:p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8766"/>
                  </a:ext>
                </a:extLst>
              </a:tr>
              <a:tr h="579494">
                <a:tc>
                  <a:txBody>
                    <a:bodyPr/>
                    <a:lstStyle/>
                    <a:p>
                      <a:r>
                        <a:rPr lang="en-US" dirty="0"/>
                        <a:t>K-means with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27452"/>
                  </a:ext>
                </a:extLst>
              </a:tr>
              <a:tr h="579494">
                <a:tc>
                  <a:txBody>
                    <a:bodyPr/>
                    <a:lstStyle/>
                    <a:p>
                      <a:r>
                        <a:rPr lang="en-US" dirty="0"/>
                        <a:t>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3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1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72F02-EFB7-4F4D-AB43-4B9EB531F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3" t="4276" r="6578" b="8552"/>
          <a:stretch/>
        </p:blipFill>
        <p:spPr>
          <a:xfrm>
            <a:off x="4707368" y="2049203"/>
            <a:ext cx="3874082" cy="418488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BA863-93D2-8241-8CAE-8291B56E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03" y="179387"/>
            <a:ext cx="10544331" cy="7762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200" b="1" u="sng" dirty="0"/>
              <a:t>Model Comparison (cont.)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99ABD-8439-614B-8AA2-C5EA9752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5569-0F0F-C548-B71D-6D229585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26CF18-F1F3-4C4E-96F9-E781B7CF02B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1FD95-2D6E-4B41-8DE6-2972640FA81A}"/>
              </a:ext>
            </a:extLst>
          </p:cNvPr>
          <p:cNvSpPr txBox="1"/>
          <p:nvPr/>
        </p:nvSpPr>
        <p:spPr>
          <a:xfrm>
            <a:off x="5186285" y="1437772"/>
            <a:ext cx="291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K-means Clustering after PCA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E025A-9B4C-1D45-8AA5-5530BF5F6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3" t="4268" r="9575" b="8106"/>
          <a:stretch/>
        </p:blipFill>
        <p:spPr>
          <a:xfrm>
            <a:off x="8610600" y="2055446"/>
            <a:ext cx="3607502" cy="418488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AEA572-9EEE-BC48-9D6D-65BE04E99577}"/>
              </a:ext>
            </a:extLst>
          </p:cNvPr>
          <p:cNvSpPr txBox="1"/>
          <p:nvPr/>
        </p:nvSpPr>
        <p:spPr>
          <a:xfrm>
            <a:off x="8828820" y="1437772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PAM- Partition Around Medoids</a:t>
            </a:r>
          </a:p>
        </p:txBody>
      </p: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297FB5AB-655D-944F-8E0F-40DD4B7A6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6" y="3109335"/>
            <a:ext cx="4620304" cy="32470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5C4395-420D-3D41-BF88-E5FCC5EE4D1F}"/>
              </a:ext>
            </a:extLst>
          </p:cNvPr>
          <p:cNvSpPr txBox="1"/>
          <p:nvPr/>
        </p:nvSpPr>
        <p:spPr>
          <a:xfrm>
            <a:off x="90018" y="1432340"/>
            <a:ext cx="44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radar chart for k-means and k-means with PCA was almost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radar chart for PAM was slightly different. </a:t>
            </a:r>
          </a:p>
        </p:txBody>
      </p:sp>
    </p:spTree>
    <p:extLst>
      <p:ext uri="{BB962C8B-B14F-4D97-AF65-F5344CB8AC3E}">
        <p14:creationId xmlns:p14="http://schemas.microsoft.com/office/powerpoint/2010/main" val="226059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4248-6771-9147-9390-95EAF0B8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3356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Dashboard visualization on Tableau</a:t>
            </a:r>
            <a:br>
              <a:rPr lang="en-US" b="1" u="sng" dirty="0"/>
            </a:b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CEABA-6835-A54D-86FA-6E2F0D4C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43D1-5DB3-0149-8708-BB99BAB3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5</a:t>
            </a:fld>
            <a:endParaRPr lang="en-US"/>
          </a:p>
        </p:txBody>
      </p:sp>
      <p:pic>
        <p:nvPicPr>
          <p:cNvPr id="5" name="slide8" descr="Dashboard 1">
            <a:extLst>
              <a:ext uri="{FF2B5EF4-FFF2-40B4-BE49-F238E27FC236}">
                <a16:creationId xmlns:a16="http://schemas.microsoft.com/office/drawing/2014/main" id="{0471C8DC-122B-2F4C-94AF-ED1DB0F63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" y="592637"/>
            <a:ext cx="11097985" cy="62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0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6FC-B3A5-0346-935B-D1E3D1A7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06" y="136525"/>
            <a:ext cx="5295900" cy="1325563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Outcomes Summary</a:t>
            </a:r>
            <a:br>
              <a:rPr lang="en-US" b="1" u="sng" dirty="0"/>
            </a:b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A2F37-8AC6-A54C-9364-70A37590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FAEA-C116-794A-B060-26B34172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44080-B6E5-5742-AD8D-BEE567CB182E}"/>
              </a:ext>
            </a:extLst>
          </p:cNvPr>
          <p:cNvSpPr txBox="1"/>
          <p:nvPr/>
        </p:nvSpPr>
        <p:spPr>
          <a:xfrm>
            <a:off x="401173" y="1458447"/>
            <a:ext cx="6331323" cy="48013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PAM (Partition Around Medoids) worked best to group 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Counties that belong to </a:t>
            </a:r>
            <a:r>
              <a:rPr lang="en-US" b="1" dirty="0">
                <a:solidFill>
                  <a:srgbClr val="C00000"/>
                </a:solidFill>
              </a:rPr>
              <a:t>Group 2</a:t>
            </a:r>
            <a:r>
              <a:rPr lang="en-US" dirty="0"/>
              <a:t> have the </a:t>
            </a:r>
            <a:r>
              <a:rPr lang="en-US" b="1" dirty="0">
                <a:solidFill>
                  <a:srgbClr val="C00000"/>
                </a:solidFill>
              </a:rPr>
              <a:t>least number of Primary Care Physicians </a:t>
            </a:r>
            <a:r>
              <a:rPr lang="en-US" dirty="0"/>
              <a:t>per 100,000 population, followed  by counties in Group 1, Group 4, then Group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Counties in </a:t>
            </a:r>
            <a:r>
              <a:rPr lang="en-US" b="1" dirty="0">
                <a:solidFill>
                  <a:srgbClr val="C00000"/>
                </a:solidFill>
              </a:rPr>
              <a:t>Group 4</a:t>
            </a:r>
            <a:r>
              <a:rPr lang="en-US" dirty="0"/>
              <a:t> have the </a:t>
            </a:r>
            <a:r>
              <a:rPr lang="en-US" b="1" dirty="0">
                <a:solidFill>
                  <a:srgbClr val="C00000"/>
                </a:solidFill>
              </a:rPr>
              <a:t>highest number of uninsured </a:t>
            </a:r>
            <a:r>
              <a:rPr lang="en-US" dirty="0"/>
              <a:t>individuals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Counties in </a:t>
            </a:r>
            <a:r>
              <a:rPr lang="en-US" b="1" dirty="0">
                <a:solidFill>
                  <a:srgbClr val="C00000"/>
                </a:solidFill>
              </a:rPr>
              <a:t>Group 1 and 2 </a:t>
            </a:r>
            <a:r>
              <a:rPr lang="en-US" dirty="0"/>
              <a:t>have the </a:t>
            </a:r>
            <a:r>
              <a:rPr lang="en-US" b="1" dirty="0">
                <a:solidFill>
                  <a:srgbClr val="C00000"/>
                </a:solidFill>
              </a:rPr>
              <a:t>highest rate of chronic diseases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Coronary Heart Disease (</a:t>
            </a:r>
            <a:r>
              <a:rPr lang="en-US" b="1" dirty="0">
                <a:solidFill>
                  <a:srgbClr val="C00000"/>
                </a:solidFill>
              </a:rPr>
              <a:t>CHD</a:t>
            </a:r>
            <a:r>
              <a:rPr lang="en-US" dirty="0"/>
              <a:t>)is the major killer in the US. It is a </a:t>
            </a:r>
            <a:r>
              <a:rPr lang="en-US" b="1" dirty="0">
                <a:solidFill>
                  <a:srgbClr val="C00000"/>
                </a:solidFill>
              </a:rPr>
              <a:t>significantly higher </a:t>
            </a:r>
            <a:r>
              <a:rPr lang="en-US" dirty="0"/>
              <a:t>cause of death in </a:t>
            </a:r>
            <a:r>
              <a:rPr lang="en-US" b="1" dirty="0">
                <a:solidFill>
                  <a:srgbClr val="C00000"/>
                </a:solidFill>
              </a:rPr>
              <a:t>group 1</a:t>
            </a:r>
            <a:r>
              <a:rPr lang="en-US" dirty="0"/>
              <a:t> (216:100k) and </a:t>
            </a:r>
            <a:r>
              <a:rPr lang="en-US" b="1" dirty="0">
                <a:solidFill>
                  <a:srgbClr val="C00000"/>
                </a:solidFill>
              </a:rPr>
              <a:t>group 2</a:t>
            </a:r>
            <a:r>
              <a:rPr lang="en-US" dirty="0"/>
              <a:t> (217:100k) than in group 3 (171:100k) and group 4 (171:100k)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Preventive services are not significantly different among our county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lick to see printable version of So What Photo Booth Prop Message Paper crafts">
            <a:extLst>
              <a:ext uri="{FF2B5EF4-FFF2-40B4-BE49-F238E27FC236}">
                <a16:creationId xmlns:a16="http://schemas.microsoft.com/office/drawing/2014/main" id="{475B9F33-CC6F-4F4E-B1B1-98C080C1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63" y="136525"/>
            <a:ext cx="2046958" cy="221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AFF06-E0D8-4048-97FE-C873C1CE1BAF}"/>
              </a:ext>
            </a:extLst>
          </p:cNvPr>
          <p:cNvSpPr txBox="1"/>
          <p:nvPr/>
        </p:nvSpPr>
        <p:spPr>
          <a:xfrm>
            <a:off x="7770157" y="2967335"/>
            <a:ext cx="4020670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Health officials and policy makers can make targeted decisions based on counties’ specific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2922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5C10-423C-7040-9483-D6DEA43C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94074"/>
            <a:ext cx="7315200" cy="1325563"/>
          </a:xfrm>
        </p:spPr>
        <p:txBody>
          <a:bodyPr/>
          <a:lstStyle/>
          <a:p>
            <a:pPr algn="ctr"/>
            <a:r>
              <a:rPr lang="en-US" b="1" u="sng" dirty="0"/>
              <a:t>What’s Next?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5EB58-CC7E-9643-8FEA-52218DDD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CA9A0-16DA-7348-AA3E-79BBDF5E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2" descr="HP and Xerox – Now What? – Wirth Consulting">
            <a:extLst>
              <a:ext uri="{FF2B5EF4-FFF2-40B4-BE49-F238E27FC236}">
                <a16:creationId xmlns:a16="http://schemas.microsoft.com/office/drawing/2014/main" id="{A25EC255-9C79-234D-9E73-CF6DCEBF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7" y="365125"/>
            <a:ext cx="2992618" cy="19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7A8D0CE-A524-4B28-B251-8EA16228A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560120"/>
              </p:ext>
            </p:extLst>
          </p:nvPr>
        </p:nvGraphicFramePr>
        <p:xfrm>
          <a:off x="891987" y="2505263"/>
          <a:ext cx="10408025" cy="374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127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9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9"/>
          <p:cNvSpPr/>
          <p:nvPr/>
        </p:nvSpPr>
        <p:spPr>
          <a:xfrm>
            <a:off x="153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96" name="Google Shape;196;p9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97" name="Google Shape;197;p9"/>
            <p:cNvSpPr/>
            <p:nvPr/>
          </p:nvSpPr>
          <p:spPr>
            <a:xfrm>
              <a:off x="-1" y="0"/>
              <a:ext cx="10515600" cy="6858000"/>
            </a:xfrm>
            <a:custGeom>
              <a:avLst/>
              <a:gdLst/>
              <a:ahLst/>
              <a:cxnLst/>
              <a:rect l="l" t="t" r="r" b="b"/>
              <a:pathLst>
                <a:path w="10515600" h="6858000" extrusionOk="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404334" y="0"/>
              <a:ext cx="2529723" cy="6858000"/>
            </a:xfrm>
            <a:custGeom>
              <a:avLst/>
              <a:gdLst/>
              <a:ahLst/>
              <a:cxnLst/>
              <a:rect l="l" t="t" r="r" b="b"/>
              <a:pathLst>
                <a:path w="2529723" h="6858000" extrusionOk="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184327" y="0"/>
              <a:ext cx="2536434" cy="6858000"/>
            </a:xfrm>
            <a:custGeom>
              <a:avLst/>
              <a:gdLst/>
              <a:ahLst/>
              <a:cxnLst/>
              <a:rect l="l" t="t" r="r" b="b"/>
              <a:pathLst>
                <a:path w="2536434" h="6858000" extrusionOk="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953086" y="0"/>
              <a:ext cx="2261351" cy="6858000"/>
            </a:xfrm>
            <a:custGeom>
              <a:avLst/>
              <a:gdLst/>
              <a:ahLst/>
              <a:cxnLst/>
              <a:rect l="l" t="t" r="r" b="b"/>
              <a:pathLst>
                <a:path w="2521425" h="6858000" extrusionOk="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2381756" y="-184400"/>
            <a:ext cx="5674844" cy="74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0000"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Meiryo"/>
              <a:buNone/>
            </a:pPr>
            <a:r>
              <a:rPr lang="en-US" sz="2880" b="1" u="sng" dirty="0"/>
              <a:t>References</a:t>
            </a:r>
            <a:endParaRPr b="1" u="sng" dirty="0"/>
          </a:p>
        </p:txBody>
      </p:sp>
      <p:sp>
        <p:nvSpPr>
          <p:cNvPr id="203" name="Google Shape;203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Access to Healthcare in the U.S.</a:t>
            </a:r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668033" y="488950"/>
            <a:ext cx="9102291" cy="604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77500" lnSpcReduction="20000"/>
          </a:bodyPr>
          <a:lstStyle/>
          <a:p>
            <a:pPr lvl="0">
              <a:lnSpc>
                <a:spcPct val="120000"/>
              </a:lnSpc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2.3. Clustering¶. (n.d.). Retrieved December 08, 2020, from 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3"/>
              </a:rPr>
              <a:t>https://scikit-learn.org/stable/modules/clustering.html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Chowdhury, P. P.,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Mawokomatanda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T., Fang Xu, Gamble, S., Flegel, D.,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Pierannunzi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C., Garvin, W., &amp; Town, M. (2016). Surveillance for Certain Health Behaviors, Chronic Diseases, and Conditions, Access to Health Care, and Use of Preventive Health Services Among States and Selected Local Areas -- Behavioral Risk Factor Surveillance System, United States, 2012.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MMWR Surveillance Summaries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65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(4), 1–139.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https://doi-org.proxy-bc.researchport.umd.edu/10.15585/mmwr.ss6504a1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Gamble, S.,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Mawokomatanda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T., Fang Xu, Chowdhury, P. P.,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Pierannunzi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C., Flegel, D., Garvin, W., &amp; Town, M. (2017). Surveillance for Certain Health Behaviors and Conditions Among States and Selected Local Areas -- Behavioral Risk Factor Surveillance System, United States, 2013 and 2014.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MMWR Surveillance Summaries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66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(16), 1–139.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https://doi-org.proxy-bc.researchport.umd.edu/10.15585/mmwr.ss6616a1</a:t>
            </a:r>
            <a:endParaRPr lang="en-US" sz="1300" u="sng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Health, S. (2020, July 02). Inequity Archives. Retrieved December 08, 2020, from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6"/>
              </a:rPr>
              <a:t>https://skagitcounty.blog/tag/inequity/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 </a:t>
            </a:r>
          </a:p>
          <a:p>
            <a:pPr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400" dirty="0"/>
              <a:t>Holtz, Y. (2017, October 09). #392 Use faceting for Radar chart. Retrieved December 08, 2020, from </a:t>
            </a:r>
            <a:r>
              <a:rPr lang="en-US" sz="1400" dirty="0">
                <a:hlinkClick r:id="rId7"/>
              </a:rPr>
              <a:t>https://python-graph-gallery.com/392-use-faceting-for-radar-chart/</a:t>
            </a:r>
            <a:endParaRPr lang="en-US" sz="1400" dirty="0"/>
          </a:p>
          <a:p>
            <a:pPr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Kryńska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K. (2018, December 28). Using K-means and PAM clustering for Customer Segmentation. Retrieved December 08, 2020, from https://rstudio-pubs-static.s3.amazonaws.com/455393_f20bacf1329a49dab40eb393308b33eb.html#:~:text=The%20main%20difference%20between%20K,actual%20points%20in%20the%20dataset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Meyer, S. B., Luong, T. C.,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Mamerow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L., &amp; Ward, P. R. (2013). Inequities in access to healthcare: analysis of national survey data across six Asia-Pacific countries.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BMC Health Services Research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13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(1), 238–250.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https://doi-org.proxy-bc.researchport.umd.edu/10.1186/1472-6963-13-238</a:t>
            </a:r>
            <a:endParaRPr lang="en-US" sz="1300" u="sng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Scamman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K., &amp;amp; </a:t>
            </a: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Scamman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K. (2017, October 20). Language Access and Healthcare Open Enrollment (Infographic). Retrieved December 08, 2020, from https://</a:t>
            </a: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telelanguage.com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/language-access-healthcare-open-enrollment-infographic/</a:t>
            </a: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So What Photo Booth Prop Message: Free Printable Papercraft Templates. (2019, May 07). Retrieved December 08, 2020, from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9"/>
              </a:rPr>
              <a:t>http://www.supercoloring.com/paper-crafts/so-what-photo-booth-prop-message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Trishborgdorff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A. (2020, November 08). Now what? Retrieved December 08, 2020, from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10"/>
              </a:rPr>
              <a:t>https://trishborgdorff.com/2020/11/07/now-what/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Unsplash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. (n.d.). Beautiful Free Images &amp;amp; Pictures. Retrieved December 08, 2020, from https://</a:t>
            </a: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unsplash.com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/</a:t>
            </a: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11"/>
              </a:rPr>
              <a:t>https://rstudio-pubs-static.s3.amazonaws.com/455393_f20bacf1329a49dab40eb393308b33eb.html#:~:text=The%20main%20difference%20between%20K,actual%20points%20in%20the%20dataset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</a:rPr>
              <a:t>Yumpu.com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</a:rPr>
              <a:t>. (n.d.). Data Sources, Definitions, and Notes - Centers for Disease Control ... Retrieved December 08, 2020, from https://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</a:rPr>
              <a:t>www.yumpu.com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</a:rPr>
              <a:t>en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</a:rPr>
              <a:t>/document/read/36342808/data-sources-definitions-and-notes-centers-for-disease-control-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None/>
            </a:pPr>
            <a:endParaRPr sz="832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81691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1433</Words>
  <Application>Microsoft Macintosh PowerPoint</Application>
  <PresentationFormat>Widescreen</PresentationFormat>
  <Paragraphs>114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Corbel</vt:lpstr>
      <vt:lpstr>Wingdings</vt:lpstr>
      <vt:lpstr>Office Theme</vt:lpstr>
      <vt:lpstr>1_Office Theme</vt:lpstr>
      <vt:lpstr>Exploring Access to Healthcare in the U.S. on an interactive dashboard.</vt:lpstr>
      <vt:lpstr>Agenda</vt:lpstr>
      <vt:lpstr>Topic Overview &amp; Recap</vt:lpstr>
      <vt:lpstr>Model comparison</vt:lpstr>
      <vt:lpstr>Model Comparison (cont.)</vt:lpstr>
      <vt:lpstr>  Dashboard visualization on Tableau  </vt:lpstr>
      <vt:lpstr>  Outcomes Summary  </vt:lpstr>
      <vt:lpstr>What’s Next?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Access to Healthcare in the U.S. on an interactive dashboard.</dc:title>
  <dc:creator>Microsoft Office User</dc:creator>
  <cp:lastModifiedBy>Microsoft Office User</cp:lastModifiedBy>
  <cp:revision>4</cp:revision>
  <dcterms:created xsi:type="dcterms:W3CDTF">2020-12-08T04:42:54Z</dcterms:created>
  <dcterms:modified xsi:type="dcterms:W3CDTF">2020-12-08T05:07:56Z</dcterms:modified>
</cp:coreProperties>
</file>