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  <p:sldMasterId id="2147483684" r:id="rId2"/>
  </p:sldMasterIdLst>
  <p:notesMasterIdLst>
    <p:notesMasterId r:id="rId14"/>
  </p:notesMasterIdLst>
  <p:sldIdLst>
    <p:sldId id="256" r:id="rId3"/>
    <p:sldId id="261" r:id="rId4"/>
    <p:sldId id="262" r:id="rId5"/>
    <p:sldId id="263" r:id="rId6"/>
    <p:sldId id="264" r:id="rId7"/>
    <p:sldId id="272" r:id="rId8"/>
    <p:sldId id="265" r:id="rId9"/>
    <p:sldId id="266" r:id="rId10"/>
    <p:sldId id="267" r:id="rId11"/>
    <p:sldId id="271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4"/>
    <p:restoredTop sz="87500"/>
  </p:normalViewPr>
  <p:slideViewPr>
    <p:cSldViewPr snapToGrid="0" snapToObjects="1">
      <p:cViewPr varScale="1">
        <p:scale>
          <a:sx n="95" d="100"/>
          <a:sy n="95" d="100"/>
        </p:scale>
        <p:origin x="10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0AD565-8183-4F8B-AAD6-00B69E54677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96098C70-26F1-4329-9E4D-FD0B661E5498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600" dirty="0"/>
            <a:t>Replace Negative values (-1111.1, -2222.2 )with </a:t>
          </a:r>
          <a:r>
            <a:rPr lang="en-US" sz="1600" dirty="0" err="1"/>
            <a:t>NaN</a:t>
          </a:r>
          <a:endParaRPr lang="en-US" sz="1600" dirty="0"/>
        </a:p>
      </dgm:t>
    </dgm:pt>
    <dgm:pt modelId="{0997D711-0956-4611-85CA-C6E5FA3059F5}" type="parTrans" cxnId="{4FBA78FB-EDFF-4264-9CD9-09D436745B4F}">
      <dgm:prSet/>
      <dgm:spPr/>
      <dgm:t>
        <a:bodyPr/>
        <a:lstStyle/>
        <a:p>
          <a:endParaRPr lang="en-US"/>
        </a:p>
      </dgm:t>
    </dgm:pt>
    <dgm:pt modelId="{A0DC1807-ED59-4CF6-955B-1A1333E8AFC4}" type="sibTrans" cxnId="{4FBA78FB-EDFF-4264-9CD9-09D436745B4F}">
      <dgm:prSet/>
      <dgm:spPr/>
      <dgm:t>
        <a:bodyPr/>
        <a:lstStyle/>
        <a:p>
          <a:endParaRPr lang="en-US"/>
        </a:p>
      </dgm:t>
    </dgm:pt>
    <dgm:pt modelId="{085D4B33-9DF1-4396-A8E0-5A29E4367A5F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Filling </a:t>
          </a:r>
          <a:r>
            <a:rPr lang="en-US" sz="1600" b="1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NaN</a:t>
          </a:r>
          <a:r>
            <a:rPr 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with the mean (Deleting rows can result in huge loss of important data).</a:t>
          </a:r>
        </a:p>
      </dgm:t>
    </dgm:pt>
    <dgm:pt modelId="{CCC63558-7C3B-477A-B275-A5F2A8A709D1}" type="parTrans" cxnId="{167071F9-9E0D-41EF-9CD3-8C16F79313F8}">
      <dgm:prSet/>
      <dgm:spPr/>
      <dgm:t>
        <a:bodyPr/>
        <a:lstStyle/>
        <a:p>
          <a:endParaRPr lang="en-US"/>
        </a:p>
      </dgm:t>
    </dgm:pt>
    <dgm:pt modelId="{036DD7CA-971E-4C98-BA76-B261F5BE3785}" type="sibTrans" cxnId="{167071F9-9E0D-41EF-9CD3-8C16F79313F8}">
      <dgm:prSet/>
      <dgm:spPr/>
      <dgm:t>
        <a:bodyPr/>
        <a:lstStyle/>
        <a:p>
          <a:endParaRPr lang="en-US"/>
        </a:p>
      </dgm:t>
    </dgm:pt>
    <dgm:pt modelId="{835ED1E3-D6FD-414E-84DE-5E6E11C6E273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Normalize the data. </a:t>
          </a:r>
        </a:p>
      </dgm:t>
    </dgm:pt>
    <dgm:pt modelId="{FDC3111F-C647-43C1-A8D2-7DC7D442F1F4}" type="parTrans" cxnId="{3A36ADB6-DDD0-4F78-AA04-1398A16BBB38}">
      <dgm:prSet/>
      <dgm:spPr/>
      <dgm:t>
        <a:bodyPr/>
        <a:lstStyle/>
        <a:p>
          <a:endParaRPr lang="en-US"/>
        </a:p>
      </dgm:t>
    </dgm:pt>
    <dgm:pt modelId="{FB13DBB9-2D86-41EC-A08D-5CD6E949D851}" type="sibTrans" cxnId="{3A36ADB6-DDD0-4F78-AA04-1398A16BBB38}">
      <dgm:prSet/>
      <dgm:spPr/>
      <dgm:t>
        <a:bodyPr/>
        <a:lstStyle/>
        <a:p>
          <a:endParaRPr lang="en-US"/>
        </a:p>
      </dgm:t>
    </dgm:pt>
    <dgm:pt modelId="{94257505-AFD6-429A-A588-A7C2BAF71DE1}" type="pres">
      <dgm:prSet presAssocID="{DC0AD565-8183-4F8B-AAD6-00B69E546778}" presName="root" presStyleCnt="0">
        <dgm:presLayoutVars>
          <dgm:dir/>
          <dgm:resizeHandles val="exact"/>
        </dgm:presLayoutVars>
      </dgm:prSet>
      <dgm:spPr/>
    </dgm:pt>
    <dgm:pt modelId="{3FE8890E-0B1E-4491-B8A3-9219982C8BC5}" type="pres">
      <dgm:prSet presAssocID="{96098C70-26F1-4329-9E4D-FD0B661E5498}" presName="compNode" presStyleCnt="0"/>
      <dgm:spPr/>
    </dgm:pt>
    <dgm:pt modelId="{EB6970BD-07A6-45AE-B1D6-E7773424DD4D}" type="pres">
      <dgm:prSet presAssocID="{96098C70-26F1-4329-9E4D-FD0B661E5498}" presName="iconRect" presStyleLbl="node1" presStyleIdx="0" presStyleCnt="3" custLinFactNeighborX="63218" custLinFactNeighborY="-9239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9D6D20C-E856-42AB-944C-0115D3F94B46}" type="pres">
      <dgm:prSet presAssocID="{96098C70-26F1-4329-9E4D-FD0B661E5498}" presName="iconSpace" presStyleCnt="0"/>
      <dgm:spPr/>
    </dgm:pt>
    <dgm:pt modelId="{A3AE46A9-AD72-4789-87A4-B8C3ED9A22EC}" type="pres">
      <dgm:prSet presAssocID="{96098C70-26F1-4329-9E4D-FD0B661E5498}" presName="parTx" presStyleLbl="revTx" presStyleIdx="0" presStyleCnt="6" custLinFactY="-52024" custLinFactNeighborX="-13" custLinFactNeighborY="-100000">
        <dgm:presLayoutVars>
          <dgm:chMax val="0"/>
          <dgm:chPref val="0"/>
        </dgm:presLayoutVars>
      </dgm:prSet>
      <dgm:spPr/>
    </dgm:pt>
    <dgm:pt modelId="{1AFD8F64-E44F-4AEC-88F4-709A435B9FB8}" type="pres">
      <dgm:prSet presAssocID="{96098C70-26F1-4329-9E4D-FD0B661E5498}" presName="txSpace" presStyleCnt="0"/>
      <dgm:spPr/>
    </dgm:pt>
    <dgm:pt modelId="{52FD1A01-FB13-4454-BBBA-AA557818E2FA}" type="pres">
      <dgm:prSet presAssocID="{96098C70-26F1-4329-9E4D-FD0B661E5498}" presName="desTx" presStyleLbl="revTx" presStyleIdx="1" presStyleCnt="6">
        <dgm:presLayoutVars/>
      </dgm:prSet>
      <dgm:spPr/>
    </dgm:pt>
    <dgm:pt modelId="{399DD879-26FE-4920-BAC9-FE6F1EC9E23F}" type="pres">
      <dgm:prSet presAssocID="{A0DC1807-ED59-4CF6-955B-1A1333E8AFC4}" presName="sibTrans" presStyleCnt="0"/>
      <dgm:spPr/>
    </dgm:pt>
    <dgm:pt modelId="{4EC8703D-88BF-4336-8708-B66913670E70}" type="pres">
      <dgm:prSet presAssocID="{085D4B33-9DF1-4396-A8E0-5A29E4367A5F}" presName="compNode" presStyleCnt="0"/>
      <dgm:spPr/>
    </dgm:pt>
    <dgm:pt modelId="{A5DCD366-B89E-45BD-9E86-770AAB32E1EC}" type="pres">
      <dgm:prSet presAssocID="{085D4B33-9DF1-4396-A8E0-5A29E4367A5F}" presName="iconRect" presStyleLbl="node1" presStyleIdx="1" presStyleCnt="3" custLinFactNeighborX="92857" custLinFactNeighborY="-9239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88475640-4FBD-454E-A5DD-CF2BE1BC708A}" type="pres">
      <dgm:prSet presAssocID="{085D4B33-9DF1-4396-A8E0-5A29E4367A5F}" presName="iconSpace" presStyleCnt="0"/>
      <dgm:spPr/>
    </dgm:pt>
    <dgm:pt modelId="{4DF44572-8E91-4AA1-A7A9-204588C30FEF}" type="pres">
      <dgm:prSet presAssocID="{085D4B33-9DF1-4396-A8E0-5A29E4367A5F}" presName="parTx" presStyleLbl="revTx" presStyleIdx="2" presStyleCnt="6" custLinFactY="-52024" custLinFactNeighborY="-100000">
        <dgm:presLayoutVars>
          <dgm:chMax val="0"/>
          <dgm:chPref val="0"/>
        </dgm:presLayoutVars>
      </dgm:prSet>
      <dgm:spPr/>
    </dgm:pt>
    <dgm:pt modelId="{4119A849-CB6A-4852-BB3F-2040965EE21F}" type="pres">
      <dgm:prSet presAssocID="{085D4B33-9DF1-4396-A8E0-5A29E4367A5F}" presName="txSpace" presStyleCnt="0"/>
      <dgm:spPr/>
    </dgm:pt>
    <dgm:pt modelId="{CEF21B34-CD7A-4229-894A-FB94B37CD2FD}" type="pres">
      <dgm:prSet presAssocID="{085D4B33-9DF1-4396-A8E0-5A29E4367A5F}" presName="desTx" presStyleLbl="revTx" presStyleIdx="3" presStyleCnt="6">
        <dgm:presLayoutVars/>
      </dgm:prSet>
      <dgm:spPr/>
    </dgm:pt>
    <dgm:pt modelId="{C7772B08-6688-4C5A-91BC-2E4AC62FCFB3}" type="pres">
      <dgm:prSet presAssocID="{036DD7CA-971E-4C98-BA76-B261F5BE3785}" presName="sibTrans" presStyleCnt="0"/>
      <dgm:spPr/>
    </dgm:pt>
    <dgm:pt modelId="{7AF08889-2BF0-4A0F-A4DE-D843818DB3FB}" type="pres">
      <dgm:prSet presAssocID="{835ED1E3-D6FD-414E-84DE-5E6E11C6E273}" presName="compNode" presStyleCnt="0"/>
      <dgm:spPr/>
    </dgm:pt>
    <dgm:pt modelId="{45C893ED-92CE-43C1-8804-5D5DCD402E29}" type="pres">
      <dgm:prSet presAssocID="{835ED1E3-D6FD-414E-84DE-5E6E11C6E273}" presName="iconRect" presStyleLbl="node1" presStyleIdx="2" presStyleCnt="3" custLinFactNeighborX="36042" custLinFactNeighborY="-8446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CFD057C-C396-4CDA-9EB6-2D1A822FB4BA}" type="pres">
      <dgm:prSet presAssocID="{835ED1E3-D6FD-414E-84DE-5E6E11C6E273}" presName="iconSpace" presStyleCnt="0"/>
      <dgm:spPr/>
    </dgm:pt>
    <dgm:pt modelId="{F04C8106-0F9C-457D-8876-1BA72A4C80DA}" type="pres">
      <dgm:prSet presAssocID="{835ED1E3-D6FD-414E-84DE-5E6E11C6E273}" presName="parTx" presStyleLbl="revTx" presStyleIdx="4" presStyleCnt="6" custLinFactY="-39301" custLinFactNeighborX="1645" custLinFactNeighborY="-100000">
        <dgm:presLayoutVars>
          <dgm:chMax val="0"/>
          <dgm:chPref val="0"/>
        </dgm:presLayoutVars>
      </dgm:prSet>
      <dgm:spPr/>
    </dgm:pt>
    <dgm:pt modelId="{CBBB2D92-7A38-47EE-A867-94027A2E2A13}" type="pres">
      <dgm:prSet presAssocID="{835ED1E3-D6FD-414E-84DE-5E6E11C6E273}" presName="txSpace" presStyleCnt="0"/>
      <dgm:spPr/>
    </dgm:pt>
    <dgm:pt modelId="{BD9419AE-032F-453C-8A5B-55920B248DD5}" type="pres">
      <dgm:prSet presAssocID="{835ED1E3-D6FD-414E-84DE-5E6E11C6E273}" presName="desTx" presStyleLbl="revTx" presStyleIdx="5" presStyleCnt="6" custLinFactNeighborX="13" custLinFactNeighborY="-30417">
        <dgm:presLayoutVars/>
      </dgm:prSet>
      <dgm:spPr/>
    </dgm:pt>
  </dgm:ptLst>
  <dgm:cxnLst>
    <dgm:cxn modelId="{83B89845-5178-4A82-B2C3-BBC1D78814F4}" type="presOf" srcId="{085D4B33-9DF1-4396-A8E0-5A29E4367A5F}" destId="{4DF44572-8E91-4AA1-A7A9-204588C30FEF}" srcOrd="0" destOrd="0" presId="urn:microsoft.com/office/officeart/2018/2/layout/IconLabelDescriptionList"/>
    <dgm:cxn modelId="{D1860C81-ABFB-4D95-80BF-9ABDE76F2960}" type="presOf" srcId="{DC0AD565-8183-4F8B-AAD6-00B69E546778}" destId="{94257505-AFD6-429A-A588-A7C2BAF71DE1}" srcOrd="0" destOrd="0" presId="urn:microsoft.com/office/officeart/2018/2/layout/IconLabelDescriptionList"/>
    <dgm:cxn modelId="{3A36ADB6-DDD0-4F78-AA04-1398A16BBB38}" srcId="{DC0AD565-8183-4F8B-AAD6-00B69E546778}" destId="{835ED1E3-D6FD-414E-84DE-5E6E11C6E273}" srcOrd="2" destOrd="0" parTransId="{FDC3111F-C647-43C1-A8D2-7DC7D442F1F4}" sibTransId="{FB13DBB9-2D86-41EC-A08D-5CD6E949D851}"/>
    <dgm:cxn modelId="{C5F7AEF2-CBCE-4F1E-8A21-7A9917165D9D}" type="presOf" srcId="{835ED1E3-D6FD-414E-84DE-5E6E11C6E273}" destId="{F04C8106-0F9C-457D-8876-1BA72A4C80DA}" srcOrd="0" destOrd="0" presId="urn:microsoft.com/office/officeart/2018/2/layout/IconLabelDescriptionList"/>
    <dgm:cxn modelId="{DB1999F4-228D-40F0-83E3-06121435824F}" type="presOf" srcId="{96098C70-26F1-4329-9E4D-FD0B661E5498}" destId="{A3AE46A9-AD72-4789-87A4-B8C3ED9A22EC}" srcOrd="0" destOrd="0" presId="urn:microsoft.com/office/officeart/2018/2/layout/IconLabelDescriptionList"/>
    <dgm:cxn modelId="{167071F9-9E0D-41EF-9CD3-8C16F79313F8}" srcId="{DC0AD565-8183-4F8B-AAD6-00B69E546778}" destId="{085D4B33-9DF1-4396-A8E0-5A29E4367A5F}" srcOrd="1" destOrd="0" parTransId="{CCC63558-7C3B-477A-B275-A5F2A8A709D1}" sibTransId="{036DD7CA-971E-4C98-BA76-B261F5BE3785}"/>
    <dgm:cxn modelId="{4FBA78FB-EDFF-4264-9CD9-09D436745B4F}" srcId="{DC0AD565-8183-4F8B-AAD6-00B69E546778}" destId="{96098C70-26F1-4329-9E4D-FD0B661E5498}" srcOrd="0" destOrd="0" parTransId="{0997D711-0956-4611-85CA-C6E5FA3059F5}" sibTransId="{A0DC1807-ED59-4CF6-955B-1A1333E8AFC4}"/>
    <dgm:cxn modelId="{0DBCDB46-0219-40EB-A79F-D470A4E7FC19}" type="presParOf" srcId="{94257505-AFD6-429A-A588-A7C2BAF71DE1}" destId="{3FE8890E-0B1E-4491-B8A3-9219982C8BC5}" srcOrd="0" destOrd="0" presId="urn:microsoft.com/office/officeart/2018/2/layout/IconLabelDescriptionList"/>
    <dgm:cxn modelId="{34244515-1359-4792-9578-94449DE678CC}" type="presParOf" srcId="{3FE8890E-0B1E-4491-B8A3-9219982C8BC5}" destId="{EB6970BD-07A6-45AE-B1D6-E7773424DD4D}" srcOrd="0" destOrd="0" presId="urn:microsoft.com/office/officeart/2018/2/layout/IconLabelDescriptionList"/>
    <dgm:cxn modelId="{5132C84C-5A48-4EC2-A1F7-52DDE6D0DC03}" type="presParOf" srcId="{3FE8890E-0B1E-4491-B8A3-9219982C8BC5}" destId="{D9D6D20C-E856-42AB-944C-0115D3F94B46}" srcOrd="1" destOrd="0" presId="urn:microsoft.com/office/officeart/2018/2/layout/IconLabelDescriptionList"/>
    <dgm:cxn modelId="{FE026BDA-B9B6-4DF5-B068-F786CD27FD12}" type="presParOf" srcId="{3FE8890E-0B1E-4491-B8A3-9219982C8BC5}" destId="{A3AE46A9-AD72-4789-87A4-B8C3ED9A22EC}" srcOrd="2" destOrd="0" presId="urn:microsoft.com/office/officeart/2018/2/layout/IconLabelDescriptionList"/>
    <dgm:cxn modelId="{40192C40-7248-4524-8ACE-458A6FB6EAB1}" type="presParOf" srcId="{3FE8890E-0B1E-4491-B8A3-9219982C8BC5}" destId="{1AFD8F64-E44F-4AEC-88F4-709A435B9FB8}" srcOrd="3" destOrd="0" presId="urn:microsoft.com/office/officeart/2018/2/layout/IconLabelDescriptionList"/>
    <dgm:cxn modelId="{D974E478-9D81-4ED0-8E9D-D575B2EDC405}" type="presParOf" srcId="{3FE8890E-0B1E-4491-B8A3-9219982C8BC5}" destId="{52FD1A01-FB13-4454-BBBA-AA557818E2FA}" srcOrd="4" destOrd="0" presId="urn:microsoft.com/office/officeart/2018/2/layout/IconLabelDescriptionList"/>
    <dgm:cxn modelId="{2BE7F178-D655-4370-8819-22874138E4BA}" type="presParOf" srcId="{94257505-AFD6-429A-A588-A7C2BAF71DE1}" destId="{399DD879-26FE-4920-BAC9-FE6F1EC9E23F}" srcOrd="1" destOrd="0" presId="urn:microsoft.com/office/officeart/2018/2/layout/IconLabelDescriptionList"/>
    <dgm:cxn modelId="{B90BB2F2-0B0F-4FDC-903F-A1210FA3DF62}" type="presParOf" srcId="{94257505-AFD6-429A-A588-A7C2BAF71DE1}" destId="{4EC8703D-88BF-4336-8708-B66913670E70}" srcOrd="2" destOrd="0" presId="urn:microsoft.com/office/officeart/2018/2/layout/IconLabelDescriptionList"/>
    <dgm:cxn modelId="{98845013-E14B-44C4-9EA3-2F1CE1A44E40}" type="presParOf" srcId="{4EC8703D-88BF-4336-8708-B66913670E70}" destId="{A5DCD366-B89E-45BD-9E86-770AAB32E1EC}" srcOrd="0" destOrd="0" presId="urn:microsoft.com/office/officeart/2018/2/layout/IconLabelDescriptionList"/>
    <dgm:cxn modelId="{03BD51B0-A73A-404F-976A-CAAA8BD207AD}" type="presParOf" srcId="{4EC8703D-88BF-4336-8708-B66913670E70}" destId="{88475640-4FBD-454E-A5DD-CF2BE1BC708A}" srcOrd="1" destOrd="0" presId="urn:microsoft.com/office/officeart/2018/2/layout/IconLabelDescriptionList"/>
    <dgm:cxn modelId="{3ABE8781-D0D2-4825-AE52-F54D648D6DE8}" type="presParOf" srcId="{4EC8703D-88BF-4336-8708-B66913670E70}" destId="{4DF44572-8E91-4AA1-A7A9-204588C30FEF}" srcOrd="2" destOrd="0" presId="urn:microsoft.com/office/officeart/2018/2/layout/IconLabelDescriptionList"/>
    <dgm:cxn modelId="{D46EFE26-37E0-486B-9084-10A0C500B254}" type="presParOf" srcId="{4EC8703D-88BF-4336-8708-B66913670E70}" destId="{4119A849-CB6A-4852-BB3F-2040965EE21F}" srcOrd="3" destOrd="0" presId="urn:microsoft.com/office/officeart/2018/2/layout/IconLabelDescriptionList"/>
    <dgm:cxn modelId="{D960A3D7-DCCD-4068-938F-149F9BB92CCE}" type="presParOf" srcId="{4EC8703D-88BF-4336-8708-B66913670E70}" destId="{CEF21B34-CD7A-4229-894A-FB94B37CD2FD}" srcOrd="4" destOrd="0" presId="urn:microsoft.com/office/officeart/2018/2/layout/IconLabelDescriptionList"/>
    <dgm:cxn modelId="{ACE4A072-97C7-4BEE-A622-5DE9BB23B8C1}" type="presParOf" srcId="{94257505-AFD6-429A-A588-A7C2BAF71DE1}" destId="{C7772B08-6688-4C5A-91BC-2E4AC62FCFB3}" srcOrd="3" destOrd="0" presId="urn:microsoft.com/office/officeart/2018/2/layout/IconLabelDescriptionList"/>
    <dgm:cxn modelId="{3E6BE39B-2C35-4729-8441-B36E5456D3DD}" type="presParOf" srcId="{94257505-AFD6-429A-A588-A7C2BAF71DE1}" destId="{7AF08889-2BF0-4A0F-A4DE-D843818DB3FB}" srcOrd="4" destOrd="0" presId="urn:microsoft.com/office/officeart/2018/2/layout/IconLabelDescriptionList"/>
    <dgm:cxn modelId="{4E8BEF3D-A2A2-4344-B809-51B56A929707}" type="presParOf" srcId="{7AF08889-2BF0-4A0F-A4DE-D843818DB3FB}" destId="{45C893ED-92CE-43C1-8804-5D5DCD402E29}" srcOrd="0" destOrd="0" presId="urn:microsoft.com/office/officeart/2018/2/layout/IconLabelDescriptionList"/>
    <dgm:cxn modelId="{ED0D0E40-C583-4C7C-B12F-3E815D448C7F}" type="presParOf" srcId="{7AF08889-2BF0-4A0F-A4DE-D843818DB3FB}" destId="{1CFD057C-C396-4CDA-9EB6-2D1A822FB4BA}" srcOrd="1" destOrd="0" presId="urn:microsoft.com/office/officeart/2018/2/layout/IconLabelDescriptionList"/>
    <dgm:cxn modelId="{78848348-619D-4784-8DF8-3707BB5DCCFA}" type="presParOf" srcId="{7AF08889-2BF0-4A0F-A4DE-D843818DB3FB}" destId="{F04C8106-0F9C-457D-8876-1BA72A4C80DA}" srcOrd="2" destOrd="0" presId="urn:microsoft.com/office/officeart/2018/2/layout/IconLabelDescriptionList"/>
    <dgm:cxn modelId="{DD866A6C-F400-4F30-A040-3264A9649321}" type="presParOf" srcId="{7AF08889-2BF0-4A0F-A4DE-D843818DB3FB}" destId="{CBBB2D92-7A38-47EE-A867-94027A2E2A13}" srcOrd="3" destOrd="0" presId="urn:microsoft.com/office/officeart/2018/2/layout/IconLabelDescriptionList"/>
    <dgm:cxn modelId="{9E9901A1-BF1D-419D-8E4F-96779D055AB5}" type="presParOf" srcId="{7AF08889-2BF0-4A0F-A4DE-D843818DB3FB}" destId="{BD9419AE-032F-453C-8A5B-55920B248DD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970BD-07A6-45AE-B1D6-E7773424DD4D}">
      <dsp:nvSpPr>
        <dsp:cNvPr id="0" name=""/>
        <dsp:cNvSpPr/>
      </dsp:nvSpPr>
      <dsp:spPr>
        <a:xfrm>
          <a:off x="694882" y="166674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E46A9-AD72-4789-87A4-B8C3ED9A22EC}">
      <dsp:nvSpPr>
        <dsp:cNvPr id="0" name=""/>
        <dsp:cNvSpPr/>
      </dsp:nvSpPr>
      <dsp:spPr>
        <a:xfrm>
          <a:off x="0" y="1225024"/>
          <a:ext cx="3138750" cy="750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Replace Negative values (-1111.1, -2222.2 )with </a:t>
          </a:r>
          <a:r>
            <a:rPr lang="en-US" sz="1600" kern="1200" dirty="0" err="1"/>
            <a:t>NaN</a:t>
          </a:r>
          <a:endParaRPr lang="en-US" sz="1600" kern="1200" dirty="0"/>
        </a:p>
      </dsp:txBody>
      <dsp:txXfrm>
        <a:off x="0" y="1225024"/>
        <a:ext cx="3138750" cy="750357"/>
      </dsp:txXfrm>
    </dsp:sp>
    <dsp:sp modelId="{52FD1A01-FB13-4454-BBBA-AA557818E2FA}">
      <dsp:nvSpPr>
        <dsp:cNvPr id="0" name=""/>
        <dsp:cNvSpPr/>
      </dsp:nvSpPr>
      <dsp:spPr>
        <a:xfrm>
          <a:off x="393" y="3155890"/>
          <a:ext cx="3138750" cy="15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DCD366-B89E-45BD-9E86-770AAB32E1EC}">
      <dsp:nvSpPr>
        <dsp:cNvPr id="0" name=""/>
        <dsp:cNvSpPr/>
      </dsp:nvSpPr>
      <dsp:spPr>
        <a:xfrm>
          <a:off x="4708517" y="166674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F44572-8E91-4AA1-A7A9-204588C30FEF}">
      <dsp:nvSpPr>
        <dsp:cNvPr id="0" name=""/>
        <dsp:cNvSpPr/>
      </dsp:nvSpPr>
      <dsp:spPr>
        <a:xfrm>
          <a:off x="3688425" y="1225024"/>
          <a:ext cx="3138750" cy="750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Filling </a:t>
          </a:r>
          <a:r>
            <a:rPr lang="en-US" sz="1600" b="1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NaN</a:t>
          </a:r>
          <a:r>
            <a:rPr 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with the mean (Deleting rows can result in huge loss of important data).</a:t>
          </a:r>
        </a:p>
      </dsp:txBody>
      <dsp:txXfrm>
        <a:off x="3688425" y="1225024"/>
        <a:ext cx="3138750" cy="750357"/>
      </dsp:txXfrm>
    </dsp:sp>
    <dsp:sp modelId="{CEF21B34-CD7A-4229-894A-FB94B37CD2FD}">
      <dsp:nvSpPr>
        <dsp:cNvPr id="0" name=""/>
        <dsp:cNvSpPr/>
      </dsp:nvSpPr>
      <dsp:spPr>
        <a:xfrm>
          <a:off x="3688425" y="3155890"/>
          <a:ext cx="3138750" cy="15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C893ED-92CE-43C1-8804-5D5DCD402E29}">
      <dsp:nvSpPr>
        <dsp:cNvPr id="0" name=""/>
        <dsp:cNvSpPr/>
      </dsp:nvSpPr>
      <dsp:spPr>
        <a:xfrm>
          <a:off x="7772400" y="253801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C8106-0F9C-457D-8876-1BA72A4C80DA}">
      <dsp:nvSpPr>
        <dsp:cNvPr id="0" name=""/>
        <dsp:cNvSpPr/>
      </dsp:nvSpPr>
      <dsp:spPr>
        <a:xfrm>
          <a:off x="7376850" y="1320492"/>
          <a:ext cx="3138750" cy="750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Normalize the data. </a:t>
          </a:r>
        </a:p>
      </dsp:txBody>
      <dsp:txXfrm>
        <a:off x="7376850" y="1320492"/>
        <a:ext cx="3138750" cy="750357"/>
      </dsp:txXfrm>
    </dsp:sp>
    <dsp:sp modelId="{BD9419AE-032F-453C-8A5B-55920B248DD5}">
      <dsp:nvSpPr>
        <dsp:cNvPr id="0" name=""/>
        <dsp:cNvSpPr/>
      </dsp:nvSpPr>
      <dsp:spPr>
        <a:xfrm>
          <a:off x="7376850" y="3151325"/>
          <a:ext cx="3138750" cy="15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FE9EE-B855-DB46-B6B3-4228C477809D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03E25-9A61-A84E-98B8-D324D3D6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3825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7718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project aims to do descriptive analysis. We are answering the question: “What happened in the healthcare field?” so we can know where and how we should intervene in US states and counties.</a:t>
            </a:r>
            <a:endParaRPr dirty="0"/>
          </a:p>
        </p:txBody>
      </p:sp>
      <p:sp>
        <p:nvSpPr>
          <p:cNvPr id="131" name="Google Shape;13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6433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source for building the radar chart: https://python-graph-</a:t>
            </a:r>
            <a:r>
              <a:rPr lang="en-US" dirty="0" err="1"/>
              <a:t>gallery.com</a:t>
            </a:r>
            <a:r>
              <a:rPr lang="en-US" dirty="0"/>
              <a:t>/392-use-faceting-for-radar-chart/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3E25-9A61-A84E-98B8-D324D3D6A6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63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4994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5437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A231-85C8-1047-A8F8-70F17B96B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62303-FA1E-5E41-A0D2-346BFD547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23D1A-349B-704D-A04D-76BEF820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D195-0C2B-A74C-A472-79A8866CCA7F}" type="datetime1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5C35A-C830-7745-99AC-86C20BCC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41458-E756-A842-A5B1-9FA27E5D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CF18-F1F3-4C4E-96F9-E781B7CF0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2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1D4C-6BB4-F14D-8F30-8A9777A87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166DF-FEDB-B048-8FE5-C5FB32EC5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E3D08-4F2A-B34C-9513-D9CB508D4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1139-9C4B-6043-A752-048949287EA5}" type="datetime1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642-4FDE-6544-94FF-5B967F3E4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041D2-5AA1-9C40-B3E3-BC9054A8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CF18-F1F3-4C4E-96F9-E781B7CF0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3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89BFB-35EA-994B-A9D1-C1303CCAA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DF6DE-CC52-D749-816B-C3A2BA910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C7F95-A063-884B-B920-634A30C72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F299-0DFD-8F4B-ACAF-81713468BAE4}" type="datetime1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AF0F3-A418-BA46-9B44-F23460F7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39B06-A8DB-1744-BA18-1BCC54B2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CF18-F1F3-4C4E-96F9-E781B7CF0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44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94A1-CAEA-C948-AFAE-54BB5DC7B42F}" type="datetime1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65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D0C-DA39-634B-A797-DEEC479EB617}" type="datetime1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67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A125-7D8A-AB41-8336-8BDECBD841A4}" type="datetime1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25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0D9D-935B-A342-9642-9B4D62BA0AF0}" type="datetime1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43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AD3B-3933-CD46-BC9F-500364704337}" type="datetime1">
              <a:rPr lang="en-US" smtClean="0"/>
              <a:t>10/29/20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99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BCB6-C3D2-7048-A98D-CB9E0C06AEEF}" type="datetime1">
              <a:rPr lang="en-US" smtClean="0"/>
              <a:t>10/29/20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33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7B6E-CEFF-5A4E-A0DA-53BD6955598F}" type="datetime1">
              <a:rPr lang="en-US" smtClean="0"/>
              <a:t>10/29/20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924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761F-58B2-BA4D-B6AB-82070FD23D71}" type="datetime1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0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B37FE-E176-394A-AC5F-382FEDDA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51C86-DDF7-3C47-AA77-DAF28E31B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C7CF6-96F2-7545-88C7-1BF4714D9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C73D-092D-9145-851A-D4EFE133836C}" type="datetime1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6E6C3-71FE-8243-B700-25163E533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6A39D-6D85-C145-BEC9-5E262A5C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CF18-F1F3-4C4E-96F9-E781B7CF0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67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F52A-EAF7-DD4C-812F-C484B146B3D5}" type="datetime1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8125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DE5A-703E-DD43-B6C4-B777EC031233}" type="datetime1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661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F2BC-7EA8-484E-AC21-5461DCA0BDE9}" type="datetime1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4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AD5B-0E64-AA48-9623-B43702D8F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ABBA1-A18A-D74D-8729-54075716A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7EAE1-8096-C245-9E81-85F93639D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AE29-93F6-104E-9261-6DC0CBF4AA5C}" type="datetime1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AB113-BFF1-4645-9087-8EB69D1DE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568E-197D-EB4B-81E8-8BA48CBE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CF18-F1F3-4C4E-96F9-E781B7CF0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9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DADBA-1CBE-864D-B890-453FE1A7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70967-90ED-E544-B486-945A5B868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63690-5C9E-2146-80CF-09AC2A6CC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EF00F-67CE-8944-9FF0-FB1D17C5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39A5-8A6C-7C49-BDE3-8132C97ED781}" type="datetime1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06AFA-6032-A54C-9036-59C5B281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F05F7-EFBD-7B44-87C0-902F82AC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CF18-F1F3-4C4E-96F9-E781B7CF0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6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25CF-59EB-0F4C-B97F-D350E778B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30426-6838-7D4F-A4D5-C45DFDE5F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CFE29-2EF1-514E-999B-3DF325DD6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66C8B-7B69-EE4A-9DF1-19D22ED6D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CABC16-DE0C-F341-8BB0-8A9FCBDD0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028F2-9818-C44F-BC20-EBB3AA27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988D-B63C-5444-81B7-E884CEBB5DDE}" type="datetime1">
              <a:rPr lang="en-US" smtClean="0"/>
              <a:t>10/29/20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609B9-73C6-C140-8A7F-AC19E457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FA8DAC-0D96-BE40-895C-83E06128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CF18-F1F3-4C4E-96F9-E781B7CF0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5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81B75-678E-BE43-8BD1-6BBFD3F0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65CD8A-A416-D344-9847-40AB6FB0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E914-7997-8741-95BA-989F03AC3CD3}" type="datetime1">
              <a:rPr lang="en-US" smtClean="0"/>
              <a:t>10/29/20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98FB5-D889-5A41-9BC2-B5BE07D2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16F2B3-5DB1-3146-9688-C05D8ECBE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CF18-F1F3-4C4E-96F9-E781B7CF0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3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959FB-040A-E54A-9935-96ED9D86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5217-0524-9745-B4B1-17FFB3BAE00F}" type="datetime1">
              <a:rPr lang="en-US" smtClean="0"/>
              <a:t>10/29/20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2D249-631F-C24C-B00F-43B10677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972B6-47E0-C548-B229-5A6967F5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CF18-F1F3-4C4E-96F9-E781B7CF0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7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2FA2-1473-A242-9C34-545BD298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7C6B5-B123-6D4B-B50E-EBB06485D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E556A-966E-9848-B107-A44ADC1BF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E9457-A033-C546-8BE3-6BF2622A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B71E-0AB7-AE41-B4E6-B6313D4130A8}" type="datetime1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B27F-3758-6B4B-A697-3F645EA6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9FEC0-946D-CF49-A49D-8BB78CD1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CF18-F1F3-4C4E-96F9-E781B7CF0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2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DB5C-C153-904E-900D-F5E42982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249F5F-8405-5D48-AE96-BD9912E5A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E6BE3-394A-6245-91FA-D4386DAA9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0451B-3F88-EE47-A774-35761C76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BC46-8BED-544C-AAA6-232938DA4A44}" type="datetime1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7BD77-4F87-764A-9E66-C66F8AEE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4C800-13C4-A442-A4A4-A65C46A66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CF18-F1F3-4C4E-96F9-E781B7CF0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1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BC8C7F-AD14-D94B-A0A3-56D315BE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AA88A-B13C-DE48-BD90-7C1D040AD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18741-408C-0343-9FAA-274EC171A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7126F-EAC7-3E45-9AA3-30C1C8942DAD}" type="datetime1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3B023-5CA5-4048-951F-920DF92A1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Exploring Access to Healthcare in the U.S.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81F21-FF61-064E-ACF0-E9EA36B03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6CF18-F1F3-4C4E-96F9-E781B7CF0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7126F-EAC7-3E45-9AA3-30C1C8942DAD}" type="datetime1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Exploring Access to Healthcare in the U.S.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6CF18-F1F3-4C4E-96F9-E781B7CF0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7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-org.proxy-bc.researchport.umd.edu/10.15585/mmwr.ss6504a1" TargetMode="External"/><Relationship Id="rId7" Type="http://schemas.openxmlformats.org/officeDocument/2006/relationships/hyperlink" Target="https://unsplash.com/s/photo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skagitcounty.blog/tag/inequity/" TargetMode="External"/><Relationship Id="rId5" Type="http://schemas.openxmlformats.org/officeDocument/2006/relationships/hyperlink" Target="https://doi-org.proxy-bc.researchport.umd.edu/10.1186/1472-6963-13-238" TargetMode="External"/><Relationship Id="rId4" Type="http://schemas.openxmlformats.org/officeDocument/2006/relationships/hyperlink" Target="https://doi-org.proxy-bc.researchport.umd.edu/10.15585/mmwr.ss6616a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github.com/gmoummi/Capstone_Project/tree/master" TargetMode="External"/><Relationship Id="rId4" Type="http://schemas.openxmlformats.org/officeDocument/2006/relationships/hyperlink" Target="mailto:gmoummi1@umbc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10" name="Google Shape;110;p1"/>
          <p:cNvPicPr preferRelativeResize="0"/>
          <p:nvPr/>
        </p:nvPicPr>
        <p:blipFill rotWithShape="1">
          <a:blip r:embed="rId3">
            <a:alphaModFix/>
          </a:blip>
          <a:srcRect l="9786" r="12436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"/>
          <p:cNvSpPr/>
          <p:nvPr/>
        </p:nvSpPr>
        <p:spPr>
          <a:xfrm>
            <a:off x="4023360" y="0"/>
            <a:ext cx="8168639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000">
                <a:srgbClr val="000000">
                  <a:alpha val="0"/>
                </a:srgbClr>
              </a:gs>
              <a:gs pos="33000">
                <a:srgbClr val="000000">
                  <a:alpha val="40000"/>
                </a:srgbClr>
              </a:gs>
              <a:gs pos="58000">
                <a:srgbClr val="000000">
                  <a:alpha val="54901"/>
                </a:srgbClr>
              </a:gs>
              <a:gs pos="100000">
                <a:srgbClr val="000000">
                  <a:alpha val="5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2" name="Google Shape;112;p1"/>
          <p:cNvSpPr txBox="1">
            <a:spLocks noGrp="1"/>
          </p:cNvSpPr>
          <p:nvPr>
            <p:ph type="ctrTitle"/>
          </p:nvPr>
        </p:nvSpPr>
        <p:spPr>
          <a:xfrm>
            <a:off x="5261261" y="1634815"/>
            <a:ext cx="6698677" cy="2566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eiryo"/>
              <a:buNone/>
            </a:pPr>
            <a:r>
              <a:rPr lang="en-US" sz="3400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Exploring Access to Healthcare in the U.S. on an interactive dashboard.</a:t>
            </a:r>
            <a:endParaRPr sz="3400" dirty="0">
              <a:solidFill>
                <a:schemeClr val="lt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3" name="Google Shape;113;p1"/>
          <p:cNvSpPr txBox="1">
            <a:spLocks noGrp="1"/>
          </p:cNvSpPr>
          <p:nvPr>
            <p:ph type="subTitle" idx="1"/>
          </p:nvPr>
        </p:nvSpPr>
        <p:spPr>
          <a:xfrm>
            <a:off x="5261260" y="4128559"/>
            <a:ext cx="2130414" cy="11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en-US" sz="1300" b="1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Ghita </a:t>
            </a:r>
            <a:r>
              <a:rPr lang="en-US" sz="1300" b="1" dirty="0" err="1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Moummi</a:t>
            </a:r>
            <a:endParaRPr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0" lvl="0" indent="0" algn="l" rtl="0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en-US" sz="1300" b="1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DATA606_Capstone</a:t>
            </a:r>
            <a:endParaRPr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0" lvl="0" indent="0" algn="l" rtl="0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en-US" sz="1300" b="1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FALL2020</a:t>
            </a:r>
            <a:endParaRPr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0" lvl="0" indent="0" algn="l" rtl="0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</a:pPr>
            <a:endParaRPr sz="1300" dirty="0">
              <a:solidFill>
                <a:schemeClr val="lt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768EF8-219A-3F4A-86A7-3E40A176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CF18-F1F3-4C4E-96F9-E781B7CF02B1}" type="slidenum">
              <a:rPr lang="en-US" smtClean="0"/>
              <a:t>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16D017-C40B-4E45-91B9-9DBD6422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Exploring Access to Healthcare in the U.S.</a:t>
            </a:r>
          </a:p>
        </p:txBody>
      </p:sp>
    </p:spTree>
    <p:extLst>
      <p:ext uri="{BB962C8B-B14F-4D97-AF65-F5344CB8AC3E}">
        <p14:creationId xmlns:p14="http://schemas.microsoft.com/office/powerpoint/2010/main" val="597956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9"/>
          <p:cNvCxnSpPr/>
          <p:nvPr/>
        </p:nvCxnSpPr>
        <p:spPr>
          <a:xfrm>
            <a:off x="1920240" y="2176009"/>
            <a:ext cx="8770571" cy="0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5" name="Google Shape;195;p9"/>
          <p:cNvSpPr/>
          <p:nvPr/>
        </p:nvSpPr>
        <p:spPr>
          <a:xfrm>
            <a:off x="153" y="0"/>
            <a:ext cx="1219169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96" name="Google Shape;196;p9"/>
          <p:cNvGrpSpPr/>
          <p:nvPr/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97" name="Google Shape;197;p9"/>
            <p:cNvSpPr/>
            <p:nvPr/>
          </p:nvSpPr>
          <p:spPr>
            <a:xfrm>
              <a:off x="-1" y="0"/>
              <a:ext cx="10515600" cy="6858000"/>
            </a:xfrm>
            <a:custGeom>
              <a:avLst/>
              <a:gdLst/>
              <a:ahLst/>
              <a:cxnLst/>
              <a:rect l="l" t="t" r="r" b="b"/>
              <a:pathLst>
                <a:path w="10515600" h="6858000" extrusionOk="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8404334" y="0"/>
              <a:ext cx="2529723" cy="6858000"/>
            </a:xfrm>
            <a:custGeom>
              <a:avLst/>
              <a:gdLst/>
              <a:ahLst/>
              <a:cxnLst/>
              <a:rect l="l" t="t" r="r" b="b"/>
              <a:pathLst>
                <a:path w="2529723" h="6858000" extrusionOk="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8184327" y="0"/>
              <a:ext cx="2536434" cy="6858000"/>
            </a:xfrm>
            <a:custGeom>
              <a:avLst/>
              <a:gdLst/>
              <a:ahLst/>
              <a:cxnLst/>
              <a:rect l="l" t="t" r="r" b="b"/>
              <a:pathLst>
                <a:path w="2536434" h="6858000" extrusionOk="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7953086" y="0"/>
              <a:ext cx="2261351" cy="6858000"/>
            </a:xfrm>
            <a:custGeom>
              <a:avLst/>
              <a:gdLst/>
              <a:ahLst/>
              <a:cxnLst/>
              <a:rect l="l" t="t" r="r" b="b"/>
              <a:pathLst>
                <a:path w="2521425" h="6858000" extrusionOk="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DCD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201" name="Google Shape;201;p9"/>
          <p:cNvSpPr txBox="1">
            <a:spLocks noGrp="1"/>
          </p:cNvSpPr>
          <p:nvPr>
            <p:ph type="title"/>
          </p:nvPr>
        </p:nvSpPr>
        <p:spPr>
          <a:xfrm>
            <a:off x="1111263" y="260685"/>
            <a:ext cx="5674844" cy="74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 fontScale="90000"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80"/>
              <a:buFont typeface="Meiryo"/>
              <a:buNone/>
            </a:pPr>
            <a:r>
              <a:rPr lang="en-US" sz="2880" dirty="0"/>
              <a:t>References</a:t>
            </a:r>
            <a:endParaRPr dirty="0"/>
          </a:p>
        </p:txBody>
      </p:sp>
      <p:sp>
        <p:nvSpPr>
          <p:cNvPr id="203" name="Google Shape;203;p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Exploring Access to Healthcare in the U.S.</a:t>
            </a:r>
            <a:endParaRPr/>
          </a:p>
        </p:txBody>
      </p:sp>
      <p:sp>
        <p:nvSpPr>
          <p:cNvPr id="204" name="Google Shape;204;p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02" name="Google Shape;202;p9"/>
          <p:cNvSpPr txBox="1"/>
          <p:nvPr/>
        </p:nvSpPr>
        <p:spPr>
          <a:xfrm>
            <a:off x="731519" y="1005473"/>
            <a:ext cx="9102291" cy="5165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95"/>
              <a:buFont typeface="Corbel"/>
              <a:buChar char="•"/>
            </a:pP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Chowdhury, P. P., </a:t>
            </a:r>
            <a:r>
              <a:rPr lang="en-US" sz="1300" dirty="0" err="1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Mawokomatanda</a:t>
            </a: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, T., Fang Xu, Gamble, S., Flegel, D., </a:t>
            </a:r>
            <a:r>
              <a:rPr lang="en-US" sz="1300" dirty="0" err="1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Pierannunzi</a:t>
            </a: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, C., Garvin, W., &amp; Town, M. (2016). Surveillance for Certain Health Behaviors, Chronic Diseases, and Conditions, Access to Health Care, and Use of Preventive Health Services Among States and Selected Local Areas -- Behavioral Risk Factor Surveillance System, United States, 2012. </a:t>
            </a:r>
            <a:r>
              <a:rPr lang="en-US" sz="1300" i="1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MMWR Surveillance Summaries</a:t>
            </a: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, </a:t>
            </a:r>
            <a:r>
              <a:rPr lang="en-US" sz="1300" i="1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65</a:t>
            </a: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(4), 1–139. </a:t>
            </a:r>
            <a:r>
              <a:rPr lang="en-US" sz="1300" u="sng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https://doi-org.proxy-bc.researchport.umd.edu/10.15585/mmwr.ss6504a1</a:t>
            </a:r>
            <a:endParaRPr sz="1300" dirty="0">
              <a:latin typeface="Meiryo" panose="020B0604030504040204" pitchFamily="34" charset="-128"/>
              <a:ea typeface="Meiryo" panose="020B0604030504040204" pitchFamily="34" charset="-128"/>
              <a:cs typeface="Meiryo"/>
              <a:sym typeface="Meiry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95"/>
              <a:buFont typeface="Corbel"/>
              <a:buChar char="•"/>
            </a:pP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Gamble, S., </a:t>
            </a:r>
            <a:r>
              <a:rPr lang="en-US" sz="1300" dirty="0" err="1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Mawokomatanda</a:t>
            </a: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, T., Fang Xu, Chowdhury, P. P., </a:t>
            </a:r>
            <a:r>
              <a:rPr lang="en-US" sz="1300" dirty="0" err="1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Pierannunzi</a:t>
            </a: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, C., Flegel, D., Garvin, W., &amp; Town, M. (2017). Surveillance for Certain Health Behaviors and Conditions Among States and Selected Local Areas -- Behavioral Risk Factor Surveillance System, United States, 2013 and 2014. </a:t>
            </a:r>
            <a:r>
              <a:rPr lang="en-US" sz="1300" i="1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MMWR Surveillance Summaries</a:t>
            </a: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, </a:t>
            </a:r>
            <a:r>
              <a:rPr lang="en-US" sz="1300" i="1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66</a:t>
            </a: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(16), 1–139. </a:t>
            </a:r>
            <a:r>
              <a:rPr lang="en-US" sz="1300" u="sng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https://doi-org.proxy-bc.researchport.umd.edu/10.15585/mmwr.ss6616a1</a:t>
            </a:r>
            <a:endParaRPr sz="1300" dirty="0">
              <a:latin typeface="Meiryo" panose="020B0604030504040204" pitchFamily="34" charset="-128"/>
              <a:ea typeface="Meiryo" panose="020B0604030504040204" pitchFamily="34" charset="-128"/>
              <a:cs typeface="Meiryo"/>
              <a:sym typeface="Meiry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95"/>
              <a:buFont typeface="Corbel"/>
              <a:buChar char="•"/>
            </a:pP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Meyer, S. B., Luong, T. C., </a:t>
            </a:r>
            <a:r>
              <a:rPr lang="en-US" sz="1300" dirty="0" err="1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Mamerow</a:t>
            </a: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, L., &amp; Ward, P. R. (2013). Inequities in access to healthcare: analysis of national survey data across six Asia-Pacific countries. </a:t>
            </a:r>
            <a:r>
              <a:rPr lang="en-US" sz="1300" i="1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BMC Health Services Research</a:t>
            </a: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, </a:t>
            </a:r>
            <a:r>
              <a:rPr lang="en-US" sz="1300" i="1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13</a:t>
            </a: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(1), 238–250. </a:t>
            </a:r>
            <a:r>
              <a:rPr lang="en-US" sz="1300" u="sng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https://doi-org.proxy-bc.researchport.umd.edu/10.1186/1472-6963-13-238</a:t>
            </a:r>
            <a:endParaRPr lang="en-US" sz="1300" u="sng" dirty="0">
              <a:latin typeface="Meiryo" panose="020B0604030504040204" pitchFamily="34" charset="-128"/>
              <a:ea typeface="Meiryo" panose="020B0604030504040204" pitchFamily="34" charset="-128"/>
              <a:cs typeface="Meiryo"/>
              <a:sym typeface="Meiryo"/>
            </a:endParaRPr>
          </a:p>
          <a:p>
            <a:pPr lvl="0">
              <a:lnSpc>
                <a:spcPct val="120000"/>
              </a:lnSpc>
              <a:spcBef>
                <a:spcPts val="930"/>
              </a:spcBef>
              <a:buClr>
                <a:srgbClr val="3F3F3F"/>
              </a:buClr>
              <a:buSzPts val="1295"/>
              <a:buFont typeface="Corbel"/>
              <a:buChar char="•"/>
            </a:pP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https://python-graph-</a:t>
            </a:r>
            <a:r>
              <a:rPr lang="en-US" sz="1300" dirty="0" err="1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gallery.com</a:t>
            </a: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/392-use-faceting-for-radar-chart/</a:t>
            </a:r>
            <a:endParaRPr sz="1300" dirty="0">
              <a:latin typeface="Meiryo" panose="020B0604030504040204" pitchFamily="34" charset="-128"/>
              <a:ea typeface="Meiryo" panose="020B0604030504040204" pitchFamily="34" charset="-128"/>
              <a:cs typeface="Meiryo"/>
              <a:sym typeface="Meiry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95"/>
              <a:buFont typeface="Corbel"/>
              <a:buChar char="•"/>
            </a:pPr>
            <a:r>
              <a:rPr lang="en-US" sz="1300" u="sng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https://skagitcounty.blog/tag/inequity/</a:t>
            </a:r>
            <a:endParaRPr sz="1300" dirty="0">
              <a:latin typeface="Meiryo" panose="020B0604030504040204" pitchFamily="34" charset="-128"/>
              <a:ea typeface="Meiryo" panose="020B0604030504040204" pitchFamily="34" charset="-128"/>
              <a:cs typeface="Meiryo"/>
              <a:sym typeface="Meiry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95"/>
              <a:buFont typeface="Corbel"/>
              <a:buChar char="•"/>
            </a:pP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https://</a:t>
            </a:r>
            <a:r>
              <a:rPr lang="en-US" sz="1300" dirty="0" err="1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telelanguage.com</a:t>
            </a: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/language-access-healthcare-open-enrollment-infographic/</a:t>
            </a:r>
            <a:endParaRPr sz="13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95"/>
              <a:buFont typeface="Corbel"/>
              <a:buChar char="•"/>
            </a:pP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https://unsplash.com/s/photos/</a:t>
            </a:r>
            <a:endParaRPr lang="en-US" sz="1300" dirty="0">
              <a:latin typeface="Meiryo" panose="020B0604030504040204" pitchFamily="34" charset="-128"/>
              <a:ea typeface="Meiryo" panose="020B0604030504040204" pitchFamily="34" charset="-128"/>
              <a:cs typeface="Meiryo"/>
              <a:sym typeface="Meiryo"/>
            </a:endParaRPr>
          </a:p>
          <a:p>
            <a:pPr lvl="0">
              <a:lnSpc>
                <a:spcPct val="120000"/>
              </a:lnSpc>
              <a:spcBef>
                <a:spcPts val="930"/>
              </a:spcBef>
              <a:buClr>
                <a:srgbClr val="3F3F3F"/>
              </a:buClr>
              <a:buSzPts val="1295"/>
              <a:buFont typeface="Corbel"/>
              <a:buChar char="•"/>
            </a:pP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</a:rPr>
              <a:t>https://</a:t>
            </a:r>
            <a:r>
              <a:rPr lang="en-US" sz="1300" dirty="0" err="1">
                <a:latin typeface="Meiryo" panose="020B0604030504040204" pitchFamily="34" charset="-128"/>
                <a:ea typeface="Meiryo" panose="020B0604030504040204" pitchFamily="34" charset="-128"/>
              </a:rPr>
              <a:t>www.yumpu.com</a:t>
            </a: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</a:rPr>
              <a:t>/</a:t>
            </a:r>
            <a:r>
              <a:rPr lang="en-US" sz="1300" dirty="0" err="1">
                <a:latin typeface="Meiryo" panose="020B0604030504040204" pitchFamily="34" charset="-128"/>
                <a:ea typeface="Meiryo" panose="020B0604030504040204" pitchFamily="34" charset="-128"/>
              </a:rPr>
              <a:t>en</a:t>
            </a: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</a:rPr>
              <a:t>/document/read/36342808/data-sources-definitions-and-notes-centers-for-disease-control-</a:t>
            </a:r>
            <a:endParaRPr sz="13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None/>
            </a:pPr>
            <a:endParaRPr sz="832" dirty="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816915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09;p10"/>
          <p:cNvCxnSpPr/>
          <p:nvPr/>
        </p:nvCxnSpPr>
        <p:spPr>
          <a:xfrm>
            <a:off x="1920240" y="2176009"/>
            <a:ext cx="8770571" cy="0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0" name="Google Shape;210;p10"/>
          <p:cNvSpPr/>
          <p:nvPr/>
        </p:nvSpPr>
        <p:spPr>
          <a:xfrm>
            <a:off x="305" y="0"/>
            <a:ext cx="1219169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1" name="Google Shape;211;p10"/>
          <p:cNvSpPr/>
          <p:nvPr/>
        </p:nvSpPr>
        <p:spPr>
          <a:xfrm flipH="1">
            <a:off x="6736139" y="0"/>
            <a:ext cx="5455860" cy="6858000"/>
          </a:xfrm>
          <a:custGeom>
            <a:avLst/>
            <a:gdLst/>
            <a:ahLst/>
            <a:cxnLst/>
            <a:rect l="l" t="t" r="r" b="b"/>
            <a:pathLst>
              <a:path w="5455860" h="6858000" extrusionOk="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2" name="Google Shape;212;p10"/>
          <p:cNvSpPr/>
          <p:nvPr/>
        </p:nvSpPr>
        <p:spPr>
          <a:xfrm flipH="1">
            <a:off x="6255864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 extrusionOk="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3" name="Google Shape;213;p10"/>
          <p:cNvSpPr/>
          <p:nvPr/>
        </p:nvSpPr>
        <p:spPr>
          <a:xfrm flipH="1">
            <a:off x="6469160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 extrusionOk="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4" name="Google Shape;214;p10"/>
          <p:cNvSpPr txBox="1">
            <a:spLocks noGrp="1"/>
          </p:cNvSpPr>
          <p:nvPr>
            <p:ph type="title"/>
          </p:nvPr>
        </p:nvSpPr>
        <p:spPr>
          <a:xfrm>
            <a:off x="7587615" y="1045596"/>
            <a:ext cx="4148511" cy="1944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217" name="Google Shape;217;p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Exploring Access to Healthcare in the U.S.</a:t>
            </a:r>
            <a:endParaRPr/>
          </a:p>
        </p:txBody>
      </p:sp>
      <p:sp>
        <p:nvSpPr>
          <p:cNvPr id="218" name="Google Shape;218;p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15" name="Google Shape;21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199" y="2381478"/>
            <a:ext cx="4788670" cy="2095043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0"/>
          <p:cNvSpPr txBox="1"/>
          <p:nvPr/>
        </p:nvSpPr>
        <p:spPr>
          <a:xfrm>
            <a:off x="6925236" y="2979622"/>
            <a:ext cx="5266459" cy="1944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Questions?</a:t>
            </a:r>
            <a:endParaRPr dirty="0"/>
          </a:p>
          <a:p>
            <a:pPr marL="0" marR="0" lvl="0" indent="0" algn="l" rtl="0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None/>
            </a:pPr>
            <a:endParaRPr sz="1500" dirty="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rPr lang="en-US" sz="1500" u="sng" dirty="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gmoummi1@umbc.edu</a:t>
            </a:r>
            <a:endParaRPr sz="1500" dirty="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rPr lang="en-US" sz="1500" u="sng" dirty="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https://github.com/gmoummi/Capstone_Project/tree/master</a:t>
            </a:r>
            <a:endParaRPr sz="1500" dirty="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50823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2"/>
          <p:cNvCxnSpPr/>
          <p:nvPr/>
        </p:nvCxnSpPr>
        <p:spPr>
          <a:xfrm>
            <a:off x="1920240" y="2176009"/>
            <a:ext cx="8770571" cy="0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2"/>
          <p:cNvSpPr/>
          <p:nvPr/>
        </p:nvSpPr>
        <p:spPr>
          <a:xfrm>
            <a:off x="305" y="0"/>
            <a:ext cx="1219169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0" name="Google Shape;120;p2"/>
          <p:cNvSpPr txBox="1"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121" name="Google Shape;121;p2"/>
          <p:cNvSpPr txBox="1"/>
          <p:nvPr/>
        </p:nvSpPr>
        <p:spPr>
          <a:xfrm>
            <a:off x="992519" y="2312988"/>
            <a:ext cx="6595096" cy="365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rbel"/>
              <a:buAutoNum type="arabicPeriod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Brief topic &amp; dataset overview</a:t>
            </a:r>
            <a:endParaRPr dirty="0"/>
          </a:p>
          <a:p>
            <a:pPr marL="0" marR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rbel"/>
              <a:buAutoNum type="arabicPeriod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Exploratory Data Analysis – Cleaning &amp; Transformations</a:t>
            </a:r>
            <a:endParaRPr dirty="0"/>
          </a:p>
          <a:p>
            <a:pPr marL="0" marR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rbel"/>
              <a:buAutoNum type="arabicPeriod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Exploratory Data Analysis- Visualization</a:t>
            </a:r>
            <a:endParaRPr dirty="0"/>
          </a:p>
          <a:p>
            <a:pPr marL="0" marR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rbel"/>
              <a:buAutoNum type="arabicPeriod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Machine Learning Model Used</a:t>
            </a:r>
            <a:endParaRPr dirty="0"/>
          </a:p>
          <a:p>
            <a:pPr marL="0" marR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rbel"/>
              <a:buAutoNum type="arabicPeriod"/>
            </a:pPr>
            <a:r>
              <a:rPr lang="en-US" dirty="0">
                <a:solidFill>
                  <a:srgbClr val="3F3F3F"/>
                </a:solidFill>
                <a:latin typeface="Meiryo"/>
                <a:ea typeface="Meiryo"/>
                <a:sym typeface="Meiryo"/>
              </a:rPr>
              <a:t>Initial results interpretation</a:t>
            </a:r>
            <a:endParaRPr dirty="0"/>
          </a:p>
          <a:p>
            <a:pPr marL="0" marR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rbel"/>
              <a:buAutoNum type="arabicPeriod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Next steps</a:t>
            </a:r>
            <a:endParaRPr dirty="0"/>
          </a:p>
          <a:p>
            <a:pPr marL="0" marR="0" lvl="0" indent="1143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2" name="Google Shape;122;p2"/>
          <p:cNvSpPr/>
          <p:nvPr/>
        </p:nvSpPr>
        <p:spPr>
          <a:xfrm flipH="1">
            <a:off x="6986049" y="0"/>
            <a:ext cx="5205951" cy="6858000"/>
          </a:xfrm>
          <a:custGeom>
            <a:avLst/>
            <a:gdLst/>
            <a:ahLst/>
            <a:cxnLst/>
            <a:rect l="l" t="t" r="r" b="b"/>
            <a:pathLst>
              <a:path w="5205951" h="6858000" extrusionOk="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3" name="Google Shape;123;p2"/>
          <p:cNvSpPr/>
          <p:nvPr/>
        </p:nvSpPr>
        <p:spPr>
          <a:xfrm flipH="1">
            <a:off x="6577485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 extrusionOk="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4" name="Google Shape;124;p2"/>
          <p:cNvSpPr/>
          <p:nvPr/>
        </p:nvSpPr>
        <p:spPr>
          <a:xfrm flipH="1">
            <a:off x="6754925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 extrusionOk="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25" name="Google Shape;125;p2"/>
          <p:cNvPicPr preferRelativeResize="0"/>
          <p:nvPr/>
        </p:nvPicPr>
        <p:blipFill rotWithShape="1">
          <a:blip r:embed="rId3">
            <a:alphaModFix/>
          </a:blip>
          <a:srcRect l="9082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 extrusionOk="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E92083-3EDF-EC43-817C-BF1DF3AD5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CF18-F1F3-4C4E-96F9-E781B7CF02B1}" type="slidenum">
              <a:rPr lang="en-US" smtClean="0"/>
              <a:t>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D3D85-52B1-BB46-8EF2-DB75C7F4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</p:spTree>
    <p:extLst>
      <p:ext uri="{BB962C8B-B14F-4D97-AF65-F5344CB8AC3E}">
        <p14:creationId xmlns:p14="http://schemas.microsoft.com/office/powerpoint/2010/main" val="262066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 txBox="1">
            <a:spLocks noGrp="1"/>
          </p:cNvSpPr>
          <p:nvPr>
            <p:ph type="title"/>
          </p:nvPr>
        </p:nvSpPr>
        <p:spPr>
          <a:xfrm>
            <a:off x="935674" y="453467"/>
            <a:ext cx="5881985" cy="97422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spcFirstLastPara="1" wrap="square" lIns="109725" tIns="109725" rIns="109725" bIns="91425" anchor="b" anchorCtr="0">
            <a:normAutofit fontScale="90000"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Meiryo"/>
              <a:buNone/>
            </a:pPr>
            <a:r>
              <a:rPr lang="en-US" dirty="0">
                <a:solidFill>
                  <a:srgbClr val="262626"/>
                </a:solidFill>
              </a:rPr>
              <a:t>Topic &amp; Dataset Overview</a:t>
            </a:r>
            <a:endParaRPr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D7DA66-E5DF-3C4F-83FC-5935608B7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2428" y="6168780"/>
            <a:ext cx="5667375" cy="457200"/>
          </a:xfrm>
        </p:spPr>
        <p:txBody>
          <a:bodyPr/>
          <a:lstStyle/>
          <a:p>
            <a:r>
              <a:rPr lang="en-US" dirty="0"/>
              <a:t>Exploring Access to Healthcare in the U.S.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C34170-0AF3-0B40-B036-AC36BE51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  <p:sp>
        <p:nvSpPr>
          <p:cNvPr id="134" name="Google Shape;134;p3"/>
          <p:cNvSpPr txBox="1"/>
          <p:nvPr/>
        </p:nvSpPr>
        <p:spPr>
          <a:xfrm>
            <a:off x="602428" y="1715914"/>
            <a:ext cx="4788670" cy="2308284"/>
          </a:xfrm>
          <a:prstGeom prst="rect">
            <a:avLst/>
          </a:pr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896400"/>
                      <a:gd name="connsiteY0" fmla="*/ 0 h 2031285"/>
                      <a:gd name="connsiteX1" fmla="*/ 505736 w 6896400"/>
                      <a:gd name="connsiteY1" fmla="*/ 0 h 2031285"/>
                      <a:gd name="connsiteX2" fmla="*/ 873544 w 6896400"/>
                      <a:gd name="connsiteY2" fmla="*/ 0 h 2031285"/>
                      <a:gd name="connsiteX3" fmla="*/ 1586172 w 6896400"/>
                      <a:gd name="connsiteY3" fmla="*/ 0 h 2031285"/>
                      <a:gd name="connsiteX4" fmla="*/ 2091908 w 6896400"/>
                      <a:gd name="connsiteY4" fmla="*/ 0 h 2031285"/>
                      <a:gd name="connsiteX5" fmla="*/ 2597644 w 6896400"/>
                      <a:gd name="connsiteY5" fmla="*/ 0 h 2031285"/>
                      <a:gd name="connsiteX6" fmla="*/ 3310272 w 6896400"/>
                      <a:gd name="connsiteY6" fmla="*/ 0 h 2031285"/>
                      <a:gd name="connsiteX7" fmla="*/ 3747044 w 6896400"/>
                      <a:gd name="connsiteY7" fmla="*/ 0 h 2031285"/>
                      <a:gd name="connsiteX8" fmla="*/ 4459672 w 6896400"/>
                      <a:gd name="connsiteY8" fmla="*/ 0 h 2031285"/>
                      <a:gd name="connsiteX9" fmla="*/ 5172300 w 6896400"/>
                      <a:gd name="connsiteY9" fmla="*/ 0 h 2031285"/>
                      <a:gd name="connsiteX10" fmla="*/ 5747000 w 6896400"/>
                      <a:gd name="connsiteY10" fmla="*/ 0 h 2031285"/>
                      <a:gd name="connsiteX11" fmla="*/ 6896400 w 6896400"/>
                      <a:gd name="connsiteY11" fmla="*/ 0 h 2031285"/>
                      <a:gd name="connsiteX12" fmla="*/ 6896400 w 6896400"/>
                      <a:gd name="connsiteY12" fmla="*/ 487508 h 2031285"/>
                      <a:gd name="connsiteX13" fmla="*/ 6896400 w 6896400"/>
                      <a:gd name="connsiteY13" fmla="*/ 934391 h 2031285"/>
                      <a:gd name="connsiteX14" fmla="*/ 6896400 w 6896400"/>
                      <a:gd name="connsiteY14" fmla="*/ 1442212 h 2031285"/>
                      <a:gd name="connsiteX15" fmla="*/ 6896400 w 6896400"/>
                      <a:gd name="connsiteY15" fmla="*/ 2031285 h 2031285"/>
                      <a:gd name="connsiteX16" fmla="*/ 6321700 w 6896400"/>
                      <a:gd name="connsiteY16" fmla="*/ 2031285 h 2031285"/>
                      <a:gd name="connsiteX17" fmla="*/ 5609072 w 6896400"/>
                      <a:gd name="connsiteY17" fmla="*/ 2031285 h 2031285"/>
                      <a:gd name="connsiteX18" fmla="*/ 5034372 w 6896400"/>
                      <a:gd name="connsiteY18" fmla="*/ 2031285 h 2031285"/>
                      <a:gd name="connsiteX19" fmla="*/ 4666564 w 6896400"/>
                      <a:gd name="connsiteY19" fmla="*/ 2031285 h 2031285"/>
                      <a:gd name="connsiteX20" fmla="*/ 4229792 w 6896400"/>
                      <a:gd name="connsiteY20" fmla="*/ 2031285 h 2031285"/>
                      <a:gd name="connsiteX21" fmla="*/ 3517164 w 6896400"/>
                      <a:gd name="connsiteY21" fmla="*/ 2031285 h 2031285"/>
                      <a:gd name="connsiteX22" fmla="*/ 2942464 w 6896400"/>
                      <a:gd name="connsiteY22" fmla="*/ 2031285 h 2031285"/>
                      <a:gd name="connsiteX23" fmla="*/ 2505692 w 6896400"/>
                      <a:gd name="connsiteY23" fmla="*/ 2031285 h 2031285"/>
                      <a:gd name="connsiteX24" fmla="*/ 1930992 w 6896400"/>
                      <a:gd name="connsiteY24" fmla="*/ 2031285 h 2031285"/>
                      <a:gd name="connsiteX25" fmla="*/ 1563184 w 6896400"/>
                      <a:gd name="connsiteY25" fmla="*/ 2031285 h 2031285"/>
                      <a:gd name="connsiteX26" fmla="*/ 1195376 w 6896400"/>
                      <a:gd name="connsiteY26" fmla="*/ 2031285 h 2031285"/>
                      <a:gd name="connsiteX27" fmla="*/ 620676 w 6896400"/>
                      <a:gd name="connsiteY27" fmla="*/ 2031285 h 2031285"/>
                      <a:gd name="connsiteX28" fmla="*/ 0 w 6896400"/>
                      <a:gd name="connsiteY28" fmla="*/ 2031285 h 2031285"/>
                      <a:gd name="connsiteX29" fmla="*/ 0 w 6896400"/>
                      <a:gd name="connsiteY29" fmla="*/ 1503151 h 2031285"/>
                      <a:gd name="connsiteX30" fmla="*/ 0 w 6896400"/>
                      <a:gd name="connsiteY30" fmla="*/ 1015643 h 2031285"/>
                      <a:gd name="connsiteX31" fmla="*/ 0 w 6896400"/>
                      <a:gd name="connsiteY31" fmla="*/ 568760 h 2031285"/>
                      <a:gd name="connsiteX32" fmla="*/ 0 w 6896400"/>
                      <a:gd name="connsiteY32" fmla="*/ 0 h 20312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6896400" h="2031285" extrusionOk="0">
                        <a:moveTo>
                          <a:pt x="0" y="0"/>
                        </a:moveTo>
                        <a:cubicBezTo>
                          <a:pt x="241431" y="-44483"/>
                          <a:pt x="334161" y="46661"/>
                          <a:pt x="505736" y="0"/>
                        </a:cubicBezTo>
                        <a:cubicBezTo>
                          <a:pt x="677311" y="-46661"/>
                          <a:pt x="711836" y="43466"/>
                          <a:pt x="873544" y="0"/>
                        </a:cubicBezTo>
                        <a:cubicBezTo>
                          <a:pt x="1035252" y="-43466"/>
                          <a:pt x="1426943" y="629"/>
                          <a:pt x="1586172" y="0"/>
                        </a:cubicBezTo>
                        <a:cubicBezTo>
                          <a:pt x="1745401" y="-629"/>
                          <a:pt x="1930369" y="8669"/>
                          <a:pt x="2091908" y="0"/>
                        </a:cubicBezTo>
                        <a:cubicBezTo>
                          <a:pt x="2253447" y="-8669"/>
                          <a:pt x="2482860" y="18747"/>
                          <a:pt x="2597644" y="0"/>
                        </a:cubicBezTo>
                        <a:cubicBezTo>
                          <a:pt x="2712428" y="-18747"/>
                          <a:pt x="3051398" y="22357"/>
                          <a:pt x="3310272" y="0"/>
                        </a:cubicBezTo>
                        <a:cubicBezTo>
                          <a:pt x="3569146" y="-22357"/>
                          <a:pt x="3607646" y="17962"/>
                          <a:pt x="3747044" y="0"/>
                        </a:cubicBezTo>
                        <a:cubicBezTo>
                          <a:pt x="3886442" y="-17962"/>
                          <a:pt x="4272851" y="79049"/>
                          <a:pt x="4459672" y="0"/>
                        </a:cubicBezTo>
                        <a:cubicBezTo>
                          <a:pt x="4646493" y="-79049"/>
                          <a:pt x="4915353" y="61842"/>
                          <a:pt x="5172300" y="0"/>
                        </a:cubicBezTo>
                        <a:cubicBezTo>
                          <a:pt x="5429247" y="-61842"/>
                          <a:pt x="5616832" y="25981"/>
                          <a:pt x="5747000" y="0"/>
                        </a:cubicBezTo>
                        <a:cubicBezTo>
                          <a:pt x="5877168" y="-25981"/>
                          <a:pt x="6462695" y="131853"/>
                          <a:pt x="6896400" y="0"/>
                        </a:cubicBezTo>
                        <a:cubicBezTo>
                          <a:pt x="6930697" y="172026"/>
                          <a:pt x="6892077" y="327037"/>
                          <a:pt x="6896400" y="487508"/>
                        </a:cubicBezTo>
                        <a:cubicBezTo>
                          <a:pt x="6900723" y="647979"/>
                          <a:pt x="6864660" y="771430"/>
                          <a:pt x="6896400" y="934391"/>
                        </a:cubicBezTo>
                        <a:cubicBezTo>
                          <a:pt x="6928140" y="1097352"/>
                          <a:pt x="6871266" y="1314707"/>
                          <a:pt x="6896400" y="1442212"/>
                        </a:cubicBezTo>
                        <a:cubicBezTo>
                          <a:pt x="6921534" y="1569717"/>
                          <a:pt x="6891842" y="1869758"/>
                          <a:pt x="6896400" y="2031285"/>
                        </a:cubicBezTo>
                        <a:cubicBezTo>
                          <a:pt x="6778998" y="2047974"/>
                          <a:pt x="6548869" y="1994238"/>
                          <a:pt x="6321700" y="2031285"/>
                        </a:cubicBezTo>
                        <a:cubicBezTo>
                          <a:pt x="6094531" y="2068332"/>
                          <a:pt x="5964211" y="2027842"/>
                          <a:pt x="5609072" y="2031285"/>
                        </a:cubicBezTo>
                        <a:cubicBezTo>
                          <a:pt x="5253933" y="2034728"/>
                          <a:pt x="5287049" y="2015835"/>
                          <a:pt x="5034372" y="2031285"/>
                        </a:cubicBezTo>
                        <a:cubicBezTo>
                          <a:pt x="4781695" y="2046735"/>
                          <a:pt x="4812749" y="2021280"/>
                          <a:pt x="4666564" y="2031285"/>
                        </a:cubicBezTo>
                        <a:cubicBezTo>
                          <a:pt x="4520379" y="2041290"/>
                          <a:pt x="4353650" y="2022723"/>
                          <a:pt x="4229792" y="2031285"/>
                        </a:cubicBezTo>
                        <a:cubicBezTo>
                          <a:pt x="4105934" y="2039847"/>
                          <a:pt x="3751794" y="1992399"/>
                          <a:pt x="3517164" y="2031285"/>
                        </a:cubicBezTo>
                        <a:cubicBezTo>
                          <a:pt x="3282534" y="2070171"/>
                          <a:pt x="3164368" y="1995622"/>
                          <a:pt x="2942464" y="2031285"/>
                        </a:cubicBezTo>
                        <a:cubicBezTo>
                          <a:pt x="2720560" y="2066948"/>
                          <a:pt x="2621450" y="2009247"/>
                          <a:pt x="2505692" y="2031285"/>
                        </a:cubicBezTo>
                        <a:cubicBezTo>
                          <a:pt x="2389934" y="2053323"/>
                          <a:pt x="2152165" y="1986247"/>
                          <a:pt x="1930992" y="2031285"/>
                        </a:cubicBezTo>
                        <a:cubicBezTo>
                          <a:pt x="1709819" y="2076323"/>
                          <a:pt x="1738314" y="2010343"/>
                          <a:pt x="1563184" y="2031285"/>
                        </a:cubicBezTo>
                        <a:cubicBezTo>
                          <a:pt x="1388054" y="2052227"/>
                          <a:pt x="1345965" y="2002597"/>
                          <a:pt x="1195376" y="2031285"/>
                        </a:cubicBezTo>
                        <a:cubicBezTo>
                          <a:pt x="1044787" y="2059973"/>
                          <a:pt x="864019" y="1980881"/>
                          <a:pt x="620676" y="2031285"/>
                        </a:cubicBezTo>
                        <a:cubicBezTo>
                          <a:pt x="377333" y="2081689"/>
                          <a:pt x="141899" y="2021898"/>
                          <a:pt x="0" y="2031285"/>
                        </a:cubicBezTo>
                        <a:cubicBezTo>
                          <a:pt x="-57126" y="1923424"/>
                          <a:pt x="42231" y="1718718"/>
                          <a:pt x="0" y="1503151"/>
                        </a:cubicBezTo>
                        <a:cubicBezTo>
                          <a:pt x="-42231" y="1287584"/>
                          <a:pt x="6004" y="1152340"/>
                          <a:pt x="0" y="1015643"/>
                        </a:cubicBezTo>
                        <a:cubicBezTo>
                          <a:pt x="-6004" y="878946"/>
                          <a:pt x="5378" y="755994"/>
                          <a:pt x="0" y="568760"/>
                        </a:cubicBezTo>
                        <a:cubicBezTo>
                          <a:pt x="-5378" y="381526"/>
                          <a:pt x="19643" y="15419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1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Meiryo"/>
              <a:ea typeface="Meiryo"/>
              <a:cs typeface="Meiryo"/>
              <a:sym typeface="Meiryo"/>
            </a:endParaRPr>
          </a:p>
          <a:p>
            <a:pPr marR="0" lvl="1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eiryo"/>
                <a:ea typeface="Meiryo"/>
                <a:cs typeface="Meiryo"/>
                <a:sym typeface="Meiryo"/>
              </a:rPr>
              <a:t>Visualize access to healthcare and distribution of disease in the U.S.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eiryo"/>
                <a:ea typeface="Meiryo"/>
                <a:cs typeface="Meiryo"/>
                <a:sym typeface="Meiryo"/>
              </a:rPr>
              <a:t>to 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eiryo"/>
                <a:ea typeface="Meiryo"/>
                <a:cs typeface="Arial"/>
                <a:sym typeface="Meiryo"/>
              </a:rPr>
              <a:t>etermine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eiryo"/>
                <a:ea typeface="Meiryo"/>
                <a:cs typeface="Arial"/>
                <a:sym typeface="Meiryo"/>
              </a:rPr>
              <a:t>wh</a:t>
            </a:r>
            <a:r>
              <a:rPr lang="en-US" sz="2000" kern="0" dirty="0">
                <a:solidFill>
                  <a:srgbClr val="262626"/>
                </a:solidFill>
                <a:latin typeface="Meiryo"/>
                <a:ea typeface="Meiryo"/>
                <a:cs typeface="Arial"/>
                <a:sym typeface="Meiryo"/>
              </a:rPr>
              <a:t>ich states and which counties need the most intervention, and on what illnesses.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8" name="Google Shape;215;p10">
            <a:extLst>
              <a:ext uri="{FF2B5EF4-FFF2-40B4-BE49-F238E27FC236}">
                <a16:creationId xmlns:a16="http://schemas.microsoft.com/office/drawing/2014/main" id="{CDA6BBDC-6CA3-4B46-818B-0A2668E83C4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674" y="4024198"/>
            <a:ext cx="4788670" cy="2095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CA7A5D4-67F1-C841-875B-2A6312A08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782" y="453467"/>
            <a:ext cx="3708818" cy="4898577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2C6B743-8094-104B-B12C-1EE720D7D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318" y="5333191"/>
            <a:ext cx="3401282" cy="79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3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4BBA-53BD-9047-BFBF-8939C794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151" y="503237"/>
            <a:ext cx="7549697" cy="1325563"/>
          </a:xfr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Analysis- </a:t>
            </a:r>
            <a:b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Cleaning &amp; Transformations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F47199-4BA7-4321-AD8B-750D19B9D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02635-4FC0-D04D-A74B-FB19ABF90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Exploring Access to Healthcare in the U.S.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E49F1D-497C-F947-B7CB-BA29AB7E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BE53D-B92B-C444-9F08-8F10B5769B8A}"/>
              </a:ext>
            </a:extLst>
          </p:cNvPr>
          <p:cNvSpPr txBox="1"/>
          <p:nvPr/>
        </p:nvSpPr>
        <p:spPr>
          <a:xfrm>
            <a:off x="927847" y="38996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0" name="TextBox 5">
            <a:extLst>
              <a:ext uri="{FF2B5EF4-FFF2-40B4-BE49-F238E27FC236}">
                <a16:creationId xmlns:a16="http://schemas.microsoft.com/office/drawing/2014/main" id="{4E9C7040-D582-47F0-8358-5E416596B8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105759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D3D93144-2526-434F-AA9D-F7360C8CE5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546" y="4073812"/>
            <a:ext cx="4271149" cy="1910777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F67437E1-128B-A449-A5C0-BDCC74011D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7695" y="3899647"/>
            <a:ext cx="7549697" cy="212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A2B0-5CCB-8642-AB4D-65047DEE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605" y="314000"/>
            <a:ext cx="8670789" cy="930447"/>
          </a:xfrm>
          <a:ln w="28575">
            <a:solidFill>
              <a:schemeClr val="accent4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lvl="0" algn="ctr">
              <a:lnSpc>
                <a:spcPct val="140000"/>
              </a:lnSpc>
              <a:spcBef>
                <a:spcPts val="930"/>
              </a:spcBef>
              <a:buClr>
                <a:srgbClr val="3F3F3F"/>
              </a:buClr>
              <a:buSzPts val="1800"/>
            </a:pPr>
            <a:r>
              <a:rPr lang="en-US" sz="3200" dirty="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Exploratory Data Analysis- Visualization</a:t>
            </a: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485AD-66AB-A445-A36C-2C2BDAEB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Exploring Access to Healthcare in the U.S.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7EDE7F-640B-D84B-94E5-85CE5AED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3343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rgbClr val="898989"/>
                </a:solidFill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14" name="Picture 13" descr="Chart, bar chart, histogram&#10;&#10;Description automatically generated">
            <a:extLst>
              <a:ext uri="{FF2B5EF4-FFF2-40B4-BE49-F238E27FC236}">
                <a16:creationId xmlns:a16="http://schemas.microsoft.com/office/drawing/2014/main" id="{8BF147AE-FCF3-F74A-AA03-226C9B6BDC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7"/>
          <a:stretch/>
        </p:blipFill>
        <p:spPr>
          <a:xfrm>
            <a:off x="3521211" y="1563314"/>
            <a:ext cx="8670789" cy="46402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5DB8F9-59A4-F648-9BD3-0EE6984DCA9E}"/>
              </a:ext>
            </a:extLst>
          </p:cNvPr>
          <p:cNvSpPr txBox="1"/>
          <p:nvPr/>
        </p:nvSpPr>
        <p:spPr>
          <a:xfrm>
            <a:off x="305810" y="1563314"/>
            <a:ext cx="328284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States with </a:t>
            </a:r>
            <a:r>
              <a:rPr lang="en-US" b="1" dirty="0"/>
              <a:t>lowest Number of PCPs</a:t>
            </a:r>
            <a:r>
              <a:rPr lang="en-US" dirty="0"/>
              <a:t> per 100000 pop: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Missouri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Oklahoma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Iowa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Idaho</a:t>
            </a:r>
          </a:p>
          <a:p>
            <a:endParaRPr lang="en-US" dirty="0"/>
          </a:p>
          <a:p>
            <a:r>
              <a:rPr lang="en-US" dirty="0"/>
              <a:t>States with the </a:t>
            </a:r>
            <a:r>
              <a:rPr lang="en-US" b="1" dirty="0"/>
              <a:t>highest Number of PCPs</a:t>
            </a:r>
            <a:r>
              <a:rPr lang="en-US" dirty="0"/>
              <a:t> per 100000 pop: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District of Colombia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Massachusetts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Vermont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Hampshire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Connecticut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5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07171-2A07-7D4C-A5A4-46915D32B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281" y="186697"/>
            <a:ext cx="10049435" cy="1072123"/>
          </a:xfrm>
          <a:ln w="28575"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Exploratory Data Analysis- Visualization (cont.)</a:t>
            </a:r>
            <a:endParaRPr lang="en-US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6D92B7-841A-7149-938A-7E7DB8166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44ACE-DEC8-EF48-A17A-58CA5E8F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9AEFB8DC-0046-C047-AFAE-1BF3D9D46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184" y="1446082"/>
            <a:ext cx="8754440" cy="4658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4D6D42-49E6-4B4E-8724-E82996BA36E1}"/>
              </a:ext>
            </a:extLst>
          </p:cNvPr>
          <p:cNvSpPr txBox="1"/>
          <p:nvPr/>
        </p:nvSpPr>
        <p:spPr>
          <a:xfrm>
            <a:off x="376518" y="1446082"/>
            <a:ext cx="320488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States with </a:t>
            </a:r>
            <a:r>
              <a:rPr lang="en-US" b="1" dirty="0"/>
              <a:t>lowest % of of uninsured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District of Colombia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Rhode Island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Hampshire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Iowa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Massachusetts</a:t>
            </a:r>
          </a:p>
          <a:p>
            <a:endParaRPr lang="en-US" dirty="0"/>
          </a:p>
          <a:p>
            <a:r>
              <a:rPr lang="en-US" dirty="0"/>
              <a:t>States with the </a:t>
            </a:r>
            <a:r>
              <a:rPr lang="en-US" b="1" dirty="0"/>
              <a:t>highest % of uninsured</a:t>
            </a:r>
            <a:r>
              <a:rPr lang="en-US" dirty="0"/>
              <a:t>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Hawaii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Mexico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Arizona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Montana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44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DC326-8FF8-8145-80A0-BC0B2EE0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870" y="193165"/>
            <a:ext cx="8570259" cy="1158083"/>
          </a:xfrm>
          <a:ln w="28575"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200" dirty="0"/>
              <a:t>ML Model used: </a:t>
            </a:r>
            <a:r>
              <a:rPr lang="en-US" sz="4200" dirty="0">
                <a:latin typeface="Meiryo" panose="020B0604030504040204" pitchFamily="34" charset="-128"/>
                <a:ea typeface="Meiryo" panose="020B0604030504040204" pitchFamily="34" charset="-128"/>
              </a:rPr>
              <a:t>K-means</a:t>
            </a:r>
            <a:r>
              <a:rPr lang="en-US" sz="4200" dirty="0"/>
              <a:t> Clustering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1BC41-D905-0240-B974-0449AECC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18785-B9C7-DF49-B963-2342C550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39D4F-0EAF-8540-A0A8-2CE265D19B4F}"/>
              </a:ext>
            </a:extLst>
          </p:cNvPr>
          <p:cNvSpPr txBox="1"/>
          <p:nvPr/>
        </p:nvSpPr>
        <p:spPr>
          <a:xfrm>
            <a:off x="4637162" y="1676965"/>
            <a:ext cx="6616699" cy="16927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eiryo" panose="020B0604030504040204" pitchFamily="34" charset="-128"/>
                <a:ea typeface="Meiryo" panose="020B0604030504040204" pitchFamily="34" charset="-128"/>
              </a:rPr>
              <a:t>Why did we use it? Unsupervised ML (no labels provided)</a:t>
            </a:r>
          </a:p>
          <a:p>
            <a:endParaRPr lang="en-US" sz="16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eiryo" panose="020B0604030504040204" pitchFamily="34" charset="-128"/>
                <a:ea typeface="Meiryo" panose="020B0604030504040204" pitchFamily="34" charset="-128"/>
              </a:rPr>
              <a:t>How do we choose the correct number of clusters? The elbow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FAF67A5-D670-BC42-930F-0254F1D00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356" y="3008855"/>
            <a:ext cx="5116643" cy="3386903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4EAA279-7959-514F-B8C3-832D57355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90" y="1676965"/>
            <a:ext cx="3949700" cy="198120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E55E1581-35F2-E642-8BA1-BC9723515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90" y="4207157"/>
            <a:ext cx="66167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0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4F79-0451-4E42-9F62-49B15FDB2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74" y="123148"/>
            <a:ext cx="4986393" cy="1315908"/>
          </a:xfrm>
          <a:ln w="28575"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dirty="0"/>
              <a:t>Initial Results Interpretation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864D2-3E89-1E4D-A1A7-8B690B3A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19479B-FA55-8643-8188-7431C6535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2D620458-980C-6C49-98FF-0B46CD9ED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75" y="1951067"/>
            <a:ext cx="5091324" cy="4405283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5B5258E1-23B2-2941-A401-897399E43E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14" t="4612" r="4065" b="9545"/>
          <a:stretch/>
        </p:blipFill>
        <p:spPr>
          <a:xfrm>
            <a:off x="5336499" y="122082"/>
            <a:ext cx="6610327" cy="5869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8D67DB-8005-9848-98A1-A512B8E74523}"/>
              </a:ext>
            </a:extLst>
          </p:cNvPr>
          <p:cNvSpPr txBox="1"/>
          <p:nvPr/>
        </p:nvSpPr>
        <p:spPr>
          <a:xfrm>
            <a:off x="6032230" y="6048573"/>
            <a:ext cx="5218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Radar chart that shows the difference in features among the clusters </a:t>
            </a:r>
          </a:p>
        </p:txBody>
      </p:sp>
    </p:spTree>
    <p:extLst>
      <p:ext uri="{BB962C8B-B14F-4D97-AF65-F5344CB8AC3E}">
        <p14:creationId xmlns:p14="http://schemas.microsoft.com/office/powerpoint/2010/main" val="3175436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D3A61-0B3D-004F-9A3A-5EF408121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476" y="1836316"/>
            <a:ext cx="8243048" cy="977994"/>
          </a:xfrm>
          <a:ln w="28575"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200" dirty="0"/>
              <a:t>Next step.. Building the Dashboard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53A228-6AE4-C747-AAC3-0A67244D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EBC9A4-5F7D-9241-9A87-EA5F542D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5" name="Google Shape;155;p5">
            <a:extLst>
              <a:ext uri="{FF2B5EF4-FFF2-40B4-BE49-F238E27FC236}">
                <a16:creationId xmlns:a16="http://schemas.microsoft.com/office/drawing/2014/main" id="{6A9A20B1-7EE7-7046-A5D2-A6FAF493116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89779" y="3429000"/>
            <a:ext cx="5412442" cy="2433918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434461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761</Words>
  <Application>Microsoft Macintosh PowerPoint</Application>
  <PresentationFormat>Widescreen</PresentationFormat>
  <Paragraphs>98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Meiryo</vt:lpstr>
      <vt:lpstr>Arial</vt:lpstr>
      <vt:lpstr>Calibri</vt:lpstr>
      <vt:lpstr>Calibri Light</vt:lpstr>
      <vt:lpstr>Corbel</vt:lpstr>
      <vt:lpstr>Office Theme</vt:lpstr>
      <vt:lpstr>1_Office Theme</vt:lpstr>
      <vt:lpstr>Exploring Access to Healthcare in the U.S. on an interactive dashboard.</vt:lpstr>
      <vt:lpstr>Agenda</vt:lpstr>
      <vt:lpstr>Topic &amp; Dataset Overview</vt:lpstr>
      <vt:lpstr>Exploratory Data Analysis-  Cleaning &amp; Transformations</vt:lpstr>
      <vt:lpstr>Exploratory Data Analysis- Visualization</vt:lpstr>
      <vt:lpstr>Exploratory Data Analysis- Visualization (cont.)</vt:lpstr>
      <vt:lpstr>ML Model used: K-means Clustering</vt:lpstr>
      <vt:lpstr>Initial Results Interpretation</vt:lpstr>
      <vt:lpstr>Next step.. Building the Dashboard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Access to Healthcare in the U.S. on an interactive dashboard.</dc:title>
  <dc:creator>Microsoft Office User</dc:creator>
  <cp:lastModifiedBy>Microsoft Office User</cp:lastModifiedBy>
  <cp:revision>23</cp:revision>
  <dcterms:created xsi:type="dcterms:W3CDTF">2020-10-29T02:29:22Z</dcterms:created>
  <dcterms:modified xsi:type="dcterms:W3CDTF">2020-10-29T23:36:14Z</dcterms:modified>
</cp:coreProperties>
</file>