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4"/>
  </p:notesMasterIdLst>
  <p:sldIdLst>
    <p:sldId id="256" r:id="rId2"/>
    <p:sldId id="269" r:id="rId3"/>
    <p:sldId id="270" r:id="rId4"/>
    <p:sldId id="271" r:id="rId5"/>
    <p:sldId id="272" r:id="rId6"/>
    <p:sldId id="273" r:id="rId7"/>
    <p:sldId id="274" r:id="rId8"/>
    <p:sldId id="275" r:id="rId9"/>
    <p:sldId id="277" r:id="rId10"/>
    <p:sldId id="278" r:id="rId11"/>
    <p:sldId id="279" r:id="rId12"/>
    <p:sldId id="280" r:id="rId13"/>
    <p:sldId id="281" r:id="rId14"/>
    <p:sldId id="282" r:id="rId15"/>
    <p:sldId id="283" r:id="rId16"/>
    <p:sldId id="284" r:id="rId17"/>
    <p:sldId id="285" r:id="rId18"/>
    <p:sldId id="286" r:id="rId19"/>
    <p:sldId id="288" r:id="rId20"/>
    <p:sldId id="289" r:id="rId21"/>
    <p:sldId id="287" r:id="rId22"/>
    <p:sldId id="26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HALIS GALANAKIS" initials="MG" lastIdx="1" clrIdx="0">
    <p:extLst>
      <p:ext uri="{19B8F6BF-5375-455C-9EA6-DF929625EA0E}">
        <p15:presenceInfo xmlns:p15="http://schemas.microsoft.com/office/powerpoint/2012/main" userId="MIHALIS GALANAKI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0061F-BFDE-7175-2EDA-F472504290F4}" v="789" dt="2020-12-24T05:43:13.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a:p>
        </p:txBody>
      </p:sp>
      <p:sp>
        <p:nvSpPr>
          <p:cNvPr id="3" name="Θέση ημερομηνίας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7514B0-1158-401D-939F-AC935B00D1EA}" type="datetimeFigureOut">
              <a:rPr lang="el-GR" smtClean="0"/>
              <a:t>6/10/2021</a:t>
            </a:fld>
            <a:endParaRPr lang="el-GR"/>
          </a:p>
        </p:txBody>
      </p:sp>
      <p:sp>
        <p:nvSpPr>
          <p:cNvPr id="4" name="Θέση εικόνας διαφάνειας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l-GR"/>
          </a:p>
        </p:txBody>
      </p:sp>
      <p:sp>
        <p:nvSpPr>
          <p:cNvPr id="5" name="Θέση σημειώσεων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6" name="Θέση υποσέλιδου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a:p>
        </p:txBody>
      </p:sp>
      <p:sp>
        <p:nvSpPr>
          <p:cNvPr id="7" name="Θέση αριθμού διαφάνειας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71527F-08C3-4877-AC19-D8F918142466}" type="slidenum">
              <a:rPr lang="el-GR" smtClean="0"/>
              <a:t>‹#›</a:t>
            </a:fld>
            <a:endParaRPr lang="el-GR"/>
          </a:p>
        </p:txBody>
      </p:sp>
    </p:spTree>
    <p:extLst>
      <p:ext uri="{BB962C8B-B14F-4D97-AF65-F5344CB8AC3E}">
        <p14:creationId xmlns:p14="http://schemas.microsoft.com/office/powerpoint/2010/main" val="3615885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5"/>
          </p:nvPr>
        </p:nvSpPr>
        <p:spPr/>
        <p:txBody>
          <a:bodyPr/>
          <a:lstStyle/>
          <a:p>
            <a:fld id="{6D71527F-08C3-4877-AC19-D8F918142466}" type="slidenum">
              <a:rPr lang="el-GR" smtClean="0"/>
              <a:t>4</a:t>
            </a:fld>
            <a:endParaRPr lang="el-GR"/>
          </a:p>
        </p:txBody>
      </p:sp>
    </p:spTree>
    <p:extLst>
      <p:ext uri="{BB962C8B-B14F-4D97-AF65-F5344CB8AC3E}">
        <p14:creationId xmlns:p14="http://schemas.microsoft.com/office/powerpoint/2010/main" val="670460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l-GR"/>
              <a:t>Κάντε κλικ για να επεξεργαστείτε τον τίτλο υποδείγματος</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l-GR"/>
              <a:t>Κάντε κλικ για να επεξεργαστείτε τον υπότιτλο του υποδείγματος</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461620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503825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243718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4199695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l-GR"/>
              <a:t>Στυλ κειμένου υποδείγματος</a:t>
            </a:r>
          </a:p>
        </p:txBody>
      </p:sp>
      <p:sp>
        <p:nvSpPr>
          <p:cNvPr id="4" name="Date Placeholder 3"/>
          <p:cNvSpPr>
            <a:spLocks noGrp="1"/>
          </p:cNvSpPr>
          <p:nvPr>
            <p:ph type="dt" sz="half" idx="10"/>
          </p:nvPr>
        </p:nvSpPr>
        <p:spPr/>
        <p:txBody>
          <a:bodyPr/>
          <a:lstStyle/>
          <a:p>
            <a:fld id="{C764DE79-268F-4C1A-8933-263129D2AF90}" type="datetimeFigureOut">
              <a:rPr lang="en-US" smtClean="0"/>
              <a:t>10/6/2021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317151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10/6/2021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635250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4" name="Content Placeholder 3"/>
          <p:cNvSpPr>
            <a:spLocks noGrp="1"/>
          </p:cNvSpPr>
          <p:nvPr>
            <p:ph sz="half" idx="2"/>
          </p:nvPr>
        </p:nvSpPr>
        <p:spPr>
          <a:xfrm>
            <a:off x="839788" y="2505075"/>
            <a:ext cx="5157787" cy="368458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6" name="Content Placeholder 5"/>
          <p:cNvSpPr>
            <a:spLocks noGrp="1"/>
          </p:cNvSpPr>
          <p:nvPr>
            <p:ph sz="quarter" idx="4"/>
          </p:nvPr>
        </p:nvSpPr>
        <p:spPr>
          <a:xfrm>
            <a:off x="6172200" y="2505075"/>
            <a:ext cx="5183188" cy="368458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10/6/2021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468116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10/6/2021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986183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10/6/2021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4219910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C764DE79-268F-4C1A-8933-263129D2AF90}" type="datetimeFigureOut">
              <a:rPr lang="en-US" smtClean="0"/>
              <a:t>10/6/2021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033393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l-GR"/>
              <a:t>Κάντε κλικ για να επεξεργαστείτε τον τίτλο υποδείγματος</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l-GR"/>
              <a:t>Κάντε κλικ στο εικονίδιο για να προσθέσετε εικόνα</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C764DE79-268F-4C1A-8933-263129D2AF90}" type="datetimeFigureOut">
              <a:rPr lang="en-US" smtClean="0"/>
              <a:t>10/6/2021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260805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10/6/2021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a:t>
            </a:fld>
            <a:endParaRPr lang="en-US"/>
          </a:p>
        </p:txBody>
      </p:sp>
    </p:spTree>
    <p:extLst>
      <p:ext uri="{BB962C8B-B14F-4D97-AF65-F5344CB8AC3E}">
        <p14:creationId xmlns:p14="http://schemas.microsoft.com/office/powerpoint/2010/main" val="39230800"/>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6468887" cy="1938992"/>
          </a:xfrm>
          <a:prstGeom prst="rect">
            <a:avLst/>
          </a:prstGeom>
          <a:solidFill>
            <a:srgbClr val="3B3B3B"/>
          </a:solidFill>
        </p:spPr>
        <p:txBody>
          <a:bodyPr wrap="none" rtlCol="0">
            <a:spAutoFit/>
          </a:bodyPr>
          <a:lstStyle/>
          <a:p>
            <a:r>
              <a:rPr lang="en-US" sz="4000" dirty="0">
                <a:solidFill>
                  <a:srgbClr val="FF6600"/>
                </a:solidFill>
              </a:rPr>
              <a:t>BANK MARKETING CAMPAIGN</a:t>
            </a:r>
          </a:p>
          <a:p>
            <a:r>
              <a:rPr lang="en-US" sz="4000" b="0" i="0" dirty="0">
                <a:solidFill>
                  <a:srgbClr val="FF6600"/>
                </a:solidFill>
                <a:effectLst/>
              </a:rPr>
              <a:t>VIRTUAL INTERNSHIP</a:t>
            </a:r>
          </a:p>
          <a:p>
            <a:r>
              <a:rPr lang="en-US" sz="4000" dirty="0">
                <a:solidFill>
                  <a:srgbClr val="FF6600"/>
                </a:solidFill>
              </a:rPr>
              <a:t>DATE</a:t>
            </a:r>
            <a:r>
              <a:rPr lang="en-US" sz="4000" dirty="0">
                <a:solidFill>
                  <a:srgbClr val="2D3B45"/>
                </a:solidFill>
              </a:rPr>
              <a:t> </a:t>
            </a:r>
            <a:r>
              <a:rPr lang="en-US" sz="4000" dirty="0">
                <a:solidFill>
                  <a:srgbClr val="FF6600"/>
                </a:solidFill>
              </a:rPr>
              <a:t>: </a:t>
            </a:r>
            <a:r>
              <a:rPr lang="en-US" sz="4000" dirty="0" smtClean="0">
                <a:solidFill>
                  <a:srgbClr val="FF6600"/>
                </a:solidFill>
              </a:rPr>
              <a:t>26/09/2021</a:t>
            </a:r>
            <a:endParaRPr lang="en-US" sz="4000" dirty="0">
              <a:solidFill>
                <a:srgbClr val="FF6600"/>
              </a:solidFill>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B661681C-84F1-4009-BA75-5941905A1B7D}"/>
              </a:ext>
            </a:extLst>
          </p:cNvPr>
          <p:cNvSpPr>
            <a:spLocks noGrp="1"/>
          </p:cNvSpPr>
          <p:nvPr>
            <p:ph type="title"/>
          </p:nvPr>
        </p:nvSpPr>
        <p:spPr>
          <a:solidFill>
            <a:schemeClr val="tx1">
              <a:lumMod val="75000"/>
              <a:lumOff val="25000"/>
            </a:schemeClr>
          </a:solidFill>
        </p:spPr>
        <p:txBody>
          <a:bodyPr>
            <a:normAutofit/>
          </a:bodyPr>
          <a:lstStyle/>
          <a:p>
            <a:r>
              <a:rPr lang="en-US" sz="4000" dirty="0" err="1">
                <a:solidFill>
                  <a:schemeClr val="accent2"/>
                </a:solidFill>
              </a:rPr>
              <a:t>Barplot</a:t>
            </a:r>
            <a:r>
              <a:rPr lang="en-US" sz="4000" dirty="0">
                <a:solidFill>
                  <a:schemeClr val="accent2"/>
                </a:solidFill>
              </a:rPr>
              <a:t> of total number of consumers by education</a:t>
            </a:r>
            <a:endParaRPr lang="el-GR" sz="4000" dirty="0">
              <a:solidFill>
                <a:schemeClr val="accent2"/>
              </a:solidFill>
            </a:endParaRPr>
          </a:p>
        </p:txBody>
      </p:sp>
      <p:sp>
        <p:nvSpPr>
          <p:cNvPr id="4" name="Θέση περιεχομένου 3">
            <a:extLst>
              <a:ext uri="{FF2B5EF4-FFF2-40B4-BE49-F238E27FC236}">
                <a16:creationId xmlns:a16="http://schemas.microsoft.com/office/drawing/2014/main" id="{2F20A295-71AC-4242-9F09-1A130DB2CC02}"/>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Arial" panose="020B0604020202020204" pitchFamily="34" charset="0"/>
              </a:rPr>
              <a:t>In the graph below it’s visible that those with university degree have the highest number of consumers for both of those who subscribed and for those who did not. The proportion of each category of education does not seem to have a significant difference.</a:t>
            </a:r>
            <a:endParaRPr lang="el-GR" sz="18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l-GR" dirty="0"/>
          </a:p>
        </p:txBody>
      </p:sp>
      <p:pic>
        <p:nvPicPr>
          <p:cNvPr id="6" name="Εικόνα 5">
            <a:extLst>
              <a:ext uri="{FF2B5EF4-FFF2-40B4-BE49-F238E27FC236}">
                <a16:creationId xmlns:a16="http://schemas.microsoft.com/office/drawing/2014/main" id="{A3D4329D-8526-4CF2-AD51-81B66FFE0204}"/>
              </a:ext>
            </a:extLst>
          </p:cNvPr>
          <p:cNvPicPr/>
          <p:nvPr/>
        </p:nvPicPr>
        <p:blipFill>
          <a:blip r:embed="rId2">
            <a:extLst>
              <a:ext uri="{28A0092B-C50C-407E-A947-70E740481C1C}">
                <a14:useLocalDpi xmlns:a14="http://schemas.microsoft.com/office/drawing/2010/main" val="0"/>
              </a:ext>
            </a:extLst>
          </a:blip>
          <a:stretch>
            <a:fillRect/>
          </a:stretch>
        </p:blipFill>
        <p:spPr>
          <a:xfrm>
            <a:off x="2698812" y="2666768"/>
            <a:ext cx="6533965" cy="3645132"/>
          </a:xfrm>
          <a:prstGeom prst="rect">
            <a:avLst/>
          </a:prstGeom>
        </p:spPr>
      </p:pic>
    </p:spTree>
    <p:extLst>
      <p:ext uri="{BB962C8B-B14F-4D97-AF65-F5344CB8AC3E}">
        <p14:creationId xmlns:p14="http://schemas.microsoft.com/office/powerpoint/2010/main" val="4214431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A100284-45A8-431F-85A2-CB7CE01AA316}"/>
              </a:ext>
            </a:extLst>
          </p:cNvPr>
          <p:cNvSpPr>
            <a:spLocks noGrp="1"/>
          </p:cNvSpPr>
          <p:nvPr>
            <p:ph type="title"/>
          </p:nvPr>
        </p:nvSpPr>
        <p:spPr>
          <a:solidFill>
            <a:schemeClr val="tx1">
              <a:lumMod val="75000"/>
              <a:lumOff val="25000"/>
            </a:schemeClr>
          </a:solidFill>
        </p:spPr>
        <p:txBody>
          <a:bodyPr>
            <a:normAutofit/>
          </a:bodyPr>
          <a:lstStyle/>
          <a:p>
            <a:r>
              <a:rPr lang="en-US" sz="4000" dirty="0" err="1">
                <a:solidFill>
                  <a:schemeClr val="accent2"/>
                </a:solidFill>
              </a:rPr>
              <a:t>Barplot</a:t>
            </a:r>
            <a:r>
              <a:rPr lang="en-US" sz="4000" dirty="0">
                <a:solidFill>
                  <a:schemeClr val="accent2"/>
                </a:solidFill>
              </a:rPr>
              <a:t> of the total number of consumers by month</a:t>
            </a:r>
            <a:endParaRPr lang="el-GR" sz="4000" dirty="0">
              <a:solidFill>
                <a:schemeClr val="accent2"/>
              </a:solidFill>
            </a:endParaRPr>
          </a:p>
        </p:txBody>
      </p:sp>
      <p:sp>
        <p:nvSpPr>
          <p:cNvPr id="4" name="Θέση περιεχομένου 3">
            <a:extLst>
              <a:ext uri="{FF2B5EF4-FFF2-40B4-BE49-F238E27FC236}">
                <a16:creationId xmlns:a16="http://schemas.microsoft.com/office/drawing/2014/main" id="{5A106C0E-235F-4750-87E1-FE3C537B8716}"/>
              </a:ext>
            </a:extLst>
          </p:cNvPr>
          <p:cNvSpPr>
            <a:spLocks noGrp="1"/>
          </p:cNvSpPr>
          <p:nvPr>
            <p:ph idx="1"/>
          </p:nvPr>
        </p:nvSpPr>
        <p:spPr/>
        <p:txBody>
          <a:bodyPr>
            <a:normAutofit fontScale="92500" lnSpcReduction="10000"/>
          </a:bodyPr>
          <a:lstStyle/>
          <a:p>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sz="1800" dirty="0">
              <a:latin typeface="Calibri" panose="020F0502020204030204" pitchFamily="34" charset="0"/>
              <a:ea typeface="Calibri" panose="020F0502020204030204" pitchFamily="34" charset="0"/>
              <a:cs typeface="Arial" panose="020B0604020202020204" pitchFamily="34" charset="0"/>
            </a:endParaRPr>
          </a:p>
          <a:p>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sz="1800" dirty="0">
              <a:latin typeface="Calibri" panose="020F0502020204030204" pitchFamily="34" charset="0"/>
              <a:ea typeface="Calibri" panose="020F0502020204030204" pitchFamily="34" charset="0"/>
              <a:cs typeface="Arial" panose="020B0604020202020204" pitchFamily="34" charset="0"/>
            </a:endParaRPr>
          </a:p>
          <a:p>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sz="1800" dirty="0">
              <a:latin typeface="Calibri" panose="020F0502020204030204" pitchFamily="34" charset="0"/>
              <a:ea typeface="Calibri" panose="020F0502020204030204" pitchFamily="34" charset="0"/>
              <a:cs typeface="Arial" panose="020B0604020202020204" pitchFamily="34" charset="0"/>
            </a:endParaRPr>
          </a:p>
          <a:p>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sz="1800" dirty="0">
              <a:latin typeface="Calibri" panose="020F0502020204030204" pitchFamily="34" charset="0"/>
              <a:ea typeface="Calibri" panose="020F0502020204030204" pitchFamily="34" charset="0"/>
              <a:cs typeface="Arial" panose="020B0604020202020204" pitchFamily="34" charset="0"/>
            </a:endParaRPr>
          </a:p>
          <a:p>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sz="1800" dirty="0">
              <a:effectLst/>
              <a:latin typeface="Calibri" panose="020F0502020204030204" pitchFamily="34" charset="0"/>
              <a:ea typeface="Calibri" panose="020F0502020204030204" pitchFamily="34" charset="0"/>
              <a:cs typeface="Arial" panose="020B0604020202020204" pitchFamily="34" charset="0"/>
            </a:endParaRPr>
          </a:p>
          <a:p>
            <a:r>
              <a:rPr lang="en-US" sz="1800" dirty="0">
                <a:effectLst/>
                <a:latin typeface="Calibri" panose="020F0502020204030204" pitchFamily="34" charset="0"/>
                <a:ea typeface="Calibri" panose="020F0502020204030204" pitchFamily="34" charset="0"/>
                <a:cs typeface="Arial" panose="020B0604020202020204" pitchFamily="34" charset="0"/>
              </a:rPr>
              <a:t>In this graph we observe that in May we have by far the most last contracts in both cases. This result means that we have seasonality. However, in months such as December, March, October and November there are small differences between these two cases. Thus, these months may result in a consumer who might subscribe in a term deposit when we deploy our Machine Learning model.</a:t>
            </a:r>
            <a:endParaRPr lang="el-GR" sz="1800" dirty="0">
              <a:effectLst/>
              <a:latin typeface="Calibri" panose="020F0502020204030204" pitchFamily="34" charset="0"/>
              <a:ea typeface="Calibri" panose="020F0502020204030204" pitchFamily="34" charset="0"/>
              <a:cs typeface="Arial" panose="020B0604020202020204" pitchFamily="34" charset="0"/>
            </a:endParaRPr>
          </a:p>
          <a:p>
            <a:endParaRPr lang="el-GR" dirty="0"/>
          </a:p>
        </p:txBody>
      </p:sp>
      <p:pic>
        <p:nvPicPr>
          <p:cNvPr id="6" name="Εικόνα 5">
            <a:extLst>
              <a:ext uri="{FF2B5EF4-FFF2-40B4-BE49-F238E27FC236}">
                <a16:creationId xmlns:a16="http://schemas.microsoft.com/office/drawing/2014/main" id="{D3A96B19-A9A2-4394-8502-0DBA01A8D7BF}"/>
              </a:ext>
            </a:extLst>
          </p:cNvPr>
          <p:cNvPicPr/>
          <p:nvPr/>
        </p:nvPicPr>
        <p:blipFill>
          <a:blip r:embed="rId2">
            <a:extLst>
              <a:ext uri="{28A0092B-C50C-407E-A947-70E740481C1C}">
                <a14:useLocalDpi xmlns:a14="http://schemas.microsoft.com/office/drawing/2010/main" val="0"/>
              </a:ext>
            </a:extLst>
          </a:blip>
          <a:stretch>
            <a:fillRect/>
          </a:stretch>
        </p:blipFill>
        <p:spPr>
          <a:xfrm>
            <a:off x="2920754" y="1825625"/>
            <a:ext cx="6107836" cy="3343534"/>
          </a:xfrm>
          <a:prstGeom prst="rect">
            <a:avLst/>
          </a:prstGeom>
        </p:spPr>
      </p:pic>
    </p:spTree>
    <p:extLst>
      <p:ext uri="{BB962C8B-B14F-4D97-AF65-F5344CB8AC3E}">
        <p14:creationId xmlns:p14="http://schemas.microsoft.com/office/powerpoint/2010/main" val="41887348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59A6A84-4289-4D7A-A015-25B5D1EDC098}"/>
              </a:ext>
            </a:extLst>
          </p:cNvPr>
          <p:cNvSpPr>
            <a:spLocks noGrp="1"/>
          </p:cNvSpPr>
          <p:nvPr>
            <p:ph type="title"/>
          </p:nvPr>
        </p:nvSpPr>
        <p:spPr>
          <a:solidFill>
            <a:schemeClr val="tx1">
              <a:lumMod val="75000"/>
              <a:lumOff val="25000"/>
            </a:schemeClr>
          </a:solidFill>
        </p:spPr>
        <p:txBody>
          <a:bodyPr>
            <a:normAutofit/>
          </a:bodyPr>
          <a:lstStyle/>
          <a:p>
            <a:r>
              <a:rPr lang="en-US" sz="4000" dirty="0" err="1">
                <a:solidFill>
                  <a:schemeClr val="accent2"/>
                </a:solidFill>
              </a:rPr>
              <a:t>Barplot</a:t>
            </a:r>
            <a:r>
              <a:rPr lang="en-US" sz="4000" dirty="0">
                <a:solidFill>
                  <a:schemeClr val="accent2"/>
                </a:solidFill>
              </a:rPr>
              <a:t> of the total number of consumers by job</a:t>
            </a:r>
            <a:endParaRPr lang="el-GR" sz="4000" dirty="0">
              <a:solidFill>
                <a:schemeClr val="accent2"/>
              </a:solidFill>
            </a:endParaRPr>
          </a:p>
        </p:txBody>
      </p:sp>
      <p:sp>
        <p:nvSpPr>
          <p:cNvPr id="4" name="Θέση περιεχομένου 3">
            <a:extLst>
              <a:ext uri="{FF2B5EF4-FFF2-40B4-BE49-F238E27FC236}">
                <a16:creationId xmlns:a16="http://schemas.microsoft.com/office/drawing/2014/main" id="{156C2548-DB9C-417F-8311-070DE88D341A}"/>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Arial" panose="020B0604020202020204" pitchFamily="34" charset="0"/>
              </a:rPr>
              <a:t>In the following graph we have admin and blue-collar with the highest number of consumers. However, in all categories of job we have the same proportion for both of those who subscribed and for those who did not.</a:t>
            </a:r>
            <a:endParaRPr lang="el-GR" sz="1800" dirty="0">
              <a:effectLst/>
              <a:latin typeface="Calibri" panose="020F0502020204030204" pitchFamily="34" charset="0"/>
              <a:ea typeface="Calibri" panose="020F0502020204030204" pitchFamily="34" charset="0"/>
              <a:cs typeface="Arial" panose="020B0604020202020204" pitchFamily="34" charset="0"/>
            </a:endParaRPr>
          </a:p>
          <a:p>
            <a:endParaRPr lang="el-GR" dirty="0"/>
          </a:p>
        </p:txBody>
      </p:sp>
      <p:pic>
        <p:nvPicPr>
          <p:cNvPr id="6" name="Εικόνα 5">
            <a:extLst>
              <a:ext uri="{FF2B5EF4-FFF2-40B4-BE49-F238E27FC236}">
                <a16:creationId xmlns:a16="http://schemas.microsoft.com/office/drawing/2014/main" id="{0ABD9AE7-1314-4B04-B83E-03673614177F}"/>
              </a:ext>
            </a:extLst>
          </p:cNvPr>
          <p:cNvPicPr/>
          <p:nvPr/>
        </p:nvPicPr>
        <p:blipFill>
          <a:blip r:embed="rId2">
            <a:extLst>
              <a:ext uri="{28A0092B-C50C-407E-A947-70E740481C1C}">
                <a14:useLocalDpi xmlns:a14="http://schemas.microsoft.com/office/drawing/2010/main" val="0"/>
              </a:ext>
            </a:extLst>
          </a:blip>
          <a:stretch>
            <a:fillRect/>
          </a:stretch>
        </p:blipFill>
        <p:spPr>
          <a:xfrm>
            <a:off x="2659224" y="2440247"/>
            <a:ext cx="6941976" cy="3941891"/>
          </a:xfrm>
          <a:prstGeom prst="rect">
            <a:avLst/>
          </a:prstGeom>
        </p:spPr>
      </p:pic>
    </p:spTree>
    <p:extLst>
      <p:ext uri="{BB962C8B-B14F-4D97-AF65-F5344CB8AC3E}">
        <p14:creationId xmlns:p14="http://schemas.microsoft.com/office/powerpoint/2010/main" val="3890241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C4CB2C7-4FEE-4BDA-8403-1CAAD12C7345}"/>
              </a:ext>
            </a:extLst>
          </p:cNvPr>
          <p:cNvSpPr>
            <a:spLocks noGrp="1"/>
          </p:cNvSpPr>
          <p:nvPr>
            <p:ph type="title"/>
          </p:nvPr>
        </p:nvSpPr>
        <p:spPr>
          <a:solidFill>
            <a:schemeClr val="tx1">
              <a:lumMod val="75000"/>
              <a:lumOff val="25000"/>
            </a:schemeClr>
          </a:solidFill>
        </p:spPr>
        <p:txBody>
          <a:bodyPr>
            <a:normAutofit/>
          </a:bodyPr>
          <a:lstStyle/>
          <a:p>
            <a:r>
              <a:rPr lang="en-US" sz="4000" dirty="0">
                <a:solidFill>
                  <a:schemeClr val="accent2"/>
                </a:solidFill>
              </a:rPr>
              <a:t>Scatterplot of the total number of consumers by price index</a:t>
            </a:r>
            <a:endParaRPr lang="el-GR" sz="4000" dirty="0">
              <a:solidFill>
                <a:schemeClr val="accent2"/>
              </a:solidFill>
            </a:endParaRPr>
          </a:p>
        </p:txBody>
      </p:sp>
      <p:sp>
        <p:nvSpPr>
          <p:cNvPr id="4" name="Θέση περιεχομένου 3">
            <a:extLst>
              <a:ext uri="{FF2B5EF4-FFF2-40B4-BE49-F238E27FC236}">
                <a16:creationId xmlns:a16="http://schemas.microsoft.com/office/drawing/2014/main" id="{7A9F5C0C-589E-418A-935C-F46BDFF7CEDB}"/>
              </a:ext>
            </a:extLst>
          </p:cNvPr>
          <p:cNvSpPr>
            <a:spLocks noGrp="1"/>
          </p:cNvSpPr>
          <p:nvPr>
            <p:ph idx="1"/>
          </p:nvPr>
        </p:nvSpPr>
        <p:spPr/>
        <p:txBody>
          <a:bodyPr/>
          <a:lstStyle/>
          <a:p>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sz="1800" dirty="0">
              <a:latin typeface="Calibri" panose="020F0502020204030204" pitchFamily="34" charset="0"/>
              <a:ea typeface="Calibri" panose="020F0502020204030204" pitchFamily="34" charset="0"/>
              <a:cs typeface="Arial" panose="020B0604020202020204" pitchFamily="34" charset="0"/>
            </a:endParaRPr>
          </a:p>
          <a:p>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sz="1800" dirty="0">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sz="1800" dirty="0">
              <a:latin typeface="Calibri" panose="020F0502020204030204" pitchFamily="34" charset="0"/>
              <a:ea typeface="Calibri" panose="020F0502020204030204" pitchFamily="34" charset="0"/>
              <a:cs typeface="Arial" panose="020B0604020202020204" pitchFamily="34" charset="0"/>
            </a:endParaRPr>
          </a:p>
          <a:p>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sz="1800" dirty="0">
              <a:latin typeface="Calibri" panose="020F0502020204030204" pitchFamily="34" charset="0"/>
              <a:ea typeface="Calibri" panose="020F0502020204030204" pitchFamily="34" charset="0"/>
              <a:cs typeface="Arial" panose="020B0604020202020204" pitchFamily="34" charset="0"/>
            </a:endParaRPr>
          </a:p>
          <a:p>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sz="1800" dirty="0">
              <a:latin typeface="Calibri" panose="020F0502020204030204" pitchFamily="34" charset="0"/>
              <a:ea typeface="Calibri" panose="020F0502020204030204" pitchFamily="34" charset="0"/>
              <a:cs typeface="Arial" panose="020B0604020202020204" pitchFamily="34" charset="0"/>
            </a:endParaRPr>
          </a:p>
          <a:p>
            <a:r>
              <a:rPr lang="en-US" sz="1800" dirty="0">
                <a:effectLst/>
                <a:latin typeface="Calibri" panose="020F0502020204030204" pitchFamily="34" charset="0"/>
                <a:ea typeface="Calibri" panose="020F0502020204030204" pitchFamily="34" charset="0"/>
                <a:cs typeface="Arial" panose="020B0604020202020204" pitchFamily="34" charset="0"/>
              </a:rPr>
              <a:t>This graph shows that in the case of those who subscribed we have no differences. However, in those who did not, it seems that in 93.5 and 94.0 price we have the highest number of consumers.</a:t>
            </a:r>
            <a:endParaRPr lang="el-GR" sz="1800" dirty="0">
              <a:effectLst/>
              <a:latin typeface="Calibri" panose="020F0502020204030204" pitchFamily="34" charset="0"/>
              <a:ea typeface="Calibri" panose="020F0502020204030204" pitchFamily="34" charset="0"/>
              <a:cs typeface="Arial" panose="020B0604020202020204" pitchFamily="34" charset="0"/>
            </a:endParaRPr>
          </a:p>
          <a:p>
            <a:endParaRPr lang="el-GR" dirty="0"/>
          </a:p>
        </p:txBody>
      </p:sp>
      <p:pic>
        <p:nvPicPr>
          <p:cNvPr id="6" name="Εικόνα 5">
            <a:extLst>
              <a:ext uri="{FF2B5EF4-FFF2-40B4-BE49-F238E27FC236}">
                <a16:creationId xmlns:a16="http://schemas.microsoft.com/office/drawing/2014/main" id="{59042B7F-664A-477B-A584-BD94DBE45D5F}"/>
              </a:ext>
            </a:extLst>
          </p:cNvPr>
          <p:cNvPicPr/>
          <p:nvPr/>
        </p:nvPicPr>
        <p:blipFill>
          <a:blip r:embed="rId2">
            <a:extLst>
              <a:ext uri="{28A0092B-C50C-407E-A947-70E740481C1C}">
                <a14:useLocalDpi xmlns:a14="http://schemas.microsoft.com/office/drawing/2010/main" val="0"/>
              </a:ext>
            </a:extLst>
          </a:blip>
          <a:stretch>
            <a:fillRect/>
          </a:stretch>
        </p:blipFill>
        <p:spPr>
          <a:xfrm>
            <a:off x="2575249" y="1690687"/>
            <a:ext cx="6885992" cy="3900487"/>
          </a:xfrm>
          <a:prstGeom prst="rect">
            <a:avLst/>
          </a:prstGeom>
        </p:spPr>
      </p:pic>
    </p:spTree>
    <p:extLst>
      <p:ext uri="{BB962C8B-B14F-4D97-AF65-F5344CB8AC3E}">
        <p14:creationId xmlns:p14="http://schemas.microsoft.com/office/powerpoint/2010/main" val="3336778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D016E37E-B584-49AE-B231-4B583DAD7AF2}"/>
              </a:ext>
            </a:extLst>
          </p:cNvPr>
          <p:cNvSpPr>
            <a:spLocks noGrp="1"/>
          </p:cNvSpPr>
          <p:nvPr>
            <p:ph type="title"/>
          </p:nvPr>
        </p:nvSpPr>
        <p:spPr>
          <a:solidFill>
            <a:schemeClr val="tx1">
              <a:lumMod val="75000"/>
              <a:lumOff val="25000"/>
            </a:schemeClr>
          </a:solidFill>
        </p:spPr>
        <p:txBody>
          <a:bodyPr>
            <a:normAutofit/>
          </a:bodyPr>
          <a:lstStyle/>
          <a:p>
            <a:r>
              <a:rPr lang="en-US" sz="4000" dirty="0">
                <a:solidFill>
                  <a:schemeClr val="accent2"/>
                </a:solidFill>
              </a:rPr>
              <a:t>Scatterplot of the total number of consumers last contact duration</a:t>
            </a:r>
            <a:endParaRPr lang="el-GR" sz="4000" dirty="0">
              <a:solidFill>
                <a:schemeClr val="accent2"/>
              </a:solidFill>
            </a:endParaRPr>
          </a:p>
        </p:txBody>
      </p:sp>
      <p:sp>
        <p:nvSpPr>
          <p:cNvPr id="4" name="Θέση περιεχομένου 3">
            <a:extLst>
              <a:ext uri="{FF2B5EF4-FFF2-40B4-BE49-F238E27FC236}">
                <a16:creationId xmlns:a16="http://schemas.microsoft.com/office/drawing/2014/main" id="{A6D82903-DE58-4E9E-99AA-1379C903CAFA}"/>
              </a:ext>
            </a:extLst>
          </p:cNvPr>
          <p:cNvSpPr>
            <a:spLocks noGrp="1"/>
          </p:cNvSpPr>
          <p:nvPr>
            <p:ph idx="1"/>
          </p:nvPr>
        </p:nvSpPr>
        <p:spPr/>
        <p:txBody>
          <a:bodyPr>
            <a:normAutofit fontScale="92500" lnSpcReduction="10000"/>
          </a:bodyPr>
          <a:lstStyle/>
          <a:p>
            <a:pPr marL="0" marR="219710" indent="0" algn="just">
              <a:lnSpc>
                <a:spcPct val="96000"/>
              </a:lnSpc>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219710" indent="0" algn="just">
              <a:lnSpc>
                <a:spcPct val="96000"/>
              </a:lnSpc>
              <a:buNone/>
            </a:pPr>
            <a:endParaRPr lang="en-US" sz="1800" dirty="0">
              <a:latin typeface="Calibri" panose="020F0502020204030204" pitchFamily="34" charset="0"/>
              <a:ea typeface="Calibri" panose="020F0502020204030204" pitchFamily="34" charset="0"/>
              <a:cs typeface="Arial" panose="020B0604020202020204" pitchFamily="34" charset="0"/>
            </a:endParaRPr>
          </a:p>
          <a:p>
            <a:pPr marR="219710" algn="just">
              <a:lnSpc>
                <a:spcPct val="96000"/>
              </a:lnSpc>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R="219710" algn="just">
              <a:lnSpc>
                <a:spcPct val="96000"/>
              </a:lnSpc>
            </a:pPr>
            <a:endParaRPr lang="en-US" sz="1800" dirty="0">
              <a:latin typeface="Calibri" panose="020F0502020204030204" pitchFamily="34" charset="0"/>
              <a:ea typeface="Calibri" panose="020F0502020204030204" pitchFamily="34" charset="0"/>
              <a:cs typeface="Arial" panose="020B0604020202020204" pitchFamily="34" charset="0"/>
            </a:endParaRPr>
          </a:p>
          <a:p>
            <a:pPr marR="219710" algn="just">
              <a:lnSpc>
                <a:spcPct val="96000"/>
              </a:lnSpc>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R="219710" algn="just">
              <a:lnSpc>
                <a:spcPct val="96000"/>
              </a:lnSpc>
            </a:pPr>
            <a:endParaRPr lang="en-US" sz="1800" dirty="0">
              <a:latin typeface="Calibri" panose="020F0502020204030204" pitchFamily="34" charset="0"/>
              <a:ea typeface="Calibri" panose="020F0502020204030204" pitchFamily="34" charset="0"/>
              <a:cs typeface="Arial" panose="020B0604020202020204" pitchFamily="34" charset="0"/>
            </a:endParaRPr>
          </a:p>
          <a:p>
            <a:pPr marR="219710" algn="just">
              <a:lnSpc>
                <a:spcPct val="96000"/>
              </a:lnSpc>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R="219710" algn="just">
              <a:lnSpc>
                <a:spcPct val="96000"/>
              </a:lnSpc>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R="219710" algn="just">
              <a:lnSpc>
                <a:spcPct val="96000"/>
              </a:lnSpc>
            </a:pPr>
            <a:r>
              <a:rPr lang="en-US" sz="1800" dirty="0">
                <a:effectLst/>
                <a:latin typeface="Calibri" panose="020F0502020204030204" pitchFamily="34" charset="0"/>
                <a:ea typeface="Calibri" panose="020F0502020204030204" pitchFamily="34" charset="0"/>
                <a:cs typeface="Arial" panose="020B0604020202020204" pitchFamily="34" charset="0"/>
              </a:rPr>
              <a:t>As regards the graph of the total number of consumers last contact duration, there are plenty of interesting observations. The most paramount one, is that in most cases of those who subscribed, the duration of the last contract is approximately zero, hence there was no last contract. This outcome is also confirmed by the fact that those who did not subscribe, had long duration in their last contract and decided not to subscribe after that, implying a clear dissatisfaction. As there are lots of zero inputs in this variable, we may exclude it in our final model. Outliers are detected in the box plot of duration.</a:t>
            </a:r>
            <a:endParaRPr lang="el-GR"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ts val="1425"/>
              </a:lnSpc>
              <a:buNone/>
            </a:pPr>
            <a:endParaRPr lang="el-GR" sz="1800" dirty="0">
              <a:effectLst/>
              <a:latin typeface="Calibri" panose="020F0502020204030204" pitchFamily="34" charset="0"/>
              <a:ea typeface="Calibri" panose="020F0502020204030204" pitchFamily="34" charset="0"/>
              <a:cs typeface="Arial" panose="020B0604020202020204" pitchFamily="34" charset="0"/>
            </a:endParaRPr>
          </a:p>
          <a:p>
            <a:endParaRPr lang="el-GR" dirty="0"/>
          </a:p>
        </p:txBody>
      </p:sp>
      <p:pic>
        <p:nvPicPr>
          <p:cNvPr id="6" name="Εικόνα 5">
            <a:extLst>
              <a:ext uri="{FF2B5EF4-FFF2-40B4-BE49-F238E27FC236}">
                <a16:creationId xmlns:a16="http://schemas.microsoft.com/office/drawing/2014/main" id="{0DA925DA-0811-446B-B952-62AC4B25D9DB}"/>
              </a:ext>
            </a:extLst>
          </p:cNvPr>
          <p:cNvPicPr/>
          <p:nvPr/>
        </p:nvPicPr>
        <p:blipFill>
          <a:blip r:embed="rId2">
            <a:extLst>
              <a:ext uri="{28A0092B-C50C-407E-A947-70E740481C1C}">
                <a14:useLocalDpi xmlns:a14="http://schemas.microsoft.com/office/drawing/2010/main" val="0"/>
              </a:ext>
            </a:extLst>
          </a:blip>
          <a:stretch>
            <a:fillRect/>
          </a:stretch>
        </p:blipFill>
        <p:spPr>
          <a:xfrm>
            <a:off x="2050742" y="1825626"/>
            <a:ext cx="7705817" cy="2858342"/>
          </a:xfrm>
          <a:prstGeom prst="rect">
            <a:avLst/>
          </a:prstGeom>
        </p:spPr>
      </p:pic>
    </p:spTree>
    <p:extLst>
      <p:ext uri="{BB962C8B-B14F-4D97-AF65-F5344CB8AC3E}">
        <p14:creationId xmlns:p14="http://schemas.microsoft.com/office/powerpoint/2010/main" val="21922160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45F9089-477F-411B-845E-5683FFE8F32D}"/>
              </a:ext>
            </a:extLst>
          </p:cNvPr>
          <p:cNvSpPr>
            <a:spLocks noGrp="1"/>
          </p:cNvSpPr>
          <p:nvPr>
            <p:ph type="title"/>
          </p:nvPr>
        </p:nvSpPr>
        <p:spPr>
          <a:solidFill>
            <a:schemeClr val="tx1">
              <a:lumMod val="75000"/>
              <a:lumOff val="25000"/>
            </a:schemeClr>
          </a:solidFill>
        </p:spPr>
        <p:txBody>
          <a:bodyPr>
            <a:normAutofit fontScale="90000"/>
          </a:bodyPr>
          <a:lstStyle/>
          <a:p>
            <a:r>
              <a:rPr lang="en-US" sz="4000" dirty="0">
                <a:solidFill>
                  <a:schemeClr val="accent2"/>
                </a:solidFill>
              </a:rPr>
              <a:t>Scatterplot of the total number of consumers based on the outcome of the previous marketing campaign</a:t>
            </a:r>
            <a:endParaRPr lang="el-GR" sz="4000" dirty="0">
              <a:solidFill>
                <a:schemeClr val="accent2"/>
              </a:solidFill>
            </a:endParaRPr>
          </a:p>
        </p:txBody>
      </p:sp>
      <p:sp>
        <p:nvSpPr>
          <p:cNvPr id="5" name="Θέση περιεχομένου 4">
            <a:extLst>
              <a:ext uri="{FF2B5EF4-FFF2-40B4-BE49-F238E27FC236}">
                <a16:creationId xmlns:a16="http://schemas.microsoft.com/office/drawing/2014/main" id="{E2414CD7-0DDA-42B8-9A4A-43CD40ABF29C}"/>
              </a:ext>
            </a:extLst>
          </p:cNvPr>
          <p:cNvSpPr>
            <a:spLocks noGrp="1"/>
          </p:cNvSpPr>
          <p:nvPr>
            <p:ph idx="1"/>
          </p:nvPr>
        </p:nvSpPr>
        <p:spPr/>
        <p:txBody>
          <a:bodyPr/>
          <a:lstStyle/>
          <a:p>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sz="1800" dirty="0">
              <a:latin typeface="Calibri" panose="020F0502020204030204" pitchFamily="34" charset="0"/>
              <a:ea typeface="Calibri" panose="020F0502020204030204" pitchFamily="34" charset="0"/>
              <a:cs typeface="Arial" panose="020B0604020202020204" pitchFamily="34" charset="0"/>
            </a:endParaRPr>
          </a:p>
          <a:p>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sz="1800" dirty="0">
              <a:latin typeface="Calibri" panose="020F0502020204030204" pitchFamily="34" charset="0"/>
              <a:ea typeface="Calibri" panose="020F0502020204030204" pitchFamily="34" charset="0"/>
              <a:cs typeface="Arial" panose="020B0604020202020204" pitchFamily="34" charset="0"/>
            </a:endParaRPr>
          </a:p>
          <a:p>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sz="1800" dirty="0">
              <a:latin typeface="Calibri" panose="020F0502020204030204" pitchFamily="34" charset="0"/>
              <a:ea typeface="Calibri" panose="020F0502020204030204" pitchFamily="34" charset="0"/>
              <a:cs typeface="Arial" panose="020B0604020202020204" pitchFamily="34" charset="0"/>
            </a:endParaRPr>
          </a:p>
          <a:p>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sz="1800" dirty="0">
              <a:latin typeface="Calibri" panose="020F0502020204030204" pitchFamily="34" charset="0"/>
              <a:ea typeface="Calibri" panose="020F0502020204030204" pitchFamily="34" charset="0"/>
              <a:cs typeface="Arial" panose="020B0604020202020204" pitchFamily="34" charset="0"/>
            </a:endParaRPr>
          </a:p>
          <a:p>
            <a:endParaRPr lang="en-US" sz="1800" dirty="0">
              <a:effectLst/>
              <a:latin typeface="Calibri" panose="020F0502020204030204" pitchFamily="34" charset="0"/>
              <a:ea typeface="Calibri" panose="020F0502020204030204" pitchFamily="34" charset="0"/>
              <a:cs typeface="Arial" panose="020B0604020202020204" pitchFamily="34" charset="0"/>
            </a:endParaRPr>
          </a:p>
          <a:p>
            <a:r>
              <a:rPr lang="en-US" sz="1800" dirty="0">
                <a:effectLst/>
                <a:latin typeface="Calibri" panose="020F0502020204030204" pitchFamily="34" charset="0"/>
                <a:ea typeface="Calibri" panose="020F0502020204030204" pitchFamily="34" charset="0"/>
                <a:cs typeface="Arial" panose="020B0604020202020204" pitchFamily="34" charset="0"/>
              </a:rPr>
              <a:t>In our final graph, we detect a clear difference in the categories since there are over 30000 of nonexistent consumers who did not have previous marketing campaign. In addition, as we expected, those who had a previous successful campaign, finally decided to subscribe in a term deposit.</a:t>
            </a:r>
            <a:endParaRPr lang="el-GR" sz="1800" dirty="0">
              <a:effectLst/>
              <a:latin typeface="Calibri" panose="020F0502020204030204" pitchFamily="34" charset="0"/>
              <a:ea typeface="Calibri" panose="020F0502020204030204" pitchFamily="34" charset="0"/>
              <a:cs typeface="Arial" panose="020B0604020202020204" pitchFamily="34" charset="0"/>
            </a:endParaRPr>
          </a:p>
          <a:p>
            <a:endParaRPr lang="el-GR" dirty="0"/>
          </a:p>
        </p:txBody>
      </p:sp>
      <p:pic>
        <p:nvPicPr>
          <p:cNvPr id="6" name="Εικόνα 5">
            <a:extLst>
              <a:ext uri="{FF2B5EF4-FFF2-40B4-BE49-F238E27FC236}">
                <a16:creationId xmlns:a16="http://schemas.microsoft.com/office/drawing/2014/main" id="{B24D91E9-DC3A-47B6-A81A-03EFAD47F134}"/>
              </a:ext>
            </a:extLst>
          </p:cNvPr>
          <p:cNvPicPr/>
          <p:nvPr/>
        </p:nvPicPr>
        <p:blipFill>
          <a:blip r:embed="rId2">
            <a:extLst>
              <a:ext uri="{28A0092B-C50C-407E-A947-70E740481C1C}">
                <a14:useLocalDpi xmlns:a14="http://schemas.microsoft.com/office/drawing/2010/main" val="0"/>
              </a:ext>
            </a:extLst>
          </a:blip>
          <a:stretch>
            <a:fillRect/>
          </a:stretch>
        </p:blipFill>
        <p:spPr>
          <a:xfrm>
            <a:off x="2459115" y="1825625"/>
            <a:ext cx="7554897" cy="3408848"/>
          </a:xfrm>
          <a:prstGeom prst="rect">
            <a:avLst/>
          </a:prstGeom>
        </p:spPr>
      </p:pic>
    </p:spTree>
    <p:extLst>
      <p:ext uri="{BB962C8B-B14F-4D97-AF65-F5344CB8AC3E}">
        <p14:creationId xmlns:p14="http://schemas.microsoft.com/office/powerpoint/2010/main" val="2064962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7748B46-191C-4386-A10E-658D989F6478}"/>
              </a:ext>
            </a:extLst>
          </p:cNvPr>
          <p:cNvSpPr>
            <a:spLocks noGrp="1"/>
          </p:cNvSpPr>
          <p:nvPr>
            <p:ph type="title"/>
          </p:nvPr>
        </p:nvSpPr>
        <p:spPr>
          <a:solidFill>
            <a:schemeClr val="tx1">
              <a:lumMod val="75000"/>
              <a:lumOff val="25000"/>
            </a:schemeClr>
          </a:solidFill>
        </p:spPr>
        <p:txBody>
          <a:bodyPr>
            <a:normAutofit/>
          </a:bodyPr>
          <a:lstStyle/>
          <a:p>
            <a:r>
              <a:rPr lang="en-US" sz="4000" dirty="0">
                <a:solidFill>
                  <a:schemeClr val="accent2"/>
                </a:solidFill>
              </a:rPr>
              <a:t>Conclusions-Recommendations</a:t>
            </a:r>
            <a:endParaRPr lang="el-GR" sz="4000" dirty="0">
              <a:solidFill>
                <a:schemeClr val="accent2"/>
              </a:solidFill>
            </a:endParaRPr>
          </a:p>
        </p:txBody>
      </p:sp>
      <p:sp>
        <p:nvSpPr>
          <p:cNvPr id="3" name="Θέση περιεχομένου 2">
            <a:extLst>
              <a:ext uri="{FF2B5EF4-FFF2-40B4-BE49-F238E27FC236}">
                <a16:creationId xmlns:a16="http://schemas.microsoft.com/office/drawing/2014/main" id="{0BE4B804-D3C3-4A39-BBE1-C87777A55F7C}"/>
              </a:ext>
            </a:extLst>
          </p:cNvPr>
          <p:cNvSpPr>
            <a:spLocks noGrp="1"/>
          </p:cNvSpPr>
          <p:nvPr>
            <p:ph idx="1"/>
          </p:nvPr>
        </p:nvSpPr>
        <p:spPr/>
        <p:txBody>
          <a:bodyPr>
            <a:normAutofit/>
          </a:bodyPr>
          <a:lstStyle/>
          <a:p>
            <a:r>
              <a:rPr lang="en-US" sz="2000" dirty="0">
                <a:effectLst/>
                <a:ea typeface="Times New Roman" panose="02020603050405020304" pitchFamily="18" charset="0"/>
                <a:cs typeface="Calibri" panose="020F0502020204030204" pitchFamily="34" charset="0"/>
              </a:rPr>
              <a:t>To sum up, </a:t>
            </a:r>
            <a:r>
              <a:rPr lang="en-US" sz="2000" dirty="0">
                <a:effectLst/>
                <a:ea typeface="Calibri" panose="020F0502020204030204" pitchFamily="34" charset="0"/>
                <a:cs typeface="Calibri" panose="020F0502020204030204" pitchFamily="34" charset="0"/>
              </a:rPr>
              <a:t>variables such as duration, month, </a:t>
            </a:r>
            <a:r>
              <a:rPr lang="en-US" sz="2000" dirty="0" err="1">
                <a:effectLst/>
                <a:ea typeface="Calibri" panose="020F0502020204030204" pitchFamily="34" charset="0"/>
                <a:cs typeface="Calibri" panose="020F0502020204030204" pitchFamily="34" charset="0"/>
              </a:rPr>
              <a:t>poutcome</a:t>
            </a:r>
            <a:r>
              <a:rPr lang="en-US" sz="2000" dirty="0">
                <a:effectLst/>
                <a:ea typeface="Calibri" panose="020F0502020204030204" pitchFamily="34" charset="0"/>
                <a:cs typeface="Calibri" panose="020F0502020204030204" pitchFamily="34" charset="0"/>
              </a:rPr>
              <a:t> and age may have a significant role for the ABC bank to sell their term deposit to the customers. </a:t>
            </a:r>
          </a:p>
          <a:p>
            <a:r>
              <a:rPr lang="en-US" sz="2000" dirty="0">
                <a:effectLst/>
                <a:ea typeface="Calibri" panose="020F0502020204030204" pitchFamily="34" charset="0"/>
                <a:cs typeface="Arial" panose="020B0604020202020204" pitchFamily="34" charset="0"/>
              </a:rPr>
              <a:t>The recommended models as regards this dataset are as follows:</a:t>
            </a:r>
          </a:p>
          <a:p>
            <a:pPr algn="l">
              <a:buFont typeface="Arial" panose="020B0604020202020204" pitchFamily="34" charset="0"/>
              <a:buChar char="•"/>
            </a:pPr>
            <a:r>
              <a:rPr lang="en-US" sz="2000" b="0" i="0" dirty="0">
                <a:solidFill>
                  <a:srgbClr val="000000"/>
                </a:solidFill>
                <a:effectLst/>
              </a:rPr>
              <a:t>Logistic Regression: model using logistic function to predict the result</a:t>
            </a:r>
          </a:p>
          <a:p>
            <a:pPr algn="l">
              <a:buFont typeface="Arial" panose="020B0604020202020204" pitchFamily="34" charset="0"/>
              <a:buChar char="•"/>
            </a:pPr>
            <a:r>
              <a:rPr lang="en-US" sz="2000" b="0" i="0" dirty="0">
                <a:solidFill>
                  <a:srgbClr val="000000"/>
                </a:solidFill>
                <a:effectLst/>
              </a:rPr>
              <a:t>Decision Tree Classifier: model using series decision nodes to predict the result</a:t>
            </a:r>
          </a:p>
          <a:p>
            <a:pPr algn="l">
              <a:buFont typeface="Arial" panose="020B0604020202020204" pitchFamily="34" charset="0"/>
              <a:buChar char="•"/>
            </a:pPr>
            <a:r>
              <a:rPr lang="en-US" sz="2000" b="0" i="0" dirty="0">
                <a:solidFill>
                  <a:srgbClr val="000000"/>
                </a:solidFill>
                <a:effectLst/>
              </a:rPr>
              <a:t>Random Forest Classifier: model using multiple decision tree classifier to predict the result</a:t>
            </a:r>
          </a:p>
          <a:p>
            <a:pPr algn="l">
              <a:buFont typeface="Arial" panose="020B0604020202020204" pitchFamily="34" charset="0"/>
              <a:buChar char="•"/>
            </a:pPr>
            <a:r>
              <a:rPr lang="en-US" sz="2000" b="0" i="0" dirty="0">
                <a:solidFill>
                  <a:srgbClr val="000000"/>
                </a:solidFill>
                <a:effectLst/>
              </a:rPr>
              <a:t>Support Vector Classifier: model using vectors to predict the result</a:t>
            </a:r>
          </a:p>
          <a:p>
            <a:pPr algn="l">
              <a:buFont typeface="Arial" panose="020B0604020202020204" pitchFamily="34" charset="0"/>
              <a:buChar char="•"/>
            </a:pPr>
            <a:r>
              <a:rPr lang="en-US" sz="2000" b="0" i="0" dirty="0">
                <a:solidFill>
                  <a:srgbClr val="000000"/>
                </a:solidFill>
                <a:effectLst/>
              </a:rPr>
              <a:t>Gradient Boosting Classifier: model using sequence of sub-models to sequentially correct predecessor's error and improve its performance</a:t>
            </a:r>
          </a:p>
          <a:p>
            <a:pPr algn="l">
              <a:buFont typeface="Arial" panose="020B0604020202020204" pitchFamily="34" charset="0"/>
              <a:buChar char="•"/>
            </a:pPr>
            <a:r>
              <a:rPr lang="en-US" sz="2000" b="0" i="0" dirty="0" err="1">
                <a:solidFill>
                  <a:srgbClr val="000000"/>
                </a:solidFill>
                <a:effectLst/>
              </a:rPr>
              <a:t>KNearest</a:t>
            </a:r>
            <a:r>
              <a:rPr lang="en-US" sz="2000" b="0" i="0" dirty="0">
                <a:solidFill>
                  <a:srgbClr val="000000"/>
                </a:solidFill>
                <a:effectLst/>
              </a:rPr>
              <a:t> Classifier: model using nearest datapoints to predict the result</a:t>
            </a:r>
          </a:p>
          <a:p>
            <a:endParaRPr lang="el-GR" sz="1800" dirty="0">
              <a:effectLst/>
              <a:latin typeface="Calibri" panose="020F0502020204030204" pitchFamily="34" charset="0"/>
              <a:ea typeface="Calibri" panose="020F0502020204030204" pitchFamily="34" charset="0"/>
              <a:cs typeface="Arial" panose="020B0604020202020204" pitchFamily="34" charset="0"/>
            </a:endParaRPr>
          </a:p>
          <a:p>
            <a:endParaRPr lang="el-GR" dirty="0"/>
          </a:p>
        </p:txBody>
      </p:sp>
    </p:spTree>
    <p:extLst>
      <p:ext uri="{BB962C8B-B14F-4D97-AF65-F5344CB8AC3E}">
        <p14:creationId xmlns:p14="http://schemas.microsoft.com/office/powerpoint/2010/main" val="22568433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7748B46-191C-4386-A10E-658D989F6478}"/>
              </a:ext>
            </a:extLst>
          </p:cNvPr>
          <p:cNvSpPr>
            <a:spLocks noGrp="1"/>
          </p:cNvSpPr>
          <p:nvPr>
            <p:ph type="title"/>
          </p:nvPr>
        </p:nvSpPr>
        <p:spPr>
          <a:solidFill>
            <a:schemeClr val="tx1">
              <a:lumMod val="75000"/>
              <a:lumOff val="25000"/>
            </a:schemeClr>
          </a:solidFill>
        </p:spPr>
        <p:txBody>
          <a:bodyPr>
            <a:normAutofit/>
          </a:bodyPr>
          <a:lstStyle/>
          <a:p>
            <a:r>
              <a:rPr lang="en-US" sz="4000" dirty="0" smtClean="0">
                <a:solidFill>
                  <a:schemeClr val="accent2"/>
                </a:solidFill>
              </a:rPr>
              <a:t>Results – Metrics	</a:t>
            </a:r>
            <a:endParaRPr lang="el-GR" sz="4000" dirty="0">
              <a:solidFill>
                <a:schemeClr val="accent2"/>
              </a:solidFill>
            </a:endParaRPr>
          </a:p>
        </p:txBody>
      </p:sp>
      <p:sp>
        <p:nvSpPr>
          <p:cNvPr id="3" name="Θέση περιεχομένου 2">
            <a:extLst>
              <a:ext uri="{FF2B5EF4-FFF2-40B4-BE49-F238E27FC236}">
                <a16:creationId xmlns:a16="http://schemas.microsoft.com/office/drawing/2014/main" id="{0BE4B804-D3C3-4A39-BBE1-C87777A55F7C}"/>
              </a:ext>
            </a:extLst>
          </p:cNvPr>
          <p:cNvSpPr>
            <a:spLocks noGrp="1"/>
          </p:cNvSpPr>
          <p:nvPr>
            <p:ph idx="1"/>
          </p:nvPr>
        </p:nvSpPr>
        <p:spPr>
          <a:xfrm>
            <a:off x="838200" y="4460296"/>
            <a:ext cx="10515600" cy="1931711"/>
          </a:xfrm>
        </p:spPr>
        <p:txBody>
          <a:bodyPr>
            <a:noAutofit/>
          </a:bodyPr>
          <a:lstStyle/>
          <a:p>
            <a:r>
              <a:rPr lang="en-US" sz="2000" dirty="0">
                <a:latin typeface="Calibri" panose="020F0502020204030204" pitchFamily="34" charset="0"/>
                <a:ea typeface="Calibri" panose="020F0502020204030204" pitchFamily="34" charset="0"/>
                <a:cs typeface="Arial" panose="020B0604020202020204" pitchFamily="34" charset="0"/>
              </a:rPr>
              <a:t>With f1_score, we calculate a measure between precision and recall, where an F1 score reaches its best value at 1 and worst score at </a:t>
            </a:r>
            <a:r>
              <a:rPr lang="en-US" sz="2000" dirty="0" smtClean="0">
                <a:latin typeface="Calibri" panose="020F0502020204030204" pitchFamily="34" charset="0"/>
                <a:ea typeface="Calibri" panose="020F0502020204030204" pitchFamily="34" charset="0"/>
                <a:cs typeface="Arial" panose="020B0604020202020204" pitchFamily="34" charset="0"/>
              </a:rPr>
              <a:t>0</a:t>
            </a:r>
          </a:p>
          <a:p>
            <a:r>
              <a:rPr lang="en-US" sz="2000" dirty="0">
                <a:latin typeface="Calibri" panose="020F0502020204030204" pitchFamily="34" charset="0"/>
                <a:ea typeface="Calibri" panose="020F0502020204030204" pitchFamily="34" charset="0"/>
                <a:cs typeface="Arial" panose="020B0604020202020204" pitchFamily="34" charset="0"/>
              </a:rPr>
              <a:t>With </a:t>
            </a:r>
            <a:r>
              <a:rPr lang="en-US" sz="2000" dirty="0" err="1">
                <a:latin typeface="Calibri" panose="020F0502020204030204" pitchFamily="34" charset="0"/>
                <a:ea typeface="Calibri" panose="020F0502020204030204" pitchFamily="34" charset="0"/>
                <a:cs typeface="Arial" panose="020B0604020202020204" pitchFamily="34" charset="0"/>
              </a:rPr>
              <a:t>cross_val_score</a:t>
            </a:r>
            <a:r>
              <a:rPr lang="en-US" sz="2000" dirty="0">
                <a:latin typeface="Calibri" panose="020F0502020204030204" pitchFamily="34" charset="0"/>
                <a:ea typeface="Calibri" panose="020F0502020204030204" pitchFamily="34" charset="0"/>
                <a:cs typeface="Arial" panose="020B0604020202020204" pitchFamily="34" charset="0"/>
              </a:rPr>
              <a:t>, we </a:t>
            </a:r>
            <a:r>
              <a:rPr lang="en-US" sz="2000" dirty="0" smtClean="0">
                <a:latin typeface="Calibri" panose="020F0502020204030204" pitchFamily="34" charset="0"/>
                <a:ea typeface="Calibri" panose="020F0502020204030204" pitchFamily="34" charset="0"/>
                <a:cs typeface="Arial" panose="020B0604020202020204" pitchFamily="34" charset="0"/>
              </a:rPr>
              <a:t>evaluate </a:t>
            </a:r>
            <a:r>
              <a:rPr lang="en-US" sz="2000" dirty="0">
                <a:latin typeface="Calibri" panose="020F0502020204030204" pitchFamily="34" charset="0"/>
                <a:ea typeface="Calibri" panose="020F0502020204030204" pitchFamily="34" charset="0"/>
                <a:cs typeface="Arial" panose="020B0604020202020204" pitchFamily="34" charset="0"/>
              </a:rPr>
              <a:t>the score by </a:t>
            </a:r>
            <a:r>
              <a:rPr lang="en-US" sz="2000" dirty="0" smtClean="0">
                <a:latin typeface="Calibri" panose="020F0502020204030204" pitchFamily="34" charset="0"/>
                <a:ea typeface="Calibri" panose="020F0502020204030204" pitchFamily="34" charset="0"/>
                <a:cs typeface="Arial" panose="020B0604020202020204" pitchFamily="34" charset="0"/>
              </a:rPr>
              <a:t>cross-validation</a:t>
            </a:r>
          </a:p>
          <a:p>
            <a:r>
              <a:rPr lang="en-US" sz="2000" dirty="0">
                <a:latin typeface="Calibri" panose="020F0502020204030204" pitchFamily="34" charset="0"/>
                <a:ea typeface="Calibri" panose="020F0502020204030204" pitchFamily="34" charset="0"/>
                <a:cs typeface="Arial" panose="020B0604020202020204" pitchFamily="34" charset="0"/>
              </a:rPr>
              <a:t>With recall, we calculate the true positive rate was found by the model. The formula is: recall = </a:t>
            </a:r>
            <a:r>
              <a:rPr lang="en-US" sz="2000" dirty="0" err="1">
                <a:latin typeface="Calibri" panose="020F0502020204030204" pitchFamily="34" charset="0"/>
                <a:ea typeface="Calibri" panose="020F0502020204030204" pitchFamily="34" charset="0"/>
                <a:cs typeface="Arial" panose="020B0604020202020204" pitchFamily="34" charset="0"/>
              </a:rPr>
              <a:t>tp</a:t>
            </a:r>
            <a:r>
              <a:rPr lang="en-US" sz="2000" dirty="0">
                <a:latin typeface="Calibri" panose="020F0502020204030204" pitchFamily="34" charset="0"/>
                <a:ea typeface="Calibri" panose="020F0502020204030204" pitchFamily="34" charset="0"/>
                <a:cs typeface="Arial" panose="020B0604020202020204" pitchFamily="34" charset="0"/>
              </a:rPr>
              <a:t>/(</a:t>
            </a:r>
            <a:r>
              <a:rPr lang="en-US" sz="2000" dirty="0" err="1">
                <a:latin typeface="Calibri" panose="020F0502020204030204" pitchFamily="34" charset="0"/>
                <a:ea typeface="Calibri" panose="020F0502020204030204" pitchFamily="34" charset="0"/>
                <a:cs typeface="Arial" panose="020B0604020202020204" pitchFamily="34" charset="0"/>
              </a:rPr>
              <a:t>tp+fn</a:t>
            </a:r>
            <a:r>
              <a:rPr lang="en-US" sz="2000" dirty="0">
                <a:latin typeface="Calibri" panose="020F0502020204030204" pitchFamily="34" charset="0"/>
                <a:ea typeface="Calibri" panose="020F0502020204030204" pitchFamily="34" charset="0"/>
                <a:cs typeface="Arial" panose="020B0604020202020204" pitchFamily="34" charset="0"/>
              </a:rPr>
              <a:t>)</a:t>
            </a:r>
            <a:endParaRPr lang="el-GR" sz="20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1304256" y="2063319"/>
            <a:ext cx="9583487" cy="2038635"/>
          </a:xfrm>
          <a:prstGeom prst="rect">
            <a:avLst/>
          </a:prstGeom>
        </p:spPr>
      </p:pic>
    </p:spTree>
    <p:extLst>
      <p:ext uri="{BB962C8B-B14F-4D97-AF65-F5344CB8AC3E}">
        <p14:creationId xmlns:p14="http://schemas.microsoft.com/office/powerpoint/2010/main" val="40848977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7748B46-191C-4386-A10E-658D989F6478}"/>
              </a:ext>
            </a:extLst>
          </p:cNvPr>
          <p:cNvSpPr>
            <a:spLocks noGrp="1"/>
          </p:cNvSpPr>
          <p:nvPr>
            <p:ph type="title"/>
          </p:nvPr>
        </p:nvSpPr>
        <p:spPr>
          <a:solidFill>
            <a:schemeClr val="tx1">
              <a:lumMod val="75000"/>
              <a:lumOff val="25000"/>
            </a:schemeClr>
          </a:solidFill>
        </p:spPr>
        <p:txBody>
          <a:bodyPr>
            <a:normAutofit/>
          </a:bodyPr>
          <a:lstStyle/>
          <a:p>
            <a:r>
              <a:rPr lang="en-US" sz="4000" dirty="0">
                <a:solidFill>
                  <a:schemeClr val="accent2"/>
                </a:solidFill>
              </a:rPr>
              <a:t>Results – Metrics</a:t>
            </a:r>
            <a:endParaRPr lang="el-GR" sz="4000" dirty="0">
              <a:solidFill>
                <a:schemeClr val="accent2"/>
              </a:solidFill>
            </a:endParaRPr>
          </a:p>
        </p:txBody>
      </p:sp>
      <p:sp>
        <p:nvSpPr>
          <p:cNvPr id="3" name="Θέση περιεχομένου 2">
            <a:extLst>
              <a:ext uri="{FF2B5EF4-FFF2-40B4-BE49-F238E27FC236}">
                <a16:creationId xmlns:a16="http://schemas.microsoft.com/office/drawing/2014/main" id="{0BE4B804-D3C3-4A39-BBE1-C87777A55F7C}"/>
              </a:ext>
            </a:extLst>
          </p:cNvPr>
          <p:cNvSpPr>
            <a:spLocks noGrp="1"/>
          </p:cNvSpPr>
          <p:nvPr>
            <p:ph idx="1"/>
          </p:nvPr>
        </p:nvSpPr>
        <p:spPr>
          <a:xfrm>
            <a:off x="838200" y="1951892"/>
            <a:ext cx="10515600" cy="4210783"/>
          </a:xfrm>
        </p:spPr>
        <p:txBody>
          <a:bodyPr>
            <a:normAutofit/>
          </a:bodyPr>
          <a:lstStyle/>
          <a:p>
            <a:r>
              <a:rPr lang="en-US" sz="2000" dirty="0"/>
              <a:t>False Positive, means the client do </a:t>
            </a:r>
            <a:r>
              <a:rPr lang="en-US" sz="2000" b="1" dirty="0"/>
              <a:t>NOT SUBSCRIBED </a:t>
            </a:r>
            <a:r>
              <a:rPr lang="en-US" sz="2000" dirty="0"/>
              <a:t>to term deposit, but the model thinks he </a:t>
            </a:r>
            <a:r>
              <a:rPr lang="en-US" sz="2000" dirty="0" smtClean="0"/>
              <a:t>did, which is called a Type I Errors.</a:t>
            </a:r>
            <a:endParaRPr lang="en-US" sz="2000" dirty="0"/>
          </a:p>
          <a:p>
            <a:r>
              <a:rPr lang="en-US" sz="2000" dirty="0"/>
              <a:t>False Negative, means the client </a:t>
            </a:r>
            <a:r>
              <a:rPr lang="en-US" sz="2000" b="1" dirty="0"/>
              <a:t>SUBSCRIBED</a:t>
            </a:r>
            <a:r>
              <a:rPr lang="en-US" sz="2000" dirty="0"/>
              <a:t> to term deposit, but the model said he </a:t>
            </a:r>
            <a:r>
              <a:rPr lang="en-US" sz="2000" dirty="0" smtClean="0"/>
              <a:t>didn’t, </a:t>
            </a:r>
            <a:r>
              <a:rPr lang="en-US" sz="2000" dirty="0"/>
              <a:t>which is called a Type </a:t>
            </a:r>
            <a:r>
              <a:rPr lang="en-US" sz="2000" dirty="0" smtClean="0"/>
              <a:t>II </a:t>
            </a:r>
            <a:r>
              <a:rPr lang="en-US" sz="2000" dirty="0"/>
              <a:t>Errors</a:t>
            </a:r>
            <a:r>
              <a:rPr lang="en-US" sz="2000" dirty="0" smtClean="0"/>
              <a:t>.</a:t>
            </a:r>
          </a:p>
          <a:p>
            <a:endParaRPr lang="en-US" sz="2000" dirty="0"/>
          </a:p>
          <a:p>
            <a:r>
              <a:rPr lang="en-US" sz="2000" dirty="0"/>
              <a:t>Type </a:t>
            </a:r>
            <a:r>
              <a:rPr lang="en-US" sz="2000" dirty="0" smtClean="0"/>
              <a:t>II Error is the most </a:t>
            </a:r>
            <a:r>
              <a:rPr lang="en-US" sz="2000" dirty="0"/>
              <a:t>harmful, because we think that we already have that client but we </a:t>
            </a:r>
            <a:r>
              <a:rPr lang="en-US" sz="2000" dirty="0" smtClean="0"/>
              <a:t>don’t </a:t>
            </a:r>
            <a:r>
              <a:rPr lang="en-US" sz="2000" dirty="0"/>
              <a:t>and maybe we lost him in other future </a:t>
            </a:r>
            <a:r>
              <a:rPr lang="en-US" sz="2000" dirty="0" smtClean="0"/>
              <a:t>campaigns.</a:t>
            </a:r>
            <a:endParaRPr lang="en-US" sz="2000" dirty="0"/>
          </a:p>
          <a:p>
            <a:r>
              <a:rPr lang="en-US" sz="2000" dirty="0"/>
              <a:t>Type </a:t>
            </a:r>
            <a:r>
              <a:rPr lang="en-US" sz="2000" dirty="0" smtClean="0"/>
              <a:t>I Error is </a:t>
            </a:r>
            <a:r>
              <a:rPr lang="en-US" sz="2000" dirty="0"/>
              <a:t>not </a:t>
            </a:r>
            <a:r>
              <a:rPr lang="en-US" sz="2000" dirty="0" smtClean="0"/>
              <a:t>good, </a:t>
            </a:r>
            <a:r>
              <a:rPr lang="en-US" sz="2000" dirty="0"/>
              <a:t>but its ok, we have that client and in the future we'll </a:t>
            </a:r>
            <a:r>
              <a:rPr lang="en-US" sz="2000" dirty="0" smtClean="0"/>
              <a:t>discover </a:t>
            </a:r>
            <a:r>
              <a:rPr lang="en-US" sz="2000" dirty="0"/>
              <a:t>that in truth he's already our </a:t>
            </a:r>
            <a:r>
              <a:rPr lang="en-US" sz="2000" dirty="0" smtClean="0"/>
              <a:t>client.</a:t>
            </a:r>
            <a:endParaRPr lang="en-US" sz="2000" dirty="0"/>
          </a:p>
          <a:p>
            <a:endParaRPr lang="el-GR" sz="20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717293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7748B46-191C-4386-A10E-658D989F6478}"/>
              </a:ext>
            </a:extLst>
          </p:cNvPr>
          <p:cNvSpPr>
            <a:spLocks noGrp="1"/>
          </p:cNvSpPr>
          <p:nvPr>
            <p:ph type="title"/>
          </p:nvPr>
        </p:nvSpPr>
        <p:spPr>
          <a:solidFill>
            <a:schemeClr val="tx1">
              <a:lumMod val="75000"/>
              <a:lumOff val="25000"/>
            </a:schemeClr>
          </a:solidFill>
        </p:spPr>
        <p:txBody>
          <a:bodyPr>
            <a:normAutofit/>
          </a:bodyPr>
          <a:lstStyle/>
          <a:p>
            <a:r>
              <a:rPr lang="en-US" sz="4000" dirty="0">
                <a:solidFill>
                  <a:schemeClr val="accent2"/>
                </a:solidFill>
              </a:rPr>
              <a:t>Results – Metrics</a:t>
            </a:r>
            <a:endParaRPr lang="el-GR" sz="4000" dirty="0">
              <a:solidFill>
                <a:schemeClr val="accent2"/>
              </a:solidFill>
            </a:endParaRPr>
          </a:p>
        </p:txBody>
      </p:sp>
      <p:sp>
        <p:nvSpPr>
          <p:cNvPr id="3" name="Θέση περιεχομένου 2">
            <a:extLst>
              <a:ext uri="{FF2B5EF4-FFF2-40B4-BE49-F238E27FC236}">
                <a16:creationId xmlns:a16="http://schemas.microsoft.com/office/drawing/2014/main" id="{0BE4B804-D3C3-4A39-BBE1-C87777A55F7C}"/>
              </a:ext>
            </a:extLst>
          </p:cNvPr>
          <p:cNvSpPr>
            <a:spLocks noGrp="1"/>
          </p:cNvSpPr>
          <p:nvPr>
            <p:ph idx="1"/>
          </p:nvPr>
        </p:nvSpPr>
        <p:spPr>
          <a:xfrm>
            <a:off x="838200" y="1951892"/>
            <a:ext cx="10515600" cy="4210783"/>
          </a:xfrm>
        </p:spPr>
        <p:txBody>
          <a:bodyPr>
            <a:normAutofit/>
          </a:bodyPr>
          <a:lstStyle/>
          <a:p>
            <a:r>
              <a:rPr lang="en-US" sz="2000" dirty="0" smtClean="0"/>
              <a:t>Before we proceed into the final step </a:t>
            </a:r>
            <a:r>
              <a:rPr lang="en-US" sz="2000" dirty="0"/>
              <a:t>of our project we use boosting in order to see which features should be </a:t>
            </a:r>
            <a:r>
              <a:rPr lang="en-US" sz="2000" dirty="0" smtClean="0"/>
              <a:t>utilized </a:t>
            </a:r>
            <a:r>
              <a:rPr lang="en-US" sz="2000" dirty="0"/>
              <a:t>in our model</a:t>
            </a:r>
            <a:endParaRPr lang="en-US" sz="2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3596" y="2399470"/>
            <a:ext cx="5644808" cy="3763205"/>
          </a:xfrm>
          <a:prstGeom prst="rect">
            <a:avLst/>
          </a:prstGeom>
        </p:spPr>
      </p:pic>
    </p:spTree>
    <p:extLst>
      <p:ext uri="{BB962C8B-B14F-4D97-AF65-F5344CB8AC3E}">
        <p14:creationId xmlns:p14="http://schemas.microsoft.com/office/powerpoint/2010/main" val="3623058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F28C2E2-E614-4E80-A0A6-40E0EED65BD6}"/>
              </a:ext>
            </a:extLst>
          </p:cNvPr>
          <p:cNvSpPr>
            <a:spLocks noGrp="1"/>
          </p:cNvSpPr>
          <p:nvPr>
            <p:ph type="title"/>
          </p:nvPr>
        </p:nvSpPr>
        <p:spPr>
          <a:solidFill>
            <a:schemeClr val="tx1">
              <a:lumMod val="75000"/>
              <a:lumOff val="25000"/>
            </a:schemeClr>
          </a:solidFill>
        </p:spPr>
        <p:txBody>
          <a:bodyPr>
            <a:normAutofit/>
          </a:bodyPr>
          <a:lstStyle/>
          <a:p>
            <a:r>
              <a:rPr lang="en-US" sz="4000" dirty="0">
                <a:solidFill>
                  <a:schemeClr val="accent2"/>
                </a:solidFill>
              </a:rPr>
              <a:t>Team member’s details as well as individual ones</a:t>
            </a:r>
            <a:endParaRPr lang="el-GR" sz="4000" dirty="0">
              <a:solidFill>
                <a:schemeClr val="accent2"/>
              </a:solidFill>
            </a:endParaRPr>
          </a:p>
        </p:txBody>
      </p:sp>
      <p:sp>
        <p:nvSpPr>
          <p:cNvPr id="3" name="Θέση περιεχομένου 2">
            <a:extLst>
              <a:ext uri="{FF2B5EF4-FFF2-40B4-BE49-F238E27FC236}">
                <a16:creationId xmlns:a16="http://schemas.microsoft.com/office/drawing/2014/main" id="{8C3588A2-2851-46B5-80F4-5613FCD0EEA6}"/>
              </a:ext>
            </a:extLst>
          </p:cNvPr>
          <p:cNvSpPr>
            <a:spLocks noGrp="1"/>
          </p:cNvSpPr>
          <p:nvPr>
            <p:ph idx="1"/>
          </p:nvPr>
        </p:nvSpPr>
        <p:spPr/>
        <p:txBody>
          <a:bodyPr>
            <a:normAutofit/>
          </a:bodyPr>
          <a:lstStyle/>
          <a:p>
            <a:r>
              <a:rPr lang="en-US" sz="2000" b="1" dirty="0">
                <a:effectLst/>
                <a:ea typeface="Calibri" panose="020F0502020204030204" pitchFamily="34" charset="0"/>
                <a:cs typeface="Calibri" panose="020F0502020204030204" pitchFamily="34" charset="0"/>
              </a:rPr>
              <a:t>Group Name: </a:t>
            </a:r>
            <a:r>
              <a:rPr lang="en-US" sz="2000" dirty="0">
                <a:effectLst/>
                <a:ea typeface="Calibri" panose="020F0502020204030204" pitchFamily="34" charset="0"/>
                <a:cs typeface="Calibri" panose="020F0502020204030204" pitchFamily="34" charset="0"/>
              </a:rPr>
              <a:t>The Greeks</a:t>
            </a:r>
            <a:endParaRPr lang="el-GR" sz="2000" dirty="0">
              <a:effectLst/>
              <a:ea typeface="Calibri" panose="020F0502020204030204" pitchFamily="34" charset="0"/>
              <a:cs typeface="Arial" panose="020B0604020202020204" pitchFamily="34" charset="0"/>
            </a:endParaRPr>
          </a:p>
          <a:p>
            <a:r>
              <a:rPr lang="en-US" sz="2000" b="1" dirty="0">
                <a:effectLst/>
                <a:ea typeface="Calibri" panose="020F0502020204030204" pitchFamily="34" charset="0"/>
                <a:cs typeface="Calibri" panose="020F0502020204030204" pitchFamily="34" charset="0"/>
              </a:rPr>
              <a:t>Name:</a:t>
            </a:r>
            <a:r>
              <a:rPr lang="en-US" sz="2000" dirty="0">
                <a:effectLst/>
                <a:ea typeface="Calibri" panose="020F0502020204030204" pitchFamily="34" charset="0"/>
                <a:cs typeface="Calibri" panose="020F0502020204030204" pitchFamily="34" charset="0"/>
              </a:rPr>
              <a:t> </a:t>
            </a:r>
            <a:r>
              <a:rPr lang="en-US" sz="2000" dirty="0" smtClean="0">
                <a:effectLst/>
                <a:ea typeface="Calibri" panose="020F0502020204030204" pitchFamily="34" charset="0"/>
                <a:cs typeface="Calibri" panose="020F0502020204030204" pitchFamily="34" charset="0"/>
              </a:rPr>
              <a:t>Giorgos </a:t>
            </a:r>
            <a:r>
              <a:rPr lang="en-US" sz="2000" dirty="0" err="1" smtClean="0">
                <a:effectLst/>
                <a:ea typeface="Calibri" panose="020F0502020204030204" pitchFamily="34" charset="0"/>
                <a:cs typeface="Calibri" panose="020F0502020204030204" pitchFamily="34" charset="0"/>
              </a:rPr>
              <a:t>Moysiadis</a:t>
            </a:r>
            <a:r>
              <a:rPr lang="en-US" sz="2000" b="1" dirty="0">
                <a:effectLst/>
                <a:ea typeface="Calibri" panose="020F0502020204030204" pitchFamily="34" charset="0"/>
                <a:cs typeface="Calibri" panose="020F0502020204030204" pitchFamily="34" charset="0"/>
              </a:rPr>
              <a:t> </a:t>
            </a:r>
            <a:endParaRPr lang="el-GR" sz="2000" dirty="0">
              <a:effectLst/>
              <a:ea typeface="Calibri" panose="020F0502020204030204" pitchFamily="34" charset="0"/>
              <a:cs typeface="Arial" panose="020B0604020202020204" pitchFamily="34" charset="0"/>
            </a:endParaRPr>
          </a:p>
          <a:p>
            <a:r>
              <a:rPr lang="en-US" sz="2000" b="1" dirty="0">
                <a:effectLst/>
                <a:ea typeface="Calibri" panose="020F0502020204030204" pitchFamily="34" charset="0"/>
                <a:cs typeface="Calibri" panose="020F0502020204030204" pitchFamily="34" charset="0"/>
              </a:rPr>
              <a:t>Email:</a:t>
            </a:r>
            <a:r>
              <a:rPr lang="en-US" sz="2000" dirty="0">
                <a:effectLst/>
                <a:ea typeface="Calibri" panose="020F0502020204030204" pitchFamily="34" charset="0"/>
                <a:cs typeface="Calibri" panose="020F0502020204030204" pitchFamily="34" charset="0"/>
              </a:rPr>
              <a:t> </a:t>
            </a:r>
            <a:r>
              <a:rPr lang="en-US" sz="2000" dirty="0" smtClean="0">
                <a:effectLst/>
                <a:ea typeface="Calibri" panose="020F0502020204030204" pitchFamily="34" charset="0"/>
                <a:cs typeface="Calibri" panose="020F0502020204030204" pitchFamily="34" charset="0"/>
              </a:rPr>
              <a:t>giorgosmoysiadis@gmail.com</a:t>
            </a:r>
            <a:endParaRPr lang="el-GR" sz="2000" dirty="0">
              <a:effectLst/>
              <a:ea typeface="Calibri" panose="020F0502020204030204" pitchFamily="34" charset="0"/>
              <a:cs typeface="Arial" panose="020B0604020202020204" pitchFamily="34" charset="0"/>
            </a:endParaRPr>
          </a:p>
          <a:p>
            <a:r>
              <a:rPr lang="en-US" sz="2000" b="1" dirty="0">
                <a:effectLst/>
                <a:ea typeface="Calibri" panose="020F0502020204030204" pitchFamily="34" charset="0"/>
                <a:cs typeface="Calibri" panose="020F0502020204030204" pitchFamily="34" charset="0"/>
              </a:rPr>
              <a:t>Country:</a:t>
            </a:r>
            <a:r>
              <a:rPr lang="en-US" sz="2000" dirty="0">
                <a:effectLst/>
                <a:ea typeface="Calibri" panose="020F0502020204030204" pitchFamily="34" charset="0"/>
                <a:cs typeface="Calibri" panose="020F0502020204030204" pitchFamily="34" charset="0"/>
              </a:rPr>
              <a:t> Greece</a:t>
            </a:r>
            <a:endParaRPr lang="el-GR" sz="2000" dirty="0">
              <a:effectLst/>
              <a:ea typeface="Calibri" panose="020F0502020204030204" pitchFamily="34" charset="0"/>
              <a:cs typeface="Arial" panose="020B0604020202020204" pitchFamily="34" charset="0"/>
            </a:endParaRPr>
          </a:p>
          <a:p>
            <a:r>
              <a:rPr lang="en-US" sz="2000" b="1" dirty="0">
                <a:effectLst/>
                <a:ea typeface="Calibri" panose="020F0502020204030204" pitchFamily="34" charset="0"/>
                <a:cs typeface="Calibri" panose="020F0502020204030204" pitchFamily="34" charset="0"/>
              </a:rPr>
              <a:t>College/Company:</a:t>
            </a:r>
            <a:r>
              <a:rPr lang="en-US" sz="2000" dirty="0">
                <a:effectLst/>
                <a:ea typeface="Calibri" panose="020F0502020204030204" pitchFamily="34" charset="0"/>
                <a:cs typeface="Calibri" panose="020F0502020204030204" pitchFamily="34" charset="0"/>
              </a:rPr>
              <a:t> </a:t>
            </a:r>
            <a:r>
              <a:rPr lang="en-US" sz="2000" dirty="0" smtClean="0">
                <a:effectLst/>
                <a:ea typeface="Calibri" panose="020F0502020204030204" pitchFamily="34" charset="0"/>
                <a:cs typeface="Calibri" panose="020F0502020204030204" pitchFamily="34" charset="0"/>
              </a:rPr>
              <a:t>Data Glacier</a:t>
            </a:r>
            <a:endParaRPr lang="el-GR" sz="2000" dirty="0">
              <a:effectLst/>
              <a:ea typeface="Calibri" panose="020F0502020204030204" pitchFamily="34" charset="0"/>
              <a:cs typeface="Arial" panose="020B0604020202020204" pitchFamily="34" charset="0"/>
            </a:endParaRPr>
          </a:p>
          <a:p>
            <a:r>
              <a:rPr lang="en-US" sz="2000" b="1" dirty="0">
                <a:effectLst/>
                <a:ea typeface="Calibri" panose="020F0502020204030204" pitchFamily="34" charset="0"/>
                <a:cs typeface="Calibri" panose="020F0502020204030204" pitchFamily="34" charset="0"/>
              </a:rPr>
              <a:t>Specialization:</a:t>
            </a:r>
            <a:r>
              <a:rPr lang="en-US" sz="2000" dirty="0">
                <a:effectLst/>
                <a:ea typeface="Calibri" panose="020F0502020204030204" pitchFamily="34" charset="0"/>
                <a:cs typeface="Calibri" panose="020F0502020204030204" pitchFamily="34" charset="0"/>
              </a:rPr>
              <a:t> Data Science</a:t>
            </a:r>
            <a:endParaRPr lang="el-GR" sz="2000" dirty="0">
              <a:effectLst/>
              <a:ea typeface="Calibri" panose="020F0502020204030204" pitchFamily="34" charset="0"/>
              <a:cs typeface="Arial" panose="020B0604020202020204" pitchFamily="34" charset="0"/>
            </a:endParaRPr>
          </a:p>
          <a:p>
            <a:pPr>
              <a:lnSpc>
                <a:spcPts val="1445"/>
              </a:lnSpc>
            </a:pPr>
            <a:r>
              <a:rPr lang="en-US" sz="2000" b="1" dirty="0">
                <a:effectLst/>
                <a:ea typeface="Calibri" panose="020F0502020204030204" pitchFamily="34" charset="0"/>
                <a:cs typeface="Calibri" panose="020F0502020204030204" pitchFamily="34" charset="0"/>
              </a:rPr>
              <a:t>GitHub Repo Link: </a:t>
            </a:r>
            <a:r>
              <a:rPr lang="en-US" sz="1900" dirty="0">
                <a:ea typeface="Calibri" panose="020F0502020204030204" pitchFamily="34" charset="0"/>
                <a:cs typeface="Calibri" panose="020F0502020204030204" pitchFamily="34" charset="0"/>
              </a:rPr>
              <a:t>https://github.com/gmoysiad/bank_marketing_campaign/tree/main/Week%2011%20Deliverables</a:t>
            </a:r>
            <a:endParaRPr lang="el-GR" sz="1900" dirty="0">
              <a:effectLst/>
              <a:ea typeface="Calibri" panose="020F0502020204030204" pitchFamily="34" charset="0"/>
              <a:cs typeface="Arial" panose="020B0604020202020204" pitchFamily="34" charset="0"/>
            </a:endParaRPr>
          </a:p>
          <a:p>
            <a:r>
              <a:rPr lang="en-US" sz="2000" b="1" dirty="0">
                <a:effectLst/>
                <a:ea typeface="Calibri" panose="020F0502020204030204" pitchFamily="34" charset="0"/>
                <a:cs typeface="Calibri" panose="020F0502020204030204" pitchFamily="34" charset="0"/>
              </a:rPr>
              <a:t>Problem Description</a:t>
            </a:r>
            <a:r>
              <a:rPr lang="en-US" sz="2000" b="1" dirty="0">
                <a:solidFill>
                  <a:srgbClr val="2D3B45"/>
                </a:solidFill>
              </a:rPr>
              <a:t>:</a:t>
            </a:r>
            <a:r>
              <a:rPr lang="en-US" sz="2000" dirty="0">
                <a:solidFill>
                  <a:srgbClr val="2D3B45"/>
                </a:solidFill>
              </a:rPr>
              <a:t> </a:t>
            </a:r>
            <a:r>
              <a:rPr lang="en-US" sz="2000" dirty="0">
                <a:effectLst/>
                <a:ea typeface="Calibri" panose="020F0502020204030204" pitchFamily="34" charset="0"/>
                <a:cs typeface="Calibri" panose="020F0502020204030204" pitchFamily="34" charset="0"/>
              </a:rPr>
              <a:t>ABC Bank wants to sell its term deposit product to customers. Before launching the product, they want to develop a model which will help them understand whether a particular customer plans to buy their product or not (based on customer's past interaction with the bank or other Financial Institution).</a:t>
            </a:r>
            <a:endParaRPr lang="el-GR" sz="2000" dirty="0">
              <a:effectLst/>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5284031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7748B46-191C-4386-A10E-658D989F6478}"/>
              </a:ext>
            </a:extLst>
          </p:cNvPr>
          <p:cNvSpPr>
            <a:spLocks noGrp="1"/>
          </p:cNvSpPr>
          <p:nvPr>
            <p:ph type="title"/>
          </p:nvPr>
        </p:nvSpPr>
        <p:spPr>
          <a:solidFill>
            <a:schemeClr val="tx1">
              <a:lumMod val="75000"/>
              <a:lumOff val="25000"/>
            </a:schemeClr>
          </a:solidFill>
        </p:spPr>
        <p:txBody>
          <a:bodyPr>
            <a:normAutofit/>
          </a:bodyPr>
          <a:lstStyle/>
          <a:p>
            <a:r>
              <a:rPr lang="en-US" sz="4000" dirty="0">
                <a:solidFill>
                  <a:schemeClr val="accent2"/>
                </a:solidFill>
              </a:rPr>
              <a:t>Results – Metrics</a:t>
            </a:r>
            <a:endParaRPr lang="el-GR" sz="4000" dirty="0">
              <a:solidFill>
                <a:schemeClr val="accent2"/>
              </a:solidFill>
            </a:endParaRPr>
          </a:p>
        </p:txBody>
      </p:sp>
      <p:sp>
        <p:nvSpPr>
          <p:cNvPr id="3" name="Θέση περιεχομένου 2">
            <a:extLst>
              <a:ext uri="{FF2B5EF4-FFF2-40B4-BE49-F238E27FC236}">
                <a16:creationId xmlns:a16="http://schemas.microsoft.com/office/drawing/2014/main" id="{0BE4B804-D3C3-4A39-BBE1-C87777A55F7C}"/>
              </a:ext>
            </a:extLst>
          </p:cNvPr>
          <p:cNvSpPr>
            <a:spLocks noGrp="1"/>
          </p:cNvSpPr>
          <p:nvPr>
            <p:ph idx="1"/>
          </p:nvPr>
        </p:nvSpPr>
        <p:spPr>
          <a:xfrm>
            <a:off x="838200" y="1951892"/>
            <a:ext cx="10515600" cy="4210783"/>
          </a:xfrm>
        </p:spPr>
        <p:txBody>
          <a:bodyPr>
            <a:normAutofit/>
          </a:bodyPr>
          <a:lstStyle/>
          <a:p>
            <a:r>
              <a:rPr lang="en-US" sz="2000" dirty="0" smtClean="0"/>
              <a:t>As </a:t>
            </a:r>
            <a:r>
              <a:rPr lang="en-US" sz="2000" dirty="0"/>
              <a:t>we can see, the most important features are duration, </a:t>
            </a:r>
            <a:r>
              <a:rPr lang="en-US" sz="2000" dirty="0" err="1"/>
              <a:t>nr.employed</a:t>
            </a:r>
            <a:r>
              <a:rPr lang="en-US" sz="2000" dirty="0"/>
              <a:t>, euribor3m, </a:t>
            </a:r>
            <a:r>
              <a:rPr lang="en-US" sz="2000" dirty="0" err="1"/>
              <a:t>pdays</a:t>
            </a:r>
            <a:r>
              <a:rPr lang="en-US" sz="2000" dirty="0"/>
              <a:t> and </a:t>
            </a:r>
            <a:r>
              <a:rPr lang="en-US" sz="2000" dirty="0" err="1"/>
              <a:t>cons.conf.idx</a:t>
            </a:r>
            <a:endParaRPr lang="en-US" sz="2000" dirty="0"/>
          </a:p>
          <a:p>
            <a:r>
              <a:rPr lang="en-US" sz="2000" dirty="0" smtClean="0"/>
              <a:t>Finally</a:t>
            </a:r>
            <a:r>
              <a:rPr lang="en-US" sz="2000" dirty="0"/>
              <a:t>, we apply </a:t>
            </a:r>
            <a:r>
              <a:rPr lang="en-US" sz="2000" dirty="0" smtClean="0"/>
              <a:t>the important features into our </a:t>
            </a:r>
            <a:r>
              <a:rPr lang="en-US" sz="2000" dirty="0" err="1"/>
              <a:t>XGboost</a:t>
            </a:r>
            <a:r>
              <a:rPr lang="en-US" sz="2000" dirty="0"/>
              <a:t> </a:t>
            </a:r>
            <a:r>
              <a:rPr lang="en-US" sz="2000" dirty="0" smtClean="0"/>
              <a:t>model, </a:t>
            </a:r>
            <a:r>
              <a:rPr lang="en-US" sz="2000" dirty="0"/>
              <a:t>since it provided the best performance in the previous assignment</a:t>
            </a:r>
            <a:endParaRPr lang="en-US" sz="2000" dirty="0"/>
          </a:p>
        </p:txBody>
      </p:sp>
      <p:pic>
        <p:nvPicPr>
          <p:cNvPr id="6" name="Picture 5"/>
          <p:cNvPicPr>
            <a:picLocks noChangeAspect="1"/>
          </p:cNvPicPr>
          <p:nvPr/>
        </p:nvPicPr>
        <p:blipFill>
          <a:blip r:embed="rId2"/>
          <a:stretch>
            <a:fillRect/>
          </a:stretch>
        </p:blipFill>
        <p:spPr>
          <a:xfrm>
            <a:off x="4650310" y="3669355"/>
            <a:ext cx="2891379" cy="2195308"/>
          </a:xfrm>
          <a:prstGeom prst="rect">
            <a:avLst/>
          </a:prstGeom>
        </p:spPr>
      </p:pic>
    </p:spTree>
    <p:extLst>
      <p:ext uri="{BB962C8B-B14F-4D97-AF65-F5344CB8AC3E}">
        <p14:creationId xmlns:p14="http://schemas.microsoft.com/office/powerpoint/2010/main" val="12651803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7748B46-191C-4386-A10E-658D989F6478}"/>
              </a:ext>
            </a:extLst>
          </p:cNvPr>
          <p:cNvSpPr>
            <a:spLocks noGrp="1"/>
          </p:cNvSpPr>
          <p:nvPr>
            <p:ph type="title"/>
          </p:nvPr>
        </p:nvSpPr>
        <p:spPr>
          <a:solidFill>
            <a:schemeClr val="tx1">
              <a:lumMod val="75000"/>
              <a:lumOff val="25000"/>
            </a:schemeClr>
          </a:solidFill>
        </p:spPr>
        <p:txBody>
          <a:bodyPr>
            <a:normAutofit/>
          </a:bodyPr>
          <a:lstStyle/>
          <a:p>
            <a:r>
              <a:rPr lang="en-US" sz="4000" dirty="0" smtClean="0">
                <a:solidFill>
                  <a:schemeClr val="accent2"/>
                </a:solidFill>
              </a:rPr>
              <a:t>Final Model Selection</a:t>
            </a:r>
            <a:endParaRPr lang="el-GR" sz="4000" dirty="0">
              <a:solidFill>
                <a:schemeClr val="accent2"/>
              </a:solidFill>
            </a:endParaRPr>
          </a:p>
        </p:txBody>
      </p:sp>
      <p:sp>
        <p:nvSpPr>
          <p:cNvPr id="3" name="Θέση περιεχομένου 2">
            <a:extLst>
              <a:ext uri="{FF2B5EF4-FFF2-40B4-BE49-F238E27FC236}">
                <a16:creationId xmlns:a16="http://schemas.microsoft.com/office/drawing/2014/main" id="{0BE4B804-D3C3-4A39-BBE1-C87777A55F7C}"/>
              </a:ext>
            </a:extLst>
          </p:cNvPr>
          <p:cNvSpPr>
            <a:spLocks noGrp="1"/>
          </p:cNvSpPr>
          <p:nvPr>
            <p:ph idx="1"/>
          </p:nvPr>
        </p:nvSpPr>
        <p:spPr>
          <a:xfrm>
            <a:off x="838200" y="1951892"/>
            <a:ext cx="10515600" cy="4210783"/>
          </a:xfrm>
        </p:spPr>
        <p:txBody>
          <a:bodyPr>
            <a:normAutofit/>
          </a:bodyPr>
          <a:lstStyle/>
          <a:p>
            <a:r>
              <a:rPr lang="en-US" sz="2000" dirty="0" smtClean="0">
                <a:latin typeface="Calibri" panose="020F0502020204030204" pitchFamily="34" charset="0"/>
                <a:ea typeface="Calibri" panose="020F0502020204030204" pitchFamily="34" charset="0"/>
                <a:cs typeface="Arial" panose="020B0604020202020204" pitchFamily="34" charset="0"/>
              </a:rPr>
              <a:t>Based on the results we can suggest with confidence that the </a:t>
            </a:r>
            <a:r>
              <a:rPr lang="en-US" sz="2000" dirty="0" err="1" smtClean="0">
                <a:latin typeface="Calibri" panose="020F0502020204030204" pitchFamily="34" charset="0"/>
                <a:ea typeface="Calibri" panose="020F0502020204030204" pitchFamily="34" charset="0"/>
                <a:cs typeface="Arial" panose="020B0604020202020204" pitchFamily="34" charset="0"/>
              </a:rPr>
              <a:t>XGBoost</a:t>
            </a:r>
            <a:r>
              <a:rPr lang="en-US" sz="2000" dirty="0" smtClean="0">
                <a:latin typeface="Calibri" panose="020F0502020204030204" pitchFamily="34" charset="0"/>
                <a:ea typeface="Calibri" panose="020F0502020204030204" pitchFamily="34" charset="0"/>
                <a:cs typeface="Arial" panose="020B0604020202020204" pitchFamily="34" charset="0"/>
              </a:rPr>
              <a:t> will </a:t>
            </a:r>
            <a:r>
              <a:rPr lang="en-US" sz="2000" dirty="0" smtClean="0">
                <a:latin typeface="Calibri" panose="020F0502020204030204" pitchFamily="34" charset="0"/>
                <a:ea typeface="Calibri" panose="020F0502020204030204" pitchFamily="34" charset="0"/>
                <a:cs typeface="Arial" panose="020B0604020202020204" pitchFamily="34" charset="0"/>
              </a:rPr>
              <a:t>fit the needs of the company.</a:t>
            </a:r>
          </a:p>
          <a:p>
            <a:r>
              <a:rPr lang="en-US" sz="2000" dirty="0" smtClean="0">
                <a:effectLst/>
                <a:latin typeface="Calibri" panose="020F0502020204030204" pitchFamily="34" charset="0"/>
                <a:ea typeface="Calibri" panose="020F0502020204030204" pitchFamily="34" charset="0"/>
                <a:cs typeface="Arial" panose="020B0604020202020204" pitchFamily="34" charset="0"/>
              </a:rPr>
              <a:t>With a higher precision score </a:t>
            </a:r>
            <a:r>
              <a:rPr lang="en-US" sz="2000" dirty="0">
                <a:latin typeface="Calibri" panose="020F0502020204030204" pitchFamily="34" charset="0"/>
                <a:ea typeface="Calibri" panose="020F0502020204030204" pitchFamily="34" charset="0"/>
                <a:cs typeface="Arial" panose="020B0604020202020204" pitchFamily="34" charset="0"/>
              </a:rPr>
              <a:t>it indicates </a:t>
            </a:r>
            <a:r>
              <a:rPr lang="en-US" sz="2000" dirty="0" smtClean="0">
                <a:latin typeface="Calibri" panose="020F0502020204030204" pitchFamily="34" charset="0"/>
                <a:ea typeface="Calibri" panose="020F0502020204030204" pitchFamily="34" charset="0"/>
                <a:cs typeface="Arial" panose="020B0604020202020204" pitchFamily="34" charset="0"/>
              </a:rPr>
              <a:t>“How </a:t>
            </a:r>
            <a:r>
              <a:rPr lang="en-US" sz="2000" dirty="0">
                <a:latin typeface="Calibri" panose="020F0502020204030204" pitchFamily="34" charset="0"/>
                <a:ea typeface="Calibri" panose="020F0502020204030204" pitchFamily="34" charset="0"/>
                <a:cs typeface="Arial" panose="020B0604020202020204" pitchFamily="34" charset="0"/>
              </a:rPr>
              <a:t>many predicted values are relevant</a:t>
            </a:r>
            <a:r>
              <a:rPr lang="en-US" sz="2000" dirty="0" smtClean="0">
                <a:latin typeface="Calibri" panose="020F0502020204030204" pitchFamily="34" charset="0"/>
                <a:ea typeface="Calibri" panose="020F0502020204030204" pitchFamily="34" charset="0"/>
                <a:cs typeface="Arial" panose="020B0604020202020204" pitchFamily="34" charset="0"/>
              </a:rPr>
              <a:t>?”</a:t>
            </a:r>
            <a:endParaRPr lang="en-US" sz="2000" dirty="0">
              <a:latin typeface="Calibri" panose="020F0502020204030204" pitchFamily="34" charset="0"/>
              <a:ea typeface="Calibri" panose="020F0502020204030204" pitchFamily="34" charset="0"/>
              <a:cs typeface="Arial" panose="020B0604020202020204" pitchFamily="34" charset="0"/>
            </a:endParaRPr>
          </a:p>
          <a:p>
            <a:r>
              <a:rPr lang="en-US" sz="2000" dirty="0" smtClean="0">
                <a:effectLst/>
                <a:latin typeface="Calibri" panose="020F0502020204030204" pitchFamily="34" charset="0"/>
                <a:ea typeface="Calibri" panose="020F0502020204030204" pitchFamily="34" charset="0"/>
                <a:cs typeface="Arial" panose="020B0604020202020204" pitchFamily="34" charset="0"/>
              </a:rPr>
              <a:t>Recall </a:t>
            </a:r>
            <a:r>
              <a:rPr lang="en-US" sz="2000" dirty="0">
                <a:latin typeface="Calibri" panose="020F0502020204030204" pitchFamily="34" charset="0"/>
                <a:ea typeface="Calibri" panose="020F0502020204030204" pitchFamily="34" charset="0"/>
                <a:cs typeface="Arial" panose="020B0604020202020204" pitchFamily="34" charset="0"/>
              </a:rPr>
              <a:t>score that asks </a:t>
            </a:r>
            <a:r>
              <a:rPr lang="en-US" sz="2000" dirty="0" smtClean="0">
                <a:latin typeface="Calibri" panose="020F0502020204030204" pitchFamily="34" charset="0"/>
                <a:ea typeface="Calibri" panose="020F0502020204030204" pitchFamily="34" charset="0"/>
                <a:cs typeface="Arial" panose="020B0604020202020204" pitchFamily="34" charset="0"/>
              </a:rPr>
              <a:t>“How </a:t>
            </a:r>
            <a:r>
              <a:rPr lang="en-US" sz="2000" dirty="0">
                <a:latin typeface="Calibri" panose="020F0502020204030204" pitchFamily="34" charset="0"/>
                <a:ea typeface="Calibri" panose="020F0502020204030204" pitchFamily="34" charset="0"/>
                <a:cs typeface="Arial" panose="020B0604020202020204" pitchFamily="34" charset="0"/>
              </a:rPr>
              <a:t>many relevant items are </a:t>
            </a:r>
            <a:r>
              <a:rPr lang="en-US" sz="2000" dirty="0" smtClean="0">
                <a:latin typeface="Calibri" panose="020F0502020204030204" pitchFamily="34" charset="0"/>
                <a:ea typeface="Calibri" panose="020F0502020204030204" pitchFamily="34" charset="0"/>
                <a:cs typeface="Arial" panose="020B0604020202020204" pitchFamily="34" charset="0"/>
              </a:rPr>
              <a:t>selected?”</a:t>
            </a:r>
          </a:p>
          <a:p>
            <a:r>
              <a:rPr lang="en-US" sz="2000" dirty="0" smtClean="0">
                <a:effectLst/>
                <a:latin typeface="Calibri" panose="020F0502020204030204" pitchFamily="34" charset="0"/>
                <a:ea typeface="Calibri" panose="020F0502020204030204" pitchFamily="34" charset="0"/>
                <a:cs typeface="Arial" panose="020B0604020202020204" pitchFamily="34" charset="0"/>
              </a:rPr>
              <a:t>And F1 score that is a measure using both precision and recall scores.</a:t>
            </a:r>
          </a:p>
          <a:p>
            <a:endParaRPr lang="en-US" sz="2000" dirty="0" smtClean="0">
              <a:effectLst/>
              <a:latin typeface="Calibri" panose="020F0502020204030204" pitchFamily="34" charset="0"/>
              <a:ea typeface="Calibri" panose="020F0502020204030204" pitchFamily="34" charset="0"/>
              <a:cs typeface="Arial" panose="020B0604020202020204" pitchFamily="34" charset="0"/>
            </a:endParaRPr>
          </a:p>
          <a:p>
            <a:r>
              <a:rPr lang="en-US" sz="2000" dirty="0" smtClean="0">
                <a:latin typeface="Calibri" panose="020F0502020204030204" pitchFamily="34" charset="0"/>
                <a:ea typeface="Calibri" panose="020F0502020204030204" pitchFamily="34" charset="0"/>
                <a:cs typeface="Arial" panose="020B0604020202020204" pitchFamily="34" charset="0"/>
              </a:rPr>
              <a:t>In conclusion it has provided </a:t>
            </a:r>
            <a:r>
              <a:rPr lang="en-US" sz="2000" dirty="0">
                <a:latin typeface="Calibri" panose="020F0502020204030204" pitchFamily="34" charset="0"/>
                <a:ea typeface="Calibri" panose="020F0502020204030204" pitchFamily="34" charset="0"/>
                <a:cs typeface="Arial" panose="020B0604020202020204" pitchFamily="34" charset="0"/>
              </a:rPr>
              <a:t>with satisfactory </a:t>
            </a:r>
            <a:r>
              <a:rPr lang="en-US" sz="2000" dirty="0" smtClean="0">
                <a:latin typeface="Calibri" panose="020F0502020204030204" pitchFamily="34" charset="0"/>
                <a:ea typeface="Calibri" panose="020F0502020204030204" pitchFamily="34" charset="0"/>
                <a:cs typeface="Arial" panose="020B0604020202020204" pitchFamily="34" charset="0"/>
              </a:rPr>
              <a:t>results.</a:t>
            </a:r>
          </a:p>
          <a:p>
            <a:r>
              <a:rPr lang="en-US" sz="2000" dirty="0" smtClean="0">
                <a:effectLst/>
                <a:latin typeface="Calibri" panose="020F0502020204030204" pitchFamily="34" charset="0"/>
                <a:ea typeface="Calibri" panose="020F0502020204030204" pitchFamily="34" charset="0"/>
                <a:cs typeface="Arial" panose="020B0604020202020204" pitchFamily="34" charset="0"/>
              </a:rPr>
              <a:t>It’s a good model for the bank to try and reach out to new customers.</a:t>
            </a:r>
            <a:endParaRPr lang="el-GR" sz="20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0943977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chemeClr val="tx1">
              <a:lumMod val="75000"/>
              <a:lumOff val="25000"/>
            </a:schemeClr>
          </a:solidFill>
        </p:spPr>
        <p:txBody>
          <a:bodyPr vert="vert270" anchor="t" anchorCtr="0"/>
          <a:lstStyle/>
          <a:p>
            <a:r>
              <a:rPr lang="en-US" b="1">
                <a:solidFill>
                  <a:srgbClr val="FF6600"/>
                </a:solidFill>
              </a:rPr>
              <a:t/>
            </a:r>
            <a:br>
              <a:rPr lang="en-US" b="1">
                <a:solidFill>
                  <a:srgbClr val="FF6600"/>
                </a:solidFill>
              </a:rPr>
            </a:br>
            <a:endParaRPr lang="en-US" b="1" dirty="0">
              <a:solidFill>
                <a:srgbClr val="FF6600"/>
              </a:solidFill>
            </a:endParaRPr>
          </a:p>
        </p:txBody>
      </p:sp>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116821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77D3CAA-F629-4199-9CEC-353C9A10C69F}"/>
              </a:ext>
            </a:extLst>
          </p:cNvPr>
          <p:cNvSpPr>
            <a:spLocks noGrp="1"/>
          </p:cNvSpPr>
          <p:nvPr>
            <p:ph type="title"/>
          </p:nvPr>
        </p:nvSpPr>
        <p:spPr>
          <a:solidFill>
            <a:schemeClr val="tx1">
              <a:lumMod val="75000"/>
              <a:lumOff val="25000"/>
            </a:schemeClr>
          </a:solidFill>
        </p:spPr>
        <p:txBody>
          <a:bodyPr>
            <a:normAutofit/>
          </a:bodyPr>
          <a:lstStyle/>
          <a:p>
            <a:r>
              <a:rPr lang="en-US" sz="4000" dirty="0">
                <a:solidFill>
                  <a:schemeClr val="accent2"/>
                </a:solidFill>
              </a:rPr>
              <a:t>EDA presentation for business users</a:t>
            </a:r>
            <a:endParaRPr lang="el-GR" sz="4000" dirty="0">
              <a:solidFill>
                <a:schemeClr val="accent2"/>
              </a:solidFill>
            </a:endParaRPr>
          </a:p>
        </p:txBody>
      </p:sp>
      <p:sp>
        <p:nvSpPr>
          <p:cNvPr id="3" name="Θέση περιεχομένου 2">
            <a:extLst>
              <a:ext uri="{FF2B5EF4-FFF2-40B4-BE49-F238E27FC236}">
                <a16:creationId xmlns:a16="http://schemas.microsoft.com/office/drawing/2014/main" id="{81CA4C0F-9C10-4A4F-87C8-5D7A0170519A}"/>
              </a:ext>
            </a:extLst>
          </p:cNvPr>
          <p:cNvSpPr>
            <a:spLocks noGrp="1"/>
          </p:cNvSpPr>
          <p:nvPr>
            <p:ph idx="1"/>
          </p:nvPr>
        </p:nvSpPr>
        <p:spPr/>
        <p:txBody>
          <a:bodyPr>
            <a:normAutofit/>
          </a:bodyPr>
          <a:lstStyle/>
          <a:p>
            <a:r>
              <a:rPr lang="en-US" sz="20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To understand the steps involved in EDA, we will use Python as the programming language and </a:t>
            </a:r>
            <a:r>
              <a:rPr lang="en-US" sz="200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Jupyter</a:t>
            </a:r>
            <a:r>
              <a:rPr lang="en-US" sz="20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Notebooks because it’s open-source, and not only it’s an excellent IDE but also very good for visualization and presentation. First, we will import all the python libraries that are required for this, which include </a:t>
            </a:r>
            <a:r>
              <a:rPr lang="en-US" sz="2000" b="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NumPy </a:t>
            </a:r>
            <a:r>
              <a:rPr lang="en-US" sz="20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for numerical calculations and scientific computing, </a:t>
            </a:r>
            <a:r>
              <a:rPr lang="en-US" sz="2000" b="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Pandas </a:t>
            </a:r>
            <a:r>
              <a:rPr lang="en-US" sz="20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for handling data, </a:t>
            </a:r>
            <a:r>
              <a:rPr lang="en-US" sz="2000" b="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Matplotlib</a:t>
            </a:r>
            <a:r>
              <a:rPr lang="en-US" sz="20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and </a:t>
            </a:r>
            <a:r>
              <a:rPr lang="en-US" sz="2000" b="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Seaborn</a:t>
            </a:r>
            <a:r>
              <a:rPr lang="en-US" sz="20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for visualization. Furthermore, </a:t>
            </a:r>
            <a:r>
              <a:rPr lang="en-US" sz="2000" b="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Scikit-learn </a:t>
            </a:r>
            <a:r>
              <a:rPr lang="en-US" sz="20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for machine learning and </a:t>
            </a:r>
            <a:r>
              <a:rPr lang="en-US" sz="2000" b="1"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XGBoost</a:t>
            </a:r>
            <a:r>
              <a:rPr lang="en-US" sz="2000" b="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a:t>
            </a:r>
            <a:r>
              <a:rPr lang="en-US" sz="20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which regularizes gradient boosting framework. Then, we will load the data into the </a:t>
            </a:r>
            <a:r>
              <a:rPr lang="en-US" sz="2000" b="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Pandas </a:t>
            </a:r>
            <a:r>
              <a:rPr lang="en-US" sz="20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data frame. For this analysis, we will use a dataset named “df”, which has the following columns:</a:t>
            </a:r>
          </a:p>
          <a:p>
            <a:r>
              <a:rPr lang="en-US" sz="20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Age, job, marital, education, default, housing</a:t>
            </a:r>
            <a:r>
              <a:rPr lang="en-US" sz="2000" dirty="0">
                <a:solidFill>
                  <a:srgbClr val="222222"/>
                </a:solidFill>
                <a:latin typeface="Calibri" panose="020F0502020204030204" pitchFamily="34" charset="0"/>
                <a:ea typeface="Calibri" panose="020F0502020204030204" pitchFamily="34" charset="0"/>
                <a:cs typeface="Calibri" panose="020F0502020204030204" pitchFamily="34" charset="0"/>
              </a:rPr>
              <a:t>, loan, contact, month, day of week, duration, campaign, </a:t>
            </a:r>
            <a:r>
              <a:rPr lang="en-US" sz="2000" dirty="0" err="1">
                <a:solidFill>
                  <a:srgbClr val="222222"/>
                </a:solidFill>
                <a:latin typeface="Calibri" panose="020F0502020204030204" pitchFamily="34" charset="0"/>
                <a:ea typeface="Calibri" panose="020F0502020204030204" pitchFamily="34" charset="0"/>
                <a:cs typeface="Calibri" panose="020F0502020204030204" pitchFamily="34" charset="0"/>
              </a:rPr>
              <a:t>pdays</a:t>
            </a:r>
            <a:r>
              <a:rPr lang="en-US" sz="2000" dirty="0">
                <a:solidFill>
                  <a:srgbClr val="222222"/>
                </a:solidFill>
                <a:latin typeface="Calibri" panose="020F0502020204030204" pitchFamily="34" charset="0"/>
                <a:ea typeface="Calibri" panose="020F0502020204030204" pitchFamily="34" charset="0"/>
                <a:cs typeface="Calibri" panose="020F0502020204030204" pitchFamily="34" charset="0"/>
              </a:rPr>
              <a:t>, previous, </a:t>
            </a:r>
            <a:r>
              <a:rPr lang="en-US" sz="2000" dirty="0" err="1">
                <a:solidFill>
                  <a:srgbClr val="222222"/>
                </a:solidFill>
                <a:latin typeface="Calibri" panose="020F0502020204030204" pitchFamily="34" charset="0"/>
                <a:ea typeface="Calibri" panose="020F0502020204030204" pitchFamily="34" charset="0"/>
                <a:cs typeface="Calibri" panose="020F0502020204030204" pitchFamily="34" charset="0"/>
              </a:rPr>
              <a:t>poutcome</a:t>
            </a:r>
            <a:r>
              <a:rPr lang="en-US" sz="2000" dirty="0">
                <a:solidFill>
                  <a:srgbClr val="222222"/>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222222"/>
                </a:solidFill>
                <a:latin typeface="Calibri" panose="020F0502020204030204" pitchFamily="34" charset="0"/>
                <a:ea typeface="Calibri" panose="020F0502020204030204" pitchFamily="34" charset="0"/>
                <a:cs typeface="Calibri" panose="020F0502020204030204" pitchFamily="34" charset="0"/>
              </a:rPr>
              <a:t>emp.var.state</a:t>
            </a:r>
            <a:r>
              <a:rPr lang="en-US" sz="2000" dirty="0">
                <a:solidFill>
                  <a:srgbClr val="222222"/>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222222"/>
                </a:solidFill>
                <a:latin typeface="Calibri" panose="020F0502020204030204" pitchFamily="34" charset="0"/>
                <a:ea typeface="Calibri" panose="020F0502020204030204" pitchFamily="34" charset="0"/>
                <a:cs typeface="Calibri" panose="020F0502020204030204" pitchFamily="34" charset="0"/>
              </a:rPr>
              <a:t>cons.price.idx</a:t>
            </a:r>
            <a:r>
              <a:rPr lang="en-US" sz="2000" dirty="0">
                <a:solidFill>
                  <a:srgbClr val="222222"/>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222222"/>
                </a:solidFill>
                <a:latin typeface="Calibri" panose="020F0502020204030204" pitchFamily="34" charset="0"/>
                <a:ea typeface="Calibri" panose="020F0502020204030204" pitchFamily="34" charset="0"/>
                <a:cs typeface="Calibri" panose="020F0502020204030204" pitchFamily="34" charset="0"/>
              </a:rPr>
              <a:t>cons.conf.idx</a:t>
            </a:r>
            <a:r>
              <a:rPr lang="en-US" sz="2000" dirty="0">
                <a:solidFill>
                  <a:srgbClr val="222222"/>
                </a:solidFill>
                <a:latin typeface="Calibri" panose="020F0502020204030204" pitchFamily="34" charset="0"/>
                <a:ea typeface="Calibri" panose="020F0502020204030204" pitchFamily="34" charset="0"/>
                <a:cs typeface="Calibri" panose="020F0502020204030204" pitchFamily="34" charset="0"/>
              </a:rPr>
              <a:t>, euribor3m, </a:t>
            </a:r>
            <a:r>
              <a:rPr lang="en-US" sz="2000" dirty="0" err="1">
                <a:solidFill>
                  <a:srgbClr val="222222"/>
                </a:solidFill>
                <a:latin typeface="Calibri" panose="020F0502020204030204" pitchFamily="34" charset="0"/>
                <a:ea typeface="Calibri" panose="020F0502020204030204" pitchFamily="34" charset="0"/>
                <a:cs typeface="Calibri" panose="020F0502020204030204" pitchFamily="34" charset="0"/>
              </a:rPr>
              <a:t>nr.employed</a:t>
            </a:r>
            <a:r>
              <a:rPr lang="en-US" sz="2000" dirty="0">
                <a:solidFill>
                  <a:srgbClr val="222222"/>
                </a:solidFill>
                <a:latin typeface="Calibri" panose="020F0502020204030204" pitchFamily="34" charset="0"/>
                <a:ea typeface="Calibri" panose="020F0502020204030204" pitchFamily="34" charset="0"/>
                <a:cs typeface="Calibri" panose="020F0502020204030204" pitchFamily="34" charset="0"/>
              </a:rPr>
              <a:t> as well as the output variable y (whether the client subscribed a term deposit).</a:t>
            </a:r>
          </a:p>
          <a:p>
            <a:endParaRPr lang="en-US" sz="2000" dirty="0">
              <a:solidFill>
                <a:srgbClr val="222222"/>
              </a:solidFill>
              <a:effectLst/>
              <a:latin typeface="Calibri" panose="020F0502020204030204" pitchFamily="34" charset="0"/>
              <a:ea typeface="Calibri" panose="020F0502020204030204" pitchFamily="34" charset="0"/>
              <a:cs typeface="Calibri" panose="020F0502020204030204" pitchFamily="34" charset="0"/>
            </a:endParaRPr>
          </a:p>
          <a:p>
            <a:endParaRPr lang="en-US" sz="2000" dirty="0">
              <a:solidFill>
                <a:srgbClr val="222222"/>
              </a:solidFill>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l-GR" sz="18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l-GR" dirty="0"/>
          </a:p>
        </p:txBody>
      </p:sp>
    </p:spTree>
    <p:extLst>
      <p:ext uri="{BB962C8B-B14F-4D97-AF65-F5344CB8AC3E}">
        <p14:creationId xmlns:p14="http://schemas.microsoft.com/office/powerpoint/2010/main" val="925252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B4DCBC77-6388-44C3-85F8-1673564D721A}"/>
              </a:ext>
            </a:extLst>
          </p:cNvPr>
          <p:cNvSpPr>
            <a:spLocks noGrp="1"/>
          </p:cNvSpPr>
          <p:nvPr>
            <p:ph type="title"/>
          </p:nvPr>
        </p:nvSpPr>
        <p:spPr>
          <a:solidFill>
            <a:schemeClr val="tx1">
              <a:lumMod val="75000"/>
              <a:lumOff val="25000"/>
            </a:schemeClr>
          </a:solidFill>
        </p:spPr>
        <p:txBody>
          <a:bodyPr>
            <a:normAutofit/>
          </a:bodyPr>
          <a:lstStyle/>
          <a:p>
            <a:r>
              <a:rPr lang="en-US" sz="4000" dirty="0">
                <a:solidFill>
                  <a:schemeClr val="accent2"/>
                </a:solidFill>
              </a:rPr>
              <a:t>EDA presentation for business users</a:t>
            </a:r>
            <a:endParaRPr lang="el-GR" sz="4000" dirty="0">
              <a:solidFill>
                <a:schemeClr val="accent2"/>
              </a:solidFill>
            </a:endParaRPr>
          </a:p>
        </p:txBody>
      </p:sp>
      <p:sp>
        <p:nvSpPr>
          <p:cNvPr id="4" name="Θέση περιεχομένου 3">
            <a:extLst>
              <a:ext uri="{FF2B5EF4-FFF2-40B4-BE49-F238E27FC236}">
                <a16:creationId xmlns:a16="http://schemas.microsoft.com/office/drawing/2014/main" id="{1264CC9D-05AE-4C2B-BF20-A61CA44C7EC2}"/>
              </a:ext>
            </a:extLst>
          </p:cNvPr>
          <p:cNvSpPr>
            <a:spLocks noGrp="1"/>
          </p:cNvSpPr>
          <p:nvPr>
            <p:ph idx="1"/>
          </p:nvPr>
        </p:nvSpPr>
        <p:spPr>
          <a:xfrm>
            <a:off x="838199" y="1825625"/>
            <a:ext cx="10515599" cy="4667250"/>
          </a:xfrm>
        </p:spPr>
        <p:txBody>
          <a:bodyPr>
            <a:normAutofit/>
          </a:bodyPr>
          <a:lstStyle/>
          <a:p>
            <a:r>
              <a:rPr lang="en-US" sz="2000" dirty="0">
                <a:effectLst/>
                <a:latin typeface="Calibri" panose="020F0502020204030204" pitchFamily="34" charset="0"/>
                <a:ea typeface="Calibri" panose="020F0502020204030204" pitchFamily="34" charset="0"/>
                <a:cs typeface="Calibri" panose="020F0502020204030204" pitchFamily="34" charset="0"/>
              </a:rPr>
              <a:t>Those columns describe the extent to which, these variables contribute to a client subscribing a term deposit (or not). First and foremost, we handle the missing values. These missing values will be treated with by filling the missing values with a random label from the existing ones. On the whole, we avoid removing missing observations, (unless it is necessary) because it could result in a model with bias and loss of information. Alternatively, we can develop a model able to predict these missing values. </a:t>
            </a:r>
            <a:r>
              <a:rPr lang="en-US"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Next, we visualize the distributions of the numerical variables to better understand the volume of the data that has outliers so that we may or may not, later remove from our dataset in the modeling phase. Afterwards, we create a function that will create both a basic distribution plot, and a boxplot, which is the proper way of displaying useful information about our data. That addresses their distribution, minimum/maximum, median values. Plus, it can also inform us whether our data is symmetrical, how tightly our data is grouped, as well as their skewness.</a:t>
            </a:r>
            <a:r>
              <a:rPr lang="en-US" sz="2000" dirty="0">
                <a:effectLst/>
                <a:latin typeface="Calibri" panose="020F0502020204030204" pitchFamily="34" charset="0"/>
                <a:ea typeface="Calibri" panose="020F0502020204030204" pitchFamily="34" charset="0"/>
                <a:cs typeface="Calibri" panose="020F0502020204030204" pitchFamily="34" charset="0"/>
              </a:rPr>
              <a:t> By </a:t>
            </a:r>
            <a:r>
              <a:rPr lang="en-US" sz="20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using describe() method, we get to know basic statistical characteristics of each numerical feature (int64 and float64 types): number of non-missing values, mean, standard deviation, range, median, 0.25, 0.50, 0.75 quartiles. </a:t>
            </a:r>
          </a:p>
          <a:p>
            <a:pPr marL="0" indent="0">
              <a:buNone/>
            </a:pPr>
            <a:endParaRPr lang="el-GR" dirty="0"/>
          </a:p>
        </p:txBody>
      </p:sp>
    </p:spTree>
    <p:extLst>
      <p:ext uri="{BB962C8B-B14F-4D97-AF65-F5344CB8AC3E}">
        <p14:creationId xmlns:p14="http://schemas.microsoft.com/office/powerpoint/2010/main" val="2547644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EF2A50E-BB7C-4BA4-85DE-E5F9DD414669}"/>
              </a:ext>
            </a:extLst>
          </p:cNvPr>
          <p:cNvSpPr>
            <a:spLocks noGrp="1"/>
          </p:cNvSpPr>
          <p:nvPr>
            <p:ph type="title"/>
          </p:nvPr>
        </p:nvSpPr>
        <p:spPr>
          <a:solidFill>
            <a:schemeClr val="tx1">
              <a:lumMod val="75000"/>
              <a:lumOff val="25000"/>
            </a:schemeClr>
          </a:solidFill>
        </p:spPr>
        <p:txBody>
          <a:bodyPr>
            <a:normAutofit/>
          </a:bodyPr>
          <a:lstStyle/>
          <a:p>
            <a:r>
              <a:rPr lang="en-US" sz="4000" dirty="0">
                <a:solidFill>
                  <a:schemeClr val="accent2"/>
                </a:solidFill>
              </a:rPr>
              <a:t>Distributions and boxplots of age and duration variables</a:t>
            </a:r>
            <a:endParaRPr lang="el-GR" sz="4000" dirty="0">
              <a:solidFill>
                <a:schemeClr val="accent2"/>
              </a:solidFill>
            </a:endParaRPr>
          </a:p>
        </p:txBody>
      </p:sp>
      <p:sp>
        <p:nvSpPr>
          <p:cNvPr id="8" name="Θέση περιεχομένου 7">
            <a:extLst>
              <a:ext uri="{FF2B5EF4-FFF2-40B4-BE49-F238E27FC236}">
                <a16:creationId xmlns:a16="http://schemas.microsoft.com/office/drawing/2014/main" id="{F9B25478-31F1-4F9E-9BE5-E8D1E88E91A2}"/>
              </a:ext>
            </a:extLst>
          </p:cNvPr>
          <p:cNvSpPr>
            <a:spLocks noGrp="1"/>
          </p:cNvSpPr>
          <p:nvPr>
            <p:ph idx="1"/>
          </p:nvPr>
        </p:nvSpPr>
        <p:spPr/>
        <p:txBody>
          <a:bodyPr/>
          <a:lstStyle/>
          <a:p>
            <a:r>
              <a:rPr lang="en-US"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plots of the distributions of the numerical variables are as follows</a:t>
            </a:r>
            <a:r>
              <a:rPr lang="en-US" sz="2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l-GR" sz="28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l-GR" dirty="0"/>
          </a:p>
        </p:txBody>
      </p:sp>
      <p:pic>
        <p:nvPicPr>
          <p:cNvPr id="9" name="Εικόνα 8">
            <a:extLst>
              <a:ext uri="{FF2B5EF4-FFF2-40B4-BE49-F238E27FC236}">
                <a16:creationId xmlns:a16="http://schemas.microsoft.com/office/drawing/2014/main" id="{F4C2E773-90CC-433B-9E13-32BA3EDAE1D2}"/>
              </a:ext>
            </a:extLst>
          </p:cNvPr>
          <p:cNvPicPr/>
          <p:nvPr/>
        </p:nvPicPr>
        <p:blipFill>
          <a:blip r:embed="rId2">
            <a:extLst>
              <a:ext uri="{28A0092B-C50C-407E-A947-70E740481C1C}">
                <a14:useLocalDpi xmlns:a14="http://schemas.microsoft.com/office/drawing/2010/main" val="0"/>
              </a:ext>
            </a:extLst>
          </a:blip>
          <a:stretch>
            <a:fillRect/>
          </a:stretch>
        </p:blipFill>
        <p:spPr>
          <a:xfrm>
            <a:off x="724260" y="2366962"/>
            <a:ext cx="4800600" cy="4033837"/>
          </a:xfrm>
          <a:prstGeom prst="rect">
            <a:avLst/>
          </a:prstGeom>
        </p:spPr>
      </p:pic>
      <p:pic>
        <p:nvPicPr>
          <p:cNvPr id="10" name="Εικόνα 9">
            <a:extLst>
              <a:ext uri="{FF2B5EF4-FFF2-40B4-BE49-F238E27FC236}">
                <a16:creationId xmlns:a16="http://schemas.microsoft.com/office/drawing/2014/main" id="{978A731C-9E7E-4622-AF26-A53F6EB56F6E}"/>
              </a:ext>
            </a:extLst>
          </p:cNvPr>
          <p:cNvPicPr/>
          <p:nvPr/>
        </p:nvPicPr>
        <p:blipFill>
          <a:blip r:embed="rId3">
            <a:extLst>
              <a:ext uri="{28A0092B-C50C-407E-A947-70E740481C1C}">
                <a14:useLocalDpi xmlns:a14="http://schemas.microsoft.com/office/drawing/2010/main" val="0"/>
              </a:ext>
            </a:extLst>
          </a:blip>
          <a:stretch>
            <a:fillRect/>
          </a:stretch>
        </p:blipFill>
        <p:spPr>
          <a:xfrm>
            <a:off x="5706204" y="2428875"/>
            <a:ext cx="4951347" cy="3971924"/>
          </a:xfrm>
          <a:prstGeom prst="rect">
            <a:avLst/>
          </a:prstGeom>
        </p:spPr>
      </p:pic>
    </p:spTree>
    <p:extLst>
      <p:ext uri="{BB962C8B-B14F-4D97-AF65-F5344CB8AC3E}">
        <p14:creationId xmlns:p14="http://schemas.microsoft.com/office/powerpoint/2010/main" val="1526574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0EE4D5A-BED9-4B7C-8CEE-BF89A84C54D4}"/>
              </a:ext>
            </a:extLst>
          </p:cNvPr>
          <p:cNvSpPr>
            <a:spLocks noGrp="1"/>
          </p:cNvSpPr>
          <p:nvPr>
            <p:ph type="title"/>
          </p:nvPr>
        </p:nvSpPr>
        <p:spPr>
          <a:solidFill>
            <a:schemeClr val="tx1">
              <a:lumMod val="75000"/>
              <a:lumOff val="25000"/>
            </a:schemeClr>
          </a:solidFill>
        </p:spPr>
        <p:txBody>
          <a:bodyPr>
            <a:normAutofit/>
          </a:bodyPr>
          <a:lstStyle/>
          <a:p>
            <a:r>
              <a:rPr lang="en-US" sz="4000" dirty="0">
                <a:solidFill>
                  <a:schemeClr val="accent2"/>
                </a:solidFill>
              </a:rPr>
              <a:t>Distributions and boxplots of previous and campaign variables</a:t>
            </a:r>
            <a:endParaRPr lang="el-GR" sz="4000" dirty="0">
              <a:solidFill>
                <a:schemeClr val="accent2"/>
              </a:solidFill>
            </a:endParaRPr>
          </a:p>
        </p:txBody>
      </p:sp>
      <p:pic>
        <p:nvPicPr>
          <p:cNvPr id="8" name="Θέση περιεχομένου 7">
            <a:extLst>
              <a:ext uri="{FF2B5EF4-FFF2-40B4-BE49-F238E27FC236}">
                <a16:creationId xmlns:a16="http://schemas.microsoft.com/office/drawing/2014/main" id="{DEABCBFA-4015-478D-945B-C66441E9B30F}"/>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047993" y="2364689"/>
            <a:ext cx="4507617" cy="4091026"/>
          </a:xfrm>
          <a:prstGeom prst="rect">
            <a:avLst/>
          </a:prstGeom>
        </p:spPr>
      </p:pic>
      <p:pic>
        <p:nvPicPr>
          <p:cNvPr id="9" name="Εικόνα 8">
            <a:extLst>
              <a:ext uri="{FF2B5EF4-FFF2-40B4-BE49-F238E27FC236}">
                <a16:creationId xmlns:a16="http://schemas.microsoft.com/office/drawing/2014/main" id="{6819EE42-8173-430E-B3CB-66270350D6D3}"/>
              </a:ext>
            </a:extLst>
          </p:cNvPr>
          <p:cNvPicPr/>
          <p:nvPr/>
        </p:nvPicPr>
        <p:blipFill>
          <a:blip r:embed="rId3">
            <a:extLst>
              <a:ext uri="{28A0092B-C50C-407E-A947-70E740481C1C}">
                <a14:useLocalDpi xmlns:a14="http://schemas.microsoft.com/office/drawing/2010/main" val="0"/>
              </a:ext>
            </a:extLst>
          </a:blip>
          <a:stretch>
            <a:fillRect/>
          </a:stretch>
        </p:blipFill>
        <p:spPr>
          <a:xfrm>
            <a:off x="5817501" y="2327529"/>
            <a:ext cx="4786603" cy="4165346"/>
          </a:xfrm>
          <a:prstGeom prst="rect">
            <a:avLst/>
          </a:prstGeom>
        </p:spPr>
      </p:pic>
    </p:spTree>
    <p:extLst>
      <p:ext uri="{BB962C8B-B14F-4D97-AF65-F5344CB8AC3E}">
        <p14:creationId xmlns:p14="http://schemas.microsoft.com/office/powerpoint/2010/main" val="467810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DAE9440A-836A-4D25-8CB4-DF8CA3A52714}"/>
              </a:ext>
            </a:extLst>
          </p:cNvPr>
          <p:cNvSpPr>
            <a:spLocks noGrp="1"/>
          </p:cNvSpPr>
          <p:nvPr>
            <p:ph type="title"/>
          </p:nvPr>
        </p:nvSpPr>
        <p:spPr>
          <a:solidFill>
            <a:schemeClr val="tx1">
              <a:lumMod val="75000"/>
              <a:lumOff val="25000"/>
            </a:schemeClr>
          </a:solidFill>
        </p:spPr>
        <p:txBody>
          <a:bodyPr>
            <a:normAutofit/>
          </a:bodyPr>
          <a:lstStyle/>
          <a:p>
            <a:r>
              <a:rPr lang="en-US" sz="4000" dirty="0">
                <a:solidFill>
                  <a:schemeClr val="accent2"/>
                </a:solidFill>
              </a:rPr>
              <a:t>Distributions and boxplots of </a:t>
            </a:r>
            <a:r>
              <a:rPr lang="en-US" sz="4000" dirty="0" err="1">
                <a:solidFill>
                  <a:schemeClr val="accent2"/>
                </a:solidFill>
              </a:rPr>
              <a:t>pdays</a:t>
            </a:r>
            <a:r>
              <a:rPr lang="en-US" sz="4000" dirty="0">
                <a:solidFill>
                  <a:schemeClr val="accent2"/>
                </a:solidFill>
              </a:rPr>
              <a:t> and </a:t>
            </a:r>
            <a:r>
              <a:rPr lang="en-US" sz="4000" dirty="0" err="1">
                <a:solidFill>
                  <a:schemeClr val="accent2"/>
                </a:solidFill>
              </a:rPr>
              <a:t>cons.conf.idx</a:t>
            </a:r>
            <a:r>
              <a:rPr lang="en-US" sz="4000" dirty="0">
                <a:solidFill>
                  <a:schemeClr val="accent2"/>
                </a:solidFill>
              </a:rPr>
              <a:t> variables</a:t>
            </a:r>
            <a:endParaRPr lang="el-GR" sz="4000" dirty="0">
              <a:solidFill>
                <a:schemeClr val="accent2"/>
              </a:solidFill>
            </a:endParaRPr>
          </a:p>
        </p:txBody>
      </p:sp>
      <p:pic>
        <p:nvPicPr>
          <p:cNvPr id="6" name="Θέση περιεχομένου 5">
            <a:extLst>
              <a:ext uri="{FF2B5EF4-FFF2-40B4-BE49-F238E27FC236}">
                <a16:creationId xmlns:a16="http://schemas.microsoft.com/office/drawing/2014/main" id="{9C8FA21E-5158-43F4-946A-8EAC25E87656}"/>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108532" y="2099388"/>
            <a:ext cx="4413380" cy="3965509"/>
          </a:xfrm>
          <a:prstGeom prst="rect">
            <a:avLst/>
          </a:prstGeom>
        </p:spPr>
      </p:pic>
      <p:pic>
        <p:nvPicPr>
          <p:cNvPr id="7" name="Εικόνα 6">
            <a:extLst>
              <a:ext uri="{FF2B5EF4-FFF2-40B4-BE49-F238E27FC236}">
                <a16:creationId xmlns:a16="http://schemas.microsoft.com/office/drawing/2014/main" id="{4A47E6D7-9C85-4255-8349-6676483CA22E}"/>
              </a:ext>
            </a:extLst>
          </p:cNvPr>
          <p:cNvPicPr/>
          <p:nvPr/>
        </p:nvPicPr>
        <p:blipFill>
          <a:blip r:embed="rId3">
            <a:extLst>
              <a:ext uri="{28A0092B-C50C-407E-A947-70E740481C1C}">
                <a14:useLocalDpi xmlns:a14="http://schemas.microsoft.com/office/drawing/2010/main" val="0"/>
              </a:ext>
            </a:extLst>
          </a:blip>
          <a:stretch>
            <a:fillRect/>
          </a:stretch>
        </p:blipFill>
        <p:spPr>
          <a:xfrm>
            <a:off x="5971712" y="2099388"/>
            <a:ext cx="4587649" cy="3881535"/>
          </a:xfrm>
          <a:prstGeom prst="rect">
            <a:avLst/>
          </a:prstGeom>
        </p:spPr>
      </p:pic>
    </p:spTree>
    <p:extLst>
      <p:ext uri="{BB962C8B-B14F-4D97-AF65-F5344CB8AC3E}">
        <p14:creationId xmlns:p14="http://schemas.microsoft.com/office/powerpoint/2010/main" val="1663606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1CD8FB35-722A-41A1-A390-3894C0D47853}"/>
              </a:ext>
            </a:extLst>
          </p:cNvPr>
          <p:cNvSpPr>
            <a:spLocks noGrp="1"/>
          </p:cNvSpPr>
          <p:nvPr>
            <p:ph type="title"/>
          </p:nvPr>
        </p:nvSpPr>
        <p:spPr>
          <a:solidFill>
            <a:schemeClr val="tx1">
              <a:lumMod val="75000"/>
              <a:lumOff val="25000"/>
            </a:schemeClr>
          </a:solidFill>
        </p:spPr>
        <p:txBody>
          <a:bodyPr>
            <a:normAutofit/>
          </a:bodyPr>
          <a:lstStyle/>
          <a:p>
            <a:r>
              <a:rPr lang="en-US" sz="4000" dirty="0" err="1">
                <a:solidFill>
                  <a:schemeClr val="accent2"/>
                </a:solidFill>
              </a:rPr>
              <a:t>Barplot</a:t>
            </a:r>
            <a:r>
              <a:rPr lang="en-US" sz="4000" dirty="0">
                <a:solidFill>
                  <a:schemeClr val="accent2"/>
                </a:solidFill>
              </a:rPr>
              <a:t> of output variable y</a:t>
            </a:r>
            <a:endParaRPr lang="el-GR" sz="4000" dirty="0">
              <a:solidFill>
                <a:schemeClr val="accent2"/>
              </a:solidFill>
            </a:endParaRPr>
          </a:p>
        </p:txBody>
      </p:sp>
      <p:sp>
        <p:nvSpPr>
          <p:cNvPr id="4" name="Θέση περιεχομένου 3">
            <a:extLst>
              <a:ext uri="{FF2B5EF4-FFF2-40B4-BE49-F238E27FC236}">
                <a16:creationId xmlns:a16="http://schemas.microsoft.com/office/drawing/2014/main" id="{06E16780-EF44-4314-B9B1-19F240ECD6CE}"/>
              </a:ext>
            </a:extLst>
          </p:cNvPr>
          <p:cNvSpPr>
            <a:spLocks noGrp="1"/>
          </p:cNvSpPr>
          <p:nvPr>
            <p:ph idx="1"/>
          </p:nvPr>
        </p:nvSpPr>
        <p:spPr/>
        <p:txBody>
          <a:bodyPr>
            <a:normAutofit fontScale="77500" lnSpcReduction="20000"/>
          </a:bodyPr>
          <a:lstStyle/>
          <a:p>
            <a:pPr marR="219710" algn="just">
              <a:lnSpc>
                <a:spcPct val="98000"/>
              </a:lnSpc>
            </a:pPr>
            <a:r>
              <a:rPr lang="en-US" sz="23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Moreover, we create a plot to check the symmetry of our output variable, where we can observe that the vast majority of the consumers did not subscribe a term deposit</a:t>
            </a:r>
            <a:r>
              <a:rPr lang="en-US" sz="21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a:t>
            </a:r>
            <a:r>
              <a:rPr lang="en-US" sz="2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p>
          <a:p>
            <a:pPr marR="219710" algn="just">
              <a:lnSpc>
                <a:spcPct val="98000"/>
              </a:lnSpc>
            </a:pPr>
            <a:endParaRPr lang="en-US" sz="21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R="219710" algn="just">
              <a:lnSpc>
                <a:spcPct val="98000"/>
              </a:lnSpc>
            </a:pP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R="219710" algn="just">
              <a:lnSpc>
                <a:spcPct val="98000"/>
              </a:lnSpc>
            </a:pPr>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R="219710" algn="just">
              <a:lnSpc>
                <a:spcPct val="98000"/>
              </a:lnSpc>
            </a:pP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R="219710" algn="just">
              <a:lnSpc>
                <a:spcPct val="98000"/>
              </a:lnSpc>
            </a:pPr>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R="219710" algn="just">
              <a:lnSpc>
                <a:spcPct val="98000"/>
              </a:lnSpc>
            </a:pP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R="219710" algn="just">
              <a:lnSpc>
                <a:spcPct val="98000"/>
              </a:lnSpc>
            </a:pPr>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R="219710" algn="just">
              <a:lnSpc>
                <a:spcPct val="98000"/>
              </a:lnSpc>
            </a:pP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R="219710" algn="just">
              <a:lnSpc>
                <a:spcPct val="98000"/>
              </a:lnSpc>
            </a:pPr>
            <a:endParaRPr lang="el-GR" sz="1800" dirty="0">
              <a:effectLst/>
              <a:latin typeface="Calibri" panose="020F0502020204030204" pitchFamily="34" charset="0"/>
              <a:ea typeface="Calibri" panose="020F0502020204030204" pitchFamily="34" charset="0"/>
              <a:cs typeface="Arial" panose="020B0604020202020204" pitchFamily="34" charset="0"/>
            </a:endParaRPr>
          </a:p>
          <a:p>
            <a:pPr marL="0" marR="219710" indent="0" algn="just">
              <a:lnSpc>
                <a:spcPct val="98000"/>
              </a:lnSpc>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219710" indent="0" algn="just">
              <a:lnSpc>
                <a:spcPct val="98000"/>
              </a:lnSpc>
              <a:buNone/>
            </a:pPr>
            <a:r>
              <a:rPr lang="en-US" sz="2300" dirty="0">
                <a:effectLst/>
                <a:latin typeface="Calibri" panose="020F0502020204030204" pitchFamily="34" charset="0"/>
                <a:ea typeface="Calibri" panose="020F0502020204030204" pitchFamily="34" charset="0"/>
                <a:cs typeface="Arial" panose="020B0604020202020204" pitchFamily="34" charset="0"/>
              </a:rPr>
              <a:t>Finally, we proceed with the following assumptions to examine the relationship between the output variable and some of the rest of the features. For that reason, each of the assumptions provide a graph (scatterplot for the numerical variables and </a:t>
            </a:r>
            <a:r>
              <a:rPr lang="en-US" sz="2300" dirty="0" err="1">
                <a:effectLst/>
                <a:latin typeface="Calibri" panose="020F0502020204030204" pitchFamily="34" charset="0"/>
                <a:ea typeface="Calibri" panose="020F0502020204030204" pitchFamily="34" charset="0"/>
                <a:cs typeface="Arial" panose="020B0604020202020204" pitchFamily="34" charset="0"/>
              </a:rPr>
              <a:t>barplot</a:t>
            </a:r>
            <a:r>
              <a:rPr lang="en-US" sz="2300" dirty="0">
                <a:effectLst/>
                <a:latin typeface="Calibri" panose="020F0502020204030204" pitchFamily="34" charset="0"/>
                <a:ea typeface="Calibri" panose="020F0502020204030204" pitchFamily="34" charset="0"/>
                <a:cs typeface="Arial" panose="020B0604020202020204" pitchFamily="34" charset="0"/>
              </a:rPr>
              <a:t> for the categorical ones) to aid in clarifying their relationship:</a:t>
            </a:r>
            <a:endParaRPr lang="el-GR" sz="2300" dirty="0">
              <a:effectLst/>
              <a:latin typeface="Calibri" panose="020F0502020204030204" pitchFamily="34" charset="0"/>
              <a:ea typeface="Calibri" panose="020F0502020204030204" pitchFamily="34" charset="0"/>
              <a:cs typeface="Arial" panose="020B0604020202020204" pitchFamily="34" charset="0"/>
            </a:endParaRPr>
          </a:p>
          <a:p>
            <a:pPr marL="0" marR="219710" indent="0" algn="just">
              <a:lnSpc>
                <a:spcPct val="98000"/>
              </a:lnSpc>
              <a:buNone/>
            </a:pPr>
            <a:endParaRPr lang="el-GR" sz="18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l-GR" dirty="0"/>
          </a:p>
        </p:txBody>
      </p:sp>
      <p:pic>
        <p:nvPicPr>
          <p:cNvPr id="6" name="Εικόνα 5">
            <a:extLst>
              <a:ext uri="{FF2B5EF4-FFF2-40B4-BE49-F238E27FC236}">
                <a16:creationId xmlns:a16="http://schemas.microsoft.com/office/drawing/2014/main" id="{3D0E89AF-C490-40A6-BA02-2E35476783B1}"/>
              </a:ext>
            </a:extLst>
          </p:cNvPr>
          <p:cNvPicPr/>
          <p:nvPr/>
        </p:nvPicPr>
        <p:blipFill>
          <a:blip r:embed="rId2">
            <a:extLst>
              <a:ext uri="{28A0092B-C50C-407E-A947-70E740481C1C}">
                <a14:useLocalDpi xmlns:a14="http://schemas.microsoft.com/office/drawing/2010/main" val="0"/>
              </a:ext>
            </a:extLst>
          </a:blip>
          <a:stretch>
            <a:fillRect/>
          </a:stretch>
        </p:blipFill>
        <p:spPr>
          <a:xfrm>
            <a:off x="3551067" y="2312816"/>
            <a:ext cx="5823751" cy="3058174"/>
          </a:xfrm>
          <a:prstGeom prst="rect">
            <a:avLst/>
          </a:prstGeom>
        </p:spPr>
      </p:pic>
    </p:spTree>
    <p:extLst>
      <p:ext uri="{BB962C8B-B14F-4D97-AF65-F5344CB8AC3E}">
        <p14:creationId xmlns:p14="http://schemas.microsoft.com/office/powerpoint/2010/main" val="2823945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C5B74FC-0693-4B50-BD86-D9F9BCD08A57}"/>
              </a:ext>
            </a:extLst>
          </p:cNvPr>
          <p:cNvSpPr>
            <a:spLocks noGrp="1"/>
          </p:cNvSpPr>
          <p:nvPr>
            <p:ph type="title"/>
          </p:nvPr>
        </p:nvSpPr>
        <p:spPr>
          <a:solidFill>
            <a:schemeClr val="tx1">
              <a:lumMod val="75000"/>
              <a:lumOff val="25000"/>
            </a:schemeClr>
          </a:solidFill>
        </p:spPr>
        <p:txBody>
          <a:bodyPr>
            <a:normAutofit/>
          </a:bodyPr>
          <a:lstStyle/>
          <a:p>
            <a:r>
              <a:rPr lang="en-US" sz="4000" dirty="0">
                <a:solidFill>
                  <a:schemeClr val="accent2"/>
                </a:solidFill>
              </a:rPr>
              <a:t>Scatterplot of total number of consumers by age</a:t>
            </a:r>
            <a:endParaRPr lang="el-GR" sz="4000" dirty="0">
              <a:solidFill>
                <a:schemeClr val="accent2"/>
              </a:solidFill>
            </a:endParaRPr>
          </a:p>
        </p:txBody>
      </p:sp>
      <p:sp>
        <p:nvSpPr>
          <p:cNvPr id="4" name="Θέση περιεχομένου 3">
            <a:extLst>
              <a:ext uri="{FF2B5EF4-FFF2-40B4-BE49-F238E27FC236}">
                <a16:creationId xmlns:a16="http://schemas.microsoft.com/office/drawing/2014/main" id="{7DD317C0-4C3A-4A7C-9832-F75DE6DFBF29}"/>
              </a:ext>
            </a:extLst>
          </p:cNvPr>
          <p:cNvSpPr>
            <a:spLocks noGrp="1"/>
          </p:cNvSpPr>
          <p:nvPr>
            <p:ph idx="1"/>
          </p:nvPr>
        </p:nvSpPr>
        <p:spPr>
          <a:xfrm>
            <a:off x="838200" y="1824038"/>
            <a:ext cx="10515600" cy="4352925"/>
          </a:xfrm>
        </p:spPr>
        <p:txBody>
          <a:bodyPr/>
          <a:lstStyle/>
          <a:p>
            <a:pPr marL="0" indent="0">
              <a:buNone/>
            </a:pP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US" dirty="0">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US" dirty="0">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US" sz="2800" dirty="0">
              <a:effectLst/>
              <a:latin typeface="Calibri" panose="020F0502020204030204" pitchFamily="34" charset="0"/>
              <a:ea typeface="Calibri" panose="020F0502020204030204" pitchFamily="34" charset="0"/>
              <a:cs typeface="Arial" panose="020B0604020202020204" pitchFamily="34" charset="0"/>
            </a:endParaRPr>
          </a:p>
          <a:p>
            <a:endParaRPr lang="en-US" sz="2000" dirty="0">
              <a:effectLst/>
              <a:latin typeface="Calibri" panose="020F0502020204030204" pitchFamily="34" charset="0"/>
              <a:ea typeface="Calibri" panose="020F0502020204030204" pitchFamily="34" charset="0"/>
              <a:cs typeface="Arial" panose="020B0604020202020204" pitchFamily="34" charset="0"/>
            </a:endParaRPr>
          </a:p>
          <a:p>
            <a:endParaRPr lang="en-US" sz="2000" dirty="0">
              <a:latin typeface="Calibri" panose="020F0502020204030204" pitchFamily="34" charset="0"/>
              <a:ea typeface="Calibri" panose="020F0502020204030204" pitchFamily="34" charset="0"/>
              <a:cs typeface="Arial" panose="020B0604020202020204" pitchFamily="34" charset="0"/>
            </a:endParaRPr>
          </a:p>
          <a:p>
            <a:r>
              <a:rPr lang="en-US" sz="2000" dirty="0">
                <a:effectLst/>
                <a:latin typeface="Calibri" panose="020F0502020204030204" pitchFamily="34" charset="0"/>
                <a:ea typeface="Calibri" panose="020F0502020204030204" pitchFamily="34" charset="0"/>
                <a:cs typeface="Arial" panose="020B0604020202020204" pitchFamily="34" charset="0"/>
              </a:rPr>
              <a:t>In the graph above we can observe that from the ages 20 to 60 there is a significant difference between the ones who submitted and the others who did not. Note that at the age of 30, we observe the pick for both categories. Outliers are detected in the box plo</a:t>
            </a:r>
            <a:r>
              <a:rPr lang="en-US" sz="2000" dirty="0">
                <a:latin typeface="Calibri" panose="020F0502020204030204" pitchFamily="34" charset="0"/>
                <a:ea typeface="Calibri" panose="020F0502020204030204" pitchFamily="34" charset="0"/>
                <a:cs typeface="Arial" panose="020B0604020202020204" pitchFamily="34" charset="0"/>
              </a:rPr>
              <a:t>t of age.</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l-GR" dirty="0"/>
          </a:p>
        </p:txBody>
      </p:sp>
      <p:pic>
        <p:nvPicPr>
          <p:cNvPr id="11" name="Εικόνα 10">
            <a:extLst>
              <a:ext uri="{FF2B5EF4-FFF2-40B4-BE49-F238E27FC236}">
                <a16:creationId xmlns:a16="http://schemas.microsoft.com/office/drawing/2014/main" id="{BE7D1833-4E84-4D11-BAFE-BCF8CE6D6558}"/>
              </a:ext>
            </a:extLst>
          </p:cNvPr>
          <p:cNvPicPr/>
          <p:nvPr/>
        </p:nvPicPr>
        <p:blipFill>
          <a:blip r:embed="rId2">
            <a:extLst>
              <a:ext uri="{28A0092B-C50C-407E-A947-70E740481C1C}">
                <a14:useLocalDpi xmlns:a14="http://schemas.microsoft.com/office/drawing/2010/main" val="0"/>
              </a:ext>
            </a:extLst>
          </a:blip>
          <a:stretch>
            <a:fillRect/>
          </a:stretch>
        </p:blipFill>
        <p:spPr>
          <a:xfrm>
            <a:off x="2183908" y="1690688"/>
            <a:ext cx="7767960" cy="3590439"/>
          </a:xfrm>
          <a:prstGeom prst="rect">
            <a:avLst/>
          </a:prstGeom>
        </p:spPr>
      </p:pic>
    </p:spTree>
    <p:extLst>
      <p:ext uri="{BB962C8B-B14F-4D97-AF65-F5344CB8AC3E}">
        <p14:creationId xmlns:p14="http://schemas.microsoft.com/office/powerpoint/2010/main" val="4270014725"/>
      </p:ext>
    </p:extLst>
  </p:cSld>
  <p:clrMapOvr>
    <a:masterClrMapping/>
  </p:clrMapOvr>
</p:sld>
</file>

<file path=ppt/theme/theme1.xml><?xml version="1.0" encoding="utf-8"?>
<a:theme xmlns:a="http://schemas.openxmlformats.org/drawingml/2006/main" name="Office Theme">
  <a:themeElements>
    <a:clrScheme name="Θέμα του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Θέμα του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Θέμα του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618</TotalTime>
  <Words>1393</Words>
  <Application>Microsoft Office PowerPoint</Application>
  <PresentationFormat>Widescreen</PresentationFormat>
  <Paragraphs>129</Paragraphs>
  <Slides>22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Times New Roman</vt:lpstr>
      <vt:lpstr>Office Theme</vt:lpstr>
      <vt:lpstr>PowerPoint Presentation</vt:lpstr>
      <vt:lpstr>Team member’s details as well as individual ones</vt:lpstr>
      <vt:lpstr>EDA presentation for business users</vt:lpstr>
      <vt:lpstr>EDA presentation for business users</vt:lpstr>
      <vt:lpstr>Distributions and boxplots of age and duration variables</vt:lpstr>
      <vt:lpstr>Distributions and boxplots of previous and campaign variables</vt:lpstr>
      <vt:lpstr>Distributions and boxplots of pdays and cons.conf.idx variables</vt:lpstr>
      <vt:lpstr>Barplot of output variable y</vt:lpstr>
      <vt:lpstr>Scatterplot of total number of consumers by age</vt:lpstr>
      <vt:lpstr>Barplot of total number of consumers by education</vt:lpstr>
      <vt:lpstr>Barplot of the total number of consumers by month</vt:lpstr>
      <vt:lpstr>Barplot of the total number of consumers by job</vt:lpstr>
      <vt:lpstr>Scatterplot of the total number of consumers by price index</vt:lpstr>
      <vt:lpstr>Scatterplot of the total number of consumers last contact duration</vt:lpstr>
      <vt:lpstr>Scatterplot of the total number of consumers based on the outcome of the previous marketing campaign</vt:lpstr>
      <vt:lpstr>Conclusions-Recommendations</vt:lpstr>
      <vt:lpstr>Results – Metrics </vt:lpstr>
      <vt:lpstr>Results – Metrics</vt:lpstr>
      <vt:lpstr>Results – Metrics</vt:lpstr>
      <vt:lpstr>Results – Metrics</vt:lpstr>
      <vt:lpstr>Final Model Selection</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Παρουσίαση του PowerPoint</dc:title>
  <dc:creator>MIHALIS GALANAKIS</dc:creator>
  <cp:lastModifiedBy>Γιώργος Μωυσιάδης</cp:lastModifiedBy>
  <cp:revision>42</cp:revision>
  <dcterms:created xsi:type="dcterms:W3CDTF">2021-07-19T12:53:14Z</dcterms:created>
  <dcterms:modified xsi:type="dcterms:W3CDTF">2021-10-06T15:34:59Z</dcterms:modified>
</cp:coreProperties>
</file>