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4" r:id="rId6"/>
    <p:sldId id="262" r:id="rId7"/>
    <p:sldId id="270" r:id="rId8"/>
    <p:sldId id="268" r:id="rId9"/>
    <p:sldId id="283" r:id="rId10"/>
    <p:sldId id="269" r:id="rId11"/>
    <p:sldId id="281" r:id="rId12"/>
    <p:sldId id="282" r:id="rId13"/>
    <p:sldId id="266" r:id="rId14"/>
    <p:sldId id="272" r:id="rId15"/>
    <p:sldId id="276" r:id="rId16"/>
    <p:sldId id="275" r:id="rId17"/>
    <p:sldId id="274" r:id="rId18"/>
    <p:sldId id="277" r:id="rId19"/>
    <p:sldId id="280" r:id="rId20"/>
    <p:sldId id="278" r:id="rId21"/>
    <p:sldId id="279" r:id="rId22"/>
    <p:sldId id="273" r:id="rId23"/>
    <p:sldId id="265" r:id="rId24"/>
    <p:sldId id="286" r:id="rId25"/>
    <p:sldId id="287" r:id="rId26"/>
    <p:sldId id="285" r:id="rId27"/>
    <p:sldId id="288" r:id="rId28"/>
    <p:sldId id="26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2" autoAdjust="0"/>
    <p:restoredTop sz="94660"/>
  </p:normalViewPr>
  <p:slideViewPr>
    <p:cSldViewPr snapToGrid="0">
      <p:cViewPr varScale="1">
        <p:scale>
          <a:sx n="115" d="100"/>
          <a:sy n="115" d="100"/>
        </p:scale>
        <p:origin x="3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8/9/2021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8/9/2021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effectLst>
                  <a:outerShdw blurRad="38100" dist="38100" dir="2700000" algn="tl">
                    <a:srgbClr val="000000">
                      <a:alpha val="43137"/>
                    </a:srgbClr>
                  </a:outerShdw>
                </a:effectLst>
              </a:rPr>
              <a:t>G2M insight for Cab Investment </a:t>
            </a:r>
            <a:r>
              <a:rPr lang="en-US" sz="4000" b="1" dirty="0" smtClean="0">
                <a:effectLst>
                  <a:outerShdw blurRad="38100" dist="38100" dir="2700000" algn="tl">
                    <a:srgbClr val="000000">
                      <a:alpha val="43137"/>
                    </a:srgbClr>
                  </a:outerShdw>
                </a:effectLst>
              </a:rPr>
              <a:t>firm</a:t>
            </a:r>
            <a:endParaRPr lang="el-GR" sz="40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81194" y="3293465"/>
            <a:ext cx="10993546" cy="2907829"/>
          </a:xfrm>
        </p:spPr>
        <p:txBody>
          <a:bodyPr>
            <a:normAutofit/>
          </a:bodyPr>
          <a:lstStyle/>
          <a:p>
            <a:r>
              <a:rPr lang="en-US" sz="3700" b="1" cap="none" dirty="0" smtClean="0">
                <a:solidFill>
                  <a:srgbClr val="ED7D31"/>
                </a:solidFill>
                <a:latin typeface="Lato Extended"/>
              </a:rPr>
              <a:t>Company: XYZ</a:t>
            </a:r>
          </a:p>
          <a:p>
            <a:r>
              <a:rPr lang="en-US" sz="3700" b="1" cap="none" dirty="0" smtClean="0">
                <a:solidFill>
                  <a:srgbClr val="ED7D31"/>
                </a:solidFill>
                <a:latin typeface="Lato Extended"/>
              </a:rPr>
              <a:t>Date: 9 August 2021</a:t>
            </a:r>
            <a:endParaRPr lang="el-GR" sz="3700" b="1" dirty="0"/>
          </a:p>
        </p:txBody>
      </p:sp>
      <p:pic>
        <p:nvPicPr>
          <p:cNvPr id="4" name="Picture 3">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9273" y="4821381"/>
            <a:ext cx="2325467" cy="2325467"/>
          </a:xfrm>
          <a:prstGeom prst="rect">
            <a:avLst/>
          </a:prstGeom>
        </p:spPr>
      </p:pic>
    </p:spTree>
    <p:extLst>
      <p:ext uri="{BB962C8B-B14F-4D97-AF65-F5344CB8AC3E}">
        <p14:creationId xmlns:p14="http://schemas.microsoft.com/office/powerpoint/2010/main" val="3794523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Distribution of Prices Charged</a:t>
            </a:r>
            <a:endParaRPr lang="el-GR" sz="35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5094" y="1715955"/>
            <a:ext cx="5485714" cy="365714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1715956"/>
            <a:ext cx="5485714" cy="3657143"/>
          </a:xfrm>
          <a:prstGeom prst="rect">
            <a:avLst/>
          </a:prstGeom>
        </p:spPr>
      </p:pic>
      <p:sp>
        <p:nvSpPr>
          <p:cNvPr id="9" name="Content Placeholder 2"/>
          <p:cNvSpPr txBox="1">
            <a:spLocks/>
          </p:cNvSpPr>
          <p:nvPr/>
        </p:nvSpPr>
        <p:spPr>
          <a:xfrm>
            <a:off x="581192" y="5373098"/>
            <a:ext cx="11029616" cy="10987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On average Yellow Cab has higher prices due to some outliers</a:t>
            </a:r>
          </a:p>
          <a:p>
            <a:r>
              <a:rPr lang="en-US" sz="2000" dirty="0" smtClean="0"/>
              <a:t>Yellow Cab has more than 15 thousand transactions charged more than 1000 USD</a:t>
            </a:r>
            <a:endParaRPr lang="en-US" sz="2000" dirty="0"/>
          </a:p>
        </p:txBody>
      </p:sp>
    </p:spTree>
    <p:extLst>
      <p:ext uri="{BB962C8B-B14F-4D97-AF65-F5344CB8AC3E}">
        <p14:creationId xmlns:p14="http://schemas.microsoft.com/office/powerpoint/2010/main" val="2157524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Gains for the drivers based on KMs</a:t>
            </a:r>
            <a:endParaRPr lang="el-GR" sz="35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094" y="1886870"/>
            <a:ext cx="5485714" cy="3657143"/>
          </a:xfrm>
          <a:prstGeom prst="rect">
            <a:avLst/>
          </a:prstGeom>
        </p:spPr>
      </p:pic>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1192" y="1886870"/>
            <a:ext cx="5485714" cy="3657143"/>
          </a:xfrm>
        </p:spPr>
      </p:pic>
      <p:sp>
        <p:nvSpPr>
          <p:cNvPr id="5" name="Content Placeholder 2"/>
          <p:cNvSpPr txBox="1">
            <a:spLocks/>
          </p:cNvSpPr>
          <p:nvPr/>
        </p:nvSpPr>
        <p:spPr>
          <a:xfrm>
            <a:off x="581192" y="5578520"/>
            <a:ext cx="11029616" cy="10987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Gains rise proportionally based on the distance travelled</a:t>
            </a:r>
          </a:p>
          <a:p>
            <a:r>
              <a:rPr lang="en-US" sz="2000" dirty="0" smtClean="0"/>
              <a:t>Though around 11% of some cab rides their drivers </a:t>
            </a:r>
            <a:r>
              <a:rPr lang="en-US" sz="2000" dirty="0"/>
              <a:t>don’t </a:t>
            </a:r>
            <a:r>
              <a:rPr lang="en-US" sz="2000" dirty="0" smtClean="0"/>
              <a:t>necessarily gain profit from them</a:t>
            </a:r>
            <a:endParaRPr lang="en-US" sz="2000" dirty="0"/>
          </a:p>
        </p:txBody>
      </p:sp>
    </p:spTree>
    <p:extLst>
      <p:ext uri="{BB962C8B-B14F-4D97-AF65-F5344CB8AC3E}">
        <p14:creationId xmlns:p14="http://schemas.microsoft.com/office/powerpoint/2010/main" val="4050093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Customer share</a:t>
            </a:r>
            <a:endParaRPr lang="el-GR" sz="35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2051"/>
            <a:ext cx="4451464" cy="296764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426" y="1862051"/>
            <a:ext cx="4451465" cy="296764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852" y="1862051"/>
            <a:ext cx="4451466" cy="2967644"/>
          </a:xfrm>
          <a:prstGeom prst="rect">
            <a:avLst/>
          </a:prstGeom>
        </p:spPr>
      </p:pic>
      <p:sp>
        <p:nvSpPr>
          <p:cNvPr id="9" name="Content Placeholder 2"/>
          <p:cNvSpPr txBox="1">
            <a:spLocks/>
          </p:cNvSpPr>
          <p:nvPr/>
        </p:nvSpPr>
        <p:spPr>
          <a:xfrm>
            <a:off x="581192" y="5279262"/>
            <a:ext cx="11029616" cy="10987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Pink cab </a:t>
            </a:r>
            <a:r>
              <a:rPr lang="en-US" sz="2000" b="1" dirty="0" smtClean="0"/>
              <a:t>very</a:t>
            </a:r>
            <a:r>
              <a:rPr lang="en-US" sz="2000" dirty="0" smtClean="0"/>
              <a:t> slowly gains more customers through the years</a:t>
            </a:r>
            <a:endParaRPr lang="en-US" sz="2000" dirty="0"/>
          </a:p>
          <a:p>
            <a:endParaRPr lang="el-GR" sz="2000" dirty="0"/>
          </a:p>
        </p:txBody>
      </p:sp>
    </p:spTree>
    <p:extLst>
      <p:ext uri="{BB962C8B-B14F-4D97-AF65-F5344CB8AC3E}">
        <p14:creationId xmlns:p14="http://schemas.microsoft.com/office/powerpoint/2010/main" val="164782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3" y="901338"/>
            <a:ext cx="11029615" cy="3640080"/>
          </a:xfrm>
        </p:spPr>
        <p:txBody>
          <a:bodyPr>
            <a:noAutofit/>
          </a:bodyPr>
          <a:lstStyle/>
          <a:p>
            <a:r>
              <a:rPr lang="en-US" sz="5500" dirty="0" smtClean="0">
                <a:solidFill>
                  <a:schemeClr val="accent2"/>
                </a:solidFill>
                <a:effectLst>
                  <a:outerShdw blurRad="38100" dist="38100" dir="2700000" algn="tl">
                    <a:srgbClr val="000000">
                      <a:alpha val="43137"/>
                    </a:srgbClr>
                  </a:outerShdw>
                </a:effectLst>
              </a:rPr>
              <a:t>Hypothesis Testing</a:t>
            </a:r>
            <a:endParaRPr lang="el-GR" sz="55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1072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What is hypothesis testing?</a:t>
            </a:r>
            <a:endParaRPr lang="el-GR" sz="35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000" dirty="0"/>
              <a:t>Hypothesis testing is used to assess the plausibility of a hypothesis by using sample </a:t>
            </a:r>
            <a:r>
              <a:rPr lang="en-US" sz="2000" dirty="0" smtClean="0"/>
              <a:t>data.</a:t>
            </a:r>
          </a:p>
          <a:p>
            <a:pPr>
              <a:buFont typeface="Wingdings" panose="05000000000000000000" pitchFamily="2" charset="2"/>
              <a:buChar char="q"/>
            </a:pPr>
            <a:r>
              <a:rPr lang="en-US" sz="2000" dirty="0" smtClean="0"/>
              <a:t>We use </a:t>
            </a:r>
            <a:r>
              <a:rPr lang="en-US" sz="2000" dirty="0"/>
              <a:t>a random population sample to test two different hypotheses: the null hypothesis and the alternative hypothesis</a:t>
            </a:r>
            <a:r>
              <a:rPr lang="en-US" sz="2000" dirty="0" smtClean="0"/>
              <a:t>.</a:t>
            </a:r>
          </a:p>
          <a:p>
            <a:pPr lvl="1">
              <a:buFont typeface="Wingdings" panose="05000000000000000000" pitchFamily="2" charset="2"/>
              <a:buChar char="§"/>
            </a:pPr>
            <a:r>
              <a:rPr lang="en-US" sz="1800" dirty="0" smtClean="0"/>
              <a:t>Null hypothesis: rejects our initial hypothesis that there is a relation between the data and causes altercations</a:t>
            </a:r>
          </a:p>
          <a:p>
            <a:pPr lvl="1">
              <a:buFont typeface="Wingdings" panose="05000000000000000000" pitchFamily="2" charset="2"/>
              <a:buChar char="§"/>
            </a:pPr>
            <a:r>
              <a:rPr lang="en-US" sz="1800" dirty="0" smtClean="0"/>
              <a:t>Alternative hypothesis: accepts our initial hypothesis regarding the relationship that we are trying to find in the data</a:t>
            </a:r>
          </a:p>
          <a:p>
            <a:pPr lvl="1"/>
            <a:endParaRPr lang="el-GR" sz="1800" dirty="0"/>
          </a:p>
        </p:txBody>
      </p:sp>
    </p:spTree>
    <p:extLst>
      <p:ext uri="{BB962C8B-B14F-4D97-AF65-F5344CB8AC3E}">
        <p14:creationId xmlns:p14="http://schemas.microsoft.com/office/powerpoint/2010/main" val="3857115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T-Test</a:t>
            </a:r>
            <a:endParaRPr lang="el-GR" sz="3500" dirty="0"/>
          </a:p>
        </p:txBody>
      </p:sp>
      <p:sp>
        <p:nvSpPr>
          <p:cNvPr id="3" name="Content Placeholder 2"/>
          <p:cNvSpPr>
            <a:spLocks noGrp="1"/>
          </p:cNvSpPr>
          <p:nvPr>
            <p:ph idx="1"/>
          </p:nvPr>
        </p:nvSpPr>
        <p:spPr/>
        <p:txBody>
          <a:bodyPr>
            <a:normAutofit/>
          </a:bodyPr>
          <a:lstStyle/>
          <a:p>
            <a:r>
              <a:rPr lang="en-US" sz="2000" dirty="0"/>
              <a:t>A t-test is a type of </a:t>
            </a:r>
            <a:r>
              <a:rPr lang="en-US" sz="2000" dirty="0" smtClean="0"/>
              <a:t>hypothesis test used </a:t>
            </a:r>
            <a:r>
              <a:rPr lang="en-US" sz="2000" dirty="0"/>
              <a:t>to determine if there is a significant difference between the means of two </a:t>
            </a:r>
            <a:r>
              <a:rPr lang="en-US" sz="2000" dirty="0" smtClean="0"/>
              <a:t>groups.</a:t>
            </a:r>
          </a:p>
          <a:p>
            <a:r>
              <a:rPr lang="en-US" sz="2000" dirty="0"/>
              <a:t>D</a:t>
            </a:r>
            <a:r>
              <a:rPr lang="en-US" sz="2000" dirty="0" smtClean="0"/>
              <a:t>etermine </a:t>
            </a:r>
            <a:r>
              <a:rPr lang="en-US" sz="2000" dirty="0"/>
              <a:t>if </a:t>
            </a:r>
            <a:r>
              <a:rPr lang="en-US" sz="2000" dirty="0" smtClean="0"/>
              <a:t>the mean values came </a:t>
            </a:r>
            <a:r>
              <a:rPr lang="en-US" sz="2000" dirty="0"/>
              <a:t>from the same </a:t>
            </a:r>
            <a:r>
              <a:rPr lang="en-US" sz="2000" dirty="0" smtClean="0"/>
              <a:t>population.</a:t>
            </a:r>
            <a:endParaRPr lang="el-GR" sz="2000" dirty="0"/>
          </a:p>
        </p:txBody>
      </p:sp>
    </p:spTree>
    <p:extLst>
      <p:ext uri="{BB962C8B-B14F-4D97-AF65-F5344CB8AC3E}">
        <p14:creationId xmlns:p14="http://schemas.microsoft.com/office/powerpoint/2010/main" val="2023811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Correlation</a:t>
            </a:r>
            <a:endParaRPr lang="el-GR" sz="35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350377"/>
            <a:ext cx="6599274" cy="5279418"/>
          </a:xfrm>
        </p:spPr>
      </p:pic>
      <p:sp>
        <p:nvSpPr>
          <p:cNvPr id="7" name="Content Placeholder 2"/>
          <p:cNvSpPr txBox="1">
            <a:spLocks/>
          </p:cNvSpPr>
          <p:nvPr/>
        </p:nvSpPr>
        <p:spPr>
          <a:xfrm>
            <a:off x="581193" y="2044609"/>
            <a:ext cx="5287980"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Statistically </a:t>
            </a:r>
            <a:r>
              <a:rPr lang="en-US" sz="2000" dirty="0" err="1" smtClean="0"/>
              <a:t>km_travelled</a:t>
            </a:r>
            <a:r>
              <a:rPr lang="en-US" sz="2000" dirty="0" smtClean="0"/>
              <a:t> is directly related with </a:t>
            </a:r>
            <a:r>
              <a:rPr lang="en-US" sz="2000" dirty="0" err="1" smtClean="0"/>
              <a:t>price_charged</a:t>
            </a:r>
            <a:r>
              <a:rPr lang="en-US" sz="2000" dirty="0" smtClean="0"/>
              <a:t>, </a:t>
            </a:r>
            <a:r>
              <a:rPr lang="en-US" sz="2000" dirty="0" err="1" smtClean="0"/>
              <a:t>cost_of_trip</a:t>
            </a:r>
            <a:r>
              <a:rPr lang="en-US" sz="2000" dirty="0" smtClean="0"/>
              <a:t> and gains</a:t>
            </a:r>
          </a:p>
          <a:p>
            <a:r>
              <a:rPr lang="en-US" sz="2000" dirty="0" smtClean="0"/>
              <a:t>The rest of the attributes do not contribute at all</a:t>
            </a:r>
            <a:endParaRPr lang="el-GR" sz="2000" dirty="0"/>
          </a:p>
        </p:txBody>
      </p:sp>
    </p:spTree>
    <p:extLst>
      <p:ext uri="{BB962C8B-B14F-4D97-AF65-F5344CB8AC3E}">
        <p14:creationId xmlns:p14="http://schemas.microsoft.com/office/powerpoint/2010/main" val="2836528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Gains based on age groups</a:t>
            </a:r>
            <a:endParaRPr lang="el-GR" sz="3500" dirty="0"/>
          </a:p>
        </p:txBody>
      </p:sp>
      <p:sp>
        <p:nvSpPr>
          <p:cNvPr id="7" name="Content Placeholder 2"/>
          <p:cNvSpPr txBox="1">
            <a:spLocks/>
          </p:cNvSpPr>
          <p:nvPr/>
        </p:nvSpPr>
        <p:spPr>
          <a:xfrm>
            <a:off x="581193" y="2044609"/>
            <a:ext cx="5287980" cy="430631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A quick glance suggests that there is a difference for Yellow Cab</a:t>
            </a:r>
          </a:p>
          <a:p>
            <a:endParaRPr lang="en-US" sz="2000" dirty="0"/>
          </a:p>
          <a:p>
            <a:endParaRPr lang="en-US" sz="2000" dirty="0" smtClean="0"/>
          </a:p>
          <a:p>
            <a:endParaRPr lang="en-US" sz="2000" dirty="0" smtClean="0"/>
          </a:p>
          <a:p>
            <a:r>
              <a:rPr lang="en-US" sz="2000" dirty="0" smtClean="0"/>
              <a:t>And our hypothesis tests proves us that there is</a:t>
            </a:r>
          </a:p>
          <a:p>
            <a:r>
              <a:rPr lang="en-US" sz="2000" dirty="0" smtClean="0"/>
              <a:t>We could assume that Yellow Cab offers discounts to the elderly</a:t>
            </a:r>
          </a:p>
          <a:p>
            <a:endParaRPr lang="el-GR" sz="2000" dirty="0"/>
          </a:p>
        </p:txBody>
      </p:sp>
      <p:pic>
        <p:nvPicPr>
          <p:cNvPr id="3" name="Picture 2"/>
          <p:cNvPicPr>
            <a:picLocks noChangeAspect="1"/>
          </p:cNvPicPr>
          <p:nvPr/>
        </p:nvPicPr>
        <p:blipFill>
          <a:blip r:embed="rId2"/>
          <a:stretch>
            <a:fillRect/>
          </a:stretch>
        </p:blipFill>
        <p:spPr>
          <a:xfrm>
            <a:off x="6946578" y="2016261"/>
            <a:ext cx="4664230" cy="189562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486" y="4378530"/>
            <a:ext cx="3543795" cy="36200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1486" y="5364001"/>
            <a:ext cx="3867690" cy="342948"/>
          </a:xfrm>
          <a:prstGeom prst="rect">
            <a:avLst/>
          </a:prstGeom>
        </p:spPr>
      </p:pic>
      <p:sp>
        <p:nvSpPr>
          <p:cNvPr id="9" name="TextBox 8"/>
          <p:cNvSpPr txBox="1"/>
          <p:nvPr/>
        </p:nvSpPr>
        <p:spPr>
          <a:xfrm>
            <a:off x="7121486" y="5722912"/>
            <a:ext cx="1071832" cy="323165"/>
          </a:xfrm>
          <a:prstGeom prst="rect">
            <a:avLst/>
          </a:prstGeom>
          <a:noFill/>
        </p:spPr>
        <p:txBody>
          <a:bodyPr wrap="none" rtlCol="0">
            <a:spAutoFit/>
          </a:bodyPr>
          <a:lstStyle/>
          <a:p>
            <a:pPr>
              <a:spcBef>
                <a:spcPct val="20000"/>
              </a:spcBef>
              <a:spcAft>
                <a:spcPts val="600"/>
              </a:spcAft>
              <a:buClr>
                <a:schemeClr val="accent2"/>
              </a:buClr>
              <a:buSzPct val="92000"/>
            </a:pPr>
            <a:r>
              <a:rPr lang="en-US" sz="1500" dirty="0">
                <a:solidFill>
                  <a:schemeClr val="tx2"/>
                </a:solidFill>
              </a:rPr>
              <a:t>Yellow cab</a:t>
            </a:r>
            <a:endParaRPr lang="el-GR" sz="1500" dirty="0">
              <a:solidFill>
                <a:schemeClr val="tx2"/>
              </a:solidFill>
            </a:endParaRPr>
          </a:p>
        </p:txBody>
      </p:sp>
      <p:sp>
        <p:nvSpPr>
          <p:cNvPr id="10" name="TextBox 9"/>
          <p:cNvSpPr txBox="1"/>
          <p:nvPr/>
        </p:nvSpPr>
        <p:spPr>
          <a:xfrm>
            <a:off x="7121486" y="4740531"/>
            <a:ext cx="896399" cy="323165"/>
          </a:xfrm>
          <a:prstGeom prst="rect">
            <a:avLst/>
          </a:prstGeom>
          <a:noFill/>
        </p:spPr>
        <p:txBody>
          <a:bodyPr wrap="none" rtlCol="0">
            <a:spAutoFit/>
          </a:bodyPr>
          <a:lstStyle/>
          <a:p>
            <a:pPr>
              <a:spcBef>
                <a:spcPct val="20000"/>
              </a:spcBef>
              <a:spcAft>
                <a:spcPts val="600"/>
              </a:spcAft>
              <a:buClr>
                <a:schemeClr val="accent2"/>
              </a:buClr>
              <a:buSzPct val="92000"/>
            </a:pPr>
            <a:r>
              <a:rPr lang="en-US" sz="1500" dirty="0">
                <a:solidFill>
                  <a:schemeClr val="tx2"/>
                </a:solidFill>
              </a:rPr>
              <a:t>Pink cab</a:t>
            </a:r>
            <a:endParaRPr lang="el-GR" sz="1500" dirty="0">
              <a:solidFill>
                <a:schemeClr val="tx2"/>
              </a:solidFill>
            </a:endParaRPr>
          </a:p>
        </p:txBody>
      </p:sp>
    </p:spTree>
    <p:extLst>
      <p:ext uri="{BB962C8B-B14F-4D97-AF65-F5344CB8AC3E}">
        <p14:creationId xmlns:p14="http://schemas.microsoft.com/office/powerpoint/2010/main" val="950382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Gains based on Holiday period</a:t>
            </a:r>
            <a:endParaRPr lang="el-GR" sz="35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131" y="4703517"/>
            <a:ext cx="4575677" cy="1479987"/>
          </a:xfrm>
          <a:prstGeom prst="rect">
            <a:avLst/>
          </a:prstGeom>
        </p:spPr>
      </p:pic>
      <p:sp>
        <p:nvSpPr>
          <p:cNvPr id="12" name="Content Placeholder 2"/>
          <p:cNvSpPr txBox="1">
            <a:spLocks/>
          </p:cNvSpPr>
          <p:nvPr/>
        </p:nvSpPr>
        <p:spPr>
          <a:xfrm>
            <a:off x="581192" y="2079046"/>
            <a:ext cx="5287980" cy="167085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The graph shows a large number of transactions during the holiday season     (after the month of October)</a:t>
            </a:r>
          </a:p>
        </p:txBody>
      </p:sp>
      <p:pic>
        <p:nvPicPr>
          <p:cNvPr id="13"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1627" y="1715956"/>
            <a:ext cx="5902684" cy="2529722"/>
          </a:xfrm>
        </p:spPr>
      </p:pic>
      <p:sp>
        <p:nvSpPr>
          <p:cNvPr id="14" name="Content Placeholder 2"/>
          <p:cNvSpPr txBox="1">
            <a:spLocks/>
          </p:cNvSpPr>
          <p:nvPr/>
        </p:nvSpPr>
        <p:spPr>
          <a:xfrm>
            <a:off x="581192" y="4703517"/>
            <a:ext cx="5287980" cy="128494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A quick glance suggests that there is a difference for both Cab companies in their earnings</a:t>
            </a:r>
          </a:p>
        </p:txBody>
      </p:sp>
    </p:spTree>
    <p:extLst>
      <p:ext uri="{BB962C8B-B14F-4D97-AF65-F5344CB8AC3E}">
        <p14:creationId xmlns:p14="http://schemas.microsoft.com/office/powerpoint/2010/main" val="507987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Gains based on Holiday period</a:t>
            </a:r>
            <a:endParaRPr lang="el-GR" sz="3500" dirty="0"/>
          </a:p>
        </p:txBody>
      </p:sp>
      <p:sp>
        <p:nvSpPr>
          <p:cNvPr id="7" name="Content Placeholder 2"/>
          <p:cNvSpPr txBox="1">
            <a:spLocks/>
          </p:cNvSpPr>
          <p:nvPr/>
        </p:nvSpPr>
        <p:spPr>
          <a:xfrm>
            <a:off x="581192" y="2457062"/>
            <a:ext cx="5287980" cy="98323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And our hypothesis tests proves us that there is a difference for both companies</a:t>
            </a:r>
          </a:p>
        </p:txBody>
      </p:sp>
      <p:sp>
        <p:nvSpPr>
          <p:cNvPr id="9" name="TextBox 8"/>
          <p:cNvSpPr txBox="1"/>
          <p:nvPr/>
        </p:nvSpPr>
        <p:spPr>
          <a:xfrm>
            <a:off x="7113172" y="3636890"/>
            <a:ext cx="1071832" cy="323165"/>
          </a:xfrm>
          <a:prstGeom prst="rect">
            <a:avLst/>
          </a:prstGeom>
          <a:noFill/>
        </p:spPr>
        <p:txBody>
          <a:bodyPr wrap="none" rtlCol="0">
            <a:spAutoFit/>
          </a:bodyPr>
          <a:lstStyle/>
          <a:p>
            <a:pPr>
              <a:spcBef>
                <a:spcPct val="20000"/>
              </a:spcBef>
              <a:spcAft>
                <a:spcPts val="600"/>
              </a:spcAft>
              <a:buClr>
                <a:schemeClr val="accent2"/>
              </a:buClr>
              <a:buSzPct val="92000"/>
            </a:pPr>
            <a:r>
              <a:rPr lang="en-US" sz="1500" dirty="0">
                <a:solidFill>
                  <a:schemeClr val="tx2"/>
                </a:solidFill>
              </a:rPr>
              <a:t>Yellow cab</a:t>
            </a:r>
            <a:endParaRPr lang="el-GR" sz="1500" dirty="0">
              <a:solidFill>
                <a:schemeClr val="tx2"/>
              </a:solidFill>
            </a:endParaRPr>
          </a:p>
        </p:txBody>
      </p:sp>
      <p:sp>
        <p:nvSpPr>
          <p:cNvPr id="10" name="TextBox 9"/>
          <p:cNvSpPr txBox="1"/>
          <p:nvPr/>
        </p:nvSpPr>
        <p:spPr>
          <a:xfrm>
            <a:off x="7113172" y="2809536"/>
            <a:ext cx="896399" cy="323165"/>
          </a:xfrm>
          <a:prstGeom prst="rect">
            <a:avLst/>
          </a:prstGeom>
          <a:noFill/>
        </p:spPr>
        <p:txBody>
          <a:bodyPr wrap="none" rtlCol="0">
            <a:spAutoFit/>
          </a:bodyPr>
          <a:lstStyle/>
          <a:p>
            <a:pPr>
              <a:spcBef>
                <a:spcPct val="20000"/>
              </a:spcBef>
              <a:spcAft>
                <a:spcPts val="600"/>
              </a:spcAft>
              <a:buClr>
                <a:schemeClr val="accent2"/>
              </a:buClr>
              <a:buSzPct val="92000"/>
            </a:pPr>
            <a:r>
              <a:rPr lang="en-US" sz="1500" dirty="0">
                <a:solidFill>
                  <a:schemeClr val="tx2"/>
                </a:solidFill>
              </a:rPr>
              <a:t>Pink cab</a:t>
            </a:r>
            <a:endParaRPr lang="el-GR" sz="1500" dirty="0">
              <a:solidFill>
                <a:schemeClr val="tx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172" y="2457062"/>
            <a:ext cx="3820058" cy="3524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172" y="3284416"/>
            <a:ext cx="3810532" cy="352474"/>
          </a:xfrm>
          <a:prstGeom prst="rect">
            <a:avLst/>
          </a:prstGeom>
        </p:spPr>
      </p:pic>
      <p:sp>
        <p:nvSpPr>
          <p:cNvPr id="13" name="Content Placeholder 2"/>
          <p:cNvSpPr txBox="1">
            <a:spLocks/>
          </p:cNvSpPr>
          <p:nvPr/>
        </p:nvSpPr>
        <p:spPr>
          <a:xfrm>
            <a:off x="581192" y="3485175"/>
            <a:ext cx="9151508" cy="13943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We could assume that:</a:t>
            </a:r>
          </a:p>
          <a:p>
            <a:pPr marL="666900" lvl="1" indent="-342900">
              <a:buFont typeface="+mj-lt"/>
              <a:buAutoNum type="arabicPeriod"/>
            </a:pPr>
            <a:r>
              <a:rPr lang="en-US" sz="1800" dirty="0" smtClean="0"/>
              <a:t>Yellow Cab offers discounts during the holiday season</a:t>
            </a:r>
          </a:p>
          <a:p>
            <a:pPr marL="666900" lvl="1" indent="-342900">
              <a:buFont typeface="+mj-lt"/>
              <a:buAutoNum type="arabicPeriod"/>
            </a:pPr>
            <a:r>
              <a:rPr lang="en-US" sz="1800" dirty="0" smtClean="0"/>
              <a:t>Pink Cab drivers slightly raise their prices for profit</a:t>
            </a:r>
          </a:p>
        </p:txBody>
      </p:sp>
    </p:spTree>
    <p:extLst>
      <p:ext uri="{BB962C8B-B14F-4D97-AF65-F5344CB8AC3E}">
        <p14:creationId xmlns:p14="http://schemas.microsoft.com/office/powerpoint/2010/main" val="4055994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Contents</a:t>
            </a:r>
            <a:endParaRPr lang="el-GR" sz="3500" dirty="0"/>
          </a:p>
        </p:txBody>
      </p:sp>
      <p:sp>
        <p:nvSpPr>
          <p:cNvPr id="3" name="Content Placeholder 2"/>
          <p:cNvSpPr>
            <a:spLocks noGrp="1"/>
          </p:cNvSpPr>
          <p:nvPr>
            <p:ph idx="1"/>
          </p:nvPr>
        </p:nvSpPr>
        <p:spPr/>
        <p:txBody>
          <a:bodyPr>
            <a:normAutofit/>
          </a:bodyPr>
          <a:lstStyle/>
          <a:p>
            <a:r>
              <a:rPr lang="en-US" sz="2300" dirty="0" smtClean="0"/>
              <a:t>Problem description</a:t>
            </a:r>
          </a:p>
          <a:p>
            <a:r>
              <a:rPr lang="en-US" sz="2300" dirty="0" smtClean="0"/>
              <a:t>The Data</a:t>
            </a:r>
          </a:p>
          <a:p>
            <a:r>
              <a:rPr lang="en-US" sz="2300" dirty="0" smtClean="0"/>
              <a:t>Exploratory Data </a:t>
            </a:r>
            <a:r>
              <a:rPr lang="en-US" sz="2300" dirty="0" smtClean="0"/>
              <a:t>Analysis</a:t>
            </a:r>
          </a:p>
          <a:p>
            <a:r>
              <a:rPr lang="en-US" sz="2300" dirty="0" smtClean="0"/>
              <a:t>Hypothesis Testing</a:t>
            </a:r>
            <a:endParaRPr lang="en-US" sz="2300" dirty="0" smtClean="0"/>
          </a:p>
          <a:p>
            <a:r>
              <a:rPr lang="en-US" sz="2300" dirty="0" smtClean="0"/>
              <a:t>Model </a:t>
            </a:r>
            <a:r>
              <a:rPr lang="en-US" sz="2300" dirty="0" smtClean="0"/>
              <a:t>Design</a:t>
            </a:r>
          </a:p>
          <a:p>
            <a:r>
              <a:rPr lang="en-US" sz="2300" dirty="0" smtClean="0"/>
              <a:t>Conclusions</a:t>
            </a:r>
            <a:endParaRPr lang="en-US" sz="2300" dirty="0" smtClean="0"/>
          </a:p>
        </p:txBody>
      </p:sp>
    </p:spTree>
    <p:extLst>
      <p:ext uri="{BB962C8B-B14F-4D97-AF65-F5344CB8AC3E}">
        <p14:creationId xmlns:p14="http://schemas.microsoft.com/office/powerpoint/2010/main" val="3492003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Gains based on age groups</a:t>
            </a:r>
            <a:endParaRPr lang="el-GR" sz="3500" dirty="0"/>
          </a:p>
        </p:txBody>
      </p:sp>
      <p:sp>
        <p:nvSpPr>
          <p:cNvPr id="7" name="Content Placeholder 2"/>
          <p:cNvSpPr txBox="1">
            <a:spLocks/>
          </p:cNvSpPr>
          <p:nvPr/>
        </p:nvSpPr>
        <p:spPr>
          <a:xfrm>
            <a:off x="581193" y="2044609"/>
            <a:ext cx="5287980" cy="430631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A quick glance suggests that there is a difference for Yellow Cab</a:t>
            </a:r>
          </a:p>
          <a:p>
            <a:endParaRPr lang="en-US" sz="2000" dirty="0"/>
          </a:p>
          <a:p>
            <a:endParaRPr lang="en-US" sz="2000" dirty="0" smtClean="0"/>
          </a:p>
          <a:p>
            <a:endParaRPr lang="en-US" sz="2000" dirty="0" smtClean="0"/>
          </a:p>
          <a:p>
            <a:r>
              <a:rPr lang="en-US" sz="2000" dirty="0" smtClean="0"/>
              <a:t>And our hypothesis tests proves us that there is</a:t>
            </a:r>
          </a:p>
          <a:p>
            <a:r>
              <a:rPr lang="en-US" sz="2000" dirty="0" smtClean="0"/>
              <a:t>We could assume that Yellow Cab offers discounts to the elderly</a:t>
            </a:r>
          </a:p>
          <a:p>
            <a:endParaRPr lang="el-GR" sz="2000" dirty="0"/>
          </a:p>
        </p:txBody>
      </p:sp>
      <p:pic>
        <p:nvPicPr>
          <p:cNvPr id="3" name="Picture 2"/>
          <p:cNvPicPr>
            <a:picLocks noChangeAspect="1"/>
          </p:cNvPicPr>
          <p:nvPr/>
        </p:nvPicPr>
        <p:blipFill>
          <a:blip r:embed="rId2"/>
          <a:stretch>
            <a:fillRect/>
          </a:stretch>
        </p:blipFill>
        <p:spPr>
          <a:xfrm>
            <a:off x="6946578" y="2016261"/>
            <a:ext cx="4664230" cy="189562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486" y="4378530"/>
            <a:ext cx="3543795" cy="36200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1486" y="5364001"/>
            <a:ext cx="3867690" cy="342948"/>
          </a:xfrm>
          <a:prstGeom prst="rect">
            <a:avLst/>
          </a:prstGeom>
        </p:spPr>
      </p:pic>
      <p:sp>
        <p:nvSpPr>
          <p:cNvPr id="9" name="TextBox 8"/>
          <p:cNvSpPr txBox="1"/>
          <p:nvPr/>
        </p:nvSpPr>
        <p:spPr>
          <a:xfrm>
            <a:off x="7121486" y="5722912"/>
            <a:ext cx="1071832" cy="323165"/>
          </a:xfrm>
          <a:prstGeom prst="rect">
            <a:avLst/>
          </a:prstGeom>
          <a:noFill/>
        </p:spPr>
        <p:txBody>
          <a:bodyPr wrap="none" rtlCol="0">
            <a:spAutoFit/>
          </a:bodyPr>
          <a:lstStyle/>
          <a:p>
            <a:pPr>
              <a:spcBef>
                <a:spcPct val="20000"/>
              </a:spcBef>
              <a:spcAft>
                <a:spcPts val="600"/>
              </a:spcAft>
              <a:buClr>
                <a:schemeClr val="accent2"/>
              </a:buClr>
              <a:buSzPct val="92000"/>
            </a:pPr>
            <a:r>
              <a:rPr lang="en-US" sz="1500" dirty="0">
                <a:solidFill>
                  <a:schemeClr val="tx2"/>
                </a:solidFill>
              </a:rPr>
              <a:t>Yellow cab</a:t>
            </a:r>
            <a:endParaRPr lang="el-GR" sz="1500" dirty="0">
              <a:solidFill>
                <a:schemeClr val="tx2"/>
              </a:solidFill>
            </a:endParaRPr>
          </a:p>
        </p:txBody>
      </p:sp>
      <p:sp>
        <p:nvSpPr>
          <p:cNvPr id="10" name="TextBox 9"/>
          <p:cNvSpPr txBox="1"/>
          <p:nvPr/>
        </p:nvSpPr>
        <p:spPr>
          <a:xfrm>
            <a:off x="7121486" y="4740531"/>
            <a:ext cx="896399" cy="323165"/>
          </a:xfrm>
          <a:prstGeom prst="rect">
            <a:avLst/>
          </a:prstGeom>
          <a:noFill/>
        </p:spPr>
        <p:txBody>
          <a:bodyPr wrap="none" rtlCol="0">
            <a:spAutoFit/>
          </a:bodyPr>
          <a:lstStyle/>
          <a:p>
            <a:pPr>
              <a:spcBef>
                <a:spcPct val="20000"/>
              </a:spcBef>
              <a:spcAft>
                <a:spcPts val="600"/>
              </a:spcAft>
              <a:buClr>
                <a:schemeClr val="accent2"/>
              </a:buClr>
              <a:buSzPct val="92000"/>
            </a:pPr>
            <a:r>
              <a:rPr lang="en-US" sz="1500" dirty="0">
                <a:solidFill>
                  <a:schemeClr val="tx2"/>
                </a:solidFill>
              </a:rPr>
              <a:t>Pink cab</a:t>
            </a:r>
            <a:endParaRPr lang="el-GR" sz="1500" dirty="0">
              <a:solidFill>
                <a:schemeClr val="tx2"/>
              </a:solidFill>
            </a:endParaRPr>
          </a:p>
        </p:txBody>
      </p:sp>
    </p:spTree>
    <p:extLst>
      <p:ext uri="{BB962C8B-B14F-4D97-AF65-F5344CB8AC3E}">
        <p14:creationId xmlns:p14="http://schemas.microsoft.com/office/powerpoint/2010/main" val="1206200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Gains based on Payment methods</a:t>
            </a:r>
            <a:endParaRPr lang="el-GR" sz="3500" dirty="0"/>
          </a:p>
        </p:txBody>
      </p:sp>
      <p:sp>
        <p:nvSpPr>
          <p:cNvPr id="7" name="Content Placeholder 2"/>
          <p:cNvSpPr txBox="1">
            <a:spLocks/>
          </p:cNvSpPr>
          <p:nvPr/>
        </p:nvSpPr>
        <p:spPr>
          <a:xfrm>
            <a:off x="581193" y="2044610"/>
            <a:ext cx="5287980" cy="40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A quick glance shows no major difference</a:t>
            </a:r>
          </a:p>
          <a:p>
            <a:endParaRPr lang="en-US" sz="2000" dirty="0" smtClean="0"/>
          </a:p>
          <a:p>
            <a:endParaRPr lang="en-US" sz="2000" dirty="0"/>
          </a:p>
          <a:p>
            <a:endParaRPr lang="en-US" sz="2000" dirty="0" smtClean="0"/>
          </a:p>
          <a:p>
            <a:endParaRPr lang="en-US" sz="2000" dirty="0" smtClean="0"/>
          </a:p>
          <a:p>
            <a:r>
              <a:rPr lang="en-US" sz="2000" dirty="0" smtClean="0"/>
              <a:t>And our hypothesis tests proves us that we are correct</a:t>
            </a:r>
            <a:endParaRPr lang="el-GR" sz="2000" dirty="0"/>
          </a:p>
        </p:txBody>
      </p:sp>
      <p:sp>
        <p:nvSpPr>
          <p:cNvPr id="9" name="TextBox 8"/>
          <p:cNvSpPr txBox="1"/>
          <p:nvPr/>
        </p:nvSpPr>
        <p:spPr>
          <a:xfrm>
            <a:off x="7121486" y="5722912"/>
            <a:ext cx="1071832" cy="323165"/>
          </a:xfrm>
          <a:prstGeom prst="rect">
            <a:avLst/>
          </a:prstGeom>
          <a:noFill/>
        </p:spPr>
        <p:txBody>
          <a:bodyPr wrap="none" rtlCol="0">
            <a:spAutoFit/>
          </a:bodyPr>
          <a:lstStyle/>
          <a:p>
            <a:pPr>
              <a:spcBef>
                <a:spcPct val="20000"/>
              </a:spcBef>
              <a:spcAft>
                <a:spcPts val="600"/>
              </a:spcAft>
              <a:buClr>
                <a:schemeClr val="accent2"/>
              </a:buClr>
              <a:buSzPct val="92000"/>
            </a:pPr>
            <a:r>
              <a:rPr lang="en-US" sz="1500" dirty="0">
                <a:solidFill>
                  <a:schemeClr val="tx2"/>
                </a:solidFill>
              </a:rPr>
              <a:t>Yellow cab</a:t>
            </a:r>
            <a:endParaRPr lang="el-GR" sz="1500" dirty="0">
              <a:solidFill>
                <a:schemeClr val="tx2"/>
              </a:solidFill>
            </a:endParaRPr>
          </a:p>
        </p:txBody>
      </p:sp>
      <p:sp>
        <p:nvSpPr>
          <p:cNvPr id="10" name="TextBox 9"/>
          <p:cNvSpPr txBox="1"/>
          <p:nvPr/>
        </p:nvSpPr>
        <p:spPr>
          <a:xfrm>
            <a:off x="7121486" y="4740531"/>
            <a:ext cx="896399" cy="323165"/>
          </a:xfrm>
          <a:prstGeom prst="rect">
            <a:avLst/>
          </a:prstGeom>
          <a:noFill/>
        </p:spPr>
        <p:txBody>
          <a:bodyPr wrap="none" rtlCol="0">
            <a:spAutoFit/>
          </a:bodyPr>
          <a:lstStyle/>
          <a:p>
            <a:pPr>
              <a:spcBef>
                <a:spcPct val="20000"/>
              </a:spcBef>
              <a:spcAft>
                <a:spcPts val="600"/>
              </a:spcAft>
              <a:buClr>
                <a:schemeClr val="accent2"/>
              </a:buClr>
              <a:buSzPct val="92000"/>
            </a:pPr>
            <a:r>
              <a:rPr lang="en-US" sz="1500" dirty="0">
                <a:solidFill>
                  <a:schemeClr val="tx2"/>
                </a:solidFill>
              </a:rPr>
              <a:t>Pink cab</a:t>
            </a:r>
            <a:endParaRPr lang="el-GR" sz="1500" dirty="0">
              <a:solidFill>
                <a:schemeClr val="tx2"/>
              </a:solidFill>
            </a:endParaRPr>
          </a:p>
        </p:txBody>
      </p:sp>
      <p:pic>
        <p:nvPicPr>
          <p:cNvPr id="5" name="Picture 4"/>
          <p:cNvPicPr>
            <a:picLocks noChangeAspect="1"/>
          </p:cNvPicPr>
          <p:nvPr/>
        </p:nvPicPr>
        <p:blipFill>
          <a:blip r:embed="rId2"/>
          <a:stretch>
            <a:fillRect/>
          </a:stretch>
        </p:blipFill>
        <p:spPr>
          <a:xfrm>
            <a:off x="7121486" y="2044608"/>
            <a:ext cx="4613314" cy="169542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486" y="5351385"/>
            <a:ext cx="3543795" cy="37152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1486" y="4388057"/>
            <a:ext cx="3534268" cy="352474"/>
          </a:xfrm>
          <a:prstGeom prst="rect">
            <a:avLst/>
          </a:prstGeom>
        </p:spPr>
      </p:pic>
    </p:spTree>
    <p:extLst>
      <p:ext uri="{BB962C8B-B14F-4D97-AF65-F5344CB8AC3E}">
        <p14:creationId xmlns:p14="http://schemas.microsoft.com/office/powerpoint/2010/main" val="2418299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3" y="901338"/>
            <a:ext cx="11029615" cy="3640080"/>
          </a:xfrm>
        </p:spPr>
        <p:txBody>
          <a:bodyPr>
            <a:noAutofit/>
          </a:bodyPr>
          <a:lstStyle/>
          <a:p>
            <a:r>
              <a:rPr lang="en-US" sz="5500" dirty="0" smtClean="0">
                <a:solidFill>
                  <a:schemeClr val="accent2"/>
                </a:solidFill>
                <a:effectLst>
                  <a:outerShdw blurRad="38100" dist="38100" dir="2700000" algn="tl">
                    <a:srgbClr val="000000">
                      <a:alpha val="43137"/>
                    </a:srgbClr>
                  </a:outerShdw>
                </a:effectLst>
              </a:rPr>
              <a:t>Model Design</a:t>
            </a:r>
            <a:endParaRPr lang="el-GR" sz="55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33809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Linear Regression	</a:t>
            </a:r>
            <a:endParaRPr lang="el-GR" sz="3500" dirty="0"/>
          </a:p>
        </p:txBody>
      </p:sp>
      <p:sp>
        <p:nvSpPr>
          <p:cNvPr id="5" name="Content Placeholder 4"/>
          <p:cNvSpPr>
            <a:spLocks noGrp="1"/>
          </p:cNvSpPr>
          <p:nvPr>
            <p:ph idx="1"/>
          </p:nvPr>
        </p:nvSpPr>
        <p:spPr/>
        <p:txBody>
          <a:bodyPr>
            <a:normAutofit/>
          </a:bodyPr>
          <a:lstStyle/>
          <a:p>
            <a:pPr>
              <a:buFont typeface="Wingdings" panose="05000000000000000000" pitchFamily="2" charset="2"/>
              <a:buChar char="q"/>
            </a:pPr>
            <a:r>
              <a:rPr lang="en-US" sz="2200" dirty="0" smtClean="0"/>
              <a:t>With Linear Regression we test 2 things</a:t>
            </a:r>
          </a:p>
          <a:p>
            <a:pPr marL="666900" lvl="1" indent="-342900">
              <a:buFont typeface="+mj-lt"/>
              <a:buAutoNum type="arabicPeriod"/>
            </a:pPr>
            <a:r>
              <a:rPr lang="en-US" sz="2000" dirty="0" smtClean="0"/>
              <a:t>To see how closely related are two or more variables</a:t>
            </a:r>
          </a:p>
          <a:p>
            <a:pPr marL="666900" lvl="1" indent="-342900">
              <a:buFont typeface="+mj-lt"/>
              <a:buAutoNum type="arabicPeriod"/>
            </a:pPr>
            <a:r>
              <a:rPr lang="en-US" sz="2000" dirty="0" smtClean="0"/>
              <a:t>If we know how closely related are these variables we can make predictions</a:t>
            </a:r>
            <a:endParaRPr lang="en-US" sz="2200" dirty="0" smtClean="0"/>
          </a:p>
          <a:p>
            <a:pPr>
              <a:buFont typeface="Wingdings" panose="05000000000000000000" pitchFamily="2" charset="2"/>
              <a:buChar char="q"/>
            </a:pPr>
            <a:r>
              <a:rPr lang="en-US" sz="2200" dirty="0" smtClean="0"/>
              <a:t>In our dataset we have all those variables that relate to Price Charged and define its final value</a:t>
            </a:r>
          </a:p>
        </p:txBody>
      </p:sp>
    </p:spTree>
    <p:extLst>
      <p:ext uri="{BB962C8B-B14F-4D97-AF65-F5344CB8AC3E}">
        <p14:creationId xmlns:p14="http://schemas.microsoft.com/office/powerpoint/2010/main" val="3096629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Linear Support Vector Regression</a:t>
            </a:r>
            <a:endParaRPr lang="el-GR" sz="3500" dirty="0"/>
          </a:p>
        </p:txBody>
      </p:sp>
      <p:sp>
        <p:nvSpPr>
          <p:cNvPr id="5" name="Content Placeholder 4"/>
          <p:cNvSpPr>
            <a:spLocks noGrp="1"/>
          </p:cNvSpPr>
          <p:nvPr>
            <p:ph idx="1"/>
          </p:nvPr>
        </p:nvSpPr>
        <p:spPr/>
        <p:txBody>
          <a:bodyPr>
            <a:normAutofit/>
          </a:bodyPr>
          <a:lstStyle/>
          <a:p>
            <a:pPr>
              <a:buFont typeface="Wingdings" panose="05000000000000000000" pitchFamily="2" charset="2"/>
              <a:buChar char="q"/>
            </a:pPr>
            <a:r>
              <a:rPr lang="en-US" sz="2200" dirty="0" smtClean="0"/>
              <a:t>What’s </a:t>
            </a:r>
            <a:r>
              <a:rPr lang="en-US" sz="2200" dirty="0"/>
              <a:t>the main difference between SVR and a simple regression model</a:t>
            </a:r>
            <a:r>
              <a:rPr lang="en-US" sz="2200" dirty="0" smtClean="0"/>
              <a:t>?</a:t>
            </a:r>
            <a:endParaRPr lang="en-US" sz="2200" dirty="0"/>
          </a:p>
          <a:p>
            <a:pPr lvl="1">
              <a:buFont typeface="Wingdings" panose="05000000000000000000" pitchFamily="2" charset="2"/>
              <a:buChar char="q"/>
            </a:pPr>
            <a:r>
              <a:rPr lang="en-US" sz="2000" dirty="0"/>
              <a:t>In simple regression we try to </a:t>
            </a:r>
            <a:r>
              <a:rPr lang="en-US" sz="2000" dirty="0" smtClean="0"/>
              <a:t>minimize </a:t>
            </a:r>
            <a:r>
              <a:rPr lang="en-US" sz="2000" dirty="0"/>
              <a:t>the error rate. While in SVR we try to fit the error within a certain threshold</a:t>
            </a:r>
            <a:r>
              <a:rPr lang="en-US" sz="2000" dirty="0" smtClean="0"/>
              <a:t>.</a:t>
            </a:r>
            <a:endParaRPr lang="el-GR" sz="2000" dirty="0" smtClean="0"/>
          </a:p>
          <a:p>
            <a:pPr>
              <a:buFont typeface="Wingdings" panose="05000000000000000000" pitchFamily="2" charset="2"/>
              <a:buChar char="q"/>
            </a:pPr>
            <a:r>
              <a:rPr lang="en-US" sz="2200" dirty="0" smtClean="0"/>
              <a:t>SVR </a:t>
            </a:r>
            <a:r>
              <a:rPr lang="en-US" sz="2200" dirty="0"/>
              <a:t>gives us the flexibility to define how much error is acceptable in our model and will find an appropriate line (or hyperplane in higher dimensions) to fit the data.</a:t>
            </a:r>
            <a:endParaRPr lang="en-US" sz="2200" dirty="0" smtClean="0"/>
          </a:p>
        </p:txBody>
      </p:sp>
    </p:spTree>
    <p:extLst>
      <p:ext uri="{BB962C8B-B14F-4D97-AF65-F5344CB8AC3E}">
        <p14:creationId xmlns:p14="http://schemas.microsoft.com/office/powerpoint/2010/main" val="1445192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Decision Tree &amp; Random Forest</a:t>
            </a:r>
            <a:endParaRPr lang="el-GR" sz="3500" dirty="0"/>
          </a:p>
        </p:txBody>
      </p:sp>
      <p:sp>
        <p:nvSpPr>
          <p:cNvPr id="5" name="Content Placeholder 4"/>
          <p:cNvSpPr>
            <a:spLocks noGrp="1"/>
          </p:cNvSpPr>
          <p:nvPr>
            <p:ph idx="1"/>
          </p:nvPr>
        </p:nvSpPr>
        <p:spPr/>
        <p:txBody>
          <a:bodyPr>
            <a:normAutofit/>
          </a:bodyPr>
          <a:lstStyle/>
          <a:p>
            <a:pPr>
              <a:buFont typeface="Wingdings" panose="05000000000000000000" pitchFamily="2" charset="2"/>
              <a:buChar char="q"/>
            </a:pPr>
            <a:r>
              <a:rPr lang="en-US" sz="2200" b="1" dirty="0"/>
              <a:t>Decision Tree </a:t>
            </a:r>
            <a:r>
              <a:rPr lang="en-US" sz="2200" dirty="0"/>
              <a:t>is one of the most commonly used, practical approaches for supervised </a:t>
            </a:r>
            <a:r>
              <a:rPr lang="en-US" sz="2200" dirty="0" smtClean="0"/>
              <a:t>learning.</a:t>
            </a:r>
          </a:p>
          <a:p>
            <a:pPr lvl="1">
              <a:buFont typeface="Wingdings" panose="05000000000000000000" pitchFamily="2" charset="2"/>
              <a:buChar char="q"/>
            </a:pPr>
            <a:r>
              <a:rPr lang="en-US" sz="2000" dirty="0" smtClean="0"/>
              <a:t>It </a:t>
            </a:r>
            <a:r>
              <a:rPr lang="en-US" sz="2000" dirty="0"/>
              <a:t>can be used to solve both Regression and Classification</a:t>
            </a:r>
            <a:r>
              <a:rPr lang="en-US" sz="2000" dirty="0" smtClean="0"/>
              <a:t>.</a:t>
            </a:r>
          </a:p>
          <a:p>
            <a:pPr lvl="1">
              <a:buFont typeface="Wingdings" panose="05000000000000000000" pitchFamily="2" charset="2"/>
              <a:buChar char="q"/>
            </a:pPr>
            <a:r>
              <a:rPr lang="en-US" sz="2000" dirty="0"/>
              <a:t> The Root Node </a:t>
            </a:r>
            <a:r>
              <a:rPr lang="en-US" sz="2000" dirty="0" smtClean="0"/>
              <a:t>is the initial node that represents a sample</a:t>
            </a:r>
          </a:p>
          <a:p>
            <a:pPr>
              <a:buFont typeface="Wingdings" panose="05000000000000000000" pitchFamily="2" charset="2"/>
              <a:buChar char="q"/>
            </a:pPr>
            <a:r>
              <a:rPr lang="en-US" sz="2200" b="1" dirty="0" smtClean="0"/>
              <a:t>Random Forest </a:t>
            </a:r>
            <a:r>
              <a:rPr lang="en-US" sz="2200" dirty="0" smtClean="0"/>
              <a:t>is a construction of multiple Decision Trees</a:t>
            </a:r>
          </a:p>
          <a:p>
            <a:pPr lvl="1">
              <a:buFont typeface="Wingdings" panose="05000000000000000000" pitchFamily="2" charset="2"/>
              <a:buChar char="q"/>
            </a:pPr>
            <a:r>
              <a:rPr lang="en-US" sz="2000" dirty="0" smtClean="0"/>
              <a:t>The final predictor is the average of all the Decision Trees</a:t>
            </a:r>
          </a:p>
        </p:txBody>
      </p:sp>
    </p:spTree>
    <p:extLst>
      <p:ext uri="{BB962C8B-B14F-4D97-AF65-F5344CB8AC3E}">
        <p14:creationId xmlns:p14="http://schemas.microsoft.com/office/powerpoint/2010/main" val="14224133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Tests and Scores</a:t>
            </a:r>
            <a:endParaRPr lang="el-GR" sz="3500" dirty="0"/>
          </a:p>
        </p:txBody>
      </p:sp>
      <p:sp>
        <p:nvSpPr>
          <p:cNvPr id="2" name="Content Placeholder 1"/>
          <p:cNvSpPr>
            <a:spLocks noGrp="1"/>
          </p:cNvSpPr>
          <p:nvPr>
            <p:ph idx="1"/>
          </p:nvPr>
        </p:nvSpPr>
        <p:spPr>
          <a:xfrm>
            <a:off x="581192" y="1798110"/>
            <a:ext cx="11029615" cy="1285911"/>
          </a:xfrm>
        </p:spPr>
        <p:txBody>
          <a:bodyPr>
            <a:normAutofit/>
          </a:bodyPr>
          <a:lstStyle/>
          <a:p>
            <a:r>
              <a:rPr lang="en-US" dirty="0" smtClean="0"/>
              <a:t>We used </a:t>
            </a:r>
            <a:r>
              <a:rPr lang="en-US" b="1" dirty="0" smtClean="0"/>
              <a:t>Root Mean Square Error </a:t>
            </a:r>
            <a:r>
              <a:rPr lang="en-US" dirty="0" smtClean="0"/>
              <a:t>which is calculated after the difference of Predicted value – Actual value</a:t>
            </a:r>
          </a:p>
          <a:p>
            <a:r>
              <a:rPr lang="en-US" dirty="0" smtClean="0"/>
              <a:t>The lower the error the better the model performs</a:t>
            </a:r>
            <a:endParaRPr lang="el-G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145" y="3434300"/>
            <a:ext cx="2238687" cy="164805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9751" y="3434300"/>
            <a:ext cx="2191056" cy="1609950"/>
          </a:xfrm>
          <a:prstGeom prst="rect">
            <a:avLst/>
          </a:prstGeom>
        </p:spPr>
      </p:pic>
      <p:sp>
        <p:nvSpPr>
          <p:cNvPr id="7" name="TextBox 6"/>
          <p:cNvSpPr txBox="1"/>
          <p:nvPr/>
        </p:nvSpPr>
        <p:spPr>
          <a:xfrm>
            <a:off x="1506418" y="3084021"/>
            <a:ext cx="3043397" cy="369332"/>
          </a:xfrm>
          <a:prstGeom prst="rect">
            <a:avLst/>
          </a:prstGeom>
          <a:noFill/>
        </p:spPr>
        <p:txBody>
          <a:bodyPr wrap="none" rtlCol="0">
            <a:spAutoFit/>
          </a:bodyPr>
          <a:lstStyle/>
          <a:p>
            <a:r>
              <a:rPr lang="en-US" dirty="0" smtClean="0"/>
              <a:t>RSME &amp; Accuracy for Yellow</a:t>
            </a:r>
            <a:endParaRPr lang="el-GR" dirty="0"/>
          </a:p>
        </p:txBody>
      </p:sp>
      <p:sp>
        <p:nvSpPr>
          <p:cNvPr id="8" name="TextBox 7"/>
          <p:cNvSpPr txBox="1"/>
          <p:nvPr/>
        </p:nvSpPr>
        <p:spPr>
          <a:xfrm>
            <a:off x="8034596" y="3084021"/>
            <a:ext cx="2832827" cy="369332"/>
          </a:xfrm>
          <a:prstGeom prst="rect">
            <a:avLst/>
          </a:prstGeom>
          <a:noFill/>
        </p:spPr>
        <p:txBody>
          <a:bodyPr wrap="none" rtlCol="0">
            <a:spAutoFit/>
          </a:bodyPr>
          <a:lstStyle/>
          <a:p>
            <a:r>
              <a:rPr lang="en-US" dirty="0" smtClean="0"/>
              <a:t>RSME &amp; Accuracy for Pink</a:t>
            </a:r>
            <a:endParaRPr lang="el-GR"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7642" y="3453353"/>
            <a:ext cx="2572109" cy="164805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192" y="3453353"/>
            <a:ext cx="2676899" cy="1609950"/>
          </a:xfrm>
          <a:prstGeom prst="rect">
            <a:avLst/>
          </a:prstGeom>
        </p:spPr>
      </p:pic>
      <p:sp>
        <p:nvSpPr>
          <p:cNvPr id="11" name="Content Placeholder 1"/>
          <p:cNvSpPr txBox="1">
            <a:spLocks/>
          </p:cNvSpPr>
          <p:nvPr/>
        </p:nvSpPr>
        <p:spPr>
          <a:xfrm>
            <a:off x="581191" y="5225725"/>
            <a:ext cx="11029615" cy="128591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smtClean="0"/>
              <a:t>From the results we could assume that using a simple Linear Regression model would fit our job perfectly</a:t>
            </a:r>
          </a:p>
          <a:p>
            <a:r>
              <a:rPr lang="en-US" dirty="0" smtClean="0"/>
              <a:t>For even better results one can try to take the best attributes of each model and create a final ensemble model</a:t>
            </a:r>
            <a:endParaRPr lang="el-GR" dirty="0"/>
          </a:p>
        </p:txBody>
      </p:sp>
    </p:spTree>
    <p:extLst>
      <p:ext uri="{BB962C8B-B14F-4D97-AF65-F5344CB8AC3E}">
        <p14:creationId xmlns:p14="http://schemas.microsoft.com/office/powerpoint/2010/main" val="93475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Conclusions</a:t>
            </a:r>
            <a:endParaRPr lang="el-GR" sz="3500" dirty="0"/>
          </a:p>
        </p:txBody>
      </p:sp>
      <p:sp>
        <p:nvSpPr>
          <p:cNvPr id="5" name="Content Placeholder 4"/>
          <p:cNvSpPr>
            <a:spLocks noGrp="1"/>
          </p:cNvSpPr>
          <p:nvPr>
            <p:ph idx="1"/>
          </p:nvPr>
        </p:nvSpPr>
        <p:spPr>
          <a:xfrm>
            <a:off x="581192" y="2180496"/>
            <a:ext cx="11029615" cy="4436435"/>
          </a:xfrm>
        </p:spPr>
        <p:txBody>
          <a:bodyPr>
            <a:noAutofit/>
          </a:bodyPr>
          <a:lstStyle/>
          <a:p>
            <a:pPr>
              <a:buFont typeface="Wingdings" panose="05000000000000000000" pitchFamily="2" charset="2"/>
              <a:buChar char="q"/>
            </a:pPr>
            <a:r>
              <a:rPr lang="en-US" sz="2200" b="1" dirty="0" smtClean="0"/>
              <a:t>Monthly transactions</a:t>
            </a:r>
            <a:r>
              <a:rPr lang="en-US" sz="2200" dirty="0" smtClean="0"/>
              <a:t> are for Yellow Cab are almost triple than those of Pink Cab</a:t>
            </a:r>
          </a:p>
          <a:p>
            <a:pPr>
              <a:buFont typeface="Wingdings" panose="05000000000000000000" pitchFamily="2" charset="2"/>
              <a:buChar char="q"/>
            </a:pPr>
            <a:endParaRPr lang="en-US" sz="2200" b="1" dirty="0" smtClean="0"/>
          </a:p>
          <a:p>
            <a:pPr>
              <a:buFont typeface="Wingdings" panose="05000000000000000000" pitchFamily="2" charset="2"/>
              <a:buChar char="q"/>
            </a:pPr>
            <a:r>
              <a:rPr lang="en-US" sz="2200" b="1" dirty="0" smtClean="0"/>
              <a:t>Holiday season</a:t>
            </a:r>
            <a:r>
              <a:rPr lang="en-US" sz="2200" dirty="0" smtClean="0"/>
              <a:t> attracts a lot of users and </a:t>
            </a:r>
            <a:r>
              <a:rPr lang="en-US" sz="2200" b="1" dirty="0" smtClean="0"/>
              <a:t>Yellow Cab</a:t>
            </a:r>
            <a:r>
              <a:rPr lang="en-US" sz="2200" dirty="0" smtClean="0"/>
              <a:t> rewards them with discounts</a:t>
            </a:r>
          </a:p>
          <a:p>
            <a:pPr>
              <a:buFont typeface="Wingdings" panose="05000000000000000000" pitchFamily="2" charset="2"/>
              <a:buChar char="q"/>
            </a:pPr>
            <a:endParaRPr lang="en-US" sz="2200" b="1" dirty="0" smtClean="0"/>
          </a:p>
          <a:p>
            <a:pPr>
              <a:buFont typeface="Wingdings" panose="05000000000000000000" pitchFamily="2" charset="2"/>
              <a:buChar char="q"/>
            </a:pPr>
            <a:r>
              <a:rPr lang="en-US" sz="2200" b="1" dirty="0" smtClean="0"/>
              <a:t>Elderly people</a:t>
            </a:r>
            <a:r>
              <a:rPr lang="en-US" sz="2200" dirty="0" smtClean="0"/>
              <a:t> are rewarded with discounts for using </a:t>
            </a:r>
            <a:r>
              <a:rPr lang="en-US" sz="2200" b="1" dirty="0" smtClean="0"/>
              <a:t>Yellow Cab</a:t>
            </a:r>
          </a:p>
          <a:p>
            <a:pPr>
              <a:buFont typeface="Wingdings" panose="05000000000000000000" pitchFamily="2" charset="2"/>
              <a:buChar char="q"/>
            </a:pPr>
            <a:endParaRPr lang="en-US" sz="2200" b="1" dirty="0" smtClean="0"/>
          </a:p>
          <a:p>
            <a:pPr>
              <a:buFont typeface="Wingdings" panose="05000000000000000000" pitchFamily="2" charset="2"/>
              <a:buChar char="q"/>
            </a:pPr>
            <a:r>
              <a:rPr lang="en-US" sz="2200" dirty="0" smtClean="0"/>
              <a:t>Yellow Cab has the </a:t>
            </a:r>
            <a:r>
              <a:rPr lang="en-US" sz="2200" b="1" dirty="0" smtClean="0"/>
              <a:t>highest presence </a:t>
            </a:r>
            <a:r>
              <a:rPr lang="en-US" sz="2200" dirty="0" smtClean="0"/>
              <a:t>with cab users in New York with 28%</a:t>
            </a:r>
            <a:endParaRPr lang="en-US" sz="2200" b="1" dirty="0" smtClean="0"/>
          </a:p>
          <a:p>
            <a:pPr marL="0" indent="0">
              <a:buNone/>
            </a:pPr>
            <a:endParaRPr lang="en-US" sz="2200" b="1" dirty="0"/>
          </a:p>
          <a:p>
            <a:pPr marL="0" indent="0">
              <a:buNone/>
            </a:pPr>
            <a:r>
              <a:rPr lang="en-US" sz="2300" dirty="0" smtClean="0"/>
              <a:t>Based on the above </a:t>
            </a:r>
            <a:r>
              <a:rPr lang="en-US" sz="2300" b="1" dirty="0" smtClean="0"/>
              <a:t>Yellow Cab </a:t>
            </a:r>
            <a:r>
              <a:rPr lang="en-US" sz="2300" dirty="0" smtClean="0"/>
              <a:t>is a suitable choice for investment.</a:t>
            </a:r>
            <a:endParaRPr lang="el-GR" sz="2300" b="1" dirty="0"/>
          </a:p>
        </p:txBody>
      </p:sp>
    </p:spTree>
    <p:extLst>
      <p:ext uri="{BB962C8B-B14F-4D97-AF65-F5344CB8AC3E}">
        <p14:creationId xmlns:p14="http://schemas.microsoft.com/office/powerpoint/2010/main" val="2267908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81193" y="766251"/>
            <a:ext cx="11029615" cy="4223759"/>
          </a:xfrm>
        </p:spPr>
        <p:txBody>
          <a:bodyPr>
            <a:noAutofit/>
          </a:bodyPr>
          <a:lstStyle/>
          <a:p>
            <a:endParaRPr lang="en-US" sz="7500" b="1" dirty="0">
              <a:effectLst>
                <a:outerShdw blurRad="38100" dist="38100" dir="2700000" algn="tl">
                  <a:srgbClr val="000000">
                    <a:alpha val="43137"/>
                  </a:srgbClr>
                </a:outerShdw>
              </a:effectLst>
            </a:endParaRPr>
          </a:p>
          <a:p>
            <a:r>
              <a:rPr lang="en-US" sz="7500" b="1" dirty="0" smtClean="0">
                <a:effectLst>
                  <a:outerShdw blurRad="38100" dist="38100" dir="2700000" algn="tl">
                    <a:srgbClr val="000000">
                      <a:alpha val="43137"/>
                    </a:srgbClr>
                  </a:outerShdw>
                </a:effectLst>
              </a:rPr>
              <a:t>Thank You</a:t>
            </a:r>
          </a:p>
          <a:p>
            <a:r>
              <a:rPr lang="en-US" sz="7500" b="1" dirty="0" smtClean="0">
                <a:effectLst>
                  <a:outerShdw blurRad="38100" dist="38100" dir="2700000" algn="tl">
                    <a:srgbClr val="000000">
                      <a:alpha val="43137"/>
                    </a:srgbClr>
                  </a:outerShdw>
                </a:effectLst>
              </a:rPr>
              <a:t>For </a:t>
            </a:r>
            <a:r>
              <a:rPr lang="en-US" sz="7500" b="1" dirty="0">
                <a:effectLst>
                  <a:outerShdw blurRad="38100" dist="38100" dir="2700000" algn="tl">
                    <a:srgbClr val="000000">
                      <a:alpha val="43137"/>
                    </a:srgbClr>
                  </a:outerShdw>
                </a:effectLst>
              </a:rPr>
              <a:t>your attendance</a:t>
            </a:r>
            <a:endParaRPr lang="el-GR" sz="7500" b="1"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9273" y="4821381"/>
            <a:ext cx="2325467" cy="2325467"/>
          </a:xfrm>
          <a:prstGeom prst="rect">
            <a:avLst/>
          </a:prstGeom>
        </p:spPr>
      </p:pic>
    </p:spTree>
    <p:extLst>
      <p:ext uri="{BB962C8B-B14F-4D97-AF65-F5344CB8AC3E}">
        <p14:creationId xmlns:p14="http://schemas.microsoft.com/office/powerpoint/2010/main" val="733018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500" dirty="0" smtClean="0"/>
              <a:t>Problem Description</a:t>
            </a:r>
            <a:endParaRPr lang="el-GR" sz="3500" dirty="0"/>
          </a:p>
        </p:txBody>
      </p:sp>
      <p:sp>
        <p:nvSpPr>
          <p:cNvPr id="6" name="Content Placeholder 5"/>
          <p:cNvSpPr>
            <a:spLocks noGrp="1"/>
          </p:cNvSpPr>
          <p:nvPr>
            <p:ph idx="1"/>
          </p:nvPr>
        </p:nvSpPr>
        <p:spPr>
          <a:xfrm>
            <a:off x="581193" y="1856299"/>
            <a:ext cx="11029615" cy="4710756"/>
          </a:xfrm>
        </p:spPr>
        <p:txBody>
          <a:bodyPr/>
          <a:lstStyle/>
          <a:p>
            <a:pPr>
              <a:buFont typeface="Wingdings" panose="05000000000000000000" pitchFamily="2" charset="2"/>
              <a:buChar char="q"/>
            </a:pPr>
            <a:r>
              <a:rPr lang="en-US" sz="2000" dirty="0" smtClean="0"/>
              <a:t>XYZ is a private equity firm in US. Due to remarkable growth in the Cab Industry in the last few years and multiple key players in the market, it’s planning to invest in the Cab Industry</a:t>
            </a:r>
          </a:p>
          <a:p>
            <a:pPr>
              <a:buFont typeface="Wingdings" panose="05000000000000000000" pitchFamily="2" charset="2"/>
              <a:buChar char="q"/>
            </a:pPr>
            <a:r>
              <a:rPr lang="en-US" sz="2000" dirty="0" smtClean="0"/>
              <a:t>We are going to provide actionable insight to help XYZ firm in identifying the right company for investing</a:t>
            </a:r>
          </a:p>
          <a:p>
            <a:pPr>
              <a:buFont typeface="Wingdings" panose="05000000000000000000" pitchFamily="2" charset="2"/>
              <a:buChar char="q"/>
            </a:pPr>
            <a:r>
              <a:rPr lang="en-US" sz="2000" dirty="0" smtClean="0"/>
              <a:t>Cab Companies</a:t>
            </a:r>
          </a:p>
          <a:p>
            <a:pPr lvl="1"/>
            <a:r>
              <a:rPr lang="en-US" sz="1800" dirty="0" smtClean="0"/>
              <a:t>Yellow Cab</a:t>
            </a:r>
          </a:p>
          <a:p>
            <a:pPr lvl="1"/>
            <a:r>
              <a:rPr lang="en-US" sz="1800" dirty="0" smtClean="0"/>
              <a:t>Pink Cab</a:t>
            </a:r>
          </a:p>
          <a:p>
            <a:pPr>
              <a:buFont typeface="Wingdings" panose="05000000000000000000" pitchFamily="2" charset="2"/>
              <a:buChar char="q"/>
            </a:pPr>
            <a:r>
              <a:rPr lang="en-US" sz="2000" dirty="0" smtClean="0"/>
              <a:t>Includes:</a:t>
            </a:r>
          </a:p>
          <a:p>
            <a:pPr lvl="1"/>
            <a:r>
              <a:rPr lang="en-US" sz="1800" dirty="0" smtClean="0"/>
              <a:t>Data visualization</a:t>
            </a:r>
          </a:p>
          <a:p>
            <a:pPr lvl="1"/>
            <a:r>
              <a:rPr lang="en-US" sz="1800" dirty="0" smtClean="0"/>
              <a:t>Multiple hypothesis tests</a:t>
            </a:r>
          </a:p>
        </p:txBody>
      </p:sp>
    </p:spTree>
    <p:extLst>
      <p:ext uri="{BB962C8B-B14F-4D97-AF65-F5344CB8AC3E}">
        <p14:creationId xmlns:p14="http://schemas.microsoft.com/office/powerpoint/2010/main" val="1299666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The Data</a:t>
            </a:r>
            <a:endParaRPr lang="el-GR" sz="3500" dirty="0"/>
          </a:p>
        </p:txBody>
      </p:sp>
      <p:sp>
        <p:nvSpPr>
          <p:cNvPr id="3" name="Content Placeholder 2"/>
          <p:cNvSpPr>
            <a:spLocks noGrp="1"/>
          </p:cNvSpPr>
          <p:nvPr>
            <p:ph idx="1"/>
          </p:nvPr>
        </p:nvSpPr>
        <p:spPr>
          <a:xfrm>
            <a:off x="581192" y="2180496"/>
            <a:ext cx="11029615" cy="4455435"/>
          </a:xfrm>
        </p:spPr>
        <p:txBody>
          <a:bodyPr>
            <a:normAutofit/>
          </a:bodyPr>
          <a:lstStyle/>
          <a:p>
            <a:pPr marL="0" indent="0">
              <a:buNone/>
            </a:pPr>
            <a:r>
              <a:rPr lang="en-US" sz="2300" b="1" dirty="0" smtClean="0"/>
              <a:t>We have 4 datasets</a:t>
            </a:r>
          </a:p>
          <a:p>
            <a:pPr marL="0" indent="0">
              <a:buNone/>
            </a:pPr>
            <a:endParaRPr lang="en-US" sz="2300" b="1" dirty="0"/>
          </a:p>
          <a:p>
            <a:pPr>
              <a:buFont typeface="Wingdings" panose="05000000000000000000" pitchFamily="2" charset="2"/>
              <a:buChar char="q"/>
            </a:pPr>
            <a:r>
              <a:rPr lang="en-US" sz="2300" b="1" dirty="0" smtClean="0"/>
              <a:t>Cab_data.csv – </a:t>
            </a:r>
            <a:r>
              <a:rPr lang="en-US" sz="2300" dirty="0" smtClean="0"/>
              <a:t>this file contains details of transactions for the 2 companies</a:t>
            </a:r>
          </a:p>
          <a:p>
            <a:pPr>
              <a:buFont typeface="Wingdings" panose="05000000000000000000" pitchFamily="2" charset="2"/>
              <a:buChar char="q"/>
            </a:pPr>
            <a:r>
              <a:rPr lang="en-US" sz="2300" b="1" dirty="0" smtClean="0"/>
              <a:t>Customer_id.csv – </a:t>
            </a:r>
            <a:r>
              <a:rPr lang="en-US" sz="2300" dirty="0" smtClean="0"/>
              <a:t>this </a:t>
            </a:r>
            <a:r>
              <a:rPr lang="en-US" sz="2300" dirty="0"/>
              <a:t>file </a:t>
            </a:r>
            <a:r>
              <a:rPr lang="en-US" sz="2300" dirty="0" smtClean="0"/>
              <a:t>contains a unique identification number that is linked with the customer’s information</a:t>
            </a:r>
          </a:p>
          <a:p>
            <a:pPr>
              <a:buFont typeface="Wingdings" panose="05000000000000000000" pitchFamily="2" charset="2"/>
              <a:buChar char="q"/>
            </a:pPr>
            <a:r>
              <a:rPr lang="en-US" sz="2300" b="1" dirty="0" smtClean="0"/>
              <a:t>Transaction_id.csv – </a:t>
            </a:r>
            <a:r>
              <a:rPr lang="en-US" sz="2300" dirty="0" smtClean="0"/>
              <a:t>this is a table that maps each transaction with the customer’s information and payment mode</a:t>
            </a:r>
          </a:p>
          <a:p>
            <a:pPr>
              <a:buFont typeface="Wingdings" panose="05000000000000000000" pitchFamily="2" charset="2"/>
              <a:buChar char="q"/>
            </a:pPr>
            <a:r>
              <a:rPr lang="en-US" sz="2300" b="1" dirty="0" smtClean="0"/>
              <a:t>City.csv – </a:t>
            </a:r>
            <a:r>
              <a:rPr lang="en-US" sz="2300" dirty="0" smtClean="0"/>
              <a:t>this file contains the list of US cities, their population and the number of cab users</a:t>
            </a:r>
            <a:endParaRPr lang="en-US" sz="2300" b="1" dirty="0" smtClean="0"/>
          </a:p>
          <a:p>
            <a:pPr>
              <a:buFont typeface="Wingdings" panose="05000000000000000000" pitchFamily="2" charset="2"/>
              <a:buChar char="q"/>
            </a:pPr>
            <a:endParaRPr lang="el-GR" sz="2300" b="1" dirty="0"/>
          </a:p>
        </p:txBody>
      </p:sp>
    </p:spTree>
    <p:extLst>
      <p:ext uri="{BB962C8B-B14F-4D97-AF65-F5344CB8AC3E}">
        <p14:creationId xmlns:p14="http://schemas.microsoft.com/office/powerpoint/2010/main" val="3636609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3" y="901338"/>
            <a:ext cx="11029615" cy="3640080"/>
          </a:xfrm>
        </p:spPr>
        <p:txBody>
          <a:bodyPr>
            <a:noAutofit/>
          </a:bodyPr>
          <a:lstStyle/>
          <a:p>
            <a:r>
              <a:rPr lang="en-US" sz="5500" dirty="0">
                <a:solidFill>
                  <a:schemeClr val="accent2"/>
                </a:solidFill>
                <a:effectLst>
                  <a:outerShdw blurRad="38100" dist="38100" dir="2700000" algn="tl">
                    <a:srgbClr val="000000">
                      <a:alpha val="43137"/>
                    </a:srgbClr>
                  </a:outerShdw>
                </a:effectLst>
              </a:rPr>
              <a:t>EXPLORATORY  </a:t>
            </a:r>
            <a:br>
              <a:rPr lang="en-US" sz="5500" dirty="0">
                <a:solidFill>
                  <a:schemeClr val="accent2"/>
                </a:solidFill>
                <a:effectLst>
                  <a:outerShdw blurRad="38100" dist="38100" dir="2700000" algn="tl">
                    <a:srgbClr val="000000">
                      <a:alpha val="43137"/>
                    </a:srgbClr>
                  </a:outerShdw>
                </a:effectLst>
              </a:rPr>
            </a:br>
            <a:r>
              <a:rPr lang="en-US" sz="5500" dirty="0">
                <a:solidFill>
                  <a:schemeClr val="accent2"/>
                </a:solidFill>
                <a:effectLst>
                  <a:outerShdw blurRad="38100" dist="38100" dir="2700000" algn="tl">
                    <a:srgbClr val="000000">
                      <a:alpha val="43137"/>
                    </a:srgbClr>
                  </a:outerShdw>
                </a:effectLst>
              </a:rPr>
              <a:t>DATA  </a:t>
            </a:r>
            <a:br>
              <a:rPr lang="en-US" sz="5500" dirty="0">
                <a:solidFill>
                  <a:schemeClr val="accent2"/>
                </a:solidFill>
                <a:effectLst>
                  <a:outerShdw blurRad="38100" dist="38100" dir="2700000" algn="tl">
                    <a:srgbClr val="000000">
                      <a:alpha val="43137"/>
                    </a:srgbClr>
                  </a:outerShdw>
                </a:effectLst>
              </a:rPr>
            </a:br>
            <a:r>
              <a:rPr lang="en-US" sz="5500" dirty="0" smtClean="0">
                <a:solidFill>
                  <a:schemeClr val="accent2"/>
                </a:solidFill>
                <a:effectLst>
                  <a:outerShdw blurRad="38100" dist="38100" dir="2700000" algn="tl">
                    <a:srgbClr val="000000">
                      <a:alpha val="43137"/>
                    </a:srgbClr>
                  </a:outerShdw>
                </a:effectLst>
              </a:rPr>
              <a:t>ANALYSIS</a:t>
            </a:r>
            <a:endParaRPr lang="el-GR" sz="5500"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1732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Age Distribution</a:t>
            </a:r>
            <a:endParaRPr lang="el-GR" sz="3500"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860" y="1569714"/>
            <a:ext cx="7992280" cy="3996140"/>
          </a:xfrm>
        </p:spPr>
      </p:pic>
      <p:sp>
        <p:nvSpPr>
          <p:cNvPr id="10" name="Content Placeholder 2"/>
          <p:cNvSpPr txBox="1">
            <a:spLocks/>
          </p:cNvSpPr>
          <p:nvPr/>
        </p:nvSpPr>
        <p:spPr>
          <a:xfrm>
            <a:off x="3832160" y="5762847"/>
            <a:ext cx="4527680" cy="85031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73% of users are </a:t>
            </a:r>
            <a:r>
              <a:rPr lang="en-US" sz="2000" dirty="0" smtClean="0">
                <a:latin typeface="Times New Roman" panose="02020603050405020304" pitchFamily="18" charset="0"/>
                <a:cs typeface="Times New Roman" panose="02020603050405020304" pitchFamily="18" charset="0"/>
              </a:rPr>
              <a:t>≤ </a:t>
            </a:r>
            <a:r>
              <a:rPr lang="en-US" sz="2000" dirty="0" smtClean="0"/>
              <a:t>40 </a:t>
            </a:r>
            <a:r>
              <a:rPr lang="en-US" sz="2000" dirty="0"/>
              <a:t>years old</a:t>
            </a:r>
          </a:p>
          <a:p>
            <a:endParaRPr lang="el-GR" sz="2000" dirty="0"/>
          </a:p>
        </p:txBody>
      </p:sp>
    </p:spTree>
    <p:extLst>
      <p:ext uri="{BB962C8B-B14F-4D97-AF65-F5344CB8AC3E}">
        <p14:creationId xmlns:p14="http://schemas.microsoft.com/office/powerpoint/2010/main" val="973724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Cab users per City</a:t>
            </a:r>
            <a:endParaRPr lang="el-GR" sz="3500" dirty="0"/>
          </a:p>
        </p:txBody>
      </p:sp>
      <p:sp>
        <p:nvSpPr>
          <p:cNvPr id="10" name="Content Placeholder 2"/>
          <p:cNvSpPr txBox="1">
            <a:spLocks/>
          </p:cNvSpPr>
          <p:nvPr/>
        </p:nvSpPr>
        <p:spPr>
          <a:xfrm>
            <a:off x="581192" y="2301920"/>
            <a:ext cx="3863808" cy="349774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500" dirty="0" smtClean="0"/>
              <a:t>New York City, Chicago and Los Angles have the highest number of cab users</a:t>
            </a:r>
            <a:endParaRPr lang="en-US" sz="2500" dirty="0"/>
          </a:p>
          <a:p>
            <a:endParaRPr lang="el-GR" sz="25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3096" y="1364269"/>
            <a:ext cx="11745768" cy="5872884"/>
          </a:xfrm>
        </p:spPr>
      </p:pic>
    </p:spTree>
    <p:extLst>
      <p:ext uri="{BB962C8B-B14F-4D97-AF65-F5344CB8AC3E}">
        <p14:creationId xmlns:p14="http://schemas.microsoft.com/office/powerpoint/2010/main" val="2001178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Gender share</a:t>
            </a:r>
            <a:endParaRPr lang="el-GR" sz="3500" dirty="0"/>
          </a:p>
        </p:txBody>
      </p:sp>
      <p:sp>
        <p:nvSpPr>
          <p:cNvPr id="9" name="Content Placeholder 2"/>
          <p:cNvSpPr txBox="1">
            <a:spLocks/>
          </p:cNvSpPr>
          <p:nvPr/>
        </p:nvSpPr>
        <p:spPr>
          <a:xfrm>
            <a:off x="581192" y="5279262"/>
            <a:ext cx="11029616" cy="10987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Pink cab has a higher number of female customers</a:t>
            </a:r>
            <a:endParaRPr lang="en-US" sz="2000" dirty="0"/>
          </a:p>
          <a:p>
            <a:endParaRPr lang="el-GR"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094" y="1715956"/>
            <a:ext cx="5485714" cy="365714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1715956"/>
            <a:ext cx="5485714" cy="3657143"/>
          </a:xfrm>
          <a:prstGeom prst="rect">
            <a:avLst/>
          </a:prstGeom>
        </p:spPr>
      </p:pic>
    </p:spTree>
    <p:extLst>
      <p:ext uri="{BB962C8B-B14F-4D97-AF65-F5344CB8AC3E}">
        <p14:creationId xmlns:p14="http://schemas.microsoft.com/office/powerpoint/2010/main" val="1909289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500" dirty="0" smtClean="0"/>
              <a:t>Monthly Transactions for both Cabs</a:t>
            </a:r>
            <a:endParaRPr lang="el-GR" sz="3500" dirty="0"/>
          </a:p>
        </p:txBody>
      </p:sp>
      <p:sp>
        <p:nvSpPr>
          <p:cNvPr id="10" name="Content Placeholder 2"/>
          <p:cNvSpPr txBox="1">
            <a:spLocks/>
          </p:cNvSpPr>
          <p:nvPr/>
        </p:nvSpPr>
        <p:spPr>
          <a:xfrm>
            <a:off x="581192" y="5578520"/>
            <a:ext cx="11029616" cy="85031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smtClean="0"/>
              <a:t>From the graph we can see that Yellow Cab has a higher number of transactions monthly </a:t>
            </a:r>
            <a:endParaRPr lang="en-US" sz="2000" dirty="0"/>
          </a:p>
          <a:p>
            <a:endParaRPr lang="el-GR" sz="2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722" y="1900282"/>
            <a:ext cx="8582555" cy="3678238"/>
          </a:xfrm>
        </p:spPr>
      </p:pic>
    </p:spTree>
    <p:extLst>
      <p:ext uri="{BB962C8B-B14F-4D97-AF65-F5344CB8AC3E}">
        <p14:creationId xmlns:p14="http://schemas.microsoft.com/office/powerpoint/2010/main" val="1155712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616</TotalTime>
  <Words>974</Words>
  <Application>Microsoft Office PowerPoint</Application>
  <PresentationFormat>Widescreen</PresentationFormat>
  <Paragraphs>128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Corbel</vt:lpstr>
      <vt:lpstr>Gill Sans MT</vt:lpstr>
      <vt:lpstr>Lato Extended</vt:lpstr>
      <vt:lpstr>Times New Roman</vt:lpstr>
      <vt:lpstr>Wingdings</vt:lpstr>
      <vt:lpstr>Wingdings 2</vt:lpstr>
      <vt:lpstr>Dividend</vt:lpstr>
      <vt:lpstr>G2M insight for Cab Investment firm</vt:lpstr>
      <vt:lpstr>Contents</vt:lpstr>
      <vt:lpstr>Problem Description</vt:lpstr>
      <vt:lpstr>The Data</vt:lpstr>
      <vt:lpstr>EXPLORATORY   DATA   ANALYSIS</vt:lpstr>
      <vt:lpstr>Age Distribution</vt:lpstr>
      <vt:lpstr>Cab users per City</vt:lpstr>
      <vt:lpstr>Gender share</vt:lpstr>
      <vt:lpstr>Monthly Transactions for both Cabs</vt:lpstr>
      <vt:lpstr>Distribution of Prices Charged</vt:lpstr>
      <vt:lpstr>Gains for the drivers based on KMs</vt:lpstr>
      <vt:lpstr>Customer share</vt:lpstr>
      <vt:lpstr>Hypothesis Testing</vt:lpstr>
      <vt:lpstr>What is hypothesis testing?</vt:lpstr>
      <vt:lpstr>T-Test</vt:lpstr>
      <vt:lpstr>Correlation</vt:lpstr>
      <vt:lpstr>Gains based on age groups</vt:lpstr>
      <vt:lpstr>Gains based on Holiday period</vt:lpstr>
      <vt:lpstr>Gains based on Holiday period</vt:lpstr>
      <vt:lpstr>Gains based on age groups</vt:lpstr>
      <vt:lpstr>Gains based on Payment methods</vt:lpstr>
      <vt:lpstr>Model Design</vt:lpstr>
      <vt:lpstr>Linear Regression </vt:lpstr>
      <vt:lpstr>Linear Support Vector Regression</vt:lpstr>
      <vt:lpstr>Decision Tree &amp; Random Forest</vt:lpstr>
      <vt:lpstr>Tests and Scores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insight for Cab Investment firm</dc:title>
  <dc:creator>Γιώργος Μωυσιάδης</dc:creator>
  <cp:lastModifiedBy>Γιώργος Μωυσιάδης</cp:lastModifiedBy>
  <cp:revision>45</cp:revision>
  <dcterms:created xsi:type="dcterms:W3CDTF">2021-08-02T17:55:50Z</dcterms:created>
  <dcterms:modified xsi:type="dcterms:W3CDTF">2021-08-08T22:54:44Z</dcterms:modified>
</cp:coreProperties>
</file>