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532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A2681A7-F7F1-4D9B-A081-AC937FB95721}">
          <p14:sldIdLst>
            <p14:sldId id="257"/>
          </p14:sldIdLst>
        </p14:section>
        <p14:section name="1. 기본기능" id="{E1952E4B-2504-4789-AE9E-F3987EADABFA}">
          <p14:sldIdLst>
            <p14:sldId id="532"/>
            <p14:sldId id="522"/>
            <p14:sldId id="523"/>
            <p14:sldId id="524"/>
          </p14:sldIdLst>
        </p14:section>
        <p14:section name="2. 파일첨부" id="{64A1338D-1FB7-43DB-A5F1-A7F284CA5086}">
          <p14:sldIdLst>
            <p14:sldId id="525"/>
            <p14:sldId id="526"/>
            <p14:sldId id="527"/>
            <p14:sldId id="528"/>
          </p14:sldIdLst>
        </p14:section>
        <p14:section name="3. 웹에디터" id="{E94FF363-EFA7-40C8-9A30-EDAA345F9658}">
          <p14:sldIdLst>
            <p14:sldId id="529"/>
            <p14:sldId id="530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7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BBE8AE6-54A1-4702-BF9A-BF2C626DDC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51A0B-1FE7-4F6F-9DC2-A3F3DA99F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AEA5F-787A-4A77-9AC6-94D177F95CA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DB3F2-6018-4F5E-B2C5-55A725FF4A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B097F-4E81-4FF3-84C1-FA735DFE4F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8900-EEE9-427F-AAAD-384D565DD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7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32E67-41A3-49EC-8DED-97019048E77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77FF0-6200-4EC9-9CB9-3252AC15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0DB2-7AD0-4CEF-83BC-A32243E10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C764DE79-268F-4C1A-8933-263129D2AF90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FCB8C5B8-2BF0-4BC7-8C92-40BCB9FBE1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43259" y="769409"/>
            <a:ext cx="2426124" cy="2040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109" tIns="29555" rIns="59109" bIns="29555" rtlCol="0" anchor="ctr"/>
          <a:lstStyle/>
          <a:p>
            <a:pPr algn="ctr"/>
            <a:r>
              <a:rPr lang="en-US" altLang="ko-KR" sz="650" b="0">
                <a:solidFill>
                  <a:schemeClr val="bg1"/>
                </a:solidFill>
                <a:latin typeface="+mj-ea"/>
                <a:ea typeface="+mj-ea"/>
              </a:rPr>
              <a:t>Description</a:t>
            </a:r>
            <a:endParaRPr lang="ko-KR" altLang="en-US" sz="650" b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6001" y="769409"/>
            <a:ext cx="7380378" cy="600392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109" tIns="29555" rIns="59109" bIns="29555"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81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764DE79-268F-4C1A-8933-263129D2AF90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DACFD3B-D742-4780-BCF4-46FA256367C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 userDrawn="1">
            <p:extLst/>
          </p:nvPr>
        </p:nvGraphicFramePr>
        <p:xfrm>
          <a:off x="61913" y="57824"/>
          <a:ext cx="9795932" cy="666440"/>
        </p:xfrm>
        <a:graphic>
          <a:graphicData uri="http://schemas.openxmlformats.org/drawingml/2006/table">
            <a:tbl>
              <a:tblPr/>
              <a:tblGrid>
                <a:gridCol w="1348317">
                  <a:extLst>
                    <a:ext uri="{9D8B030D-6E8A-4147-A177-3AD203B41FA5}">
                      <a16:colId xmlns:a16="http://schemas.microsoft.com/office/drawing/2014/main" val="3875255622"/>
                    </a:ext>
                  </a:extLst>
                </a:gridCol>
                <a:gridCol w="70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232">
                <a:tc rowSpan="3">
                  <a:txBody>
                    <a:bodyPr/>
                    <a:lstStyle/>
                    <a:p>
                      <a:pPr marL="0" marR="0" lvl="0" indent="0" algn="ctr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 2" pitchFamily="18" charset="2"/>
                        </a:rPr>
                        <a:t>초급자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 2" pitchFamily="18" charset="2"/>
                        </a:rPr>
                        <a:t> 교육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ctr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 2" pitchFamily="18" charset="2"/>
                        </a:rPr>
                        <a:t>게시판</a:t>
                      </a: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초급자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 교육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게시판</a:t>
                      </a:r>
                    </a:p>
                  </a:txBody>
                  <a:tcPr marL="75150" marR="75150" marT="40272" marB="40272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Version      : 1.0</a:t>
                      </a:r>
                    </a:p>
                  </a:txBody>
                  <a:tcPr marL="75150" marR="75150" marT="40272" marB="40272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Wingdings 2" pitchFamily="18" charset="2"/>
                      </a:endParaRPr>
                    </a:p>
                  </a:txBody>
                  <a:tcPr marL="75150" marR="75150" marT="40272" marB="4027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88">
                <a:tc vMerge="1"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 2" pitchFamily="18" charset="2"/>
                      </a:endParaRPr>
                    </a:p>
                  </a:txBody>
                  <a:tcPr marL="92492" marR="92492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Wingdings 2" pitchFamily="18" charset="2"/>
                      </a:endParaRP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sym typeface="Wingdings 2" pitchFamily="18" charset="2"/>
                      </a:endParaRP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Issue Date  : </a:t>
                      </a: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88">
                <a:tc vMerge="1"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 2" pitchFamily="18" charset="2"/>
                      </a:endParaRPr>
                    </a:p>
                  </a:txBody>
                  <a:tcPr marL="92492" marR="92492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ID</a:t>
                      </a: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 pitchFamily="18" charset="2"/>
                        </a:rPr>
                        <a:t>Page           :</a:t>
                      </a:r>
                    </a:p>
                  </a:txBody>
                  <a:tcPr marL="75150" marR="75150" marT="40272" marB="4027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ECC8FE5-8DE8-4B97-B995-F505C69253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59" y="238125"/>
            <a:ext cx="1306906" cy="2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.png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109" y="1534563"/>
            <a:ext cx="6540658" cy="103187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50" b="1">
                <a:latin typeface="+mj-ea"/>
              </a:rPr>
              <a:t>초급자 교육 </a:t>
            </a:r>
            <a:r>
              <a:rPr lang="en-US" altLang="ko-KR" sz="3250" b="1">
                <a:latin typeface="+mj-ea"/>
              </a:rPr>
              <a:t>- </a:t>
            </a:r>
            <a:r>
              <a:rPr lang="ko-KR" altLang="en-US" sz="3250" b="1">
                <a:latin typeface="+mj-ea"/>
              </a:rPr>
              <a:t>게시판</a:t>
            </a:r>
            <a:endParaRPr lang="ko-KR" altLang="en-US" sz="3250" b="1" dirty="0">
              <a:latin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80109" y="2589474"/>
            <a:ext cx="6540658" cy="1793"/>
            <a:chOff x="323528" y="3282777"/>
            <a:chExt cx="8050040" cy="220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23528" y="3282777"/>
              <a:ext cx="400176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50584" y="3284984"/>
              <a:ext cx="397928" cy="0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173568" y="3284984"/>
              <a:ext cx="7200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680109" y="1534563"/>
            <a:ext cx="6540658" cy="1793"/>
            <a:chOff x="323528" y="3282777"/>
            <a:chExt cx="8050040" cy="220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23528" y="3282777"/>
              <a:ext cx="400176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50584" y="3284984"/>
              <a:ext cx="397928" cy="0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73568" y="3284984"/>
              <a:ext cx="7200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C380282-859A-4769-9032-1EF3ED2B6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08" y="5321644"/>
            <a:ext cx="271746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47655"/>
              </p:ext>
            </p:extLst>
          </p:nvPr>
        </p:nvGraphicFramePr>
        <p:xfrm>
          <a:off x="7451567" y="971550"/>
          <a:ext cx="2418714" cy="18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1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스마트에디터</a:t>
                      </a:r>
                      <a:r>
                        <a:rPr lang="ko-KR" altLang="en-US" sz="700" dirty="0"/>
                        <a:t> 추가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>
                <a:latin typeface="+mj-ea"/>
              </a:rPr>
              <a:t>웹에디터</a:t>
            </a:r>
            <a:r>
              <a:rPr lang="ko-KR" altLang="en-US" sz="800" dirty="0">
                <a:latin typeface="+mj-ea"/>
              </a:rPr>
              <a:t>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등록</a:t>
            </a:r>
          </a:p>
        </p:txBody>
      </p:sp>
      <p:sp>
        <p:nvSpPr>
          <p:cNvPr id="178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43007" y="6467773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084"/>
              </p:ext>
            </p:extLst>
          </p:nvPr>
        </p:nvGraphicFramePr>
        <p:xfrm>
          <a:off x="232610" y="1446297"/>
          <a:ext cx="7074570" cy="498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6807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032986">
                  <a:extLst>
                    <a:ext uri="{9D8B030D-6E8A-4147-A177-3AD203B41FA5}">
                      <a16:colId xmlns:a16="http://schemas.microsoft.com/office/drawing/2014/main" val="154447428"/>
                    </a:ext>
                  </a:extLst>
                </a:gridCol>
                <a:gridCol w="2418474">
                  <a:extLst>
                    <a:ext uri="{9D8B030D-6E8A-4147-A177-3AD203B41FA5}">
                      <a16:colId xmlns:a16="http://schemas.microsoft.com/office/drawing/2014/main" val="2854699954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26480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416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926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31800"/>
                  </a:ext>
                </a:extLst>
              </a:tr>
            </a:tbl>
          </a:graphicData>
        </a:graphic>
      </p:graphicFrame>
      <p:sp>
        <p:nvSpPr>
          <p:cNvPr id="33" name="Text Box"/>
          <p:cNvSpPr/>
          <p:nvPr/>
        </p:nvSpPr>
        <p:spPr>
          <a:xfrm>
            <a:off x="1501378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4" name="Text Box"/>
          <p:cNvSpPr/>
          <p:nvPr/>
        </p:nvSpPr>
        <p:spPr>
          <a:xfrm>
            <a:off x="1501378" y="2278868"/>
            <a:ext cx="570954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2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743754" y="6471012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28" name="Text Box"/>
          <p:cNvSpPr/>
          <p:nvPr/>
        </p:nvSpPr>
        <p:spPr>
          <a:xfrm>
            <a:off x="4955644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817277-DD61-40EA-9259-83FD7218FD95}"/>
              </a:ext>
            </a:extLst>
          </p:cNvPr>
          <p:cNvGrpSpPr/>
          <p:nvPr/>
        </p:nvGrpSpPr>
        <p:grpSpPr>
          <a:xfrm>
            <a:off x="1501378" y="5326806"/>
            <a:ext cx="5769531" cy="241093"/>
            <a:chOff x="1507061" y="4203261"/>
            <a:chExt cx="5769531" cy="241093"/>
          </a:xfrm>
        </p:grpSpPr>
        <p:sp>
          <p:nvSpPr>
            <p:cNvPr id="40" name="Text Box">
              <a:extLst>
                <a:ext uri="{FF2B5EF4-FFF2-40B4-BE49-F238E27FC236}">
                  <a16:creationId xmlns:a16="http://schemas.microsoft.com/office/drawing/2014/main" id="{E0F6B1F4-4279-4A52-A57C-80BA4579EA30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22B3C6E-49F0-4DE9-8A61-0B9F15413C6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6BA1608-E4D4-4C10-A431-D89549592392}"/>
              </a:ext>
            </a:extLst>
          </p:cNvPr>
          <p:cNvGrpSpPr/>
          <p:nvPr/>
        </p:nvGrpSpPr>
        <p:grpSpPr>
          <a:xfrm>
            <a:off x="1501378" y="5713577"/>
            <a:ext cx="5769531" cy="241093"/>
            <a:chOff x="1507061" y="4203261"/>
            <a:chExt cx="5769531" cy="241093"/>
          </a:xfrm>
        </p:grpSpPr>
        <p:sp>
          <p:nvSpPr>
            <p:cNvPr id="53" name="Text Box">
              <a:extLst>
                <a:ext uri="{FF2B5EF4-FFF2-40B4-BE49-F238E27FC236}">
                  <a16:creationId xmlns:a16="http://schemas.microsoft.com/office/drawing/2014/main" id="{855084F5-D00B-41BD-8F62-F39337374079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340161-9BC6-47DC-87CA-B71E7423E58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5317C7-EC79-477C-BC92-7DD7F2E52AF8}"/>
              </a:ext>
            </a:extLst>
          </p:cNvPr>
          <p:cNvGrpSpPr/>
          <p:nvPr/>
        </p:nvGrpSpPr>
        <p:grpSpPr>
          <a:xfrm>
            <a:off x="1501378" y="6111974"/>
            <a:ext cx="5769531" cy="241093"/>
            <a:chOff x="1507061" y="4203261"/>
            <a:chExt cx="5769531" cy="241093"/>
          </a:xfrm>
        </p:grpSpPr>
        <p:sp>
          <p:nvSpPr>
            <p:cNvPr id="56" name="Text Box">
              <a:extLst>
                <a:ext uri="{FF2B5EF4-FFF2-40B4-BE49-F238E27FC236}">
                  <a16:creationId xmlns:a16="http://schemas.microsoft.com/office/drawing/2014/main" id="{3DB68B9C-9311-49D3-93F5-0F9035038CB5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28AB85A-85B4-4EB9-986A-3E8360528309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30BDB13-78F3-43DE-993F-A92C5FA39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377" y="2661458"/>
            <a:ext cx="5709547" cy="252109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1661" y="2503484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E0836D-290C-49BC-837D-44226EB3E482}"/>
              </a:ext>
            </a:extLst>
          </p:cNvPr>
          <p:cNvSpPr/>
          <p:nvPr/>
        </p:nvSpPr>
        <p:spPr>
          <a:xfrm>
            <a:off x="1474571" y="2624698"/>
            <a:ext cx="5766489" cy="258985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8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6017"/>
              </p:ext>
            </p:extLst>
          </p:nvPr>
        </p:nvGraphicFramePr>
        <p:xfrm>
          <a:off x="7451567" y="971550"/>
          <a:ext cx="2418714" cy="18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에디터 적용된 내용 노출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>
                <a:latin typeface="+mj-ea"/>
              </a:rPr>
              <a:t>웹에디터</a:t>
            </a:r>
            <a:r>
              <a:rPr lang="ko-KR" altLang="en-US" sz="800" dirty="0">
                <a:latin typeface="+mj-ea"/>
              </a:rPr>
              <a:t>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74499" y="6453495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26221"/>
              </p:ext>
            </p:extLst>
          </p:nvPr>
        </p:nvGraphicFramePr>
        <p:xfrm>
          <a:off x="232610" y="1446297"/>
          <a:ext cx="7074570" cy="483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3527205621"/>
                    </a:ext>
                  </a:extLst>
                </a:gridCol>
                <a:gridCol w="2253917">
                  <a:extLst>
                    <a:ext uri="{9D8B030D-6E8A-4147-A177-3AD203B41FA5}">
                      <a16:colId xmlns:a16="http://schemas.microsoft.com/office/drawing/2014/main" val="1440300812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작성일시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2022-07-07 14:02:37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지난해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얼마나 투자했나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3111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800" b="0" dirty="0"/>
                        <a:t>[</a:t>
                      </a:r>
                      <a:r>
                        <a:rPr lang="ko-KR" altLang="en-US" sz="800" b="0" i="1" dirty="0" err="1">
                          <a:solidFill>
                            <a:srgbClr val="0070C0"/>
                          </a:solidFill>
                        </a:rPr>
                        <a:t>디지털데일리</a:t>
                      </a:r>
                      <a:r>
                        <a:rPr lang="ko-KR" altLang="en-US" sz="800" b="0" i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b="0" i="1" dirty="0" err="1">
                          <a:solidFill>
                            <a:srgbClr val="0070C0"/>
                          </a:solidFill>
                        </a:rPr>
                        <a:t>최민지기자</a:t>
                      </a:r>
                      <a:r>
                        <a:rPr lang="en-US" altLang="ko-KR" sz="800" b="0" dirty="0"/>
                        <a:t>] </a:t>
                      </a:r>
                      <a:r>
                        <a:rPr lang="ko-KR" altLang="en-US" sz="800" b="0" dirty="0"/>
                        <a:t>국내 대표 플랫폼 네이버와 카카오는 지난해 정보기술</a:t>
                      </a:r>
                      <a:r>
                        <a:rPr lang="en-US" altLang="ko-KR" sz="800" b="0" dirty="0"/>
                        <a:t>(IT) </a:t>
                      </a:r>
                      <a:r>
                        <a:rPr lang="ko-KR" altLang="en-US" sz="800" b="0" dirty="0"/>
                        <a:t>및 정보보호에 얼마나 많은 투자를 집행했을까</a:t>
                      </a:r>
                      <a:r>
                        <a:rPr lang="en-US" altLang="ko-KR" sz="800" b="0" dirty="0"/>
                        <a:t>?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1" dirty="0"/>
                        <a:t>5</a:t>
                      </a:r>
                      <a:r>
                        <a:rPr lang="ko-KR" altLang="en-US" sz="800" b="1" dirty="0"/>
                        <a:t>일 정보보호 공시 포털에 따르면 네이버는 지난해 </a:t>
                      </a:r>
                      <a:r>
                        <a:rPr lang="en-US" altLang="ko-KR" sz="800" b="1" dirty="0"/>
                        <a:t>IT</a:t>
                      </a:r>
                      <a:r>
                        <a:rPr lang="ko-KR" altLang="en-US" sz="800" b="1" dirty="0"/>
                        <a:t>부문에 </a:t>
                      </a:r>
                      <a:r>
                        <a:rPr lang="en-US" altLang="ko-KR" sz="800" b="1" dirty="0"/>
                        <a:t>9252</a:t>
                      </a:r>
                      <a:r>
                        <a:rPr lang="ko-KR" altLang="en-US" sz="800" b="1" dirty="0"/>
                        <a:t>억</a:t>
                      </a:r>
                      <a:r>
                        <a:rPr lang="en-US" altLang="ko-KR" sz="800" b="1" dirty="0"/>
                        <a:t>9100</a:t>
                      </a:r>
                      <a:r>
                        <a:rPr lang="ko-KR" altLang="en-US" sz="800" b="1" dirty="0"/>
                        <a:t>만원을 투입했다</a:t>
                      </a:r>
                      <a:r>
                        <a:rPr lang="en-US" altLang="ko-KR" sz="800" b="1" dirty="0"/>
                        <a:t>. </a:t>
                      </a:r>
                      <a:r>
                        <a:rPr lang="ko-KR" altLang="en-US" sz="800" b="1" dirty="0"/>
                        <a:t>플랫폼 기업 중 가장 큰 규모다</a:t>
                      </a:r>
                      <a:r>
                        <a:rPr lang="en-US" altLang="ko-KR" sz="800" b="1" dirty="0"/>
                        <a:t>.</a:t>
                      </a:r>
                      <a:r>
                        <a:rPr lang="en-US" altLang="ko-KR" sz="800" b="0" dirty="0"/>
                        <a:t> IT </a:t>
                      </a:r>
                      <a:r>
                        <a:rPr lang="ko-KR" altLang="en-US" sz="800" b="0" dirty="0"/>
                        <a:t>기업인 만큼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정보기술 투자 비율이 높다는 설명이다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네이버는 “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부문과 관련해 기획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·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개발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·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운영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·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유지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·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보수를 수행하는 내부 인력 확충 등으로 투자를 </a:t>
                      </a: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확대했다</a:t>
                      </a:r>
                      <a:r>
                        <a:rPr lang="ko-KR" altLang="en-US" sz="800" b="0" dirty="0" err="1"/>
                        <a:t>”며</a:t>
                      </a:r>
                      <a:r>
                        <a:rPr lang="ko-KR" altLang="en-US" sz="800" b="0" dirty="0"/>
                        <a:t> “정보처리 시스템 구입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유지보수 등에 대한 투자도 크게 </a:t>
                      </a:r>
                      <a:r>
                        <a:rPr lang="ko-KR" altLang="en-US" sz="800" b="0" dirty="0" err="1"/>
                        <a:t>늘었다”고</a:t>
                      </a:r>
                      <a:r>
                        <a:rPr lang="ko-KR" altLang="en-US" sz="800" b="0" dirty="0"/>
                        <a:t> 말했다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정보보호 투자액은 </a:t>
                      </a:r>
                      <a:r>
                        <a:rPr lang="en-US" altLang="ko-KR" sz="800" b="0" dirty="0"/>
                        <a:t>350</a:t>
                      </a:r>
                      <a:r>
                        <a:rPr lang="ko-KR" altLang="en-US" sz="800" b="0" dirty="0"/>
                        <a:t>억</a:t>
                      </a:r>
                      <a:r>
                        <a:rPr lang="en-US" altLang="ko-KR" sz="800" b="0" dirty="0"/>
                        <a:t>4300</a:t>
                      </a:r>
                      <a:r>
                        <a:rPr lang="ko-KR" altLang="en-US" sz="800" b="0" dirty="0"/>
                        <a:t>만원으로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투자액 </a:t>
                      </a:r>
                      <a:r>
                        <a:rPr lang="en-US" altLang="ko-KR" sz="800" b="0" dirty="0"/>
                        <a:t>3.8%</a:t>
                      </a:r>
                      <a:r>
                        <a:rPr lang="ko-KR" altLang="en-US" sz="800" b="0" dirty="0"/>
                        <a:t>를 차지한다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네이버는 </a:t>
                      </a:r>
                      <a:r>
                        <a:rPr lang="ko-KR" altLang="en-US" sz="800" b="0" dirty="0" err="1"/>
                        <a:t>데브섹옵스</a:t>
                      </a:r>
                      <a:r>
                        <a:rPr lang="ko-KR" altLang="en-US" sz="800" b="0" dirty="0"/>
                        <a:t> 지원 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서비스관리도구 통합 권한관리시스템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암호관리시스템 등 자체 보안 시스템을 개발 운영에도 투자하고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이러한 자체 개발 시스템 비용은 공시에 포함되지 않았다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 총 임직원 수는 </a:t>
                      </a:r>
                      <a:r>
                        <a:rPr lang="en-US" altLang="ko-KR" sz="800" b="0" dirty="0"/>
                        <a:t>4319</a:t>
                      </a:r>
                      <a:r>
                        <a:rPr lang="ko-KR" altLang="en-US" sz="800" b="0" dirty="0"/>
                        <a:t>명이며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부문 인력은 </a:t>
                      </a:r>
                      <a:r>
                        <a:rPr lang="en-US" altLang="ko-KR" sz="800" b="0" dirty="0"/>
                        <a:t>3069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10</a:t>
                      </a:r>
                      <a:r>
                        <a:rPr lang="ko-KR" altLang="en-US" sz="800" b="0" dirty="0"/>
                        <a:t>명 중 </a:t>
                      </a:r>
                      <a:r>
                        <a:rPr lang="en-US" altLang="ko-KR" sz="800" b="0" dirty="0"/>
                        <a:t>7</a:t>
                      </a:r>
                      <a:r>
                        <a:rPr lang="ko-KR" altLang="en-US" sz="800" b="0" dirty="0"/>
                        <a:t>명 이상이 </a:t>
                      </a:r>
                      <a:r>
                        <a:rPr lang="en-US" altLang="ko-KR" sz="800" b="0" dirty="0"/>
                        <a:t>IT </a:t>
                      </a:r>
                      <a:r>
                        <a:rPr lang="ko-KR" altLang="en-US" sz="800" b="0" dirty="0"/>
                        <a:t>인력인 셈이다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전담인력은 내부인력 </a:t>
                      </a:r>
                      <a:r>
                        <a:rPr lang="en-US" altLang="ko-KR" sz="800" b="0" dirty="0"/>
                        <a:t>47</a:t>
                      </a:r>
                      <a:r>
                        <a:rPr lang="ko-KR" altLang="en-US" sz="800" b="0" dirty="0"/>
                        <a:t>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외주인력 </a:t>
                      </a:r>
                      <a:r>
                        <a:rPr lang="en-US" altLang="ko-KR" sz="800" b="0" dirty="0"/>
                        <a:t>60</a:t>
                      </a:r>
                      <a:r>
                        <a:rPr lang="ko-KR" altLang="en-US" sz="800" b="0" dirty="0"/>
                        <a:t>명 총 </a:t>
                      </a:r>
                      <a:r>
                        <a:rPr lang="en-US" altLang="ko-KR" sz="800" b="0" dirty="0"/>
                        <a:t>107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 직원 수는 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 인력 </a:t>
                      </a:r>
                      <a:r>
                        <a:rPr lang="en-US" altLang="ko-KR" sz="800" b="0" dirty="0"/>
                        <a:t>3.5%</a:t>
                      </a:r>
                      <a:r>
                        <a:rPr lang="ko-KR" altLang="en-US" sz="800" b="0" dirty="0"/>
                        <a:t>에 해당된다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1000" b="1" u="sng" dirty="0"/>
                        <a:t>이와 관련 네이버는 “최근 대규모 개발자 채용</a:t>
                      </a:r>
                      <a:r>
                        <a:rPr lang="en-US" altLang="ko-KR" sz="1000" b="1" u="sng" dirty="0"/>
                        <a:t>, </a:t>
                      </a:r>
                      <a:r>
                        <a:rPr lang="ko-KR" altLang="en-US" sz="1000" b="1" u="sng" dirty="0"/>
                        <a:t>내부 개발한 보안 시스템 활용이 높은 이유로 인해</a:t>
                      </a:r>
                      <a:r>
                        <a:rPr lang="en-US" altLang="ko-KR" sz="1000" b="1" u="sng" dirty="0"/>
                        <a:t>, IT</a:t>
                      </a:r>
                      <a:r>
                        <a:rPr lang="ko-KR" altLang="en-US" sz="1000" b="1" u="sng" dirty="0"/>
                        <a:t>부문 투자</a:t>
                      </a:r>
                      <a:r>
                        <a:rPr lang="en-US" altLang="ko-KR" sz="1000" b="1" u="sng" dirty="0"/>
                        <a:t>(</a:t>
                      </a:r>
                      <a:r>
                        <a:rPr lang="ko-KR" altLang="en-US" sz="1000" b="1" u="sng" dirty="0"/>
                        <a:t>인력</a:t>
                      </a:r>
                      <a:r>
                        <a:rPr lang="en-US" altLang="ko-KR" sz="1000" b="1" u="sng" dirty="0"/>
                        <a:t>) </a:t>
                      </a:r>
                      <a:r>
                        <a:rPr lang="ko-KR" altLang="en-US" sz="1000" b="1" u="sng" dirty="0"/>
                        <a:t>대비 정보보호부문 투자</a:t>
                      </a:r>
                      <a:r>
                        <a:rPr lang="en-US" altLang="ko-KR" sz="1000" b="1" u="sng" dirty="0"/>
                        <a:t>(</a:t>
                      </a:r>
                      <a:r>
                        <a:rPr lang="ko-KR" altLang="en-US" sz="1000" b="1" u="sng" dirty="0"/>
                        <a:t>인력</a:t>
                      </a:r>
                      <a:r>
                        <a:rPr lang="en-US" altLang="ko-KR" sz="1000" b="1" u="sng" dirty="0"/>
                        <a:t>) </a:t>
                      </a:r>
                      <a:r>
                        <a:rPr lang="ko-KR" altLang="en-US" sz="1000" b="1" u="sng" dirty="0"/>
                        <a:t>비율이 </a:t>
                      </a:r>
                      <a:r>
                        <a:rPr lang="ko-KR" altLang="en-US" sz="1000" b="1" u="sng" dirty="0" err="1"/>
                        <a:t>낮아보일</a:t>
                      </a:r>
                      <a:r>
                        <a:rPr lang="ko-KR" altLang="en-US" sz="1000" b="1" u="sng" dirty="0"/>
                        <a:t> 수 있다”고 부연했다</a:t>
                      </a:r>
                      <a:r>
                        <a:rPr lang="en-US" altLang="ko-KR" sz="1000" b="1" u="sng" dirty="0"/>
                        <a:t>.</a:t>
                      </a:r>
                      <a:endParaRPr lang="en-US" altLang="ko-KR" sz="800" b="1" u="sng" dirty="0"/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이어 “네이버는 인력 확대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장비 이용료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통신회선비용 등에 투자를 확대하고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이사회 산하 </a:t>
                      </a:r>
                      <a:r>
                        <a:rPr lang="ko-KR" altLang="en-US" sz="800" b="0" dirty="0" err="1"/>
                        <a:t>리스크관리위원회를</a:t>
                      </a:r>
                      <a:r>
                        <a:rPr lang="ko-KR" altLang="en-US" sz="800" b="0" dirty="0"/>
                        <a:t> 통한 정보보호 리스크를 관리하고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외부 인사로 구성된 개인정보보호위원회를 통한 연구 및 자문활동도 진행하고 있다”며 “</a:t>
                      </a:r>
                      <a:r>
                        <a:rPr lang="en-US" altLang="ko-KR" sz="800" b="0" dirty="0"/>
                        <a:t>2012</a:t>
                      </a:r>
                      <a:r>
                        <a:rPr lang="ko-KR" altLang="en-US" sz="800" b="0" dirty="0"/>
                        <a:t>년 국내 최초로 </a:t>
                      </a:r>
                      <a:r>
                        <a:rPr lang="en-US" altLang="ko-KR" sz="800" b="0" dirty="0"/>
                        <a:t>SOC2, 3</a:t>
                      </a:r>
                      <a:r>
                        <a:rPr lang="ko-KR" altLang="en-US" sz="800" b="0" dirty="0"/>
                        <a:t>를 동시 인증을 획득한 뒤 </a:t>
                      </a:r>
                      <a:r>
                        <a:rPr lang="en-US" altLang="ko-KR" sz="800" b="0" dirty="0"/>
                        <a:t>10</a:t>
                      </a:r>
                      <a:r>
                        <a:rPr lang="ko-KR" altLang="en-US" sz="800" b="0" dirty="0"/>
                        <a:t>년 이상 해당 인증을 갱신하며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개인정보 관리 체계 및 내부 통제에 있어 글로벌 수준 경쟁력을 유지하고 있다”고 덧붙였다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5744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1.xlsx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2.xlsx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4766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739036" y="6453495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12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3573" y="6452726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63085" y="2455336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E5FAD6B-55FD-430A-8613-C5DDB352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5" y="5866660"/>
            <a:ext cx="119062" cy="1190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B6539C-2115-43AD-8E2F-74405997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5" y="6047887"/>
            <a:ext cx="119062" cy="1190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C9BB9-CEF7-4E9A-B80D-7E6E4B36430A}"/>
              </a:ext>
            </a:extLst>
          </p:cNvPr>
          <p:cNvSpPr/>
          <p:nvPr/>
        </p:nvSpPr>
        <p:spPr>
          <a:xfrm>
            <a:off x="1365421" y="2572355"/>
            <a:ext cx="5958017" cy="3152941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00908"/>
              </p:ext>
            </p:extLst>
          </p:nvPr>
        </p:nvGraphicFramePr>
        <p:xfrm>
          <a:off x="7451567" y="971550"/>
          <a:ext cx="2418714" cy="28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스마트 에디터 추가 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저장된 내용 노출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파일첨부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43007" y="6467781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26152"/>
              </p:ext>
            </p:extLst>
          </p:nvPr>
        </p:nvGraphicFramePr>
        <p:xfrm>
          <a:off x="232610" y="1446297"/>
          <a:ext cx="7074570" cy="496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591953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26480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4036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307629"/>
                  </a:ext>
                </a:extLst>
              </a:tr>
              <a:tr h="3789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849883"/>
                  </a:ext>
                </a:extLst>
              </a:tr>
              <a:tr h="3789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51007"/>
                  </a:ext>
                </a:extLst>
              </a:tr>
            </a:tbl>
          </a:graphicData>
        </a:graphic>
      </p:graphicFrame>
      <p:sp>
        <p:nvSpPr>
          <p:cNvPr id="34" name="Text Box"/>
          <p:cNvSpPr/>
          <p:nvPr/>
        </p:nvSpPr>
        <p:spPr>
          <a:xfrm>
            <a:off x="1501378" y="2286562"/>
            <a:ext cx="5709548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네이버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카카오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지난해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IT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 얼마나 투자했나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1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공지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743754" y="6471020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Title Bar"/>
          <p:cNvSpPr/>
          <p:nvPr>
            <p:custDataLst>
              <p:tags r:id="rId2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074590-A877-4ED9-B8C7-2A4842371A71}"/>
              </a:ext>
            </a:extLst>
          </p:cNvPr>
          <p:cNvGrpSpPr/>
          <p:nvPr/>
        </p:nvGrpSpPr>
        <p:grpSpPr>
          <a:xfrm>
            <a:off x="1501378" y="5326806"/>
            <a:ext cx="5769531" cy="241093"/>
            <a:chOff x="1507061" y="4203261"/>
            <a:chExt cx="5769531" cy="241093"/>
          </a:xfrm>
        </p:grpSpPr>
        <p:sp>
          <p:nvSpPr>
            <p:cNvPr id="50" name="Text Box">
              <a:extLst>
                <a:ext uri="{FF2B5EF4-FFF2-40B4-BE49-F238E27FC236}">
                  <a16:creationId xmlns:a16="http://schemas.microsoft.com/office/drawing/2014/main" id="{A78F1F1F-BFC6-4045-A12E-B255653096E2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CFD4DC-BF44-4918-9701-B0CBD6574ED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B3F514B-06A3-4CD6-81E6-E065E503B441}"/>
              </a:ext>
            </a:extLst>
          </p:cNvPr>
          <p:cNvGrpSpPr/>
          <p:nvPr/>
        </p:nvGrpSpPr>
        <p:grpSpPr>
          <a:xfrm>
            <a:off x="1501378" y="5713577"/>
            <a:ext cx="5769531" cy="241093"/>
            <a:chOff x="1507061" y="4203261"/>
            <a:chExt cx="5769531" cy="241093"/>
          </a:xfrm>
        </p:grpSpPr>
        <p:sp>
          <p:nvSpPr>
            <p:cNvPr id="53" name="Text Box">
              <a:extLst>
                <a:ext uri="{FF2B5EF4-FFF2-40B4-BE49-F238E27FC236}">
                  <a16:creationId xmlns:a16="http://schemas.microsoft.com/office/drawing/2014/main" id="{7072D9CA-679B-4D4F-AEBE-9B25C8DD7216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D2ED8FB-0505-482D-A7D2-47159E6B29CF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F40759-9D70-436D-9C5C-6094C4350E2D}"/>
              </a:ext>
            </a:extLst>
          </p:cNvPr>
          <p:cNvGrpSpPr/>
          <p:nvPr/>
        </p:nvGrpSpPr>
        <p:grpSpPr>
          <a:xfrm>
            <a:off x="1501378" y="6111974"/>
            <a:ext cx="5769531" cy="241093"/>
            <a:chOff x="1507061" y="4203261"/>
            <a:chExt cx="5769531" cy="241093"/>
          </a:xfrm>
        </p:grpSpPr>
        <p:sp>
          <p:nvSpPr>
            <p:cNvPr id="67" name="Text Box">
              <a:extLst>
                <a:ext uri="{FF2B5EF4-FFF2-40B4-BE49-F238E27FC236}">
                  <a16:creationId xmlns:a16="http://schemas.microsoft.com/office/drawing/2014/main" id="{ED4BEFEB-FCAB-4396-87ED-56BB5FCF1BDC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C54776E-0576-416E-9A48-7DD97E4A6064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47E672-399A-4BE5-833D-AC14F9682EC1}"/>
              </a:ext>
            </a:extLst>
          </p:cNvPr>
          <p:cNvSpPr/>
          <p:nvPr/>
        </p:nvSpPr>
        <p:spPr>
          <a:xfrm>
            <a:off x="1331661" y="2503484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7ADB44-2CE0-455F-9A99-66FF6B2569AC}"/>
              </a:ext>
            </a:extLst>
          </p:cNvPr>
          <p:cNvSpPr/>
          <p:nvPr/>
        </p:nvSpPr>
        <p:spPr>
          <a:xfrm>
            <a:off x="1474571" y="2624698"/>
            <a:ext cx="5766489" cy="258985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AA03A9D-9F85-4293-AF86-987C59F8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378" y="2641717"/>
            <a:ext cx="5709547" cy="25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451567" y="971550"/>
          <a:ext cx="2418714" cy="487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검색 영역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692591"/>
                  </a:ext>
                </a:extLst>
              </a:tr>
              <a:tr h="144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카테고리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전체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공지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중요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  <a:tr h="169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검색조건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전체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제목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내용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제목</a:t>
                      </a:r>
                      <a:r>
                        <a:rPr lang="en-US" altLang="ko-KR" sz="700" dirty="0"/>
                        <a:t>+</a:t>
                      </a:r>
                      <a:r>
                        <a:rPr lang="ko-KR" altLang="en-US" sz="700" dirty="0"/>
                        <a:t>내용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작성자명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68730"/>
                  </a:ext>
                </a:extLst>
              </a:tr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4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검색어 입력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 err="1"/>
                        <a:t>엔터</a:t>
                      </a:r>
                      <a:r>
                        <a:rPr lang="ko-KR" altLang="en-US" sz="700" dirty="0"/>
                        <a:t> 입력 시 검색 기능 실행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99273"/>
                  </a:ext>
                </a:extLst>
              </a:tr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5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검색 조건과 정렬 조건으로 검색 기능 실행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검색 총 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검색 목록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페이징</a:t>
                      </a:r>
                      <a:r>
                        <a:rPr lang="ko-KR" altLang="en-US" sz="700" dirty="0"/>
                        <a:t> 모두 페이지 이동 없이 현재 화면에서 변경</a:t>
                      </a:r>
                      <a:r>
                        <a:rPr lang="en-US" altLang="ko-KR" sz="700" dirty="0"/>
                        <a:t>(ajax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398338"/>
                  </a:ext>
                </a:extLst>
              </a:tr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6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검색 총 수 표시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89982"/>
                  </a:ext>
                </a:extLst>
              </a:tr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7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정렬순서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최근 작성일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조회수 </a:t>
                      </a:r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조회 수가 많은 순서</a:t>
                      </a:r>
                      <a:endParaRPr lang="en-US" altLang="ko-KR" sz="700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변경 시 목록 재 조회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85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8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클릭 시 상세 페이지로 이동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등록일을 기준으로 </a:t>
                      </a:r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일까지의 게시글 제목 뒤에 </a:t>
                      </a:r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아이콘 노출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9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페이지 당 목록 수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10</a:t>
                      </a:r>
                      <a:r>
                        <a:rPr lang="ko-KR" altLang="en-US" sz="700" dirty="0"/>
                        <a:t>개씩 보기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20</a:t>
                      </a:r>
                      <a:r>
                        <a:rPr lang="ko-KR" altLang="en-US" sz="700" dirty="0"/>
                        <a:t>개씩 보기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50</a:t>
                      </a:r>
                      <a:r>
                        <a:rPr lang="ko-KR" altLang="en-US" sz="700" dirty="0"/>
                        <a:t>개씩 보기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변경 시 목록 재 조회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40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10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 페이지로 이동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10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페이징</a:t>
                      </a:r>
                      <a:r>
                        <a:rPr lang="ko-KR" altLang="en-US" sz="700" dirty="0"/>
                        <a:t> 기능</a:t>
                      </a:r>
                      <a:endParaRPr lang="en-US" altLang="ko-KR" sz="7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700" dirty="0"/>
                        <a:t>◀◀</a:t>
                      </a:r>
                      <a:r>
                        <a:rPr lang="en-US" altLang="ko-KR" sz="700" dirty="0"/>
                        <a:t>: 1</a:t>
                      </a:r>
                      <a:r>
                        <a:rPr lang="ko-KR" altLang="en-US" sz="700" dirty="0"/>
                        <a:t>페이지로 목록 이동</a:t>
                      </a:r>
                      <a:endParaRPr lang="en-US" altLang="ko-KR" sz="7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700" dirty="0"/>
                        <a:t>◀</a:t>
                      </a:r>
                      <a:r>
                        <a:rPr lang="en-US" altLang="ko-KR" sz="700" dirty="0"/>
                        <a:t> : </a:t>
                      </a:r>
                      <a:r>
                        <a:rPr lang="ko-KR" altLang="en-US" sz="700" dirty="0"/>
                        <a:t>이전 페이지</a:t>
                      </a:r>
                      <a:r>
                        <a:rPr lang="en-US" altLang="ko-KR" sz="700" dirty="0"/>
                        <a:t>(-1</a:t>
                      </a:r>
                      <a:r>
                        <a:rPr lang="ko-KR" altLang="en-US" sz="700" dirty="0"/>
                        <a:t>페이지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로 이동</a:t>
                      </a:r>
                      <a:endParaRPr lang="en-US" altLang="ko-KR" sz="7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700" dirty="0"/>
                        <a:t>페이지 번호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선택한 페이지 이동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현재 페이지인 경우 클릭 시 동작 없음</a:t>
                      </a:r>
                      <a:endParaRPr lang="en-US" altLang="ko-KR" sz="7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700" dirty="0"/>
                        <a:t>▶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다음 페이지</a:t>
                      </a:r>
                      <a:r>
                        <a:rPr lang="en-US" altLang="ko-KR" sz="700" dirty="0"/>
                        <a:t>(+1</a:t>
                      </a:r>
                      <a:r>
                        <a:rPr lang="ko-KR" altLang="en-US" sz="700" dirty="0"/>
                        <a:t>페이지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로 이동</a:t>
                      </a:r>
                      <a:endParaRPr lang="en-US" altLang="ko-KR" sz="7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700" dirty="0"/>
                        <a:t>▶▶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마지막 페이지로 목록 이동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70506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기본기능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목록</a:t>
            </a:r>
          </a:p>
        </p:txBody>
      </p:sp>
      <p:sp>
        <p:nvSpPr>
          <p:cNvPr id="178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altLang="ko-KR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81" name="표 180"/>
          <p:cNvGraphicFramePr>
            <a:graphicFrameLocks noGrp="1"/>
          </p:cNvGraphicFramePr>
          <p:nvPr>
            <p:extLst/>
          </p:nvPr>
        </p:nvGraphicFramePr>
        <p:xfrm>
          <a:off x="232610" y="2562293"/>
          <a:ext cx="7074568" cy="23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68">
                  <a:extLst>
                    <a:ext uri="{9D8B030D-6E8A-4147-A177-3AD203B41FA5}">
                      <a16:colId xmlns:a16="http://schemas.microsoft.com/office/drawing/2014/main" val="2977355385"/>
                    </a:ext>
                  </a:extLst>
                </a:gridCol>
                <a:gridCol w="678890">
                  <a:extLst>
                    <a:ext uri="{9D8B030D-6E8A-4147-A177-3AD203B41FA5}">
                      <a16:colId xmlns:a16="http://schemas.microsoft.com/office/drawing/2014/main" val="1329123517"/>
                    </a:ext>
                  </a:extLst>
                </a:gridCol>
                <a:gridCol w="3645075">
                  <a:extLst>
                    <a:ext uri="{9D8B030D-6E8A-4147-A177-3AD203B41FA5}">
                      <a16:colId xmlns:a16="http://schemas.microsoft.com/office/drawing/2014/main" val="2226113771"/>
                    </a:ext>
                  </a:extLst>
                </a:gridCol>
                <a:gridCol w="749643">
                  <a:extLst>
                    <a:ext uri="{9D8B030D-6E8A-4147-A177-3AD203B41FA5}">
                      <a16:colId xmlns:a16="http://schemas.microsoft.com/office/drawing/2014/main" val="489820611"/>
                    </a:ext>
                  </a:extLst>
                </a:gridCol>
                <a:gridCol w="476680">
                  <a:extLst>
                    <a:ext uri="{9D8B030D-6E8A-4147-A177-3AD203B41FA5}">
                      <a16:colId xmlns:a16="http://schemas.microsoft.com/office/drawing/2014/main" val="292543598"/>
                    </a:ext>
                  </a:extLst>
                </a:gridCol>
                <a:gridCol w="1064012">
                  <a:extLst>
                    <a:ext uri="{9D8B030D-6E8A-4147-A177-3AD203B41FA5}">
                      <a16:colId xmlns:a16="http://schemas.microsoft.com/office/drawing/2014/main" val="2190174554"/>
                    </a:ext>
                  </a:extLst>
                </a:gridCol>
              </a:tblGrid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카테고리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조회수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69999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1258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토목달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학습 자료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토목달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모의고사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회분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LC mp3,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해설 및 정오표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2022-07-01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20701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1257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공지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마이크로소프트 윈도우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10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출시에 따른 </a:t>
                      </a:r>
                      <a:r>
                        <a:rPr lang="en-US" altLang="ko-KR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EBSlang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서비스 이용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안내말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홍길동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467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787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EBS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사이트 시스템 점검 안내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월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24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))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2022-04-28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82943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중요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초등전학년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개월 코스 당첨자발표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0049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12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개월 풀패키지 당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8197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플목달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아이엘츠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플목달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아이엘츠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온라인 유학박람회 당첨자 발표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84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43522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345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57580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중요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1,654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15770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공지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환불 요청 시 유의사항입니다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587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65851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124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234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012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2610" y="1433291"/>
          <a:ext cx="7074569" cy="7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569">
                  <a:extLst>
                    <a:ext uri="{9D8B030D-6E8A-4147-A177-3AD203B41FA5}">
                      <a16:colId xmlns:a16="http://schemas.microsoft.com/office/drawing/2014/main" val="829110154"/>
                    </a:ext>
                  </a:extLst>
                </a:gridCol>
              </a:tblGrid>
              <a:tr h="353564">
                <a:tc>
                  <a:txBody>
                    <a:bodyPr/>
                    <a:lstStyle/>
                    <a:p>
                      <a:pPr latinLnBrk="0" hangingPunct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138061"/>
                  </a:ext>
                </a:extLst>
              </a:tr>
              <a:tr h="353564">
                <a:tc>
                  <a:txBody>
                    <a:bodyPr/>
                    <a:lstStyle/>
                    <a:p>
                      <a:pPr latinLnBrk="0" hangingPunct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06218"/>
                  </a:ext>
                </a:extLst>
              </a:tr>
            </a:tbl>
          </a:graphicData>
        </a:graphic>
      </p:graphicFrame>
      <p:grpSp>
        <p:nvGrpSpPr>
          <p:cNvPr id="9" name="Drop-Down Box"/>
          <p:cNvGrpSpPr/>
          <p:nvPr>
            <p:custDataLst>
              <p:tags r:id="rId2"/>
            </p:custDataLst>
          </p:nvPr>
        </p:nvGrpSpPr>
        <p:grpSpPr>
          <a:xfrm>
            <a:off x="832307" y="1497840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10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전체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1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Drop-Down Box"/>
          <p:cNvGrpSpPr/>
          <p:nvPr>
            <p:custDataLst>
              <p:tags r:id="rId3"/>
            </p:custDataLst>
          </p:nvPr>
        </p:nvGrpSpPr>
        <p:grpSpPr>
          <a:xfrm>
            <a:off x="294896" y="1851433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13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전체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/>
          <p:cNvSpPr/>
          <p:nvPr/>
        </p:nvSpPr>
        <p:spPr>
          <a:xfrm>
            <a:off x="1920372" y="1844505"/>
            <a:ext cx="456911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593" y="1851432"/>
            <a:ext cx="649481" cy="225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01273" y="1354559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0672" y="1728366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84044" y="5091889"/>
            <a:ext cx="2462864" cy="281000"/>
            <a:chOff x="2552231" y="4763440"/>
            <a:chExt cx="2462864" cy="281000"/>
          </a:xfrm>
        </p:grpSpPr>
        <p:sp>
          <p:nvSpPr>
            <p:cNvPr id="2" name="이등변 삼각형 1"/>
            <p:cNvSpPr/>
            <p:nvPr/>
          </p:nvSpPr>
          <p:spPr>
            <a:xfrm rot="16200000">
              <a:off x="2765390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" name="Text Box"/>
            <p:cNvSpPr/>
            <p:nvPr/>
          </p:nvSpPr>
          <p:spPr>
            <a:xfrm>
              <a:off x="2923671" y="4763440"/>
              <a:ext cx="1724530" cy="281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Segoe UI" panose="020B0502040204020203" pitchFamily="34" charset="0"/>
                </a:rPr>
                <a:t>1  2 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  <a:cs typeface="Segoe UI" panose="020B0502040204020203" pitchFamily="34" charset="0"/>
                </a:rPr>
                <a:t>3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Segoe UI" panose="020B0502040204020203" pitchFamily="34" charset="0"/>
                </a:rPr>
                <a:t>  4   5  6  7  8  9 10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6200000">
              <a:off x="2607949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6200000">
              <a:off x="2545854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4714018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4929008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4866913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538232" y="3111504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73594" y="5747506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12955" y="5622758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9" name="Drop-Down Box">
            <a:extLst>
              <a:ext uri="{FF2B5EF4-FFF2-40B4-BE49-F238E27FC236}">
                <a16:creationId xmlns:a16="http://schemas.microsoft.com/office/drawing/2014/main" id="{0A7D9204-1A18-44B4-8EC4-6E556BDE02C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384131" y="2259734"/>
            <a:ext cx="923048" cy="225703"/>
            <a:chOff x="1155957" y="1269649"/>
            <a:chExt cx="807879" cy="224278"/>
          </a:xfrm>
          <a:solidFill>
            <a:srgbClr val="FFFFFF"/>
          </a:solidFill>
        </p:grpSpPr>
        <p:sp>
          <p:nvSpPr>
            <p:cNvPr id="33" name="Text Box">
              <a:extLst>
                <a:ext uri="{FF2B5EF4-FFF2-40B4-BE49-F238E27FC236}">
                  <a16:creationId xmlns:a16="http://schemas.microsoft.com/office/drawing/2014/main" id="{AB4FF3B0-6F25-4929-A676-9562C10C6B81}"/>
                </a:ext>
              </a:extLst>
            </p:cNvPr>
            <p:cNvSpPr/>
            <p:nvPr/>
          </p:nvSpPr>
          <p:spPr>
            <a:xfrm>
              <a:off x="1155957" y="1269649"/>
              <a:ext cx="807879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최근 작성일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4" name="Arrow Down">
              <a:extLst>
                <a:ext uri="{FF2B5EF4-FFF2-40B4-BE49-F238E27FC236}">
                  <a16:creationId xmlns:a16="http://schemas.microsoft.com/office/drawing/2014/main" id="{31988B9D-D33D-435F-A12C-A4788D121DA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 Box">
            <a:extLst>
              <a:ext uri="{FF2B5EF4-FFF2-40B4-BE49-F238E27FC236}">
                <a16:creationId xmlns:a16="http://schemas.microsoft.com/office/drawing/2014/main" id="{36231BB2-8909-4622-B46A-398E1CDBB6ED}"/>
              </a:ext>
            </a:extLst>
          </p:cNvPr>
          <p:cNvSpPr/>
          <p:nvPr/>
        </p:nvSpPr>
        <p:spPr>
          <a:xfrm>
            <a:off x="5700584" y="2257208"/>
            <a:ext cx="667500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0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정렬순서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1DBD839F-804B-4973-8D1F-6BD5374E7927}"/>
              </a:ext>
            </a:extLst>
          </p:cNvPr>
          <p:cNvSpPr/>
          <p:nvPr/>
        </p:nvSpPr>
        <p:spPr>
          <a:xfrm>
            <a:off x="231270" y="2259372"/>
            <a:ext cx="1959479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0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총 </a:t>
            </a:r>
            <a:r>
              <a:rPr lang="en-US" altLang="ko-KR" sz="8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1,278</a:t>
            </a:r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건이 조회되었습니다</a:t>
            </a:r>
            <a:r>
              <a:rPr lang="en-US" altLang="ko-KR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.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B8E827-73A4-4DA2-80E5-AA52B33D79AD}"/>
              </a:ext>
            </a:extLst>
          </p:cNvPr>
          <p:cNvSpPr/>
          <p:nvPr/>
        </p:nvSpPr>
        <p:spPr>
          <a:xfrm>
            <a:off x="137046" y="132670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C85AE4-CE64-4C43-8304-9C664384D3C2}"/>
              </a:ext>
            </a:extLst>
          </p:cNvPr>
          <p:cNvSpPr/>
          <p:nvPr/>
        </p:nvSpPr>
        <p:spPr>
          <a:xfrm>
            <a:off x="1902657" y="1799847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F21854-BE9B-4191-823C-71AAAB0E2249}"/>
              </a:ext>
            </a:extLst>
          </p:cNvPr>
          <p:cNvSpPr/>
          <p:nvPr/>
        </p:nvSpPr>
        <p:spPr>
          <a:xfrm>
            <a:off x="7179014" y="174743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C1036C-3064-4FBA-914A-7AAC8E3273D0}"/>
              </a:ext>
            </a:extLst>
          </p:cNvPr>
          <p:cNvSpPr/>
          <p:nvPr/>
        </p:nvSpPr>
        <p:spPr>
          <a:xfrm>
            <a:off x="6308505" y="2175607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EE7C84-2542-4F78-A191-C7B411CBBDD9}"/>
              </a:ext>
            </a:extLst>
          </p:cNvPr>
          <p:cNvSpPr/>
          <p:nvPr/>
        </p:nvSpPr>
        <p:spPr>
          <a:xfrm>
            <a:off x="86053" y="226983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3" name="Drop-Down Box">
            <a:extLst>
              <a:ext uri="{FF2B5EF4-FFF2-40B4-BE49-F238E27FC236}">
                <a16:creationId xmlns:a16="http://schemas.microsoft.com/office/drawing/2014/main" id="{7DF79CBB-2693-4637-8577-65EBBA81E1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384131" y="5122472"/>
            <a:ext cx="923048" cy="225703"/>
            <a:chOff x="1155957" y="1269649"/>
            <a:chExt cx="807879" cy="224278"/>
          </a:xfrm>
          <a:solidFill>
            <a:srgbClr val="FFFFFF"/>
          </a:solidFill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550A8923-3A6F-4031-AB06-26CEF39FC419}"/>
                </a:ext>
              </a:extLst>
            </p:cNvPr>
            <p:cNvSpPr/>
            <p:nvPr/>
          </p:nvSpPr>
          <p:spPr>
            <a:xfrm>
              <a:off x="1155957" y="1269649"/>
              <a:ext cx="807879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10</a:t>
              </a:r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개씩 보기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5" name="Arrow Down">
              <a:extLst>
                <a:ext uri="{FF2B5EF4-FFF2-40B4-BE49-F238E27FC236}">
                  <a16:creationId xmlns:a16="http://schemas.microsoft.com/office/drawing/2014/main" id="{56508B47-1952-4DEC-8A63-30197305E6AB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800CF0-B981-495B-A777-F370A4FE868F}"/>
              </a:ext>
            </a:extLst>
          </p:cNvPr>
          <p:cNvSpPr/>
          <p:nvPr/>
        </p:nvSpPr>
        <p:spPr>
          <a:xfrm>
            <a:off x="6308505" y="5038345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FF34023D-5602-405A-8D35-611D453B8B58}"/>
              </a:ext>
            </a:extLst>
          </p:cNvPr>
          <p:cNvSpPr/>
          <p:nvPr/>
        </p:nvSpPr>
        <p:spPr>
          <a:xfrm>
            <a:off x="4550846" y="2817003"/>
            <a:ext cx="297572" cy="131488"/>
          </a:xfrm>
          <a:prstGeom prst="flowChartProcess">
            <a:avLst/>
          </a:prstGeom>
          <a:solidFill>
            <a:srgbClr val="0070C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NEW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2761B5-3B66-422C-8FD1-19F3D0AE4980}"/>
              </a:ext>
            </a:extLst>
          </p:cNvPr>
          <p:cNvSpPr/>
          <p:nvPr/>
        </p:nvSpPr>
        <p:spPr>
          <a:xfrm>
            <a:off x="2477807" y="5075119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269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451567" y="971550"/>
          <a:ext cx="2418714" cy="1546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1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작성자명 입력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  <a:tr h="1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비밀번호 입력</a:t>
                      </a:r>
                      <a:r>
                        <a:rPr lang="en-US" altLang="ko-KR" sz="700" dirty="0"/>
                        <a:t> </a:t>
                      </a:r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수정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삭제 시 확인용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68730"/>
                  </a:ext>
                </a:extLst>
              </a:tr>
              <a:tr h="50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카테고리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선택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공지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중요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64463"/>
                  </a:ext>
                </a:extLst>
              </a:tr>
              <a:tr h="27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4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저장하시겠습니까</a:t>
                      </a:r>
                      <a:r>
                        <a:rPr lang="en-US" altLang="ko-KR" sz="700" dirty="0"/>
                        <a:t>?” </a:t>
                      </a:r>
                      <a:r>
                        <a:rPr lang="ko-KR" altLang="en-US" sz="700" dirty="0"/>
                        <a:t>확인 후 저장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저장 후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저장되었습니다</a:t>
                      </a:r>
                      <a:r>
                        <a:rPr lang="en-US" altLang="ko-KR" sz="700" dirty="0"/>
                        <a:t>.” </a:t>
                      </a:r>
                      <a:r>
                        <a:rPr lang="ko-KR" altLang="en-US" sz="700" dirty="0"/>
                        <a:t>알림 메시지 노출 후 목록 </a:t>
                      </a:r>
                      <a:r>
                        <a:rPr lang="en-US" altLang="ko-KR" sz="700" dirty="0"/>
                        <a:t>1 </a:t>
                      </a:r>
                      <a:r>
                        <a:rPr lang="ko-KR" altLang="en-US" sz="700" dirty="0"/>
                        <a:t>페이지로 이동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검색조건  초기화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10055"/>
                  </a:ext>
                </a:extLst>
              </a:tr>
              <a:tr h="182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5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목록 페이지로 이동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검색조건 유지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647203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기본기능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등록</a:t>
            </a:r>
          </a:p>
        </p:txBody>
      </p:sp>
      <p:sp>
        <p:nvSpPr>
          <p:cNvPr id="178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43007" y="4680163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32610" y="1446297"/>
          <a:ext cx="7074570" cy="30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6807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032986">
                  <a:extLst>
                    <a:ext uri="{9D8B030D-6E8A-4147-A177-3AD203B41FA5}">
                      <a16:colId xmlns:a16="http://schemas.microsoft.com/office/drawing/2014/main" val="154447428"/>
                    </a:ext>
                  </a:extLst>
                </a:gridCol>
                <a:gridCol w="2418474">
                  <a:extLst>
                    <a:ext uri="{9D8B030D-6E8A-4147-A177-3AD203B41FA5}">
                      <a16:colId xmlns:a16="http://schemas.microsoft.com/office/drawing/2014/main" val="2854699954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1924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</a:tbl>
          </a:graphicData>
        </a:graphic>
      </p:graphicFrame>
      <p:sp>
        <p:nvSpPr>
          <p:cNvPr id="33" name="Text Box"/>
          <p:cNvSpPr/>
          <p:nvPr/>
        </p:nvSpPr>
        <p:spPr>
          <a:xfrm>
            <a:off x="1501378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4" name="Text Box"/>
          <p:cNvSpPr/>
          <p:nvPr/>
        </p:nvSpPr>
        <p:spPr>
          <a:xfrm>
            <a:off x="1501378" y="2278868"/>
            <a:ext cx="570954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2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1378" y="2679488"/>
            <a:ext cx="5709548" cy="1756153"/>
            <a:chOff x="1501378" y="2679488"/>
            <a:chExt cx="5709548" cy="1756153"/>
          </a:xfrm>
        </p:grpSpPr>
        <p:sp>
          <p:nvSpPr>
            <p:cNvPr id="39" name="Text Box"/>
            <p:cNvSpPr/>
            <p:nvPr/>
          </p:nvSpPr>
          <p:spPr>
            <a:xfrm>
              <a:off x="7090611" y="2679488"/>
              <a:ext cx="120315" cy="17561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8" name="Text Box"/>
            <p:cNvSpPr/>
            <p:nvPr/>
          </p:nvSpPr>
          <p:spPr>
            <a:xfrm>
              <a:off x="1501378" y="2679488"/>
              <a:ext cx="5589233" cy="175615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7090611" y="2899176"/>
              <a:ext cx="120315" cy="6405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090611" y="2679488"/>
              <a:ext cx="120315" cy="101812"/>
              <a:chOff x="7090611" y="2679488"/>
              <a:chExt cx="120315" cy="101812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10800000">
              <a:off x="7090611" y="4333829"/>
              <a:ext cx="120315" cy="101812"/>
              <a:chOff x="7090611" y="2679488"/>
              <a:chExt cx="120315" cy="101812"/>
            </a:xfrm>
          </p:grpSpPr>
          <p:sp>
            <p:nvSpPr>
              <p:cNvPr id="45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5743754" y="4683402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7154" y="1384966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7154" y="1816702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16697" y="457292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82369" y="457292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4955644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45373" y="1388594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34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64803"/>
              </p:ext>
            </p:extLst>
          </p:nvPr>
        </p:nvGraphicFramePr>
        <p:xfrm>
          <a:off x="7451567" y="971550"/>
          <a:ext cx="2418714" cy="1577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비밀번호 확인 팝업 노출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비밀번호 확인 팝업 노출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68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목록 페이지로 이동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검색조건 유지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2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4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비밀번호 검증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수정 클릭 후 비밀번호가 정확한 경우 팝업을 닫고 수정 페이지로 이동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삭제 클릭 후 비밀번호가 정확한 경우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삭제하시겠습니까</a:t>
                      </a:r>
                      <a:r>
                        <a:rPr lang="en-US" altLang="ko-KR" sz="700" dirty="0"/>
                        <a:t>?” </a:t>
                      </a:r>
                      <a:r>
                        <a:rPr lang="ko-KR" altLang="en-US" sz="700" dirty="0"/>
                        <a:t>확인 후 글 삭제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삭제 후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삭제되었습니다</a:t>
                      </a:r>
                      <a:r>
                        <a:rPr lang="en-US" altLang="ko-KR" sz="700" dirty="0"/>
                        <a:t>.” </a:t>
                      </a:r>
                      <a:r>
                        <a:rPr lang="ko-KR" altLang="en-US" sz="700" dirty="0"/>
                        <a:t>알린 후 팝업을 닫고 목록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페이지로 이동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검색조건  초기화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비밀번호가 틀린 경우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비밀번호가 일치하지 않습니다</a:t>
                      </a:r>
                      <a:r>
                        <a:rPr lang="en-US" altLang="ko-KR" sz="700" dirty="0"/>
                        <a:t>.” </a:t>
                      </a:r>
                      <a:r>
                        <a:rPr lang="ko-KR" altLang="en-US" sz="700" dirty="0"/>
                        <a:t>메시지 노출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272692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>
                <a:latin typeface="+mj-ea"/>
              </a:rPr>
              <a:t>기본기능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74499" y="5967459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32610" y="1446297"/>
          <a:ext cx="7074570" cy="426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3527205621"/>
                    </a:ext>
                  </a:extLst>
                </a:gridCol>
                <a:gridCol w="2253917">
                  <a:extLst>
                    <a:ext uri="{9D8B030D-6E8A-4147-A177-3AD203B41FA5}">
                      <a16:colId xmlns:a16="http://schemas.microsoft.com/office/drawing/2014/main" val="1440300812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작성일시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2022-07-07 14:02:37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지난해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얼마나 투자했나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3111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800" b="0" dirty="0"/>
                        <a:t>[</a:t>
                      </a:r>
                      <a:r>
                        <a:rPr lang="ko-KR" altLang="en-US" sz="800" b="0" dirty="0" err="1"/>
                        <a:t>디지털데일리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최민지기자</a:t>
                      </a:r>
                      <a:r>
                        <a:rPr lang="en-US" altLang="ko-KR" sz="800" b="0" dirty="0"/>
                        <a:t>] </a:t>
                      </a:r>
                      <a:r>
                        <a:rPr lang="ko-KR" altLang="en-US" sz="800" b="0" dirty="0"/>
                        <a:t>국내 대표 플랫폼 네이버와 카카오는 지난해 정보기술</a:t>
                      </a:r>
                      <a:r>
                        <a:rPr lang="en-US" altLang="ko-KR" sz="800" b="0" dirty="0"/>
                        <a:t>(IT) </a:t>
                      </a:r>
                      <a:r>
                        <a:rPr lang="ko-KR" altLang="en-US" sz="800" b="0" dirty="0"/>
                        <a:t>및 정보보호에 얼마나 많은 투자를 집행했을까</a:t>
                      </a:r>
                      <a:r>
                        <a:rPr lang="en-US" altLang="ko-KR" sz="800" b="0" dirty="0"/>
                        <a:t>?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5</a:t>
                      </a:r>
                      <a:r>
                        <a:rPr lang="ko-KR" altLang="en-US" sz="800" b="0" dirty="0"/>
                        <a:t>일 정보보호 공시 포털에 따르면 네이버는 지난해 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부문에 </a:t>
                      </a:r>
                      <a:r>
                        <a:rPr lang="en-US" altLang="ko-KR" sz="800" b="0" dirty="0"/>
                        <a:t>9252</a:t>
                      </a:r>
                      <a:r>
                        <a:rPr lang="ko-KR" altLang="en-US" sz="800" b="0" dirty="0"/>
                        <a:t>억</a:t>
                      </a:r>
                      <a:r>
                        <a:rPr lang="en-US" altLang="ko-KR" sz="800" b="0" dirty="0"/>
                        <a:t>9100</a:t>
                      </a:r>
                      <a:r>
                        <a:rPr lang="ko-KR" altLang="en-US" sz="800" b="0" dirty="0"/>
                        <a:t>만원을 투입했다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플랫폼 기업 중 가장 큰 규모다</a:t>
                      </a:r>
                      <a:r>
                        <a:rPr lang="en-US" altLang="ko-KR" sz="800" b="0" dirty="0"/>
                        <a:t>. IT </a:t>
                      </a:r>
                      <a:r>
                        <a:rPr lang="ko-KR" altLang="en-US" sz="800" b="0" dirty="0"/>
                        <a:t>기업인 만큼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정보기술 투자 비율이 높다는 설명이다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네이버는 “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부문과 관련해 기획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개발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운영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유지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보수를 수행하는 내부 인력 확충 등으로 투자를 </a:t>
                      </a:r>
                      <a:r>
                        <a:rPr lang="ko-KR" altLang="en-US" sz="800" b="0" dirty="0" err="1"/>
                        <a:t>확대했다”며</a:t>
                      </a:r>
                      <a:r>
                        <a:rPr lang="ko-KR" altLang="en-US" sz="800" b="0" dirty="0"/>
                        <a:t> “정보처리 시스템 구입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유지보수 등에 대한 투자도 크게 </a:t>
                      </a:r>
                      <a:r>
                        <a:rPr lang="ko-KR" altLang="en-US" sz="800" b="0" dirty="0" err="1"/>
                        <a:t>늘었다”고</a:t>
                      </a:r>
                      <a:r>
                        <a:rPr lang="ko-KR" altLang="en-US" sz="800" b="0" dirty="0"/>
                        <a:t> 말했다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정보보호 투자액은 </a:t>
                      </a:r>
                      <a:r>
                        <a:rPr lang="en-US" altLang="ko-KR" sz="800" b="0" dirty="0"/>
                        <a:t>350</a:t>
                      </a:r>
                      <a:r>
                        <a:rPr lang="ko-KR" altLang="en-US" sz="800" b="0" dirty="0"/>
                        <a:t>억</a:t>
                      </a:r>
                      <a:r>
                        <a:rPr lang="en-US" altLang="ko-KR" sz="800" b="0" dirty="0"/>
                        <a:t>4300</a:t>
                      </a:r>
                      <a:r>
                        <a:rPr lang="ko-KR" altLang="en-US" sz="800" b="0" dirty="0"/>
                        <a:t>만원으로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투자액 </a:t>
                      </a:r>
                      <a:r>
                        <a:rPr lang="en-US" altLang="ko-KR" sz="800" b="0" dirty="0"/>
                        <a:t>3.8%</a:t>
                      </a:r>
                      <a:r>
                        <a:rPr lang="ko-KR" altLang="en-US" sz="800" b="0" dirty="0"/>
                        <a:t>를 차지한다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네이버는 </a:t>
                      </a:r>
                      <a:r>
                        <a:rPr lang="ko-KR" altLang="en-US" sz="800" b="0" dirty="0" err="1"/>
                        <a:t>데브섹옵스</a:t>
                      </a:r>
                      <a:r>
                        <a:rPr lang="ko-KR" altLang="en-US" sz="800" b="0" dirty="0"/>
                        <a:t> 지원 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서비스관리도구 통합 권한관리시스템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암호관리시스템 등 자체 보안 시스템을 개발 운영에도 투자하고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이러한 자체 개발 시스템 비용은 공시에 포함되지 않았다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 총 임직원 수는 </a:t>
                      </a:r>
                      <a:r>
                        <a:rPr lang="en-US" altLang="ko-KR" sz="800" b="0" dirty="0"/>
                        <a:t>4319</a:t>
                      </a:r>
                      <a:r>
                        <a:rPr lang="ko-KR" altLang="en-US" sz="800" b="0" dirty="0"/>
                        <a:t>명이며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부문 인력은 </a:t>
                      </a:r>
                      <a:r>
                        <a:rPr lang="en-US" altLang="ko-KR" sz="800" b="0" dirty="0"/>
                        <a:t>3069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10</a:t>
                      </a:r>
                      <a:r>
                        <a:rPr lang="ko-KR" altLang="en-US" sz="800" b="0" dirty="0"/>
                        <a:t>명 중 </a:t>
                      </a:r>
                      <a:r>
                        <a:rPr lang="en-US" altLang="ko-KR" sz="800" b="0" dirty="0"/>
                        <a:t>7</a:t>
                      </a:r>
                      <a:r>
                        <a:rPr lang="ko-KR" altLang="en-US" sz="800" b="0" dirty="0"/>
                        <a:t>명 이상이 </a:t>
                      </a:r>
                      <a:r>
                        <a:rPr lang="en-US" altLang="ko-KR" sz="800" b="0" dirty="0"/>
                        <a:t>IT </a:t>
                      </a:r>
                      <a:r>
                        <a:rPr lang="ko-KR" altLang="en-US" sz="800" b="0" dirty="0"/>
                        <a:t>인력인 셈이다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전담인력은 내부인력 </a:t>
                      </a:r>
                      <a:r>
                        <a:rPr lang="en-US" altLang="ko-KR" sz="800" b="0" dirty="0"/>
                        <a:t>47</a:t>
                      </a:r>
                      <a:r>
                        <a:rPr lang="ko-KR" altLang="en-US" sz="800" b="0" dirty="0"/>
                        <a:t>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외주인력 </a:t>
                      </a:r>
                      <a:r>
                        <a:rPr lang="en-US" altLang="ko-KR" sz="800" b="0" dirty="0"/>
                        <a:t>60</a:t>
                      </a:r>
                      <a:r>
                        <a:rPr lang="ko-KR" altLang="en-US" sz="800" b="0" dirty="0"/>
                        <a:t>명 총 </a:t>
                      </a:r>
                      <a:r>
                        <a:rPr lang="en-US" altLang="ko-KR" sz="800" b="0" dirty="0"/>
                        <a:t>107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 직원 수는 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 인력 </a:t>
                      </a:r>
                      <a:r>
                        <a:rPr lang="en-US" altLang="ko-KR" sz="800" b="0" dirty="0"/>
                        <a:t>3.5%</a:t>
                      </a:r>
                      <a:r>
                        <a:rPr lang="ko-KR" altLang="en-US" sz="800" b="0" dirty="0"/>
                        <a:t>에 해당된다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이와 관련 네이버는 “최근 대규모 개발자 채용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내부 개발한 보안 시스템 활용이 높은 이유로 인해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부문 투자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인력</a:t>
                      </a:r>
                      <a:r>
                        <a:rPr lang="en-US" altLang="ko-KR" sz="800" b="0" dirty="0"/>
                        <a:t>) </a:t>
                      </a:r>
                      <a:r>
                        <a:rPr lang="ko-KR" altLang="en-US" sz="800" b="0" dirty="0"/>
                        <a:t>대비 정보보호부문 투자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인력</a:t>
                      </a:r>
                      <a:r>
                        <a:rPr lang="en-US" altLang="ko-KR" sz="800" b="0" dirty="0"/>
                        <a:t>) </a:t>
                      </a:r>
                      <a:r>
                        <a:rPr lang="ko-KR" altLang="en-US" sz="800" b="0" dirty="0"/>
                        <a:t>비율이 </a:t>
                      </a:r>
                      <a:r>
                        <a:rPr lang="ko-KR" altLang="en-US" sz="800" b="0" dirty="0" err="1"/>
                        <a:t>낮아보일</a:t>
                      </a:r>
                      <a:r>
                        <a:rPr lang="ko-KR" altLang="en-US" sz="800" b="0" dirty="0"/>
                        <a:t> 수 있다”고 부연했다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이어 “네이버는 인력 확대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장비 이용료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통신회선비용 등에 투자를 확대하고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이사회 산하 </a:t>
                      </a:r>
                      <a:r>
                        <a:rPr lang="ko-KR" altLang="en-US" sz="800" b="0" dirty="0" err="1"/>
                        <a:t>리스크관리위원회를</a:t>
                      </a:r>
                      <a:r>
                        <a:rPr lang="ko-KR" altLang="en-US" sz="800" b="0" dirty="0"/>
                        <a:t> 통한 정보보호 리스크를 관리하고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외부 인사로 구성된 개인정보보호위원회를 통한 연구 및 자문활동도 진행하고 있다”며 “</a:t>
                      </a:r>
                      <a:r>
                        <a:rPr lang="en-US" altLang="ko-KR" sz="800" b="0" dirty="0"/>
                        <a:t>2012</a:t>
                      </a:r>
                      <a:r>
                        <a:rPr lang="ko-KR" altLang="en-US" sz="800" b="0" dirty="0"/>
                        <a:t>년 국내 최초로 </a:t>
                      </a:r>
                      <a:r>
                        <a:rPr lang="en-US" altLang="ko-KR" sz="800" b="0" dirty="0"/>
                        <a:t>SOC2, 3</a:t>
                      </a:r>
                      <a:r>
                        <a:rPr lang="ko-KR" altLang="en-US" sz="800" b="0" dirty="0"/>
                        <a:t>를 동시 인증을 획득한 뒤 </a:t>
                      </a:r>
                      <a:r>
                        <a:rPr lang="en-US" altLang="ko-KR" sz="800" b="0" dirty="0"/>
                        <a:t>10</a:t>
                      </a:r>
                      <a:r>
                        <a:rPr lang="ko-KR" altLang="en-US" sz="800" b="0" dirty="0"/>
                        <a:t>년 이상 해당 인증을 갱신하며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개인정보 관리 체계 및 내부 통제에 있어 글로벌 수준 경쟁력을 유지하고 있다”고 덧붙였다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221514" y="586121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39036" y="5967459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83046" y="586121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3573" y="5966690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05456" y="586121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76450" y="3887321"/>
            <a:ext cx="2835218" cy="996624"/>
            <a:chOff x="6909800" y="3163421"/>
            <a:chExt cx="2835218" cy="996624"/>
          </a:xfrm>
        </p:grpSpPr>
        <p:grpSp>
          <p:nvGrpSpPr>
            <p:cNvPr id="15" name="Window"/>
            <p:cNvGrpSpPr/>
            <p:nvPr>
              <p:custDataLst>
                <p:tags r:id="rId2"/>
              </p:custDataLst>
            </p:nvPr>
          </p:nvGrpSpPr>
          <p:grpSpPr>
            <a:xfrm>
              <a:off x="6909800" y="3163421"/>
              <a:ext cx="2835218" cy="996624"/>
              <a:chOff x="595687" y="1261242"/>
              <a:chExt cx="6668461" cy="2493718"/>
            </a:xfrm>
          </p:grpSpPr>
          <p:sp>
            <p:nvSpPr>
              <p:cNvPr id="16" name="Window Body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7" y="1823198"/>
                <a:ext cx="6668461" cy="193176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7" y="1261242"/>
                <a:ext cx="6668461" cy="5619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POPUP</a:t>
                </a:r>
              </a:p>
            </p:txBody>
          </p:sp>
          <p:sp>
            <p:nvSpPr>
              <p:cNvPr id="18" name="Close Button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47358" y="1475452"/>
                <a:ext cx="147854" cy="15221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Title Bar"/>
            <p:cNvSpPr/>
            <p:nvPr>
              <p:custDataLst>
                <p:tags r:id="rId3"/>
              </p:custDataLst>
            </p:nvPr>
          </p:nvSpPr>
          <p:spPr>
            <a:xfrm>
              <a:off x="6909800" y="3473663"/>
              <a:ext cx="2835218" cy="1931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비밀번호 확인</a:t>
              </a:r>
              <a:endParaRPr lang="en-US" sz="12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1" name="Text Box"/>
            <p:cNvSpPr/>
            <p:nvPr/>
          </p:nvSpPr>
          <p:spPr>
            <a:xfrm>
              <a:off x="7001012" y="3763732"/>
              <a:ext cx="1919150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07849" y="3790113"/>
              <a:ext cx="649481" cy="183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3" name="연결선: 꺾임 22"/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5289027" y="4479267"/>
            <a:ext cx="1468763" cy="1506084"/>
          </a:xfrm>
          <a:prstGeom prst="bentConnector2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/>
          <p:cNvCxnSpPr>
            <a:cxnSpLocks/>
            <a:stCxn id="27" idx="0"/>
            <a:endCxn id="16" idx="2"/>
          </p:cNvCxnSpPr>
          <p:nvPr/>
        </p:nvCxnSpPr>
        <p:spPr>
          <a:xfrm rot="5400000" flipH="1" flipV="1">
            <a:off x="6608187" y="4381587"/>
            <a:ext cx="1083514" cy="2088230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391388" y="4389775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728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4916"/>
              </p:ext>
            </p:extLst>
          </p:nvPr>
        </p:nvGraphicFramePr>
        <p:xfrm>
          <a:off x="7451567" y="971550"/>
          <a:ext cx="2418714" cy="136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작성자명은 수정할 수 없음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  <a:tr h="175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/>
                        <a:t>2</a:t>
                      </a:r>
                      <a:endParaRPr lang="ko-KR" altLang="en-US" sz="700" b="1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카테고리 </a:t>
                      </a: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드랍다운리스트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선택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공지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중요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68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/>
                        <a:t>3</a:t>
                      </a:r>
                      <a:endParaRPr lang="ko-KR" altLang="en-US" sz="700" b="1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저장하시겠습니까</a:t>
                      </a:r>
                      <a:r>
                        <a:rPr lang="en-US" altLang="ko-KR" sz="700" dirty="0"/>
                        <a:t>?” </a:t>
                      </a:r>
                      <a:r>
                        <a:rPr lang="ko-KR" altLang="en-US" sz="700" dirty="0"/>
                        <a:t>확인 후 저장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저장 후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저장되었습니다</a:t>
                      </a:r>
                      <a:r>
                        <a:rPr lang="en-US" altLang="ko-KR" sz="700" dirty="0"/>
                        <a:t>.” </a:t>
                      </a:r>
                      <a:r>
                        <a:rPr lang="ko-KR" altLang="en-US" sz="700" dirty="0"/>
                        <a:t>알린 후 상세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페이지로 이동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검색조건  유지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4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상세 페이지로 이동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검색조건 유지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10055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기본기능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43007" y="4680163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6436"/>
              </p:ext>
            </p:extLst>
          </p:nvPr>
        </p:nvGraphicFramePr>
        <p:xfrm>
          <a:off x="232610" y="1446297"/>
          <a:ext cx="7074570" cy="30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591953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1924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</a:tbl>
          </a:graphicData>
        </a:graphic>
      </p:graphicFrame>
      <p:sp>
        <p:nvSpPr>
          <p:cNvPr id="34" name="Text Box"/>
          <p:cNvSpPr/>
          <p:nvPr/>
        </p:nvSpPr>
        <p:spPr>
          <a:xfrm>
            <a:off x="1501378" y="2286562"/>
            <a:ext cx="5709548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네이버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카카오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지난해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IT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 얼마나 투자했나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1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공지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743754" y="4683402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7154" y="1384966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7154" y="1816702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16697" y="457292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82369" y="4572921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01378" y="2679488"/>
            <a:ext cx="5709548" cy="1756153"/>
            <a:chOff x="1501378" y="2679488"/>
            <a:chExt cx="5709548" cy="1756153"/>
          </a:xfrm>
        </p:grpSpPr>
        <p:sp>
          <p:nvSpPr>
            <p:cNvPr id="39" name="Text Box"/>
            <p:cNvSpPr/>
            <p:nvPr/>
          </p:nvSpPr>
          <p:spPr>
            <a:xfrm>
              <a:off x="7090611" y="2679488"/>
              <a:ext cx="120315" cy="17561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8" name="Text Box"/>
            <p:cNvSpPr/>
            <p:nvPr/>
          </p:nvSpPr>
          <p:spPr>
            <a:xfrm>
              <a:off x="1501378" y="2679488"/>
              <a:ext cx="5589233" cy="17561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네이버는 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부문과 관련해 기획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개발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운영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유지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보수를 수행하는 내부 인력 확충 등으로 투자를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확대했다”며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“정보처리 시스템 구입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유지보수 등에 대한 투자도 크게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늘었다”고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말했다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투자액은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350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억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만원으로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투자액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3.8%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를 차지한다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네이버는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데브섹옵스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지원 시스템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서비스관리도구 통합 권한관리시스템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암호관리시스템 등 자체 보안 시스템을 개발 운영에도 투자하고 있다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이러한 자체 개발 시스템 비용은 공시에 포함되지 않았다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 총 임직원 수는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4319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명이며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 인력은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3069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10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중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이상이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인력인 셈이다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전담인력은 내부인력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외주인력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60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총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107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전담 직원 수는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 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3.5%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에 해당된다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이와 관련 네이버는 “최근 대규모 개발자 채용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내부 개발한 보안 시스템 활용이 높은 이유로 인해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7090611" y="2899176"/>
              <a:ext cx="120315" cy="6405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090611" y="2679488"/>
              <a:ext cx="120315" cy="101812"/>
              <a:chOff x="7090611" y="2679488"/>
              <a:chExt cx="120315" cy="101812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10800000">
              <a:off x="7090611" y="4333829"/>
              <a:ext cx="120315" cy="101812"/>
              <a:chOff x="7090611" y="2679488"/>
              <a:chExt cx="120315" cy="101812"/>
            </a:xfrm>
          </p:grpSpPr>
          <p:sp>
            <p:nvSpPr>
              <p:cNvPr id="45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Title Bar"/>
          <p:cNvSpPr/>
          <p:nvPr>
            <p:custDataLst>
              <p:tags r:id="rId2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6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38164"/>
              </p:ext>
            </p:extLst>
          </p:nvPr>
        </p:nvGraphicFramePr>
        <p:xfrm>
          <a:off x="7451567" y="971550"/>
          <a:ext cx="2418714" cy="39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143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첨부 열 추가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 err="1">
                          <a:sym typeface="Wingdings" panose="05000000000000000000" pitchFamily="2" charset="2"/>
                        </a:rPr>
                        <a:t>게시글에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 첨부파일이 있는 경우 아이콘 표시</a:t>
                      </a:r>
                      <a:endParaRPr lang="en-US" altLang="ko-KR" sz="700" dirty="0"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strike="noStrike" dirty="0">
                          <a:sym typeface="Wingdings" panose="05000000000000000000" pitchFamily="2" charset="2"/>
                        </a:rPr>
                        <a:t>클릭 시 이벤트 없음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692591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파일첨부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목록</a:t>
            </a:r>
          </a:p>
        </p:txBody>
      </p:sp>
      <p:sp>
        <p:nvSpPr>
          <p:cNvPr id="178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altLang="ko-KR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35215"/>
              </p:ext>
            </p:extLst>
          </p:nvPr>
        </p:nvGraphicFramePr>
        <p:xfrm>
          <a:off x="232610" y="2562293"/>
          <a:ext cx="7074569" cy="23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1">
                  <a:extLst>
                    <a:ext uri="{9D8B030D-6E8A-4147-A177-3AD203B41FA5}">
                      <a16:colId xmlns:a16="http://schemas.microsoft.com/office/drawing/2014/main" val="2977355385"/>
                    </a:ext>
                  </a:extLst>
                </a:gridCol>
                <a:gridCol w="634556">
                  <a:extLst>
                    <a:ext uri="{9D8B030D-6E8A-4147-A177-3AD203B41FA5}">
                      <a16:colId xmlns:a16="http://schemas.microsoft.com/office/drawing/2014/main" val="1329123517"/>
                    </a:ext>
                  </a:extLst>
                </a:gridCol>
                <a:gridCol w="3834796">
                  <a:extLst>
                    <a:ext uri="{9D8B030D-6E8A-4147-A177-3AD203B41FA5}">
                      <a16:colId xmlns:a16="http://schemas.microsoft.com/office/drawing/2014/main" val="2226113771"/>
                    </a:ext>
                  </a:extLst>
                </a:gridCol>
                <a:gridCol w="453081">
                  <a:extLst>
                    <a:ext uri="{9D8B030D-6E8A-4147-A177-3AD203B41FA5}">
                      <a16:colId xmlns:a16="http://schemas.microsoft.com/office/drawing/2014/main" val="4202060424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89820611"/>
                    </a:ext>
                  </a:extLst>
                </a:gridCol>
                <a:gridCol w="480027">
                  <a:extLst>
                    <a:ext uri="{9D8B030D-6E8A-4147-A177-3AD203B41FA5}">
                      <a16:colId xmlns:a16="http://schemas.microsoft.com/office/drawing/2014/main" val="292543598"/>
                    </a:ext>
                  </a:extLst>
                </a:gridCol>
                <a:gridCol w="739390">
                  <a:extLst>
                    <a:ext uri="{9D8B030D-6E8A-4147-A177-3AD203B41FA5}">
                      <a16:colId xmlns:a16="http://schemas.microsoft.com/office/drawing/2014/main" val="2190174554"/>
                    </a:ext>
                  </a:extLst>
                </a:gridCol>
              </a:tblGrid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카테고리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첨부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조회수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69999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1258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토목달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학습 자료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토목달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모의고사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회분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LC mp3,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해설 및 정오표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2022-07-01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20701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1257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공지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마이크로소프트 윈도우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10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출시에 따른 </a:t>
                      </a:r>
                      <a:r>
                        <a:rPr lang="en-US" altLang="ko-KR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EBSlang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서비스 이용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안내말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홍길동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467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787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EBS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사이트 시스템 점검 안내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월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24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))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2022-04-28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82943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중요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초등전학년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개월 코스 당첨자발표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2022-04-27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0049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초목달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12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개월 풀패키지 당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8197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플목달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아이엘츠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플목달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아이엘츠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온라인 유학박람회 당첨자 발표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84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43522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345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57580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중요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1,654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15770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공지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공지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환불 요청 시 유의사항입니다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587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2022-04-25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65851"/>
                  </a:ext>
                </a:extLst>
              </a:tr>
              <a:tr h="14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124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원목달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반값환급 패키지 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차 당첨자 발표 </a:t>
                      </a: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234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2022-04-23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6800" marR="46800" marT="46800" marB="468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012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2610" y="1433291"/>
          <a:ext cx="7074569" cy="7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569">
                  <a:extLst>
                    <a:ext uri="{9D8B030D-6E8A-4147-A177-3AD203B41FA5}">
                      <a16:colId xmlns:a16="http://schemas.microsoft.com/office/drawing/2014/main" val="829110154"/>
                    </a:ext>
                  </a:extLst>
                </a:gridCol>
              </a:tblGrid>
              <a:tr h="353564">
                <a:tc>
                  <a:txBody>
                    <a:bodyPr/>
                    <a:lstStyle/>
                    <a:p>
                      <a:pPr latinLnBrk="0" hangingPunct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138061"/>
                  </a:ext>
                </a:extLst>
              </a:tr>
              <a:tr h="353564">
                <a:tc>
                  <a:txBody>
                    <a:bodyPr/>
                    <a:lstStyle/>
                    <a:p>
                      <a:pPr latinLnBrk="0" hangingPunct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06218"/>
                  </a:ext>
                </a:extLst>
              </a:tr>
            </a:tbl>
          </a:graphicData>
        </a:graphic>
      </p:graphicFrame>
      <p:grpSp>
        <p:nvGrpSpPr>
          <p:cNvPr id="9" name="Drop-Down Box"/>
          <p:cNvGrpSpPr/>
          <p:nvPr>
            <p:custDataLst>
              <p:tags r:id="rId2"/>
            </p:custDataLst>
          </p:nvPr>
        </p:nvGrpSpPr>
        <p:grpSpPr>
          <a:xfrm>
            <a:off x="832307" y="1497840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10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전체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1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Drop-Down Box"/>
          <p:cNvGrpSpPr/>
          <p:nvPr>
            <p:custDataLst>
              <p:tags r:id="rId3"/>
            </p:custDataLst>
          </p:nvPr>
        </p:nvGrpSpPr>
        <p:grpSpPr>
          <a:xfrm>
            <a:off x="294896" y="1851433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13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전체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/>
          <p:cNvSpPr/>
          <p:nvPr/>
        </p:nvSpPr>
        <p:spPr>
          <a:xfrm>
            <a:off x="1920372" y="1844505"/>
            <a:ext cx="456911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593" y="1851432"/>
            <a:ext cx="649481" cy="225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84044" y="5091889"/>
            <a:ext cx="2462864" cy="281000"/>
            <a:chOff x="2552231" y="4763440"/>
            <a:chExt cx="2462864" cy="281000"/>
          </a:xfrm>
        </p:grpSpPr>
        <p:sp>
          <p:nvSpPr>
            <p:cNvPr id="2" name="이등변 삼각형 1"/>
            <p:cNvSpPr/>
            <p:nvPr/>
          </p:nvSpPr>
          <p:spPr>
            <a:xfrm rot="16200000">
              <a:off x="2765390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" name="Text Box"/>
            <p:cNvSpPr/>
            <p:nvPr/>
          </p:nvSpPr>
          <p:spPr>
            <a:xfrm>
              <a:off x="2923671" y="4763440"/>
              <a:ext cx="1724530" cy="281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Segoe UI" panose="020B0502040204020203" pitchFamily="34" charset="0"/>
                </a:rPr>
                <a:t>1  2  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  <a:cs typeface="Segoe UI" panose="020B0502040204020203" pitchFamily="34" charset="0"/>
                </a:rPr>
                <a:t>3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Segoe UI" panose="020B0502040204020203" pitchFamily="34" charset="0"/>
                </a:rPr>
                <a:t>  4   5  6  7  8  9 10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6200000">
              <a:off x="2607949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6200000">
              <a:off x="2545854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4714018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4929008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4866913" y="4886945"/>
              <a:ext cx="92464" cy="7971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573594" y="5747506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grpSp>
        <p:nvGrpSpPr>
          <p:cNvPr id="29" name="Drop-Down Box">
            <a:extLst>
              <a:ext uri="{FF2B5EF4-FFF2-40B4-BE49-F238E27FC236}">
                <a16:creationId xmlns:a16="http://schemas.microsoft.com/office/drawing/2014/main" id="{0A7D9204-1A18-44B4-8EC4-6E556BDE02C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384131" y="2259734"/>
            <a:ext cx="923048" cy="225703"/>
            <a:chOff x="1155957" y="1269649"/>
            <a:chExt cx="807879" cy="224278"/>
          </a:xfrm>
          <a:solidFill>
            <a:srgbClr val="FFFFFF"/>
          </a:solidFill>
        </p:grpSpPr>
        <p:sp>
          <p:nvSpPr>
            <p:cNvPr id="33" name="Text Box">
              <a:extLst>
                <a:ext uri="{FF2B5EF4-FFF2-40B4-BE49-F238E27FC236}">
                  <a16:creationId xmlns:a16="http://schemas.microsoft.com/office/drawing/2014/main" id="{AB4FF3B0-6F25-4929-A676-9562C10C6B81}"/>
                </a:ext>
              </a:extLst>
            </p:cNvPr>
            <p:cNvSpPr/>
            <p:nvPr/>
          </p:nvSpPr>
          <p:spPr>
            <a:xfrm>
              <a:off x="1155957" y="1269649"/>
              <a:ext cx="807879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최근 작성일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4" name="Arrow Down">
              <a:extLst>
                <a:ext uri="{FF2B5EF4-FFF2-40B4-BE49-F238E27FC236}">
                  <a16:creationId xmlns:a16="http://schemas.microsoft.com/office/drawing/2014/main" id="{31988B9D-D33D-435F-A12C-A4788D121DA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 Box">
            <a:extLst>
              <a:ext uri="{FF2B5EF4-FFF2-40B4-BE49-F238E27FC236}">
                <a16:creationId xmlns:a16="http://schemas.microsoft.com/office/drawing/2014/main" id="{36231BB2-8909-4622-B46A-398E1CDBB6ED}"/>
              </a:ext>
            </a:extLst>
          </p:cNvPr>
          <p:cNvSpPr/>
          <p:nvPr/>
        </p:nvSpPr>
        <p:spPr>
          <a:xfrm>
            <a:off x="5700584" y="2257208"/>
            <a:ext cx="667500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0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정렬순서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1DBD839F-804B-4973-8D1F-6BD5374E7927}"/>
              </a:ext>
            </a:extLst>
          </p:cNvPr>
          <p:cNvSpPr/>
          <p:nvPr/>
        </p:nvSpPr>
        <p:spPr>
          <a:xfrm>
            <a:off x="231270" y="2259372"/>
            <a:ext cx="1959479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0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총 </a:t>
            </a:r>
            <a:r>
              <a:rPr lang="en-US" altLang="ko-KR" sz="8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1,278</a:t>
            </a:r>
            <a:r>
              <a:rPr lang="ko-KR" alt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건이 조회되었습니다</a:t>
            </a:r>
            <a:r>
              <a:rPr lang="en-US" altLang="ko-KR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.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43" name="Drop-Down Box">
            <a:extLst>
              <a:ext uri="{FF2B5EF4-FFF2-40B4-BE49-F238E27FC236}">
                <a16:creationId xmlns:a16="http://schemas.microsoft.com/office/drawing/2014/main" id="{7DF79CBB-2693-4637-8577-65EBBA81E1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384131" y="5122472"/>
            <a:ext cx="923048" cy="225703"/>
            <a:chOff x="1155957" y="1269649"/>
            <a:chExt cx="807879" cy="224278"/>
          </a:xfrm>
          <a:solidFill>
            <a:srgbClr val="FFFFFF"/>
          </a:solidFill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550A8923-3A6F-4031-AB06-26CEF39FC419}"/>
                </a:ext>
              </a:extLst>
            </p:cNvPr>
            <p:cNvSpPr/>
            <p:nvPr/>
          </p:nvSpPr>
          <p:spPr>
            <a:xfrm>
              <a:off x="1155957" y="1269649"/>
              <a:ext cx="807879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10</a:t>
              </a:r>
              <a:r>
                <a:rPr lang="ko-KR" altLang="en-US" sz="8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개씩 보기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5" name="Arrow Down">
              <a:extLst>
                <a:ext uri="{FF2B5EF4-FFF2-40B4-BE49-F238E27FC236}">
                  <a16:creationId xmlns:a16="http://schemas.microsoft.com/office/drawing/2014/main" id="{56508B47-1952-4DEC-8A63-30197305E6AB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384D332-FFE8-4E55-9698-4F2E8FEAED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0663" y="2826544"/>
            <a:ext cx="119062" cy="1190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268167-A796-4BD0-82C9-84948DA05A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0663" y="3248418"/>
            <a:ext cx="119062" cy="1190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9E8FAFC-CD0E-400C-8ED8-B350415E65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0663" y="3670292"/>
            <a:ext cx="119062" cy="11906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808ABAB-515F-4415-8099-E2CF7536FF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5426" y="3901666"/>
            <a:ext cx="119062" cy="119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1860E4-5E02-4356-9DD9-7926A9126920}"/>
              </a:ext>
            </a:extLst>
          </p:cNvPr>
          <p:cNvSpPr/>
          <p:nvPr/>
        </p:nvSpPr>
        <p:spPr>
          <a:xfrm>
            <a:off x="5084813" y="2507456"/>
            <a:ext cx="541630" cy="2484675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B8E827-73A4-4DA2-80E5-AA52B33D79AD}"/>
              </a:ext>
            </a:extLst>
          </p:cNvPr>
          <p:cNvSpPr/>
          <p:nvPr/>
        </p:nvSpPr>
        <p:spPr>
          <a:xfrm>
            <a:off x="4998257" y="2390676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3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38335"/>
              </p:ext>
            </p:extLst>
          </p:nvPr>
        </p:nvGraphicFramePr>
        <p:xfrm>
          <a:off x="7451567" y="971550"/>
          <a:ext cx="2418714" cy="28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12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첨부파일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개는 필수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파일첨부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등록</a:t>
            </a:r>
          </a:p>
        </p:txBody>
      </p:sp>
      <p:sp>
        <p:nvSpPr>
          <p:cNvPr id="178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43007" y="6138259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74541"/>
              </p:ext>
            </p:extLst>
          </p:nvPr>
        </p:nvGraphicFramePr>
        <p:xfrm>
          <a:off x="232610" y="1446297"/>
          <a:ext cx="7074570" cy="425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6807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032986">
                  <a:extLst>
                    <a:ext uri="{9D8B030D-6E8A-4147-A177-3AD203B41FA5}">
                      <a16:colId xmlns:a16="http://schemas.microsoft.com/office/drawing/2014/main" val="154447428"/>
                    </a:ext>
                  </a:extLst>
                </a:gridCol>
                <a:gridCol w="2418474">
                  <a:extLst>
                    <a:ext uri="{9D8B030D-6E8A-4147-A177-3AD203B41FA5}">
                      <a16:colId xmlns:a16="http://schemas.microsoft.com/office/drawing/2014/main" val="2854699954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1924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416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926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31800"/>
                  </a:ext>
                </a:extLst>
              </a:tr>
            </a:tbl>
          </a:graphicData>
        </a:graphic>
      </p:graphicFrame>
      <p:sp>
        <p:nvSpPr>
          <p:cNvPr id="33" name="Text Box"/>
          <p:cNvSpPr/>
          <p:nvPr/>
        </p:nvSpPr>
        <p:spPr>
          <a:xfrm>
            <a:off x="1501378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4" name="Text Box"/>
          <p:cNvSpPr/>
          <p:nvPr/>
        </p:nvSpPr>
        <p:spPr>
          <a:xfrm>
            <a:off x="1501378" y="2278868"/>
            <a:ext cx="570954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2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1378" y="2679488"/>
            <a:ext cx="5709548" cy="1756153"/>
            <a:chOff x="1501378" y="2679488"/>
            <a:chExt cx="5709548" cy="1756153"/>
          </a:xfrm>
        </p:grpSpPr>
        <p:sp>
          <p:nvSpPr>
            <p:cNvPr id="39" name="Text Box"/>
            <p:cNvSpPr/>
            <p:nvPr/>
          </p:nvSpPr>
          <p:spPr>
            <a:xfrm>
              <a:off x="7090611" y="2679488"/>
              <a:ext cx="120315" cy="17561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8" name="Text Box"/>
            <p:cNvSpPr/>
            <p:nvPr/>
          </p:nvSpPr>
          <p:spPr>
            <a:xfrm>
              <a:off x="1501378" y="2679488"/>
              <a:ext cx="5589233" cy="175615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7090611" y="2899176"/>
              <a:ext cx="120315" cy="6405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090611" y="2679488"/>
              <a:ext cx="120315" cy="101812"/>
              <a:chOff x="7090611" y="2679488"/>
              <a:chExt cx="120315" cy="101812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10800000">
              <a:off x="7090611" y="4333829"/>
              <a:ext cx="120315" cy="101812"/>
              <a:chOff x="7090611" y="2679488"/>
              <a:chExt cx="120315" cy="101812"/>
            </a:xfrm>
          </p:grpSpPr>
          <p:sp>
            <p:nvSpPr>
              <p:cNvPr id="45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5743754" y="6141498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85" y="4360170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4955644" y="1519338"/>
            <a:ext cx="225528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817277-DD61-40EA-9259-83FD7218FD95}"/>
              </a:ext>
            </a:extLst>
          </p:cNvPr>
          <p:cNvGrpSpPr/>
          <p:nvPr/>
        </p:nvGrpSpPr>
        <p:grpSpPr>
          <a:xfrm>
            <a:off x="1501378" y="4601874"/>
            <a:ext cx="5769531" cy="241093"/>
            <a:chOff x="1507061" y="4203261"/>
            <a:chExt cx="5769531" cy="241093"/>
          </a:xfrm>
        </p:grpSpPr>
        <p:sp>
          <p:nvSpPr>
            <p:cNvPr id="40" name="Text Box">
              <a:extLst>
                <a:ext uri="{FF2B5EF4-FFF2-40B4-BE49-F238E27FC236}">
                  <a16:creationId xmlns:a16="http://schemas.microsoft.com/office/drawing/2014/main" id="{E0F6B1F4-4279-4A52-A57C-80BA4579EA30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22B3C6E-49F0-4DE9-8A61-0B9F15413C6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6BA1608-E4D4-4C10-A431-D89549592392}"/>
              </a:ext>
            </a:extLst>
          </p:cNvPr>
          <p:cNvGrpSpPr/>
          <p:nvPr/>
        </p:nvGrpSpPr>
        <p:grpSpPr>
          <a:xfrm>
            <a:off x="1501378" y="4988645"/>
            <a:ext cx="5769531" cy="241093"/>
            <a:chOff x="1507061" y="4203261"/>
            <a:chExt cx="5769531" cy="241093"/>
          </a:xfrm>
        </p:grpSpPr>
        <p:sp>
          <p:nvSpPr>
            <p:cNvPr id="53" name="Text Box">
              <a:extLst>
                <a:ext uri="{FF2B5EF4-FFF2-40B4-BE49-F238E27FC236}">
                  <a16:creationId xmlns:a16="http://schemas.microsoft.com/office/drawing/2014/main" id="{855084F5-D00B-41BD-8F62-F39337374079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340161-9BC6-47DC-87CA-B71E7423E58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5317C7-EC79-477C-BC92-7DD7F2E52AF8}"/>
              </a:ext>
            </a:extLst>
          </p:cNvPr>
          <p:cNvGrpSpPr/>
          <p:nvPr/>
        </p:nvGrpSpPr>
        <p:grpSpPr>
          <a:xfrm>
            <a:off x="1501378" y="5387042"/>
            <a:ext cx="5769531" cy="241093"/>
            <a:chOff x="1507061" y="4203261"/>
            <a:chExt cx="5769531" cy="241093"/>
          </a:xfrm>
        </p:grpSpPr>
        <p:sp>
          <p:nvSpPr>
            <p:cNvPr id="56" name="Text Box">
              <a:extLst>
                <a:ext uri="{FF2B5EF4-FFF2-40B4-BE49-F238E27FC236}">
                  <a16:creationId xmlns:a16="http://schemas.microsoft.com/office/drawing/2014/main" id="{3DB68B9C-9311-49D3-93F5-0F9035038CB5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28AB85A-85B4-4EB9-986A-3E8360528309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E0836D-290C-49BC-837D-44226EB3E482}"/>
              </a:ext>
            </a:extLst>
          </p:cNvPr>
          <p:cNvSpPr/>
          <p:nvPr/>
        </p:nvSpPr>
        <p:spPr>
          <a:xfrm>
            <a:off x="156519" y="4473147"/>
            <a:ext cx="7191632" cy="128510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2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20809"/>
              </p:ext>
            </p:extLst>
          </p:nvPr>
        </p:nvGraphicFramePr>
        <p:xfrm>
          <a:off x="7451567" y="971550"/>
          <a:ext cx="2418714" cy="28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첨부파일 목록 노출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클릭 시 파일 다운로드</a:t>
                      </a:r>
                      <a:endParaRPr lang="en-US" altLang="ko-KR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파일첨부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74499" y="6453495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59907"/>
              </p:ext>
            </p:extLst>
          </p:nvPr>
        </p:nvGraphicFramePr>
        <p:xfrm>
          <a:off x="232610" y="1446297"/>
          <a:ext cx="7074570" cy="483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3527205621"/>
                    </a:ext>
                  </a:extLst>
                </a:gridCol>
                <a:gridCol w="2253917">
                  <a:extLst>
                    <a:ext uri="{9D8B030D-6E8A-4147-A177-3AD203B41FA5}">
                      <a16:colId xmlns:a16="http://schemas.microsoft.com/office/drawing/2014/main" val="1440300812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작성일시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2022-07-07 14:02:37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지난해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얼마나 투자했나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3111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800" b="0" dirty="0"/>
                        <a:t>[</a:t>
                      </a:r>
                      <a:r>
                        <a:rPr lang="ko-KR" altLang="en-US" sz="800" b="0" dirty="0" err="1"/>
                        <a:t>디지털데일리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최민지기자</a:t>
                      </a:r>
                      <a:r>
                        <a:rPr lang="en-US" altLang="ko-KR" sz="800" b="0" dirty="0"/>
                        <a:t>] </a:t>
                      </a:r>
                      <a:r>
                        <a:rPr lang="ko-KR" altLang="en-US" sz="800" b="0" dirty="0"/>
                        <a:t>국내 대표 플랫폼 네이버와 카카오는 지난해 정보기술</a:t>
                      </a:r>
                      <a:r>
                        <a:rPr lang="en-US" altLang="ko-KR" sz="800" b="0" dirty="0"/>
                        <a:t>(IT) </a:t>
                      </a:r>
                      <a:r>
                        <a:rPr lang="ko-KR" altLang="en-US" sz="800" b="0" dirty="0"/>
                        <a:t>및 정보보호에 얼마나 많은 투자를 집행했을까</a:t>
                      </a:r>
                      <a:r>
                        <a:rPr lang="en-US" altLang="ko-KR" sz="800" b="0" dirty="0"/>
                        <a:t>?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5</a:t>
                      </a:r>
                      <a:r>
                        <a:rPr lang="ko-KR" altLang="en-US" sz="800" b="0" dirty="0"/>
                        <a:t>일 정보보호 공시 포털에 따르면 네이버는 지난해 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부문에 </a:t>
                      </a:r>
                      <a:r>
                        <a:rPr lang="en-US" altLang="ko-KR" sz="800" b="0" dirty="0"/>
                        <a:t>9252</a:t>
                      </a:r>
                      <a:r>
                        <a:rPr lang="ko-KR" altLang="en-US" sz="800" b="0" dirty="0"/>
                        <a:t>억</a:t>
                      </a:r>
                      <a:r>
                        <a:rPr lang="en-US" altLang="ko-KR" sz="800" b="0" dirty="0"/>
                        <a:t>9100</a:t>
                      </a:r>
                      <a:r>
                        <a:rPr lang="ko-KR" altLang="en-US" sz="800" b="0" dirty="0"/>
                        <a:t>만원을 투입했다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플랫폼 기업 중 가장 큰 규모다</a:t>
                      </a:r>
                      <a:r>
                        <a:rPr lang="en-US" altLang="ko-KR" sz="800" b="0" dirty="0"/>
                        <a:t>. IT </a:t>
                      </a:r>
                      <a:r>
                        <a:rPr lang="ko-KR" altLang="en-US" sz="800" b="0" dirty="0"/>
                        <a:t>기업인 만큼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정보기술 투자 비율이 높다는 설명이다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네이버는 “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부문과 관련해 기획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개발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운영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유지</a:t>
                      </a:r>
                      <a:r>
                        <a:rPr lang="en-US" altLang="ko-KR" sz="800" b="0" dirty="0"/>
                        <a:t>·</a:t>
                      </a:r>
                      <a:r>
                        <a:rPr lang="ko-KR" altLang="en-US" sz="800" b="0" dirty="0"/>
                        <a:t>보수를 수행하는 내부 인력 확충 등으로 투자를 </a:t>
                      </a:r>
                      <a:r>
                        <a:rPr lang="ko-KR" altLang="en-US" sz="800" b="0" dirty="0" err="1"/>
                        <a:t>확대했다”며</a:t>
                      </a:r>
                      <a:r>
                        <a:rPr lang="ko-KR" altLang="en-US" sz="800" b="0" dirty="0"/>
                        <a:t> “정보처리 시스템 구입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유지보수 등에 대한 투자도 크게 </a:t>
                      </a:r>
                      <a:r>
                        <a:rPr lang="ko-KR" altLang="en-US" sz="800" b="0" dirty="0" err="1"/>
                        <a:t>늘었다”고</a:t>
                      </a:r>
                      <a:r>
                        <a:rPr lang="ko-KR" altLang="en-US" sz="800" b="0" dirty="0"/>
                        <a:t> 말했다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정보보호 투자액은 </a:t>
                      </a:r>
                      <a:r>
                        <a:rPr lang="en-US" altLang="ko-KR" sz="800" b="0" dirty="0"/>
                        <a:t>350</a:t>
                      </a:r>
                      <a:r>
                        <a:rPr lang="ko-KR" altLang="en-US" sz="800" b="0" dirty="0"/>
                        <a:t>억</a:t>
                      </a:r>
                      <a:r>
                        <a:rPr lang="en-US" altLang="ko-KR" sz="800" b="0" dirty="0"/>
                        <a:t>4300</a:t>
                      </a:r>
                      <a:r>
                        <a:rPr lang="ko-KR" altLang="en-US" sz="800" b="0" dirty="0"/>
                        <a:t>만원으로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투자액 </a:t>
                      </a:r>
                      <a:r>
                        <a:rPr lang="en-US" altLang="ko-KR" sz="800" b="0" dirty="0"/>
                        <a:t>3.8%</a:t>
                      </a:r>
                      <a:r>
                        <a:rPr lang="ko-KR" altLang="en-US" sz="800" b="0" dirty="0"/>
                        <a:t>를 차지한다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네이버는 </a:t>
                      </a:r>
                      <a:r>
                        <a:rPr lang="ko-KR" altLang="en-US" sz="800" b="0" dirty="0" err="1"/>
                        <a:t>데브섹옵스</a:t>
                      </a:r>
                      <a:r>
                        <a:rPr lang="ko-KR" altLang="en-US" sz="800" b="0" dirty="0"/>
                        <a:t> 지원 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서비스관리도구 통합 권한관리시스템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암호관리시스템 등 자체 보안 시스템을 개발 운영에도 투자하고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이러한 자체 개발 시스템 비용은 공시에 포함되지 않았다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네이버 총 임직원 수는 </a:t>
                      </a:r>
                      <a:r>
                        <a:rPr lang="en-US" altLang="ko-KR" sz="800" b="0" dirty="0"/>
                        <a:t>4319</a:t>
                      </a:r>
                      <a:r>
                        <a:rPr lang="ko-KR" altLang="en-US" sz="800" b="0" dirty="0"/>
                        <a:t>명이며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부문 인력은 </a:t>
                      </a:r>
                      <a:r>
                        <a:rPr lang="en-US" altLang="ko-KR" sz="800" b="0" dirty="0"/>
                        <a:t>3069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10</a:t>
                      </a:r>
                      <a:r>
                        <a:rPr lang="ko-KR" altLang="en-US" sz="800" b="0" dirty="0"/>
                        <a:t>명 중 </a:t>
                      </a:r>
                      <a:r>
                        <a:rPr lang="en-US" altLang="ko-KR" sz="800" b="0" dirty="0"/>
                        <a:t>7</a:t>
                      </a:r>
                      <a:r>
                        <a:rPr lang="ko-KR" altLang="en-US" sz="800" b="0" dirty="0"/>
                        <a:t>명 이상이 </a:t>
                      </a:r>
                      <a:r>
                        <a:rPr lang="en-US" altLang="ko-KR" sz="800" b="0" dirty="0"/>
                        <a:t>IT </a:t>
                      </a:r>
                      <a:r>
                        <a:rPr lang="ko-KR" altLang="en-US" sz="800" b="0" dirty="0"/>
                        <a:t>인력인 셈이다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전담인력은 내부인력 </a:t>
                      </a:r>
                      <a:r>
                        <a:rPr lang="en-US" altLang="ko-KR" sz="800" b="0" dirty="0"/>
                        <a:t>47</a:t>
                      </a:r>
                      <a:r>
                        <a:rPr lang="ko-KR" altLang="en-US" sz="800" b="0" dirty="0"/>
                        <a:t>명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외주인력 </a:t>
                      </a:r>
                      <a:r>
                        <a:rPr lang="en-US" altLang="ko-KR" sz="800" b="0" dirty="0"/>
                        <a:t>60</a:t>
                      </a:r>
                      <a:r>
                        <a:rPr lang="ko-KR" altLang="en-US" sz="800" b="0" dirty="0"/>
                        <a:t>명 총 </a:t>
                      </a:r>
                      <a:r>
                        <a:rPr lang="en-US" altLang="ko-KR" sz="800" b="0" dirty="0"/>
                        <a:t>107</a:t>
                      </a:r>
                      <a:r>
                        <a:rPr lang="ko-KR" altLang="en-US" sz="800" b="0" dirty="0"/>
                        <a:t>명이다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정보보호 전담 직원 수는 </a:t>
                      </a:r>
                      <a:r>
                        <a:rPr lang="en-US" altLang="ko-KR" sz="800" b="0" dirty="0"/>
                        <a:t>IT</a:t>
                      </a:r>
                      <a:r>
                        <a:rPr lang="ko-KR" altLang="en-US" sz="800" b="0" dirty="0"/>
                        <a:t>부문 인력 </a:t>
                      </a:r>
                      <a:r>
                        <a:rPr lang="en-US" altLang="ko-KR" sz="800" b="0" dirty="0"/>
                        <a:t>3.5%</a:t>
                      </a:r>
                      <a:r>
                        <a:rPr lang="ko-KR" altLang="en-US" sz="800" b="0" dirty="0"/>
                        <a:t>에 해당된다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이와 관련 네이버는 “최근 대규모 개발자 채용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내부 개발한 보안 시스템 활용이 높은 이유로 인해</a:t>
                      </a:r>
                      <a:r>
                        <a:rPr lang="en-US" altLang="ko-KR" sz="800" b="0" dirty="0"/>
                        <a:t>, IT</a:t>
                      </a:r>
                      <a:r>
                        <a:rPr lang="ko-KR" altLang="en-US" sz="800" b="0" dirty="0"/>
                        <a:t>부문 투자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인력</a:t>
                      </a:r>
                      <a:r>
                        <a:rPr lang="en-US" altLang="ko-KR" sz="800" b="0" dirty="0"/>
                        <a:t>) </a:t>
                      </a:r>
                      <a:r>
                        <a:rPr lang="ko-KR" altLang="en-US" sz="800" b="0" dirty="0"/>
                        <a:t>대비 정보보호부문 투자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인력</a:t>
                      </a:r>
                      <a:r>
                        <a:rPr lang="en-US" altLang="ko-KR" sz="800" b="0" dirty="0"/>
                        <a:t>) </a:t>
                      </a:r>
                      <a:r>
                        <a:rPr lang="ko-KR" altLang="en-US" sz="800" b="0" dirty="0"/>
                        <a:t>비율이 </a:t>
                      </a:r>
                      <a:r>
                        <a:rPr lang="ko-KR" altLang="en-US" sz="800" b="0" dirty="0" err="1"/>
                        <a:t>낮아보일</a:t>
                      </a:r>
                      <a:r>
                        <a:rPr lang="ko-KR" altLang="en-US" sz="800" b="0" dirty="0"/>
                        <a:t> 수 있다”고 부연했다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이어 “네이버는 인력 확대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장비 이용료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통신회선비용 등에 투자를 확대하고 있다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이사회 산하 </a:t>
                      </a:r>
                      <a:r>
                        <a:rPr lang="ko-KR" altLang="en-US" sz="800" b="0" dirty="0" err="1"/>
                        <a:t>리스크관리위원회를</a:t>
                      </a:r>
                      <a:r>
                        <a:rPr lang="ko-KR" altLang="en-US" sz="800" b="0" dirty="0"/>
                        <a:t> 통한 정보보호 리스크를 관리하고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외부 인사로 구성된 개인정보보호위원회를 통한 연구 및 자문활동도 진행하고 있다”며 “</a:t>
                      </a:r>
                      <a:r>
                        <a:rPr lang="en-US" altLang="ko-KR" sz="800" b="0" dirty="0"/>
                        <a:t>2012</a:t>
                      </a:r>
                      <a:r>
                        <a:rPr lang="ko-KR" altLang="en-US" sz="800" b="0" dirty="0"/>
                        <a:t>년 국내 최초로 </a:t>
                      </a:r>
                      <a:r>
                        <a:rPr lang="en-US" altLang="ko-KR" sz="800" b="0" dirty="0"/>
                        <a:t>SOC2, 3</a:t>
                      </a:r>
                      <a:r>
                        <a:rPr lang="ko-KR" altLang="en-US" sz="800" b="0" dirty="0"/>
                        <a:t>를 동시 인증을 획득한 뒤 </a:t>
                      </a:r>
                      <a:r>
                        <a:rPr lang="en-US" altLang="ko-KR" sz="800" b="0" dirty="0"/>
                        <a:t>10</a:t>
                      </a:r>
                      <a:r>
                        <a:rPr lang="ko-KR" altLang="en-US" sz="800" b="0" dirty="0"/>
                        <a:t>년 이상 해당 인증을 갱신하며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개인정보 관리 체계 및 내부 통제에 있어 글로벌 수준 경쟁력을 유지하고 있다”고 덧붙였다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5744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1.xlsx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2.xlsx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4766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739036" y="6453495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12" name="Title Bar"/>
          <p:cNvSpPr/>
          <p:nvPr>
            <p:custDataLst>
              <p:tags r:id="rId1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3573" y="6452726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8896" y="5542375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E5FAD6B-55FD-430A-8613-C5DDB352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5" y="5866660"/>
            <a:ext cx="119062" cy="1190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B6539C-2115-43AD-8E2F-74405997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5" y="6047887"/>
            <a:ext cx="119062" cy="1190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C9BB9-CEF7-4E9A-B80D-7E6E4B36430A}"/>
              </a:ext>
            </a:extLst>
          </p:cNvPr>
          <p:cNvSpPr/>
          <p:nvPr/>
        </p:nvSpPr>
        <p:spPr>
          <a:xfrm>
            <a:off x="181232" y="5659395"/>
            <a:ext cx="7175157" cy="68374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4883"/>
              </p:ext>
            </p:extLst>
          </p:nvPr>
        </p:nvGraphicFramePr>
        <p:xfrm>
          <a:off x="7451567" y="971550"/>
          <a:ext cx="2418714" cy="1396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8">
                  <a:extLst>
                    <a:ext uri="{9D8B030D-6E8A-4147-A177-3AD203B41FA5}">
                      <a16:colId xmlns:a16="http://schemas.microsoft.com/office/drawing/2014/main" val="1812310708"/>
                    </a:ext>
                  </a:extLst>
                </a:gridCol>
                <a:gridCol w="2127316">
                  <a:extLst>
                    <a:ext uri="{9D8B030D-6E8A-4147-A177-3AD203B41FA5}">
                      <a16:colId xmlns:a16="http://schemas.microsoft.com/office/drawing/2014/main" val="48137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/>
                        <a:t>1</a:t>
                      </a:r>
                      <a:endParaRPr lang="ko-KR" altLang="en-US" sz="700" b="1" dirty="0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첨부파일 노출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/>
                        <a:t>클릭 시 파일 다운로드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4889"/>
                  </a:ext>
                </a:extLst>
              </a:tr>
              <a:tr h="175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/>
                        <a:t>2</a:t>
                      </a:r>
                      <a:endParaRPr lang="ko-KR" altLang="en-US" sz="700" b="1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 </a:t>
                      </a:r>
                      <a:r>
                        <a:rPr lang="ko-KR" altLang="en-US" sz="700" dirty="0"/>
                        <a:t>첨부파일이 존재하는 경우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파일 데이터와 물리 파일 삭제 후 </a:t>
                      </a:r>
                      <a:r>
                        <a:rPr lang="ko-KR" altLang="en-US" sz="700" dirty="0" err="1">
                          <a:sym typeface="Wingdings" panose="05000000000000000000" pitchFamily="2" charset="2"/>
                        </a:rPr>
                        <a:t>파일업로드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 진행</a:t>
                      </a:r>
                      <a:endParaRPr lang="en-US" altLang="ko-KR" sz="700" dirty="0"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첨부파일이 존재하지 않는 경우</a:t>
                      </a:r>
                      <a:endParaRPr lang="en-US" altLang="ko-KR" sz="700" dirty="0"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파일 업로드만 진행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68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/>
                        <a:t>3</a:t>
                      </a:r>
                      <a:endParaRPr lang="ko-KR" altLang="en-US" sz="700" b="1"/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첨부파일 삭제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아이콘 클릭 시 </a:t>
                      </a:r>
                      <a:r>
                        <a:rPr lang="en-US" altLang="ko-KR" sz="700" dirty="0"/>
                        <a:t>“</a:t>
                      </a:r>
                      <a:r>
                        <a:rPr lang="ko-KR" altLang="en-US" sz="700" dirty="0"/>
                        <a:t>파일을 삭제하시겠습니까</a:t>
                      </a:r>
                      <a:r>
                        <a:rPr lang="en-US" altLang="ko-KR" sz="700" dirty="0"/>
                        <a:t>?” </a:t>
                      </a:r>
                      <a:r>
                        <a:rPr lang="ko-KR" altLang="en-US" sz="700" dirty="0"/>
                        <a:t>확인 후 파일 데이터와 물리 파일 삭제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sym typeface="Wingdings" panose="05000000000000000000" pitchFamily="2" charset="2"/>
                        </a:rPr>
                        <a:t>삭제 후 화면 </a:t>
                      </a:r>
                      <a:r>
                        <a:rPr lang="ko-KR" altLang="en-US" sz="700" dirty="0" err="1">
                          <a:sym typeface="Wingdings" panose="05000000000000000000" pitchFamily="2" charset="2"/>
                        </a:rPr>
                        <a:t>새로고침</a:t>
                      </a:r>
                      <a:endParaRPr lang="ko-KR" altLang="en-US" sz="700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64463"/>
                  </a:ext>
                </a:extLst>
              </a:tr>
            </a:tbl>
          </a:graphicData>
        </a:graphic>
      </p:graphicFrame>
      <p:sp>
        <p:nvSpPr>
          <p:cNvPr id="148" name="제목 4"/>
          <p:cNvSpPr txBox="1">
            <a:spLocks/>
          </p:cNvSpPr>
          <p:nvPr/>
        </p:nvSpPr>
        <p:spPr>
          <a:xfrm>
            <a:off x="2119790" y="265904"/>
            <a:ext cx="5299684" cy="22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dirty="0">
                <a:latin typeface="+mj-ea"/>
              </a:rPr>
              <a:t>파일첨부 </a:t>
            </a:r>
            <a:r>
              <a:rPr lang="en-US" altLang="ko-KR" sz="800" dirty="0">
                <a:latin typeface="+mj-ea"/>
              </a:rPr>
              <a:t>&gt; </a:t>
            </a:r>
            <a:r>
              <a:rPr lang="ko-KR" altLang="en-US" sz="800" dirty="0">
                <a:latin typeface="+mj-ea"/>
              </a:rPr>
              <a:t>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43007" y="6467781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03024"/>
              </p:ext>
            </p:extLst>
          </p:nvPr>
        </p:nvGraphicFramePr>
        <p:xfrm>
          <a:off x="232610" y="1446297"/>
          <a:ext cx="7074570" cy="474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2">
                  <a:extLst>
                    <a:ext uri="{9D8B030D-6E8A-4147-A177-3AD203B41FA5}">
                      <a16:colId xmlns:a16="http://schemas.microsoft.com/office/drawing/2014/main" val="1906993878"/>
                    </a:ext>
                  </a:extLst>
                </a:gridCol>
                <a:gridCol w="5919538">
                  <a:extLst>
                    <a:ext uri="{9D8B030D-6E8A-4147-A177-3AD203B41FA5}">
                      <a16:colId xmlns:a16="http://schemas.microsoft.com/office/drawing/2014/main" val="2632050910"/>
                    </a:ext>
                  </a:extLst>
                </a:gridCol>
              </a:tblGrid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765723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594276"/>
                  </a:ext>
                </a:extLst>
              </a:tr>
              <a:tr h="384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88555"/>
                  </a:ext>
                </a:extLst>
              </a:tr>
              <a:tr h="1924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40263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1.xlsx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307629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/>
                        <a:t>         </a:t>
                      </a:r>
                      <a:r>
                        <a:rPr lang="ko-KR" altLang="en-US" sz="800" b="0" dirty="0"/>
                        <a:t>상담내역</a:t>
                      </a:r>
                      <a:r>
                        <a:rPr lang="en-US" altLang="ko-KR" sz="800" b="0" dirty="0"/>
                        <a:t>2.xlsx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849883"/>
                  </a:ext>
                </a:extLst>
              </a:tr>
              <a:tr h="4285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51007"/>
                  </a:ext>
                </a:extLst>
              </a:tr>
            </a:tbl>
          </a:graphicData>
        </a:graphic>
      </p:graphicFrame>
      <p:sp>
        <p:nvSpPr>
          <p:cNvPr id="34" name="Text Box"/>
          <p:cNvSpPr/>
          <p:nvPr/>
        </p:nvSpPr>
        <p:spPr>
          <a:xfrm>
            <a:off x="1501378" y="2286562"/>
            <a:ext cx="5709548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네이버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카카오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지난해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IT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 얼마나 투자했나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en-US" sz="800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35" name="Drop-Down Box"/>
          <p:cNvGrpSpPr/>
          <p:nvPr>
            <p:custDataLst>
              <p:tags r:id="rId1"/>
            </p:custDataLst>
          </p:nvPr>
        </p:nvGrpSpPr>
        <p:grpSpPr>
          <a:xfrm>
            <a:off x="1501378" y="1909894"/>
            <a:ext cx="1563190" cy="225703"/>
            <a:chOff x="595686" y="1269649"/>
            <a:chExt cx="1368150" cy="224278"/>
          </a:xfrm>
          <a:solidFill>
            <a:srgbClr val="FFFFFF"/>
          </a:solidFill>
        </p:grpSpPr>
        <p:sp>
          <p:nvSpPr>
            <p:cNvPr id="36" name="Text Box"/>
            <p:cNvSpPr/>
            <p:nvPr/>
          </p:nvSpPr>
          <p:spPr>
            <a:xfrm>
              <a:off x="595686" y="1269649"/>
              <a:ext cx="1368150" cy="22427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공지</a:t>
              </a:r>
              <a:endParaRPr lang="en-US" sz="8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63184" y="1363816"/>
              <a:ext cx="56022" cy="359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743754" y="6471020"/>
            <a:ext cx="733586" cy="26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01378" y="2679488"/>
            <a:ext cx="5709548" cy="1756153"/>
            <a:chOff x="1501378" y="2679488"/>
            <a:chExt cx="5709548" cy="1756153"/>
          </a:xfrm>
        </p:grpSpPr>
        <p:sp>
          <p:nvSpPr>
            <p:cNvPr id="39" name="Text Box"/>
            <p:cNvSpPr/>
            <p:nvPr/>
          </p:nvSpPr>
          <p:spPr>
            <a:xfrm>
              <a:off x="7090611" y="2679488"/>
              <a:ext cx="120315" cy="17561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38" name="Text Box"/>
            <p:cNvSpPr/>
            <p:nvPr/>
          </p:nvSpPr>
          <p:spPr>
            <a:xfrm>
              <a:off x="1501378" y="2679488"/>
              <a:ext cx="5589233" cy="17561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네이버는 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부문과 관련해 기획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개발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운영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유지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·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보수를 수행하는 내부 인력 확충 등으로 투자를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확대했다”며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“정보처리 시스템 구입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유지보수 등에 대한 투자도 크게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늘었다”고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말했다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투자액은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350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억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만원으로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투자액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3.8%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를 차지한다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네이버는 </a:t>
              </a:r>
              <a:r>
                <a:rPr lang="ko-KR" altLang="en-US" sz="900" dirty="0" err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데브섹옵스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 지원 시스템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서비스관리도구 통합 권한관리시스템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암호관리시스템 등 자체 보안 시스템을 개발 운영에도 투자하고 있다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이러한 자체 개발 시스템 비용은 공시에 포함되지 않았다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네이버 총 임직원 수는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4319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명이며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 인력은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3069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10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중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이상이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인력인 셈이다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전담인력은 내부인력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47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외주인력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60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 총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107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명이다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정보보호 전담 직원 수는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 인력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3.5%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에 해당된다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이와 관련 네이버는 “최근 대규모 개발자 채용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내부 개발한 보안 시스템 활용이 높은 이유로 인해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, IT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부문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7090611" y="2899176"/>
              <a:ext cx="120315" cy="6405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090611" y="2679488"/>
              <a:ext cx="120315" cy="101812"/>
              <a:chOff x="7090611" y="2679488"/>
              <a:chExt cx="120315" cy="101812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10800000">
              <a:off x="7090611" y="4333829"/>
              <a:ext cx="120315" cy="101812"/>
              <a:chOff x="7090611" y="2679488"/>
              <a:chExt cx="120315" cy="101812"/>
            </a:xfrm>
          </p:grpSpPr>
          <p:sp>
            <p:nvSpPr>
              <p:cNvPr id="45" name="Text Box"/>
              <p:cNvSpPr/>
              <p:nvPr/>
            </p:nvSpPr>
            <p:spPr>
              <a:xfrm>
                <a:off x="7090611" y="2679488"/>
                <a:ext cx="120315" cy="1018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rot="10800000" flipH="1">
                <a:off x="7118764" y="2711265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Title Bar"/>
          <p:cNvSpPr/>
          <p:nvPr>
            <p:custDataLst>
              <p:tags r:id="rId2"/>
            </p:custDataLst>
          </p:nvPr>
        </p:nvSpPr>
        <p:spPr>
          <a:xfrm>
            <a:off x="152400" y="1043525"/>
            <a:ext cx="7267073" cy="1931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통합게시판</a:t>
            </a:r>
            <a:endParaRPr lang="en-US" sz="2000" b="1" dirty="0">
              <a:solidFill>
                <a:srgbClr val="5F5F5F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85E4F6-9855-433A-BB76-FDFB6F7CCD1B}"/>
              </a:ext>
            </a:extLst>
          </p:cNvPr>
          <p:cNvGrpSpPr/>
          <p:nvPr/>
        </p:nvGrpSpPr>
        <p:grpSpPr>
          <a:xfrm>
            <a:off x="1501378" y="4832538"/>
            <a:ext cx="5769531" cy="241093"/>
            <a:chOff x="1507061" y="4203261"/>
            <a:chExt cx="5769531" cy="241093"/>
          </a:xfrm>
        </p:grpSpPr>
        <p:sp>
          <p:nvSpPr>
            <p:cNvPr id="28" name="Text Box">
              <a:extLst>
                <a:ext uri="{FF2B5EF4-FFF2-40B4-BE49-F238E27FC236}">
                  <a16:creationId xmlns:a16="http://schemas.microsoft.com/office/drawing/2014/main" id="{3C478EFF-A351-45C5-B294-8EB26DFAC7B0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B085C60-E0D9-4613-A91A-8A7F5B5F536E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C8121A91-59D3-4EAF-907A-98A000C0C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58" y="4610084"/>
            <a:ext cx="119062" cy="119062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E7E60FC-0217-43E5-A2B8-0AB5DE014B7E}"/>
              </a:ext>
            </a:extLst>
          </p:cNvPr>
          <p:cNvGrpSpPr/>
          <p:nvPr/>
        </p:nvGrpSpPr>
        <p:grpSpPr>
          <a:xfrm>
            <a:off x="1501378" y="5446053"/>
            <a:ext cx="5769531" cy="241093"/>
            <a:chOff x="1507061" y="4203261"/>
            <a:chExt cx="5769531" cy="241093"/>
          </a:xfrm>
        </p:grpSpPr>
        <p:sp>
          <p:nvSpPr>
            <p:cNvPr id="56" name="Text Box">
              <a:extLst>
                <a:ext uri="{FF2B5EF4-FFF2-40B4-BE49-F238E27FC236}">
                  <a16:creationId xmlns:a16="http://schemas.microsoft.com/office/drawing/2014/main" id="{D7050F21-AB2E-429D-8453-8028CF96E09F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54901B-8EBB-4AFE-9016-DDFF833A3CA5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AE202AE-A3E1-45AB-A9C5-EBEAE7C6F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58" y="5233177"/>
            <a:ext cx="119062" cy="119062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F4E0A1E2-AA9A-4E73-AC3A-F8DAF352CCAA}"/>
              </a:ext>
            </a:extLst>
          </p:cNvPr>
          <p:cNvGrpSpPr/>
          <p:nvPr/>
        </p:nvGrpSpPr>
        <p:grpSpPr>
          <a:xfrm>
            <a:off x="1501378" y="5861589"/>
            <a:ext cx="5769531" cy="241093"/>
            <a:chOff x="1507061" y="4203261"/>
            <a:chExt cx="5769531" cy="241093"/>
          </a:xfrm>
        </p:grpSpPr>
        <p:sp>
          <p:nvSpPr>
            <p:cNvPr id="60" name="Text Box">
              <a:extLst>
                <a:ext uri="{FF2B5EF4-FFF2-40B4-BE49-F238E27FC236}">
                  <a16:creationId xmlns:a16="http://schemas.microsoft.com/office/drawing/2014/main" id="{256A8B22-A9CE-4B14-AB4A-73F3035CCBA3}"/>
                </a:ext>
              </a:extLst>
            </p:cNvPr>
            <p:cNvSpPr/>
            <p:nvPr/>
          </p:nvSpPr>
          <p:spPr>
            <a:xfrm>
              <a:off x="1507061" y="4203261"/>
              <a:ext cx="497027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42F9A2A-51C2-45D4-B107-2A88C7D4FEF6}"/>
                </a:ext>
              </a:extLst>
            </p:cNvPr>
            <p:cNvSpPr/>
            <p:nvPr/>
          </p:nvSpPr>
          <p:spPr>
            <a:xfrm>
              <a:off x="6477339" y="4203262"/>
              <a:ext cx="799253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찾아보기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40515" y="4556868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497" y="4903413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E858A3E-6CC0-44AF-A41F-2D3260126B49}"/>
              </a:ext>
            </a:extLst>
          </p:cNvPr>
          <p:cNvSpPr/>
          <p:nvPr/>
        </p:nvSpPr>
        <p:spPr>
          <a:xfrm>
            <a:off x="2542644" y="4549494"/>
            <a:ext cx="188448" cy="1884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824549A-30ED-4860-9CA7-E511D0B18DD9}"/>
              </a:ext>
            </a:extLst>
          </p:cNvPr>
          <p:cNvSpPr/>
          <p:nvPr/>
        </p:nvSpPr>
        <p:spPr>
          <a:xfrm>
            <a:off x="2373658" y="4612123"/>
            <a:ext cx="106052" cy="106052"/>
          </a:xfrm>
          <a:prstGeom prst="roundRect">
            <a:avLst>
              <a:gd name="adj" fmla="val 2437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X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D1601A-DFEF-457F-9BCA-532745A60E65}"/>
              </a:ext>
            </a:extLst>
          </p:cNvPr>
          <p:cNvSpPr/>
          <p:nvPr/>
        </p:nvSpPr>
        <p:spPr>
          <a:xfrm>
            <a:off x="2373658" y="5239682"/>
            <a:ext cx="106052" cy="106052"/>
          </a:xfrm>
          <a:prstGeom prst="roundRect">
            <a:avLst>
              <a:gd name="adj" fmla="val 2437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X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16823C-B594-41EB-BB77-943FCBFA05EB}"/>
              </a:ext>
            </a:extLst>
          </p:cNvPr>
          <p:cNvSpPr/>
          <p:nvPr/>
        </p:nvSpPr>
        <p:spPr>
          <a:xfrm>
            <a:off x="191537" y="4468062"/>
            <a:ext cx="7173090" cy="178445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97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1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2339</Words>
  <Application>Microsoft Office PowerPoint</Application>
  <PresentationFormat>A4 용지(210x297mm)</PresentationFormat>
  <Paragraphs>503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Segoe UI</vt:lpstr>
      <vt:lpstr>Wingdings</vt:lpstr>
      <vt:lpstr>Wingdings 2</vt:lpstr>
      <vt:lpstr>1_디자인 사용자 지정</vt:lpstr>
      <vt:lpstr>초급자 교육 -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초급자 교육 - 게시판</dc:title>
  <dc:creator>JK</dc:creator>
  <cp:lastModifiedBy>JK</cp:lastModifiedBy>
  <cp:revision>35</cp:revision>
  <dcterms:created xsi:type="dcterms:W3CDTF">2022-07-07T09:10:37Z</dcterms:created>
  <dcterms:modified xsi:type="dcterms:W3CDTF">2022-08-03T01:12:18Z</dcterms:modified>
</cp:coreProperties>
</file>