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1E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3462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432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28A59-515D-4247-AAD7-2D83FBF9B130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0D980-9411-6143-B1DB-C2C58EC2B8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931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4490B-102C-6342-9AAB-2FF8AD1BF0A8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B75F3-11A1-7C4E-8AC9-7FC08B4EB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394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AB7B-0FB7-1949-B066-795DA54C34CF}" type="datetime1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97A6-9343-F14E-A269-CD7B3AFD3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E5C2-C11E-4C4E-89BF-B2962E6CF8E5}" type="datetime1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97A6-9343-F14E-A269-CD7B3AFD3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5CA1-0A60-7C44-B6BE-8F8FD6308939}" type="datetime1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97A6-9343-F14E-A269-CD7B3AFD3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828F-9270-984D-890C-D3756C87B141}" type="datetime1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97A6-9343-F14E-A269-CD7B3AFD3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1704-1724-CF47-9CF1-D52EB6FACF69}" type="datetime1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97A6-9343-F14E-A269-CD7B3AFD3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D807-0734-D741-B525-E9FDC4FEB6C0}" type="datetime1">
              <a:rPr lang="en-US" smtClean="0"/>
              <a:pPr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97A6-9343-F14E-A269-CD7B3AFD3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33F6-ACFB-FC41-8328-5A10F37AE927}" type="datetime1">
              <a:rPr lang="en-US" smtClean="0"/>
              <a:pPr/>
              <a:t>4/30/14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97A6-9343-F14E-A269-CD7B3AFD3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A6FC-2F59-C54B-A000-F7958C7AEF3C}" type="datetime1">
              <a:rPr lang="en-US" smtClean="0"/>
              <a:pPr/>
              <a:t>4/30/14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97A6-9343-F14E-A269-CD7B3AFD3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D86-BB07-7D48-9DAD-3A1543EBE539}" type="datetime1">
              <a:rPr lang="en-US" smtClean="0"/>
              <a:pPr/>
              <a:t>4/30/14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97A6-9343-F14E-A269-CD7B3AFD3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8F51-B019-8D4F-BCFA-C40366AC0412}" type="datetime1">
              <a:rPr lang="en-US" smtClean="0"/>
              <a:pPr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97A6-9343-F14E-A269-CD7B3AFD3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BD33-21A3-2E4C-A366-971CEA698DC2}" type="datetime1">
              <a:rPr lang="en-US" smtClean="0"/>
              <a:pPr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97A6-9343-F14E-A269-CD7B3AFD3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07940-BC0A-D74D-97DB-1E4E6E0D1A79}" type="datetime1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97A6-9343-F14E-A269-CD7B3AFD3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Trimming Short Sequencing 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Eddy </a:t>
            </a:r>
            <a:r>
              <a:rPr lang="en-US" dirty="0" smtClean="0"/>
              <a:t>Yeh</a:t>
            </a:r>
          </a:p>
          <a:p>
            <a:r>
              <a:rPr lang="en-US" dirty="0" smtClean="0"/>
              <a:t>Schnable Laboratory</a:t>
            </a:r>
            <a:endParaRPr lang="en-US" dirty="0" smtClean="0"/>
          </a:p>
          <a:p>
            <a:r>
              <a:rPr lang="en-US" dirty="0" smtClean="0"/>
              <a:t>30 April 2014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r>
              <a:rPr lang="en-US" dirty="0" smtClean="0"/>
              <a:t>Short Reads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206500"/>
            <a:ext cx="8509000" cy="52739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Short reads trimming was implemented to facilitate the removal of low quality nucleotides produced by </a:t>
            </a:r>
            <a:r>
              <a:rPr lang="en-US" dirty="0" err="1" smtClean="0"/>
              <a:t>pyrosequencing</a:t>
            </a:r>
            <a:r>
              <a:rPr lang="en-US" dirty="0" smtClean="0"/>
              <a:t> technologies</a:t>
            </a:r>
          </a:p>
          <a:p>
            <a:pPr lvl="1"/>
            <a:r>
              <a:rPr lang="en-US" dirty="0" smtClean="0"/>
              <a:t>Removing low quality reads can produce better alignment results</a:t>
            </a:r>
          </a:p>
          <a:p>
            <a:r>
              <a:rPr lang="en-US" dirty="0" smtClean="0"/>
              <a:t>The script “</a:t>
            </a:r>
            <a:r>
              <a:rPr lang="en-US" dirty="0" err="1" smtClean="0"/>
              <a:t>trim_fastq.pl</a:t>
            </a:r>
            <a:r>
              <a:rPr lang="en-US" dirty="0" smtClean="0"/>
              <a:t>” allows:</a:t>
            </a:r>
          </a:p>
          <a:p>
            <a:pPr lvl="1"/>
            <a:r>
              <a:rPr lang="en-US" dirty="0" smtClean="0"/>
              <a:t>Reading any FASTQ variant file (</a:t>
            </a:r>
            <a:r>
              <a:rPr lang="en-US" dirty="0" err="1" smtClean="0"/>
              <a:t>fastq-sanger</a:t>
            </a:r>
            <a:r>
              <a:rPr lang="en-US" dirty="0" smtClean="0"/>
              <a:t>, </a:t>
            </a:r>
            <a:r>
              <a:rPr lang="en-US" dirty="0" err="1" smtClean="0"/>
              <a:t>fastq-solexa</a:t>
            </a:r>
            <a:r>
              <a:rPr lang="en-US" dirty="0" smtClean="0"/>
              <a:t>, and </a:t>
            </a:r>
            <a:r>
              <a:rPr lang="en-US" dirty="0" err="1" smtClean="0"/>
              <a:t>fastq-illumina</a:t>
            </a:r>
            <a:r>
              <a:rPr lang="en-US" dirty="0" smtClean="0"/>
              <a:t>) and automatically converts the quality values adjusted accordingly</a:t>
            </a:r>
          </a:p>
          <a:p>
            <a:pPr lvl="1"/>
            <a:r>
              <a:rPr lang="en-US" dirty="0" smtClean="0"/>
              <a:t>Writing trimmed reads in any FASTQ variant or standard FASTA/QUAL file formats</a:t>
            </a:r>
          </a:p>
          <a:p>
            <a:pPr lvl="1"/>
            <a:r>
              <a:rPr lang="en-US" dirty="0" smtClean="0"/>
              <a:t>Enables/Disables trimming of low quality bases at the ends (phase 1) and/or at the middle of the reads (phase 2) respectively</a:t>
            </a:r>
          </a:p>
          <a:p>
            <a:pPr lvl="1"/>
            <a:r>
              <a:rPr lang="en-US" dirty="0" smtClean="0"/>
              <a:t>Multi-threading support coming soon (next version)</a:t>
            </a:r>
          </a:p>
          <a:p>
            <a:r>
              <a:rPr lang="en-US" dirty="0" smtClean="0"/>
              <a:t>The trimming of the reads is performed in 2 phases (see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97A6-9343-F14E-A269-CD7B3AFD3D4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>
          <a:xfrm>
            <a:off x="6807200" y="6488430"/>
            <a:ext cx="2133600" cy="365125"/>
          </a:xfrm>
        </p:spPr>
        <p:txBody>
          <a:bodyPr/>
          <a:lstStyle/>
          <a:p>
            <a:fld id="{46A097A6-9343-F14E-A269-CD7B3AFD3D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199" y="40640"/>
            <a:ext cx="8645861" cy="808038"/>
          </a:xfrm>
        </p:spPr>
        <p:txBody>
          <a:bodyPr>
            <a:noAutofit/>
          </a:bodyPr>
          <a:lstStyle/>
          <a:p>
            <a:r>
              <a:rPr lang="en-US" sz="3600" dirty="0" smtClean="0"/>
              <a:t>Short Reads Trimming – Phase #1</a:t>
            </a:r>
            <a:endParaRPr lang="en-US" sz="3600" dirty="0"/>
          </a:p>
        </p:txBody>
      </p:sp>
      <p:pic>
        <p:nvPicPr>
          <p:cNvPr id="6" name="Picture 5" descr="sampl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8" y="2149726"/>
            <a:ext cx="7460204" cy="369445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268499" y="4264455"/>
            <a:ext cx="3866290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50043" y="5906784"/>
            <a:ext cx="739218" cy="1588"/>
          </a:xfrm>
          <a:prstGeom prst="line">
            <a:avLst/>
          </a:prstGeom>
          <a:ln>
            <a:solidFill>
              <a:srgbClr val="008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21792" y="5905196"/>
            <a:ext cx="488425" cy="1588"/>
          </a:xfrm>
          <a:prstGeom prst="line">
            <a:avLst/>
          </a:prstGeom>
          <a:ln>
            <a:solidFill>
              <a:srgbClr val="008000"/>
            </a:solidFill>
            <a:headEnd type="triangl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200" y="5400124"/>
            <a:ext cx="1172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Scan from </a:t>
            </a:r>
            <a:r>
              <a:rPr lang="en-US" sz="1000" b="1" dirty="0" smtClean="0">
                <a:solidFill>
                  <a:srgbClr val="008000"/>
                </a:solidFill>
              </a:rPr>
              <a:t>right to left</a:t>
            </a:r>
            <a:r>
              <a:rPr lang="en-US" sz="1000" dirty="0" smtClean="0">
                <a:solidFill>
                  <a:srgbClr val="008000"/>
                </a:solidFill>
              </a:rPr>
              <a:t> to determine the first nucleotide</a:t>
            </a:r>
          </a:p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whose quality value is above</a:t>
            </a:r>
          </a:p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threshold</a:t>
            </a:r>
          </a:p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(default: 15)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450043" y="6209660"/>
            <a:ext cx="739218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60217" y="5400124"/>
            <a:ext cx="1172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Scan from </a:t>
            </a:r>
            <a:r>
              <a:rPr lang="en-US" sz="1000" b="1" dirty="0" smtClean="0">
                <a:solidFill>
                  <a:srgbClr val="008000"/>
                </a:solidFill>
              </a:rPr>
              <a:t>left to right</a:t>
            </a:r>
            <a:r>
              <a:rPr lang="en-US" sz="1000" dirty="0" smtClean="0">
                <a:solidFill>
                  <a:srgbClr val="008000"/>
                </a:solidFill>
              </a:rPr>
              <a:t> to determine the first nucleotide</a:t>
            </a:r>
          </a:p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whose quality value is above</a:t>
            </a:r>
          </a:p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threshold</a:t>
            </a:r>
          </a:p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(default: 15)</a:t>
            </a:r>
          </a:p>
        </p:txBody>
      </p:sp>
      <p:cxnSp>
        <p:nvCxnSpPr>
          <p:cNvPr id="26" name="Straight Connector 25"/>
          <p:cNvCxnSpPr>
            <a:endCxn id="17" idx="3"/>
          </p:cNvCxnSpPr>
          <p:nvPr/>
        </p:nvCxnSpPr>
        <p:spPr>
          <a:xfrm rot="16200000" flipH="1">
            <a:off x="-376753" y="4148103"/>
            <a:ext cx="3653592" cy="2000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383238" y="4269864"/>
            <a:ext cx="3877109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896674" y="4264852"/>
            <a:ext cx="3867084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31792" y="6209660"/>
            <a:ext cx="488425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201646" y="5904258"/>
            <a:ext cx="5120146" cy="1588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30081" y="5886002"/>
            <a:ext cx="3460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Remaining 61 Nucleotides in the middle will be scanned</a:t>
            </a:r>
          </a:p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during the second phase of trimming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93184" y="6197884"/>
            <a:ext cx="8643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9 low quality</a:t>
            </a: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nucleotides</a:t>
            </a: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(Remove)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65881" y="6197884"/>
            <a:ext cx="8643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</a:t>
            </a:r>
            <a:r>
              <a:rPr lang="en-US" sz="1000" dirty="0" smtClean="0">
                <a:solidFill>
                  <a:srgbClr val="FF0000"/>
                </a:solidFill>
              </a:rPr>
              <a:t> low quality</a:t>
            </a: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nucleotides</a:t>
            </a: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(Remove)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95623" y="2225235"/>
            <a:ext cx="3992299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Red Bars: Low quality nucleotides to be removed by trimming phase 1</a:t>
            </a:r>
          </a:p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</a:rPr>
              <a:t>Gray Bars: Nucleotides that remain after phase 1</a:t>
            </a:r>
            <a:endParaRPr 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457200" y="848678"/>
            <a:ext cx="8229600" cy="1301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7150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  Trim low quality nucleotides from the beginning and end of the sequence read if they are below the “end quality” (-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threshold (default: 15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–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Default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was increased to Q20 (≤1% error rate) in 2014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97A6-9343-F14E-A269-CD7B3AFD3D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sampl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9" y="2159886"/>
            <a:ext cx="7460202" cy="3694453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2933963" y="5860212"/>
            <a:ext cx="959810" cy="1588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06314" y="5970053"/>
            <a:ext cx="959810" cy="1588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78665" y="6079894"/>
            <a:ext cx="959810" cy="1588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89261" y="5640530"/>
            <a:ext cx="959810" cy="1588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51016" y="6189735"/>
            <a:ext cx="959810" cy="1588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23367" y="6299576"/>
            <a:ext cx="959810" cy="1588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61612" y="5750371"/>
            <a:ext cx="959810" cy="1588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95718" y="6409419"/>
            <a:ext cx="959810" cy="1588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2988064" y="4603350"/>
            <a:ext cx="3613723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3929746" y="4603747"/>
            <a:ext cx="3616108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82923" y="2146495"/>
            <a:ext cx="3898310" cy="5539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Red Bars: Low quality nucleotides to be removed by trimming phase 1</a:t>
            </a:r>
          </a:p>
          <a:p>
            <a:r>
              <a:rPr lang="en-US" sz="1000" b="1" dirty="0" smtClean="0">
                <a:solidFill>
                  <a:schemeClr val="accent1"/>
                </a:solidFill>
              </a:rPr>
              <a:t>Blue Bars: Low quality nucleotides to be removed by trimming phase 2</a:t>
            </a:r>
          </a:p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</a:rPr>
              <a:t>Gray Bars: Nucleotides that remain after trimming</a:t>
            </a:r>
            <a:endParaRPr 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42563" y="5952789"/>
            <a:ext cx="157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Windows with average</a:t>
            </a:r>
          </a:p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quality &gt;= threshold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96259" y="6198919"/>
            <a:ext cx="168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Window with average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quality &lt; </a:t>
            </a:r>
            <a:r>
              <a:rPr lang="en-US" sz="1000" dirty="0" err="1" smtClean="0">
                <a:solidFill>
                  <a:srgbClr val="FF0000"/>
                </a:solidFill>
              </a:rPr>
              <a:t>theshhold</a:t>
            </a:r>
            <a:r>
              <a:rPr lang="en-US" sz="1000" dirty="0" smtClean="0">
                <a:solidFill>
                  <a:srgbClr val="FF0000"/>
                </a:solidFill>
              </a:rPr>
              <a:t>. Remove from here and beyond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2189261" y="6524130"/>
            <a:ext cx="2606459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88483" y="6483383"/>
            <a:ext cx="157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</a:rPr>
              <a:t>Post-Trim Sequence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</a:rPr>
              <a:t>After Phase 1 and 2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87199" y="40640"/>
            <a:ext cx="8645861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Short Reads Trimming – Phase #2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57200" y="772478"/>
            <a:ext cx="8229600" cy="1301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571500" marR="0" lvl="1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Slide across the </a:t>
            </a:r>
            <a:r>
              <a:rPr lang="en-US" sz="2800" dirty="0" smtClean="0"/>
              <a:t>read with windows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(default: 10 </a:t>
            </a:r>
            <a:r>
              <a:rPr lang="en-US" sz="2800" dirty="0" err="1" smtClean="0"/>
              <a:t>bp</a:t>
            </a:r>
            <a:r>
              <a:rPr lang="en-US" sz="2800" dirty="0" smtClean="0"/>
              <a:t>)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determine the first window with average quality below “internal quality” threshold (default: 15). Trim the sequence starting from the window and beyond.</a:t>
            </a:r>
          </a:p>
          <a:p>
            <a:pPr marL="57150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8"/>
            <a:ext cx="8229600" cy="779462"/>
          </a:xfrm>
        </p:spPr>
        <p:txBody>
          <a:bodyPr/>
          <a:lstStyle/>
          <a:p>
            <a:r>
              <a:rPr lang="en-US" dirty="0" smtClean="0"/>
              <a:t>Default Quality Threshold = 15?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97A6-9343-F14E-A269-CD7B3AFD3D4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43100"/>
            <a:ext cx="7113560" cy="484187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1300" y="825500"/>
            <a:ext cx="8661400" cy="1117600"/>
          </a:xfrm>
        </p:spPr>
        <p:txBody>
          <a:bodyPr>
            <a:normAutofit fontScale="85000" lnSpcReduction="10000"/>
          </a:bodyPr>
          <a:lstStyle/>
          <a:p>
            <a:r>
              <a:rPr lang="en-US" sz="2595" dirty="0" smtClean="0"/>
              <a:t>Trimming script has a default minimum PHRED quality threshold (Q) of 15. The formula to compute quality and probability of error is:</a:t>
            </a:r>
          </a:p>
          <a:p>
            <a:pPr algn="ctr">
              <a:buNone/>
            </a:pPr>
            <a:r>
              <a:rPr lang="en-US" sz="2162" dirty="0" smtClean="0"/>
              <a:t>Q = -10 </a:t>
            </a:r>
            <a:r>
              <a:rPr lang="en-US" sz="2162" dirty="0" err="1" smtClean="0"/>
              <a:t>x</a:t>
            </a:r>
            <a:r>
              <a:rPr lang="en-US" sz="2162" dirty="0" smtClean="0"/>
              <a:t> </a:t>
            </a:r>
            <a:r>
              <a:rPr lang="en-US" sz="2162" dirty="0" err="1" smtClean="0"/>
              <a:t>log(prb_error</a:t>
            </a:r>
            <a:r>
              <a:rPr lang="en-US" sz="2162" dirty="0" smtClean="0"/>
              <a:t>) </a:t>
            </a:r>
            <a:r>
              <a:rPr lang="en-US" sz="2162" dirty="0" smtClean="0">
                <a:solidFill>
                  <a:schemeClr val="accent2"/>
                </a:solidFill>
              </a:rPr>
              <a:t>OR</a:t>
            </a:r>
            <a:r>
              <a:rPr lang="en-US" sz="2162" dirty="0" smtClean="0"/>
              <a:t> </a:t>
            </a:r>
            <a:r>
              <a:rPr lang="en-US" sz="2162" dirty="0" err="1" smtClean="0"/>
              <a:t>prb_error</a:t>
            </a:r>
            <a:r>
              <a:rPr lang="en-US" sz="2162" dirty="0" smtClean="0"/>
              <a:t> = 10</a:t>
            </a:r>
            <a:r>
              <a:rPr lang="en-US" sz="2162" baseline="30000" dirty="0" smtClean="0"/>
              <a:t>(Q/-10)</a:t>
            </a:r>
            <a:endParaRPr lang="en-US" sz="2162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99200" y="2921000"/>
          <a:ext cx="2603500" cy="1899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50"/>
                <a:gridCol w="1301750"/>
              </a:tblGrid>
              <a:tr h="20079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Phred</a:t>
                      </a:r>
                      <a:endParaRPr lang="en-US" sz="1000" dirty="0" smtClean="0"/>
                    </a:p>
                    <a:p>
                      <a:pPr algn="ctr"/>
                      <a:r>
                        <a:rPr lang="en-US" sz="1000" dirty="0" smtClean="0"/>
                        <a:t>Quality (Q)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Probability </a:t>
                      </a:r>
                      <a:r>
                        <a:rPr lang="en-US" sz="1000" baseline="0" dirty="0" smtClean="0"/>
                        <a:t>of</a:t>
                      </a:r>
                    </a:p>
                    <a:p>
                      <a:pPr algn="ctr"/>
                      <a:r>
                        <a:rPr lang="en-US" sz="1000" baseline="0" dirty="0" smtClean="0"/>
                        <a:t>Error (</a:t>
                      </a:r>
                      <a:r>
                        <a:rPr lang="en-US" sz="1000" baseline="0" dirty="0" err="1" smtClean="0"/>
                        <a:t>prb_error</a:t>
                      </a:r>
                      <a:r>
                        <a:rPr lang="en-US" sz="1000" baseline="0" dirty="0" smtClean="0"/>
                        <a:t>)</a:t>
                      </a:r>
                      <a:endParaRPr lang="en-US" sz="1000" dirty="0"/>
                    </a:p>
                  </a:txBody>
                  <a:tcPr anchor="ctr"/>
                </a:tc>
              </a:tr>
              <a:tr h="1879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40</a:t>
                      </a:r>
                      <a:endParaRPr lang="en-US" sz="1000" dirty="0"/>
                    </a:p>
                  </a:txBody>
                  <a:tcPr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0.0001</a:t>
                      </a:r>
                      <a:endParaRPr lang="en-US" sz="1000" dirty="0"/>
                    </a:p>
                  </a:txBody>
                  <a:tcPr marT="9144" marB="9144" anchor="ctr"/>
                </a:tc>
              </a:tr>
              <a:tr h="1879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35</a:t>
                      </a:r>
                      <a:endParaRPr lang="en-US" sz="1000" dirty="0"/>
                    </a:p>
                  </a:txBody>
                  <a:tcPr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0.0003</a:t>
                      </a:r>
                      <a:endParaRPr lang="en-US" sz="1000" dirty="0"/>
                    </a:p>
                  </a:txBody>
                  <a:tcPr marT="9144" marB="9144" anchor="ctr"/>
                </a:tc>
              </a:tr>
              <a:tr h="1879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30</a:t>
                      </a:r>
                      <a:endParaRPr lang="en-US" sz="1000" dirty="0"/>
                    </a:p>
                  </a:txBody>
                  <a:tcPr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0.0010</a:t>
                      </a:r>
                      <a:endParaRPr lang="en-US" sz="1000" dirty="0"/>
                    </a:p>
                  </a:txBody>
                  <a:tcPr marT="9144" marB="9144" anchor="ctr"/>
                </a:tc>
              </a:tr>
              <a:tr h="1879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</a:t>
                      </a:r>
                      <a:endParaRPr lang="en-US" sz="1000" dirty="0"/>
                    </a:p>
                  </a:txBody>
                  <a:tcPr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0.0032</a:t>
                      </a:r>
                      <a:endParaRPr lang="en-US" sz="1000" dirty="0"/>
                    </a:p>
                  </a:txBody>
                  <a:tcPr marT="9144" marB="9144" anchor="ctr"/>
                </a:tc>
              </a:tr>
              <a:tr h="1879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</a:t>
                      </a:r>
                      <a:endParaRPr lang="en-US" sz="1000" dirty="0"/>
                    </a:p>
                  </a:txBody>
                  <a:tcPr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0.0100</a:t>
                      </a:r>
                      <a:endParaRPr lang="en-US" sz="1000" dirty="0"/>
                    </a:p>
                  </a:txBody>
                  <a:tcPr marT="9144" marB="9144" anchor="ctr"/>
                </a:tc>
              </a:tr>
              <a:tr h="18792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1000" b="1" dirty="0">
                        <a:solidFill>
                          <a:schemeClr val="accent2"/>
                        </a:solidFill>
                      </a:endParaRPr>
                    </a:p>
                  </a:txBody>
                  <a:tcPr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accent2"/>
                          </a:solidFill>
                        </a:rPr>
                        <a:t>0.0316</a:t>
                      </a:r>
                      <a:endParaRPr lang="en-US" sz="1000" b="1" dirty="0">
                        <a:solidFill>
                          <a:schemeClr val="accent2"/>
                        </a:solidFill>
                      </a:endParaRPr>
                    </a:p>
                  </a:txBody>
                  <a:tcPr marT="9144" marB="9144" anchor="ctr"/>
                </a:tc>
              </a:tr>
              <a:tr h="1879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0.1000</a:t>
                      </a:r>
                      <a:endParaRPr lang="en-US" sz="1000" dirty="0"/>
                    </a:p>
                  </a:txBody>
                  <a:tcPr marT="9144" marB="9144" anchor="ctr"/>
                </a:tc>
              </a:tr>
              <a:tr h="1879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0.3162</a:t>
                      </a:r>
                      <a:endParaRPr lang="en-US" sz="1000" dirty="0"/>
                    </a:p>
                  </a:txBody>
                  <a:tcPr marT="9144" marB="9144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16165" y="4939268"/>
            <a:ext cx="137063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C0504D"/>
                </a:solidFill>
              </a:rPr>
              <a:t>Q = 15 infers that ~97% of the nucleotides are correct/accurate</a:t>
            </a:r>
            <a:endParaRPr lang="en-US" sz="1200" dirty="0">
              <a:solidFill>
                <a:srgbClr val="C0504D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503</Words>
  <Application>Microsoft Macintosh PowerPoint</Application>
  <PresentationFormat>On-screen Show (4:3)</PresentationFormat>
  <Paragraphs>72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Trimming Short Sequencing Reads</vt:lpstr>
      <vt:lpstr>Short Reads Trimming</vt:lpstr>
      <vt:lpstr>Short Reads Trimming – Phase #1</vt:lpstr>
      <vt:lpstr>PowerPoint Presentation</vt:lpstr>
      <vt:lpstr>Default Quality Threshold = 15?</vt:lpstr>
    </vt:vector>
  </TitlesOfParts>
  <Company>Schnable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Trimming Short Sequencing Reads</dc:title>
  <dc:creator>Eddy Yeh</dc:creator>
  <cp:lastModifiedBy>Eddy Yeh</cp:lastModifiedBy>
  <cp:revision>227</cp:revision>
  <cp:lastPrinted>2010-04-27T20:31:20Z</cp:lastPrinted>
  <dcterms:created xsi:type="dcterms:W3CDTF">2010-05-05T13:53:40Z</dcterms:created>
  <dcterms:modified xsi:type="dcterms:W3CDTF">2014-04-30T15:31:36Z</dcterms:modified>
</cp:coreProperties>
</file>