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6671" y="2224326"/>
            <a:ext cx="9424670" cy="178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5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Arif Istiake Sunny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sunny1509006@gmail.com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 = 0 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  = 0.6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  = 0.124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/>
                <a:gridCol w="1064788"/>
                <a:gridCol w="1047887"/>
                <a:gridCol w="878872"/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advance.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1037298"/>
            <a:ext cx="4705350" cy="4117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1949" y="5301734"/>
            <a:ext cx="2394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Ross Quinlan</a:t>
            </a:r>
            <a:endParaRPr lang="en-US" sz="3200" b="1" dirty="0">
              <a:solidFill>
                <a:srgbClr val="00B0F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4898" y="23895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classification 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47646" y="1867879"/>
          <a:ext cx="6481263" cy="4227684"/>
        </p:xfrm>
        <a:graphic>
          <a:graphicData uri="http://schemas.openxmlformats.org/drawingml/2006/table">
            <a:tbl>
              <a:tblPr/>
              <a:tblGrid>
                <a:gridCol w="1688684"/>
                <a:gridCol w="1705833"/>
                <a:gridCol w="1678757"/>
                <a:gridCol w="1407989"/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716676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I.G (Information Gain) of that target attribute using 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following formula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E(A) from I.G of target attribute for find out the information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716676"/>
              </a:xfrm>
              <a:prstGeom prst="rect">
                <a:avLst/>
              </a:prstGeom>
              <a:blipFill rotWithShape="1">
                <a:blip r:embed="rId1"/>
                <a:stretch>
                  <a:fillRect l="-79" t="-112" r="-65" b="-93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35" y="1176020"/>
            <a:ext cx="8262620" cy="48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ID3 Algorithm: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ID3 algorithm builds decision trees</a:t>
            </a:r>
            <a:endParaRPr lang="en-US" sz="2400" b="1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 rotWithShape="1">
                <a:blip r:embed="rId1"/>
                <a:stretch>
                  <a:fillRect l="-1" t="-24" r="1" b="-107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 rotWithShape="1">
                <a:blip r:embed="rId2"/>
                <a:stretch>
                  <a:fillRect l="-5" t="-49" r="10" b="-262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 rotWithShape="1">
                <a:blip r:embed="rId3"/>
                <a:stretch>
                  <a:fillRect l="-6" t="-95" r="14" b="-200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 rotWithShape="1">
                <a:blip r:embed="rId4"/>
                <a:stretch>
                  <a:fillRect l="-13" t="-80" r="10" b="-204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 rotWithShape="1">
                <a:blip r:embed="rId5"/>
                <a:stretch>
                  <a:fillRect l="-39" t="-64" r="-1637" b="8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 rotWithShape="1">
                <a:blip r:embed="rId1"/>
                <a:stretch>
                  <a:fillRect l="-7" t="-104" r="11" b="50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/>
                <a:gridCol w="769157"/>
                <a:gridCol w="769157"/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Weather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(Cloudy)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 rotWithShape="1">
                <a:blip r:embed="rId2"/>
                <a:stretch>
                  <a:fillRect l="-6" t="-87" r="6" b="7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(Rainy)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 rotWithShape="1">
                <a:blip r:embed="rId3"/>
                <a:stretch>
                  <a:fillRect l="-7" t="-50" r="4" b="110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 rotWithShape="1">
                <a:blip r:embed="rId4"/>
                <a:stretch>
                  <a:fillRect l="-8" t="-69" r="14" b="5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 rotWithShape="1">
                <a:blip r:embed="rId5"/>
                <a:stretch>
                  <a:fillRect l="-7" t="-52" r="15" b="3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  <a:endParaRPr lang="en-US" sz="20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 rotWithShape="1">
                <a:blip r:embed="rId6"/>
                <a:stretch>
                  <a:fillRect l="-8" t="-35" r="1" b="19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(Weather)= 0 + 0.4 + 0 = 0.4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(Weather)= 1 - 0.4  = 0.6 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 rotWithShape="1">
                <a:blip r:embed="rId1"/>
                <a:stretch>
                  <a:fillRect t="-22" r="2" b="10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(Normal)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 rotWithShape="1">
                <a:blip r:embed="rId2"/>
                <a:stretch>
                  <a:fillRect t="-4" r="2" b="5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0.325 </a:t>
                </a:r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 rotWithShape="1">
                <a:blip r:embed="rId3"/>
                <a:stretch>
                  <a:fillRect l="-17" t="-102" r="7" b="8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0.551 </a:t>
                </a:r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 rotWithShape="1">
                <a:blip r:embed="rId4"/>
                <a:stretch>
                  <a:fillRect l="-15" t="-4" r="8" b="10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(Humidity)= 0.325 + 0.551 = 0.876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(Humidity)= 1 - 0.876  = 0.124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609600"/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 rotWithShape="1">
                <a:blip r:embed="rId1"/>
                <a:stretch>
                  <a:fillRect t="-23" r="13" b="7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(Strong)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 rotWithShape="1">
                <a:blip r:embed="rId2"/>
                <a:stretch>
                  <a:fillRect t="-4" r="14" b="7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E(Week)=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0.6</a:t>
                </a:r>
                <a:endParaRPr lang="en-US" sz="20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 rotWithShape="1">
                <a:blip r:embed="rId3"/>
                <a:stretch>
                  <a:fillRect l="-22" t="-102" r="8" b="8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 rotWithShape="1">
                <a:blip r:embed="rId4"/>
                <a:stretch>
                  <a:fillRect l="-21" t="-4" r="18" b="10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(Wind)= 0.6 + 0.4 = 1 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(Wind)= 1 - 1  = 0 </a:t>
            </a: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/>
                <a:gridCol w="609600"/>
                <a:gridCol w="609600"/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WPS Presentation</Application>
  <PresentationFormat>Widescreen</PresentationFormat>
  <Paragraphs>351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Bookman Old Style</vt:lpstr>
      <vt:lpstr>Segoe Print</vt:lpstr>
      <vt:lpstr>Times New Roman</vt:lpstr>
      <vt:lpstr>Cambria</vt:lpstr>
      <vt:lpstr>Roboto</vt:lpstr>
      <vt:lpstr>inter-regular</vt:lpstr>
      <vt:lpstr>inter-bold</vt:lpstr>
      <vt:lpstr>Calibri</vt:lpstr>
      <vt:lpstr>Cambria Math</vt:lpstr>
      <vt:lpstr>Google Sans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93</cp:revision>
  <dcterms:created xsi:type="dcterms:W3CDTF">2021-08-10T15:37:00Z</dcterms:created>
  <dcterms:modified xsi:type="dcterms:W3CDTF">2025-08-05T13:29:37Z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85F45BA740E4404D9A1E9823039FA2C0_12</vt:lpwstr>
  </property>
  <property fmtid="{D5CDD505-2E9C-101B-9397-08002B2CF9AE}" pid="3" name="KSOProductBuildVer">
    <vt:lpwstr>2057-12.2.0.21936</vt:lpwstr>
  </property>
</Properties>
</file>