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70" r:id="rId4"/>
    <p:sldId id="261" r:id="rId5"/>
    <p:sldId id="262" r:id="rId6"/>
    <p:sldId id="259" r:id="rId7"/>
    <p:sldId id="263" r:id="rId8"/>
    <p:sldId id="264" r:id="rId9"/>
    <p:sldId id="266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9272" y="2295429"/>
            <a:ext cx="3961341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6"/>
                </a:solidFill>
                <a:latin typeface="sohne"/>
              </a:rPr>
              <a:t>Ensemble </a:t>
            </a: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Learning</a:t>
            </a:r>
            <a:endParaRPr lang="en-US" sz="2800" b="1" dirty="0" smtClean="0">
              <a:solidFill>
                <a:schemeClr val="accent6"/>
              </a:solidFill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 smtClean="0">
                <a:solidFill>
                  <a:schemeClr val="accent6"/>
                </a:solidFill>
                <a:effectLst/>
                <a:latin typeface="sohne"/>
              </a:rPr>
              <a:t>Bagging</a:t>
            </a:r>
            <a:endParaRPr lang="en-US" sz="2800" b="1" i="0" dirty="0" smtClean="0">
              <a:solidFill>
                <a:schemeClr val="accent6"/>
              </a:solidFill>
              <a:effectLst/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Bagged Trees</a:t>
            </a:r>
            <a:endParaRPr lang="en-US" sz="2800" b="1" dirty="0" smtClean="0">
              <a:solidFill>
                <a:schemeClr val="accent6"/>
              </a:solidFill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i="0" dirty="0" smtClean="0">
                <a:solidFill>
                  <a:schemeClr val="accent6"/>
                </a:solidFill>
                <a:effectLst/>
                <a:latin typeface="sohne"/>
              </a:rPr>
              <a:t>Random Forest</a:t>
            </a:r>
            <a:endParaRPr lang="en-US" sz="2800" b="1" i="0" dirty="0" smtClean="0">
              <a:solidFill>
                <a:schemeClr val="accent6"/>
              </a:solidFill>
              <a:effectLst/>
              <a:latin typeface="sohne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6"/>
                </a:solidFill>
                <a:latin typeface="sohne"/>
              </a:rPr>
              <a:t>Boosting</a:t>
            </a:r>
            <a:endParaRPr lang="en-US" sz="2800" b="1" i="0" dirty="0">
              <a:solidFill>
                <a:schemeClr val="accent6"/>
              </a:solidFill>
              <a:effectLst/>
              <a:latin typeface="so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3394" y="216462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4389" y="130198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Random Forest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83494" y="1501894"/>
          <a:ext cx="8356061" cy="500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Bitmap Image" r:id="rId1" imgW="11201400" imgH="6257925" progId="Paint.Picture">
                  <p:embed/>
                </p:oleObj>
              </mc:Choice>
              <mc:Fallback>
                <p:oleObj name="Bitmap Image" r:id="rId1" imgW="11201400" imgH="6257925" progId="Paint.Picture">
                  <p:embed/>
                  <p:pic>
                    <p:nvPicPr>
                      <p:cNvPr id="0" name="Picture 7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3494" y="1501894"/>
                        <a:ext cx="8356061" cy="500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54389" y="130198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Boosting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6897" y="2169336"/>
            <a:ext cx="7724775" cy="4030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26897" y="870639"/>
            <a:ext cx="8890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5B5D6B"/>
                </a:solidFill>
                <a:latin typeface="Poppins"/>
              </a:rPr>
              <a:t>Boosting</a:t>
            </a:r>
            <a:r>
              <a:rPr lang="en-US" dirty="0">
                <a:solidFill>
                  <a:srgbClr val="5B5D6B"/>
                </a:solidFill>
                <a:latin typeface="Poppins"/>
              </a:rPr>
              <a:t> is an </a:t>
            </a:r>
            <a:r>
              <a:rPr lang="en-US" dirty="0">
                <a:solidFill>
                  <a:srgbClr val="5D5D5D"/>
                </a:solidFill>
                <a:latin typeface="Poppins"/>
              </a:rPr>
              <a:t>ensemble learning</a:t>
            </a:r>
            <a:r>
              <a:rPr lang="en-US" dirty="0">
                <a:solidFill>
                  <a:srgbClr val="5B5D6B"/>
                </a:solidFill>
                <a:latin typeface="Poppins"/>
              </a:rPr>
              <a:t> method used in supervised learning that converts weak learners into strong learners by having each predictor fix the errors of its predecessor.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7675" y="387560"/>
            <a:ext cx="3749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Poppins"/>
              </a:rPr>
              <a:t>Bagging v/s Boosting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221" y="1509623"/>
            <a:ext cx="9269032" cy="4394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7235" y="226955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Ensemble </a:t>
            </a:r>
            <a:r>
              <a:rPr lang="en-US" b="1" dirty="0" smtClean="0">
                <a:solidFill>
                  <a:srgbClr val="292929"/>
                </a:solidFill>
                <a:latin typeface="sohne"/>
              </a:rPr>
              <a:t>Learning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87235" y="2820036"/>
            <a:ext cx="589135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Using multiple learning algorithm together for the same task</a:t>
            </a:r>
            <a:endParaRPr lang="en-US" sz="1600" dirty="0" smtClean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Better prediction than individual model </a:t>
            </a:r>
            <a:endParaRPr lang="en-US" sz="1600" dirty="0" smtClean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Better Accuracy</a:t>
            </a:r>
            <a:endParaRPr lang="en-US" sz="1600" dirty="0" smtClean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Higher Consistency (Avoids Over-fitting)</a:t>
            </a:r>
            <a:endParaRPr lang="en-US" sz="1600" dirty="0" smtClean="0">
              <a:solidFill>
                <a:srgbClr val="292929"/>
              </a:solidFill>
              <a:latin typeface="so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rgbClr val="292929"/>
                </a:solidFill>
                <a:latin typeface="sohne"/>
              </a:rPr>
              <a:t>Reduce bias and variance error</a:t>
            </a:r>
            <a:endParaRPr lang="en-US" sz="1600" dirty="0" smtClean="0">
              <a:solidFill>
                <a:srgbClr val="292929"/>
              </a:solidFill>
              <a:latin typeface="sohn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3394" y="216462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t dog stock image. Image of isolated, white, frankfurter - 92952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253" y="999114"/>
            <a:ext cx="1975150" cy="151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eman's | Change The Norm | Your Most Comfortable Made in India Sho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741" y="1017188"/>
            <a:ext cx="1984072" cy="12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6,077 Milk Chocolate Stock Photos, Pictures &amp; Royalty-Free Images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292" y="879091"/>
            <a:ext cx="2231070" cy="148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73915" y="69442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92929"/>
                </a:solidFill>
                <a:latin typeface="sohne"/>
              </a:rPr>
              <a:t>Example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321722" y="230475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92929"/>
                </a:solidFill>
                <a:latin typeface="sohne"/>
              </a:rPr>
              <a:t>Suppose we have a training dataset with pixel of images and we prepare three model with these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04" y="2830660"/>
            <a:ext cx="8492346" cy="3599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4939273" y="117545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83872" y="3140015"/>
          <a:ext cx="972387" cy="22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5" imgW="1152525" imgH="257175" progId="Paint.Picture">
                  <p:embed/>
                </p:oleObj>
              </mc:Choice>
              <mc:Fallback>
                <p:oleObj name="Bitmap Image" r:id="rId5" imgW="1152525" imgH="257175" progId="Paint.Picture">
                  <p:embed/>
                  <p:pic>
                    <p:nvPicPr>
                      <p:cNvPr id="0" name="Picture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3872" y="3140015"/>
                        <a:ext cx="972387" cy="224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8647" y="1906258"/>
            <a:ext cx="986790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4861635" y="130198"/>
            <a:ext cx="30219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 dirty="0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Bagging and Ensemble Methods | Paperspace Blo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6" y="3062507"/>
            <a:ext cx="7452125" cy="343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06127" y="1165326"/>
            <a:ext cx="89685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Bagging</a:t>
            </a:r>
            <a:endParaRPr lang="en-US" b="1" dirty="0">
              <a:solidFill>
                <a:srgbClr val="273239"/>
              </a:solidFill>
              <a:latin typeface="urw-din"/>
            </a:endParaRPr>
          </a:p>
          <a:p>
            <a:pPr fontAlgn="base"/>
            <a:r>
              <a:rPr lang="en-US" b="1" dirty="0">
                <a:solidFill>
                  <a:srgbClr val="273239"/>
                </a:solidFill>
                <a:latin typeface="urw-din"/>
              </a:rPr>
              <a:t>Bootstrap Aggregating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, also knows as bagging, is a machine learning ensemble meta-algorithm designed to improve the stability and accuracy of machine learning algorithms used in statistical classification and regression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586" y="2660545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Sampling &amp; Replacement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2917" y="1416466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If person would buy insurance or not?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83666" y="1881847"/>
          <a:ext cx="86106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Bitmap Image" r:id="rId1" imgW="10763250" imgH="5524500" progId="Paint.Picture">
                  <p:embed/>
                </p:oleObj>
              </mc:Choice>
              <mc:Fallback>
                <p:oleObj name="Bitmap Image" r:id="rId1" imgW="10763250" imgH="5524500" progId="Paint.Picture">
                  <p:embed/>
                  <p:pic>
                    <p:nvPicPr>
                      <p:cNvPr id="0" name="Picture 5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3666" y="1881847"/>
                        <a:ext cx="8610600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04888" y="130198"/>
            <a:ext cx="14141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urw-din"/>
              </a:rPr>
              <a:t>Bagging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6713" y="1243938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73239"/>
                </a:solidFill>
                <a:latin typeface="urw-din"/>
              </a:rPr>
              <a:t>For Housing price prediction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658129" y="1685752"/>
          <a:ext cx="8618538" cy="442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Bitmap Image" r:id="rId1" imgW="10772775" imgH="5534025" progId="Paint.Picture">
                  <p:embed/>
                </p:oleObj>
              </mc:Choice>
              <mc:Fallback>
                <p:oleObj name="Bitmap Image" r:id="rId1" imgW="10772775" imgH="5534025" progId="Paint.Picture">
                  <p:embed/>
                  <p:pic>
                    <p:nvPicPr>
                      <p:cNvPr id="0" name="Picture 6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8129" y="1685752"/>
                        <a:ext cx="8618538" cy="442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4995" y="449375"/>
            <a:ext cx="2203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Bagged Trees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465" y="2459330"/>
            <a:ext cx="990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3239"/>
                </a:solidFill>
                <a:latin typeface="urw-din"/>
              </a:rPr>
              <a:t>Bagging: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Underline model can be anything (SVM, KNN, Logistic Regression, Decision Tree </a:t>
            </a:r>
            <a:r>
              <a:rPr lang="en-US" dirty="0" err="1" smtClean="0">
                <a:solidFill>
                  <a:srgbClr val="273239"/>
                </a:solidFill>
                <a:latin typeface="urw-din"/>
              </a:rPr>
              <a:t>etc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28465" y="2876108"/>
            <a:ext cx="537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3239"/>
                </a:solidFill>
                <a:latin typeface="urw-din"/>
              </a:rPr>
              <a:t>Bagged Trees: 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Each model is only Decision Tree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2248" y="181956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urw-din"/>
              </a:rPr>
              <a:t>Random Forest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54701" y="1215219"/>
            <a:ext cx="86839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Random forests or random decision forests is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 ensemble learning method for classification, regression and other tasks that operates by constructing a multitude of decision trees at training time</a:t>
            </a: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It is a Bagged Tree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822600" y="3149443"/>
            <a:ext cx="71352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There are major two distinctions,</a:t>
            </a:r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202124"/>
                </a:solidFill>
                <a:latin typeface="Arial" panose="020B0604020202020204" pitchFamily="34" charset="0"/>
              </a:rPr>
              <a:t>Here data set (rows) as well as features (columns) are sampled. </a:t>
            </a:r>
            <a:endParaRPr lang="en-US" dirty="0" smtClean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Each model is only Decision Tree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1486</Words>
  <Application>WPS Presentation</Application>
  <PresentationFormat>Widescreen</PresentationFormat>
  <Paragraphs>65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sohne</vt:lpstr>
      <vt:lpstr>Segoe Print</vt:lpstr>
      <vt:lpstr>urw-din</vt:lpstr>
      <vt:lpstr>Poppins</vt:lpstr>
      <vt:lpstr>Microsoft YaHei</vt:lpstr>
      <vt:lpstr>Arial Unicode MS</vt:lpstr>
      <vt:lpstr>Calibri Light</vt:lpstr>
      <vt:lpstr>Calibri</vt:lpstr>
      <vt:lpstr>Office Theme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134</cp:revision>
  <dcterms:created xsi:type="dcterms:W3CDTF">2021-08-10T15:37:00Z</dcterms:created>
  <dcterms:modified xsi:type="dcterms:W3CDTF">2025-08-09T15:52:02Z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9062883FDDE5497681F4BF5AEDA3C9D7_12</vt:lpwstr>
  </property>
  <property fmtid="{D5CDD505-2E9C-101B-9397-08002B2CF9AE}" pid="3" name="KSOProductBuildVer">
    <vt:lpwstr>2057-12.2.0.21936</vt:lpwstr>
  </property>
</Properties>
</file>