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7" r:id="rId4"/>
    <p:sldId id="270" r:id="rId5"/>
    <p:sldId id="269" r:id="rId6"/>
    <p:sldId id="258" r:id="rId7"/>
    <p:sldId id="259" r:id="rId8"/>
    <p:sldId id="265" r:id="rId9"/>
    <p:sldId id="260" r:id="rId10"/>
    <p:sldId id="261" r:id="rId11"/>
    <p:sldId id="266" r:id="rId12"/>
    <p:sldId id="262" r:id="rId13"/>
    <p:sldId id="263" r:id="rId14"/>
    <p:sldId id="264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1040" y="2057856"/>
            <a:ext cx="10675620" cy="178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Clustering Algorithm </a:t>
            </a:r>
          </a:p>
          <a:p>
            <a:pPr lvl="0" algn="ctr"/>
            <a:r>
              <a:rPr lang="en-US" sz="3200" b="1" dirty="0">
                <a:solidFill>
                  <a:prstClr val="black"/>
                </a:solidFill>
                <a:latin typeface="Roboto"/>
              </a:rPr>
              <a:t>G M RIFAT REZA</a:t>
            </a:r>
          </a:p>
          <a:p>
            <a:pPr lvl="0" algn="ctr"/>
            <a:r>
              <a:rPr lang="en-US" sz="1600" b="1" dirty="0">
                <a:solidFill>
                  <a:srgbClr val="5B9BD5"/>
                </a:solidFill>
                <a:latin typeface="Roboto"/>
              </a:rPr>
              <a:t>gmrr2242@gmail.com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(3, 5)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(5.5,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blipFill rotWithShape="1">
                <a:blip r:embed="rId2"/>
                <a:stretch>
                  <a:fillRect l="-5" t="-4" r="11" b="-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82" y="1754764"/>
            <a:ext cx="15616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1773" y="2265821"/>
          <a:ext cx="5623560" cy="2031037"/>
        </p:xfrm>
        <a:graphic>
          <a:graphicData uri="http://schemas.openxmlformats.org/drawingml/2006/table">
            <a:tbl>
              <a:tblPr firstRow="1" firstCol="1" bandRow="1"/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0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Centroid(5.5, 7)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95114" y="776821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=3.91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blipFill rotWithShape="1">
                <a:blip r:embed="rId2"/>
                <a:stretch>
                  <a:fillRect l="-5" t="-13" r="12" b="-401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0.25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blipFill rotWithShape="1">
                <a:blip r:embed="rId3"/>
                <a:stretch>
                  <a:fillRect l="-5" t="-43" r="12" b="-4109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5F445-0A1A-913F-625C-4DABF3BB6852}"/>
              </a:ext>
            </a:extLst>
          </p:cNvPr>
          <p:cNvSpPr/>
          <p:nvPr/>
        </p:nvSpPr>
        <p:spPr>
          <a:xfrm>
            <a:off x="1541773" y="4483736"/>
            <a:ext cx="3356210" cy="641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centroid will not change then that is the final cluster.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(3, 5)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(5.5, 7)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blipFill rotWithShape="1">
                <a:blip r:embed="rId2"/>
                <a:stretch>
                  <a:fillRect l="-117" t="-151" r="-101" b="-104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06182" y="4903129"/>
            <a:ext cx="1721946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Output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2350" y="5413514"/>
          <a:ext cx="6569613" cy="788988"/>
        </p:xfrm>
        <a:graphic>
          <a:graphicData uri="http://schemas.openxmlformats.org/drawingml/2006/table">
            <a:tbl>
              <a:tblPr firstRow="1" firstCol="1" bandRow="1"/>
              <a:tblGrid>
                <a:gridCol w="217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 C(4,5) 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B(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6,7) 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(5.5, 7)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2739" y="1884742"/>
            <a:ext cx="7757267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Decide which cluster contain the input data M(5,4)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Dist2=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=3.082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Dist1&lt; Dist2, given input data </a:t>
                </a:r>
                <a:r>
                  <a:rPr lang="en-US" b="1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M(5,4)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cluster-1</a:t>
                </a:r>
                <a:endParaRPr lang="en-US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  <a:blipFill rotWithShape="1">
                <a:blip r:embed="rId2"/>
                <a:stretch>
                  <a:fillRect t="-6" r="2" b="3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739" y="1544000"/>
            <a:ext cx="116730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739" y="2452043"/>
            <a:ext cx="128913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0431" y="1559223"/>
            <a:ext cx="243528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Centroid Selection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22015" y="2085440"/>
          <a:ext cx="6291389" cy="1950924"/>
        </p:xfrm>
        <a:graphic>
          <a:graphicData uri="http://schemas.openxmlformats.org/drawingml/2006/table">
            <a:tbl>
              <a:tblPr firstRow="1" firstCol="1" bandRow="1"/>
              <a:tblGrid>
                <a:gridCol w="78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4.242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=1.414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3.605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2.236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2.828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blipFill rotWithShape="1">
                <a:blip r:embed="rId2"/>
                <a:stretch>
                  <a:fillRect l="-1" t="-17" r="8" b="3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4.123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2.24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3.16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blipFill rotWithShape="1">
                <a:blip r:embed="rId3"/>
                <a:stretch>
                  <a:fillRect l="-13" t="-23" r="8" b="-19621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907516" y="798953"/>
            <a:ext cx="133562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2994" y="4351733"/>
            <a:ext cx="331177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Initial centroid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1: 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2: (6, 7)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0431" y="287217"/>
            <a:ext cx="694112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EA5EA-60F4-C8B8-E771-94155E86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ACFDC4-3234-DCED-3BC8-4066A4DBCBF9}"/>
              </a:ext>
            </a:extLst>
          </p:cNvPr>
          <p:cNvSpPr/>
          <p:nvPr/>
        </p:nvSpPr>
        <p:spPr>
          <a:xfrm>
            <a:off x="2585884" y="311385"/>
            <a:ext cx="7639665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concepts of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884FB-8383-323C-520C-0ECA138257BF}"/>
              </a:ext>
            </a:extLst>
          </p:cNvPr>
          <p:cNvSpPr txBox="1"/>
          <p:nvPr/>
        </p:nvSpPr>
        <p:spPr>
          <a:xfrm>
            <a:off x="1174955" y="1769806"/>
            <a:ext cx="9842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Unsupervised learning</a:t>
            </a:r>
            <a:r>
              <a:rPr lang="en-US" dirty="0">
                <a:latin typeface="Bookman Old Style" panose="02050604050505020204" pitchFamily="18" charset="0"/>
              </a:rPr>
              <a:t>: The algorithm works with unlabeled data, meaning it discovers inherent patterns in the dataset without prior knowledge of the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Centroid-based</a:t>
            </a:r>
            <a:r>
              <a:rPr lang="en-US" dirty="0">
                <a:latin typeface="Bookman Old Style" panose="02050604050505020204" pitchFamily="18" charset="0"/>
              </a:rPr>
              <a:t>: It groups data based on the mean location of its members. The goal is to minimize the total intra-cluster variance, also known as the "within-cluster sum of squares" (WCSS).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Convergence</a:t>
            </a:r>
            <a:r>
              <a:rPr lang="en-US" dirty="0">
                <a:latin typeface="Bookman Old Style" panose="02050604050505020204" pitchFamily="18" charset="0"/>
              </a:rPr>
              <a:t>: The algorithm is guaranteed to converge, though not necessarily to the global optimum. Because it can get stuck in a local minimum, it is common to run the algorithm multiple times with different starting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77470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F336D-165E-3865-0B05-8369D935A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4A5A3D-AA07-AB26-CAB5-F168CCC228A7}"/>
              </a:ext>
            </a:extLst>
          </p:cNvPr>
          <p:cNvSpPr/>
          <p:nvPr/>
        </p:nvSpPr>
        <p:spPr>
          <a:xfrm>
            <a:off x="2585884" y="311385"/>
            <a:ext cx="7639665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2E541-E3E0-9A9E-0C23-56E12DF0DEDD}"/>
              </a:ext>
            </a:extLst>
          </p:cNvPr>
          <p:cNvSpPr txBox="1"/>
          <p:nvPr/>
        </p:nvSpPr>
        <p:spPr>
          <a:xfrm>
            <a:off x="1174955" y="1769806"/>
            <a:ext cx="984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Simple and fast</a:t>
            </a:r>
            <a:r>
              <a:rPr lang="en-US" dirty="0">
                <a:latin typeface="Bookman Old Style" panose="02050604050505020204" pitchFamily="18" charset="0"/>
              </a:rPr>
              <a:t>: The algorithm is easy to understand and implement and is very efficient, making it scalable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Versatile</a:t>
            </a:r>
            <a:r>
              <a:rPr lang="en-US" dirty="0">
                <a:latin typeface="Bookman Old Style" panose="02050604050505020204" pitchFamily="18" charset="0"/>
              </a:rPr>
              <a:t>: K-means is widely used across various fields, including customer segmentation, image compression, and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Interpretable results</a:t>
            </a:r>
            <a:r>
              <a:rPr lang="en-US" dirty="0">
                <a:latin typeface="Bookman Old Style" panose="02050604050505020204" pitchFamily="18" charset="0"/>
              </a:rPr>
              <a:t>: The resulting clusters are generally easy to interpret and visualize.</a:t>
            </a:r>
          </a:p>
        </p:txBody>
      </p:sp>
    </p:spTree>
    <p:extLst>
      <p:ext uri="{BB962C8B-B14F-4D97-AF65-F5344CB8AC3E}">
        <p14:creationId xmlns:p14="http://schemas.microsoft.com/office/powerpoint/2010/main" val="283652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434F8-2DCA-43CA-F616-BD3172DB3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5EBD15-FD27-CA30-7ECB-736A506E5B36}"/>
              </a:ext>
            </a:extLst>
          </p:cNvPr>
          <p:cNvSpPr/>
          <p:nvPr/>
        </p:nvSpPr>
        <p:spPr>
          <a:xfrm>
            <a:off x="2585884" y="311385"/>
            <a:ext cx="7639665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 of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1727A-71E6-07AC-5875-25AF61E9FB86}"/>
              </a:ext>
            </a:extLst>
          </p:cNvPr>
          <p:cNvSpPr txBox="1"/>
          <p:nvPr/>
        </p:nvSpPr>
        <p:spPr>
          <a:xfrm>
            <a:off x="1174955" y="1769806"/>
            <a:ext cx="9842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Sensitive to initial centroids</a:t>
            </a:r>
            <a:r>
              <a:rPr lang="en-US" dirty="0">
                <a:latin typeface="Bookman Old Style" panose="02050604050505020204" pitchFamily="18" charset="0"/>
              </a:rPr>
              <a:t>: The final clustering can depend heavily on the random initial placement of the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Manual choice of k</a:t>
            </a:r>
            <a:r>
              <a:rPr lang="en-US" dirty="0">
                <a:latin typeface="Bookman Old Style" panose="02050604050505020204" pitchFamily="18" charset="0"/>
              </a:rPr>
              <a:t>: The user must determine the number of clusters, k, beforehand. The optimal number is not always obvious.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Assumes spherical clusters</a:t>
            </a:r>
            <a:r>
              <a:rPr lang="en-US" dirty="0">
                <a:latin typeface="Bookman Old Style" panose="02050604050505020204" pitchFamily="18" charset="0"/>
              </a:rPr>
              <a:t>: The algorithm works best with clusters that are roughly spherical and of similar size. It performs poorly with clusters of varying shapes, sizes, or densities.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Sensitive to outliers</a:t>
            </a:r>
            <a:r>
              <a:rPr lang="en-US" dirty="0">
                <a:latin typeface="Bookman Old Style" panose="02050604050505020204" pitchFamily="18" charset="0"/>
              </a:rPr>
              <a:t>: Outliers can significantly skew the position of the centroids, affecting the accuracy of the final clustering.</a:t>
            </a:r>
          </a:p>
        </p:txBody>
      </p:sp>
    </p:spTree>
    <p:extLst>
      <p:ext uri="{BB962C8B-B14F-4D97-AF65-F5344CB8AC3E}">
        <p14:creationId xmlns:p14="http://schemas.microsoft.com/office/powerpoint/2010/main" val="183100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E18D0-6739-892B-E500-3C4CC637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82ECB0-ECEC-77EC-8C1F-0B830D803311}"/>
              </a:ext>
            </a:extLst>
          </p:cNvPr>
          <p:cNvSpPr/>
          <p:nvPr/>
        </p:nvSpPr>
        <p:spPr>
          <a:xfrm>
            <a:off x="2585884" y="311385"/>
            <a:ext cx="7639665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E8130-1A5F-7D31-D39E-8C52F9B97F47}"/>
              </a:ext>
            </a:extLst>
          </p:cNvPr>
          <p:cNvSpPr txBox="1"/>
          <p:nvPr/>
        </p:nvSpPr>
        <p:spPr>
          <a:xfrm>
            <a:off x="1174955" y="1769806"/>
            <a:ext cx="9842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Customer segmentation</a:t>
            </a:r>
            <a:r>
              <a:rPr lang="en-US" dirty="0">
                <a:latin typeface="Bookman Old Style" panose="02050604050505020204" pitchFamily="18" charset="0"/>
              </a:rPr>
              <a:t>: Grouping customers based on purchasing behavior to create targeted marketing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Image compression</a:t>
            </a:r>
            <a:r>
              <a:rPr lang="en-US" dirty="0">
                <a:latin typeface="Bookman Old Style" panose="02050604050505020204" pitchFamily="18" charset="0"/>
              </a:rPr>
              <a:t>: Reducing the number of colors in an image by grouping similar pixel colors into clusters and replacing them with the cluster's centroid.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Document clustering</a:t>
            </a:r>
            <a:r>
              <a:rPr lang="en-US" dirty="0">
                <a:latin typeface="Bookman Old Style" panose="02050604050505020204" pitchFamily="18" charset="0"/>
              </a:rPr>
              <a:t>: Grouping similar documents based on content, often used in recommendation systems or information retrieval.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Anomaly detection</a:t>
            </a:r>
            <a:r>
              <a:rPr lang="en-US" dirty="0">
                <a:latin typeface="Bookman Old Style" panose="02050604050505020204" pitchFamily="18" charset="0"/>
              </a:rPr>
              <a:t>: Identifying outliers that do not fit into any cluster, which can be useful for flagging fraudulent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83632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70" y="1200811"/>
            <a:ext cx="3789363" cy="37893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5905" y="5117918"/>
            <a:ext cx="3187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James </a:t>
            </a:r>
            <a:r>
              <a:rPr lang="en-US" sz="3200" b="1" dirty="0" err="1">
                <a:solidFill>
                  <a:srgbClr val="00B0F0"/>
                </a:solidFill>
              </a:rPr>
              <a:t>MacQueen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6587" y="1347112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 is one of the simplest </a:t>
            </a:r>
            <a:r>
              <a:rPr lang="en-US" dirty="0">
                <a:highlight>
                  <a:srgbClr val="FFFF00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that solves the well-known clustering problem. The procedure follows a simple and easy way to classify a given data set through a certain number of clusters (assume k clusters)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2" y="2562431"/>
            <a:ext cx="7240299" cy="3680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281D6-6F16-4AD4-C9B5-3666FF09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26DAFC-1B53-8F76-0141-11E3C0072F5D}"/>
              </a:ext>
            </a:extLst>
          </p:cNvPr>
          <p:cNvSpPr/>
          <p:nvPr/>
        </p:nvSpPr>
        <p:spPr>
          <a:xfrm>
            <a:off x="3103418" y="473485"/>
            <a:ext cx="6787833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Works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73F61-C8FE-2D7E-E382-04BD6FAEB538}"/>
              </a:ext>
            </a:extLst>
          </p:cNvPr>
          <p:cNvSpPr txBox="1"/>
          <p:nvPr/>
        </p:nvSpPr>
        <p:spPr>
          <a:xfrm>
            <a:off x="462116" y="1553497"/>
            <a:ext cx="11218607" cy="415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The algorithm is an iterative process that refines its cluster assignments and centroid locations at each step.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Choose the number of clusters (k)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The user must first specify the desired number of clusters, Determining the optimal value for is a crucial step that can significantly impact the results.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Initialize centroids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The algorithm begins by randomly placing centroids in the data space. For better results, advanced methods like K-means++ select initial centroids that are spread far apart.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Assign data points to clusters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The algorithm calculates the distance from each data point to every centroid, typically using the Euclidean distance. Each data point is then assigned to the cluster of the closest centroid.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Update centroids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For each cluster, the algorithm recalculates the centroid by taking the mean of all the data points assigned to that cluster.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Repeat until convergence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Steps 3 and 4 are repeated until the positions of the centroids no longer change or the maximum number of iterations is reached. This indicates that the clusters have stabilized.</a:t>
            </a:r>
          </a:p>
        </p:txBody>
      </p:sp>
    </p:spTree>
    <p:extLst>
      <p:ext uri="{BB962C8B-B14F-4D97-AF65-F5344CB8AC3E}">
        <p14:creationId xmlns:p14="http://schemas.microsoft.com/office/powerpoint/2010/main" val="11673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546F-FE81-75E0-4E76-150648347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AAEAE-E4BB-1FF5-7DF5-99D29CAB4EF6}"/>
              </a:ext>
            </a:extLst>
          </p:cNvPr>
          <p:cNvSpPr/>
          <p:nvPr/>
        </p:nvSpPr>
        <p:spPr>
          <a:xfrm>
            <a:off x="3103418" y="473485"/>
            <a:ext cx="6787833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Flowchart -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0CCBB3-0880-72F1-39FA-F759CCF40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68" y="1114906"/>
            <a:ext cx="8625044" cy="526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1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44300" y="1260328"/>
            <a:ext cx="9421091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 the following data into </a:t>
            </a: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using the k-mean clustering.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A(3,4) B(6,7) C(4,5), D(5,7) E(2,6)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8617" y="2790131"/>
            <a:ext cx="6096000" cy="16230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Initial Step: (Centroid selection)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cluster-1: A(3,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cluster-2: C(4, 5)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274" y="301966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10466-9202-08AF-3DCB-EE7BFFE20421}"/>
              </a:ext>
            </a:extLst>
          </p:cNvPr>
          <p:cNvSpPr/>
          <p:nvPr/>
        </p:nvSpPr>
        <p:spPr>
          <a:xfrm>
            <a:off x="8894617" y="2399744"/>
            <a:ext cx="3194950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cluster will be defined by the user as his or her wish or will be given in the question. Like here given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problem.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D73A-46A8-1EAE-B1D9-3BAF49B7C33D}"/>
              </a:ext>
            </a:extLst>
          </p:cNvPr>
          <p:cNvSpPr/>
          <p:nvPr/>
        </p:nvSpPr>
        <p:spPr>
          <a:xfrm>
            <a:off x="3311233" y="4818364"/>
            <a:ext cx="4258799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centroid will be taken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4475" y="1611677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-1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2" y="2164563"/>
          <a:ext cx="5888181" cy="2146286"/>
        </p:xfrm>
        <a:graphic>
          <a:graphicData uri="http://schemas.openxmlformats.org/drawingml/2006/table">
            <a:tbl>
              <a:tblPr firstRow="1" firstCol="1" bandRow="1"/>
              <a:tblGrid>
                <a:gridCol w="102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39677" y="1611677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1.414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4.242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2.828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3.605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blipFill rotWithShape="1">
                <a:blip r:embed="rId2"/>
                <a:stretch>
                  <a:fillRect l="-8" t="-20" r="2" b="-549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8802" y="1827876"/>
            <a:ext cx="290977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Centroid Modification: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E(2, 6)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4+6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(2.5, 5)</a:t>
                </a:r>
                <a:endParaRPr lang="en-US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C(4, 5) D(5, 7)</a:t>
                </a: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So, Centroid</a:t>
                </a:r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6+4+5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7+5+7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(5, 6.33)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blipFill rotWithShape="1">
                <a:blip r:embed="rId2"/>
                <a:stretch>
                  <a:fillRect l="-12" t="-27" r="11" b="-128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F5AF01BD-FA07-F3C0-DF45-D433DF3B85A5}"/>
              </a:ext>
            </a:extLst>
          </p:cNvPr>
          <p:cNvSpPr/>
          <p:nvPr/>
        </p:nvSpPr>
        <p:spPr>
          <a:xfrm>
            <a:off x="7989757" y="2083633"/>
            <a:ext cx="1648918" cy="483146"/>
          </a:xfrm>
          <a:prstGeom prst="wedgeEllipseCallout">
            <a:avLst>
              <a:gd name="adj1" fmla="val -165378"/>
              <a:gd name="adj2" fmla="val 1648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5E5403E-B575-CD7D-619F-50124E610772}"/>
              </a:ext>
            </a:extLst>
          </p:cNvPr>
          <p:cNvSpPr/>
          <p:nvPr/>
        </p:nvSpPr>
        <p:spPr>
          <a:xfrm rot="10800000">
            <a:off x="3126808" y="5151830"/>
            <a:ext cx="1543988" cy="686837"/>
          </a:xfrm>
          <a:prstGeom prst="wedgeEllipseCallout">
            <a:avLst>
              <a:gd name="adj1" fmla="val -120690"/>
              <a:gd name="adj2" fmla="val 119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A1859-5DE6-CC4A-1F19-737BA068F2F3}"/>
              </a:ext>
            </a:extLst>
          </p:cNvPr>
          <p:cNvSpPr txBox="1"/>
          <p:nvPr/>
        </p:nvSpPr>
        <p:spPr>
          <a:xfrm>
            <a:off x="3533957" y="53105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255" y="1828894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-2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98958" y="2388595"/>
          <a:ext cx="5801855" cy="2326113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Centroid(2.5,5)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Centroid(5,6.33)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4.03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41902" y="690824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1.208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1.66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blipFill rotWithShape="1">
                <a:blip r:embed="rId2"/>
                <a:stretch>
                  <a:fillRect l="-15" t="-27" r="15" b="-17029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3.01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blipFill rotWithShape="1">
                <a:blip r:embed="rId3"/>
                <a:stretch>
                  <a:fillRect l="-14" t="-20" r="15" b="-2865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1480</Words>
  <Application>Microsoft Office PowerPoint</Application>
  <PresentationFormat>Widescreen</PresentationFormat>
  <Paragraphs>259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Cambria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G M RIFAT REZA</cp:lastModifiedBy>
  <cp:revision>46</cp:revision>
  <dcterms:created xsi:type="dcterms:W3CDTF">2021-08-10T15:37:00Z</dcterms:created>
  <dcterms:modified xsi:type="dcterms:W3CDTF">2025-10-20T17:39:45Z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94C5A088D4C34A4582EBB0062F410314_12</vt:lpwstr>
  </property>
  <property fmtid="{D5CDD505-2E9C-101B-9397-08002B2CF9AE}" pid="3" name="KSOProductBuildVer">
    <vt:lpwstr>2057-12.2.0.21936</vt:lpwstr>
  </property>
</Properties>
</file>