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67" r:id="rId4"/>
    <p:sldId id="270" r:id="rId5"/>
    <p:sldId id="275" r:id="rId6"/>
    <p:sldId id="258" r:id="rId7"/>
    <p:sldId id="259" r:id="rId8"/>
    <p:sldId id="265" r:id="rId9"/>
    <p:sldId id="260" r:id="rId10"/>
    <p:sldId id="261" r:id="rId11"/>
    <p:sldId id="266" r:id="rId12"/>
    <p:sldId id="262" r:id="rId13"/>
    <p:sldId id="263" r:id="rId14"/>
    <p:sldId id="264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1176B-D9ED-4D18-AEFA-6219AE87A9B2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BB71A-E3CC-4B73-A4FB-AA33B3272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366F4-8969-F6AD-52D9-3C46AD9E9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CEC4EA-CDB0-DF4B-D32B-B84BE8CB72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89622B-2490-4C90-7B3A-7D7AAC01B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47D24-79D4-302C-C296-CD26DD7643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BB71A-E3CC-4B73-A4FB-AA33B3272C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1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1040" y="2057856"/>
            <a:ext cx="10675620" cy="1784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Clustering Algorithm </a:t>
            </a:r>
          </a:p>
          <a:p>
            <a:pPr lvl="0" algn="ctr"/>
            <a:r>
              <a:rPr lang="en-US" sz="3200" b="1" dirty="0">
                <a:solidFill>
                  <a:prstClr val="black"/>
                </a:solidFill>
                <a:latin typeface="Roboto"/>
              </a:rPr>
              <a:t>G M RIFAT REZA</a:t>
            </a:r>
          </a:p>
          <a:p>
            <a:pPr lvl="0" algn="ctr"/>
            <a:r>
              <a:rPr lang="en-US" sz="1600" b="1" dirty="0">
                <a:solidFill>
                  <a:srgbClr val="5B9BD5"/>
                </a:solidFill>
                <a:latin typeface="Roboto"/>
              </a:rPr>
              <a:t>gmrr2242@gmail.com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81378" y="1924183"/>
                <a:ext cx="4397604" cy="323377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Centroid Modification: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Cluster-1</a:t>
                </a: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A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(3, 4) C(4, 5) E(2, 6)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So, Centroid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3+4+2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4+5+6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(3, 5)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Cluster-2: </a:t>
                </a: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6, 7) D(5, 7)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So, Centroid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(5.5, 7)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378" y="1924183"/>
                <a:ext cx="4397604" cy="3233770"/>
              </a:xfrm>
              <a:prstGeom prst="rect">
                <a:avLst/>
              </a:prstGeom>
              <a:blipFill rotWithShape="1">
                <a:blip r:embed="rId2"/>
                <a:stretch>
                  <a:fillRect l="-5" t="-4" r="11" b="-6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103419" y="285742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7082" y="1754764"/>
            <a:ext cx="156164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Iteration -3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41773" y="2265821"/>
          <a:ext cx="5623560" cy="2031037"/>
        </p:xfrm>
        <a:graphic>
          <a:graphicData uri="http://schemas.openxmlformats.org/drawingml/2006/table">
            <a:tbl>
              <a:tblPr firstRow="1" firstCol="1" bandRow="1"/>
              <a:tblGrid>
                <a:gridCol w="982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1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02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 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Centroid(3,5)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 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Centroid(5.5, 7)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B(6,7)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C(4,5)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D(5,7)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E(2,6)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695114" y="776821"/>
            <a:ext cx="132119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Side note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97339" y="1190912"/>
                <a:ext cx="3356210" cy="21498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(3−3)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(3−5.5)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(4−7)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=3.91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3.67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(6−5.5)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(7−7)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0.5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(5−7)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2.5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39" y="1190912"/>
                <a:ext cx="3356210" cy="2149819"/>
              </a:xfrm>
              <a:prstGeom prst="rect">
                <a:avLst/>
              </a:prstGeom>
              <a:blipFill rotWithShape="1">
                <a:blip r:embed="rId2"/>
                <a:stretch>
                  <a:fillRect l="-5" t="-13" r="12" b="-401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797339" y="3340731"/>
                <a:ext cx="3356210" cy="14639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2.83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(5−5.5)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(7−7)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0.25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(2−3)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1.12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(2−5.5)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(6−7)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3.64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39" y="3340731"/>
                <a:ext cx="3356210" cy="1463991"/>
              </a:xfrm>
              <a:prstGeom prst="rect">
                <a:avLst/>
              </a:prstGeom>
              <a:blipFill rotWithShape="1">
                <a:blip r:embed="rId3"/>
                <a:stretch>
                  <a:fillRect l="-5" t="-43" r="12" b="-41098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103419" y="285742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B5F445-0A1A-913F-625C-4DABF3BB6852}"/>
              </a:ext>
            </a:extLst>
          </p:cNvPr>
          <p:cNvSpPr/>
          <p:nvPr/>
        </p:nvSpPr>
        <p:spPr>
          <a:xfrm>
            <a:off x="1541773" y="4483736"/>
            <a:ext cx="3356210" cy="641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centroid will not change then that is the final cluster.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154657" y="1312995"/>
                <a:ext cx="4224997" cy="323377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Centroid Modification: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Cluster-1: A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(3, 4) C(4, 5) E(2, 6)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So, Centroid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3+4+2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4+5+6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b="1" dirty="0">
                    <a:solidFill>
                      <a:srgbClr val="FF0000"/>
                    </a:solidFill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(3, 5)</a:t>
                </a:r>
                <a:endParaRPr lang="en-US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Cluster-2: B(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6, 7) D(5, 7)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So, Centroid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b="1" dirty="0">
                    <a:solidFill>
                      <a:srgbClr val="FF0000"/>
                    </a:solidFill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(5.5, 7)</a:t>
                </a:r>
                <a:endParaRPr lang="en-US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657" y="1312995"/>
                <a:ext cx="4224997" cy="3233770"/>
              </a:xfrm>
              <a:prstGeom prst="rect">
                <a:avLst/>
              </a:prstGeom>
              <a:blipFill rotWithShape="1">
                <a:blip r:embed="rId2"/>
                <a:stretch>
                  <a:fillRect l="-117" t="-151" r="-101" b="-104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406182" y="4903129"/>
            <a:ext cx="1721946" cy="390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 Output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82350" y="5413514"/>
          <a:ext cx="6569613" cy="788988"/>
        </p:xfrm>
        <a:graphic>
          <a:graphicData uri="http://schemas.openxmlformats.org/drawingml/2006/table">
            <a:tbl>
              <a:tblPr firstRow="1" firstCol="1" bandRow="1"/>
              <a:tblGrid>
                <a:gridCol w="2173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0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A(3,4) C(4,5) E(2,6)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(3,5)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B(</a:t>
                      </a: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6,7) D(5,7)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(5.5, 7)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2739" y="1884742"/>
            <a:ext cx="7757267" cy="390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Decide which cluster contain the input data M(5,4)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92739" y="2882993"/>
                <a:ext cx="7541349" cy="1500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Dist1=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(5−3)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2.236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Dist2=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(5−5.5)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(4−7)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=3.082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b="1" dirty="0">
                    <a:solidFill>
                      <a:srgbClr val="00B050"/>
                    </a:solidFill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:r>
                  <a:rPr lang="en-US" b="1" dirty="0">
                    <a:solidFill>
                      <a:srgbClr val="00B050"/>
                    </a:solidFill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Dist1&lt; Dist2, given input data </a:t>
                </a:r>
                <a:r>
                  <a:rPr lang="en-US" b="1">
                    <a:solidFill>
                      <a:srgbClr val="00B050"/>
                    </a:solidFill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M(5,4) </a:t>
                </a:r>
                <a:r>
                  <a:rPr lang="en-US" b="1" dirty="0">
                    <a:solidFill>
                      <a:srgbClr val="00B050"/>
                    </a:solidFill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cluster-1</a:t>
                </a:r>
                <a:endParaRPr lang="en-US" b="1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739" y="2882993"/>
                <a:ext cx="7541349" cy="1500924"/>
              </a:xfrm>
              <a:prstGeom prst="rect">
                <a:avLst/>
              </a:prstGeom>
              <a:blipFill rotWithShape="1">
                <a:blip r:embed="rId2"/>
                <a:stretch>
                  <a:fillRect t="-6" r="2" b="34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2739" y="1544000"/>
            <a:ext cx="1167307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2739" y="2452043"/>
            <a:ext cx="1289135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Answer: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60431" y="1559223"/>
            <a:ext cx="2435282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Centroid Selection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22015" y="2085440"/>
          <a:ext cx="6291389" cy="1950924"/>
        </p:xfrm>
        <a:graphic>
          <a:graphicData uri="http://schemas.openxmlformats.org/drawingml/2006/table">
            <a:tbl>
              <a:tblPr firstRow="1" firstCol="1" bandRow="1"/>
              <a:tblGrid>
                <a:gridCol w="780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0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7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B(6,7)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C(4,5)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D(5,7)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E(2,6)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1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4.242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3.605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2.236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B(6,7)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2.828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4.123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C(4,5)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D(5,7)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E(2,6)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38790" y="1159811"/>
                <a:ext cx="3673075" cy="17693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dirty="0" err="1"/>
                  <a:t>Dist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(3−6)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(4−7)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= 4.242</a:t>
                </a:r>
              </a:p>
              <a:p>
                <a:r>
                  <a:rPr lang="en-US" dirty="0" err="1"/>
                  <a:t>Dist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(3−4)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=1.414</a:t>
                </a:r>
              </a:p>
              <a:p>
                <a:r>
                  <a:rPr lang="en-US" dirty="0" err="1"/>
                  <a:t>Dist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(3−5)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(4−7)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= 3.605</a:t>
                </a:r>
              </a:p>
              <a:p>
                <a:r>
                  <a:rPr lang="en-US" dirty="0" err="1"/>
                  <a:t>Dist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(3−2)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(4−6)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= 2.236</a:t>
                </a:r>
              </a:p>
              <a:p>
                <a:r>
                  <a:rPr lang="en-US" dirty="0" err="1"/>
                  <a:t>Dist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(6−4)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= 2.828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790" y="1159811"/>
                <a:ext cx="3673075" cy="1769395"/>
              </a:xfrm>
              <a:prstGeom prst="rect">
                <a:avLst/>
              </a:prstGeom>
              <a:blipFill rotWithShape="1">
                <a:blip r:embed="rId2"/>
                <a:stretch>
                  <a:fillRect l="-1" t="-17" r="8" b="33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750000" y="2814783"/>
                <a:ext cx="3661865" cy="20210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(7−7)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(6−2)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(7−6)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4.123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(5−7)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2.24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(4−2)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(5−6)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(5−2)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(7−6)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3.16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000" y="2814783"/>
                <a:ext cx="3661865" cy="2021066"/>
              </a:xfrm>
              <a:prstGeom prst="rect">
                <a:avLst/>
              </a:prstGeom>
              <a:blipFill rotWithShape="1">
                <a:blip r:embed="rId3"/>
                <a:stretch>
                  <a:fillRect l="-13" t="-23" r="8" b="-19621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8907516" y="798953"/>
            <a:ext cx="1335622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Side Note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82994" y="4351733"/>
            <a:ext cx="331177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 Initial centroid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Cluster 1: (3, 4)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Cluster 2: (6, 7)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60431" y="287217"/>
            <a:ext cx="6941127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 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EA5EA-60F4-C8B8-E771-94155E869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1ACFDC4-3234-DCED-3BC8-4066A4DBCBF9}"/>
              </a:ext>
            </a:extLst>
          </p:cNvPr>
          <p:cNvSpPr/>
          <p:nvPr/>
        </p:nvSpPr>
        <p:spPr>
          <a:xfrm>
            <a:off x="2585884" y="311385"/>
            <a:ext cx="7639665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concepts of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5884FB-8383-323C-520C-0ECA138257BF}"/>
              </a:ext>
            </a:extLst>
          </p:cNvPr>
          <p:cNvSpPr txBox="1"/>
          <p:nvPr/>
        </p:nvSpPr>
        <p:spPr>
          <a:xfrm>
            <a:off x="1174955" y="1769806"/>
            <a:ext cx="9842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ookman Old Style" panose="02050604050505020204" pitchFamily="18" charset="0"/>
              </a:rPr>
              <a:t>Unsupervised learning</a:t>
            </a:r>
            <a:r>
              <a:rPr lang="en-US" dirty="0">
                <a:latin typeface="Bookman Old Style" panose="02050604050505020204" pitchFamily="18" charset="0"/>
              </a:rPr>
              <a:t>: The algorithm works with unlabeled data, meaning it discovers inherent patterns in the dataset without prior knowledge of the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ookman Old Style" panose="02050604050505020204" pitchFamily="18" charset="0"/>
              </a:rPr>
              <a:t>Centroid-based</a:t>
            </a:r>
            <a:r>
              <a:rPr lang="en-US" dirty="0">
                <a:latin typeface="Bookman Old Style" panose="02050604050505020204" pitchFamily="18" charset="0"/>
              </a:rPr>
              <a:t>: It groups data based on the mean location of its members. The goal is to minimize the total intra-cluster variance, also known as the "within-cluster sum of squares" (WCSS).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ookman Old Style" panose="02050604050505020204" pitchFamily="18" charset="0"/>
              </a:rPr>
              <a:t>Convergence</a:t>
            </a:r>
            <a:r>
              <a:rPr lang="en-US" dirty="0">
                <a:latin typeface="Bookman Old Style" panose="02050604050505020204" pitchFamily="18" charset="0"/>
              </a:rPr>
              <a:t>: The algorithm is guaranteed to converge, though not necessarily to the global optimum. Because it can get stuck in a local minimum, it is common to run the algorithm multiple times with different starting conditions.</a:t>
            </a:r>
          </a:p>
        </p:txBody>
      </p:sp>
    </p:spTree>
    <p:extLst>
      <p:ext uri="{BB962C8B-B14F-4D97-AF65-F5344CB8AC3E}">
        <p14:creationId xmlns:p14="http://schemas.microsoft.com/office/powerpoint/2010/main" val="774701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F336D-165E-3865-0B05-8369D935A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34A5A3D-AA07-AB26-CAB5-F168CCC228A7}"/>
              </a:ext>
            </a:extLst>
          </p:cNvPr>
          <p:cNvSpPr/>
          <p:nvPr/>
        </p:nvSpPr>
        <p:spPr>
          <a:xfrm>
            <a:off x="2585884" y="311385"/>
            <a:ext cx="7639665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Advantages of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02E541-E3E0-9A9E-0C23-56E12DF0DEDD}"/>
              </a:ext>
            </a:extLst>
          </p:cNvPr>
          <p:cNvSpPr txBox="1"/>
          <p:nvPr/>
        </p:nvSpPr>
        <p:spPr>
          <a:xfrm>
            <a:off x="1174955" y="1769806"/>
            <a:ext cx="98420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ookman Old Style" panose="02050604050505020204" pitchFamily="18" charset="0"/>
              </a:rPr>
              <a:t>Simple and fast</a:t>
            </a:r>
            <a:r>
              <a:rPr lang="en-US" dirty="0">
                <a:latin typeface="Bookman Old Style" panose="02050604050505020204" pitchFamily="18" charset="0"/>
              </a:rPr>
              <a:t>: The algorithm is easy to understand and implement and is very efficient, making it scalable for large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ookman Old Style" panose="02050604050505020204" pitchFamily="18" charset="0"/>
              </a:rPr>
              <a:t>Versatile</a:t>
            </a:r>
            <a:r>
              <a:rPr lang="en-US" dirty="0">
                <a:latin typeface="Bookman Old Style" panose="02050604050505020204" pitchFamily="18" charset="0"/>
              </a:rPr>
              <a:t>: K-means is widely used across various fields, including customer segmentation, image compression, and anomaly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ookman Old Style" panose="02050604050505020204" pitchFamily="18" charset="0"/>
              </a:rPr>
              <a:t>Interpretable results</a:t>
            </a:r>
            <a:r>
              <a:rPr lang="en-US" dirty="0">
                <a:latin typeface="Bookman Old Style" panose="02050604050505020204" pitchFamily="18" charset="0"/>
              </a:rPr>
              <a:t>: The resulting clusters are generally easy to interpret and visualize.</a:t>
            </a:r>
          </a:p>
        </p:txBody>
      </p:sp>
    </p:spTree>
    <p:extLst>
      <p:ext uri="{BB962C8B-B14F-4D97-AF65-F5344CB8AC3E}">
        <p14:creationId xmlns:p14="http://schemas.microsoft.com/office/powerpoint/2010/main" val="2836527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434F8-2DCA-43CA-F616-BD3172DB3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05EBD15-FD27-CA30-7ECB-736A506E5B36}"/>
              </a:ext>
            </a:extLst>
          </p:cNvPr>
          <p:cNvSpPr/>
          <p:nvPr/>
        </p:nvSpPr>
        <p:spPr>
          <a:xfrm>
            <a:off x="2585884" y="311385"/>
            <a:ext cx="7639665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Limitations of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31727A-71E6-07AC-5875-25AF61E9FB86}"/>
              </a:ext>
            </a:extLst>
          </p:cNvPr>
          <p:cNvSpPr txBox="1"/>
          <p:nvPr/>
        </p:nvSpPr>
        <p:spPr>
          <a:xfrm>
            <a:off x="1174955" y="1769806"/>
            <a:ext cx="9842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ookman Old Style" panose="02050604050505020204" pitchFamily="18" charset="0"/>
              </a:rPr>
              <a:t>Sensitive to initial centroids</a:t>
            </a:r>
            <a:r>
              <a:rPr lang="en-US" dirty="0">
                <a:latin typeface="Bookman Old Style" panose="02050604050505020204" pitchFamily="18" charset="0"/>
              </a:rPr>
              <a:t>: The final clustering can depend heavily on the random initial placement of the centroids.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ookman Old Style" panose="02050604050505020204" pitchFamily="18" charset="0"/>
              </a:rPr>
              <a:t>Manual choice of k</a:t>
            </a:r>
            <a:r>
              <a:rPr lang="en-US" dirty="0">
                <a:latin typeface="Bookman Old Style" panose="02050604050505020204" pitchFamily="18" charset="0"/>
              </a:rPr>
              <a:t>: The user must determine the number of clusters, k, beforehand. The optimal number is not always obvious.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ookman Old Style" panose="02050604050505020204" pitchFamily="18" charset="0"/>
              </a:rPr>
              <a:t>Assumes spherical clusters</a:t>
            </a:r>
            <a:r>
              <a:rPr lang="en-US" dirty="0">
                <a:latin typeface="Bookman Old Style" panose="02050604050505020204" pitchFamily="18" charset="0"/>
              </a:rPr>
              <a:t>: The algorithm works best with clusters that are roughly spherical and of similar size. It performs poorly with clusters of varying shapes, sizes, or densities.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ookman Old Style" panose="02050604050505020204" pitchFamily="18" charset="0"/>
              </a:rPr>
              <a:t>Sensitive to outliers</a:t>
            </a:r>
            <a:r>
              <a:rPr lang="en-US" dirty="0">
                <a:latin typeface="Bookman Old Style" panose="02050604050505020204" pitchFamily="18" charset="0"/>
              </a:rPr>
              <a:t>: Outliers can significantly skew the position of the centroids, affecting the accuracy of the final clustering.</a:t>
            </a:r>
          </a:p>
        </p:txBody>
      </p:sp>
    </p:spTree>
    <p:extLst>
      <p:ext uri="{BB962C8B-B14F-4D97-AF65-F5344CB8AC3E}">
        <p14:creationId xmlns:p14="http://schemas.microsoft.com/office/powerpoint/2010/main" val="1831007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E18D0-6739-892B-E500-3C4CC6376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482ECB0-ECEC-77EC-8C1F-0B830D803311}"/>
              </a:ext>
            </a:extLst>
          </p:cNvPr>
          <p:cNvSpPr/>
          <p:nvPr/>
        </p:nvSpPr>
        <p:spPr>
          <a:xfrm>
            <a:off x="2585884" y="311385"/>
            <a:ext cx="7639665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Applications of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9E8130-1A5F-7D31-D39E-8C52F9B97F47}"/>
              </a:ext>
            </a:extLst>
          </p:cNvPr>
          <p:cNvSpPr txBox="1"/>
          <p:nvPr/>
        </p:nvSpPr>
        <p:spPr>
          <a:xfrm>
            <a:off x="1174955" y="1769806"/>
            <a:ext cx="9842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ookman Old Style" panose="02050604050505020204" pitchFamily="18" charset="0"/>
              </a:rPr>
              <a:t>Customer segmentation</a:t>
            </a:r>
            <a:r>
              <a:rPr lang="en-US" dirty="0">
                <a:latin typeface="Bookman Old Style" panose="02050604050505020204" pitchFamily="18" charset="0"/>
              </a:rPr>
              <a:t>: Grouping customers based on purchasing behavior to create targeted marketing campaigns.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ookman Old Style" panose="02050604050505020204" pitchFamily="18" charset="0"/>
              </a:rPr>
              <a:t>Image compression</a:t>
            </a:r>
            <a:r>
              <a:rPr lang="en-US" dirty="0">
                <a:latin typeface="Bookman Old Style" panose="02050604050505020204" pitchFamily="18" charset="0"/>
              </a:rPr>
              <a:t>: Reducing the number of colors in an image by grouping similar pixel colors into clusters and replacing them with the cluster's centroid.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ookman Old Style" panose="02050604050505020204" pitchFamily="18" charset="0"/>
              </a:rPr>
              <a:t>Document clustering</a:t>
            </a:r>
            <a:r>
              <a:rPr lang="en-US" dirty="0">
                <a:latin typeface="Bookman Old Style" panose="02050604050505020204" pitchFamily="18" charset="0"/>
              </a:rPr>
              <a:t>: Grouping similar documents based on content, often used in recommendation systems or information retrieval.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ookman Old Style" panose="02050604050505020204" pitchFamily="18" charset="0"/>
              </a:rPr>
              <a:t>Anomaly detection</a:t>
            </a:r>
            <a:r>
              <a:rPr lang="en-US" dirty="0">
                <a:latin typeface="Bookman Old Style" panose="02050604050505020204" pitchFamily="18" charset="0"/>
              </a:rPr>
              <a:t>: Identifying outliers that do not fit into any cluster, which can be useful for flagging fraudulent transactions.</a:t>
            </a:r>
          </a:p>
        </p:txBody>
      </p:sp>
    </p:spTree>
    <p:extLst>
      <p:ext uri="{BB962C8B-B14F-4D97-AF65-F5344CB8AC3E}">
        <p14:creationId xmlns:p14="http://schemas.microsoft.com/office/powerpoint/2010/main" val="83632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770" y="1200811"/>
            <a:ext cx="3789363" cy="37893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05905" y="5117918"/>
            <a:ext cx="3187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James </a:t>
            </a:r>
            <a:r>
              <a:rPr lang="en-US" sz="3200" b="1" dirty="0" err="1">
                <a:solidFill>
                  <a:srgbClr val="00B0F0"/>
                </a:solidFill>
              </a:rPr>
              <a:t>MacQueen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96587" y="1347112"/>
            <a:ext cx="8631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k-means is one of the simplest </a:t>
            </a:r>
            <a:r>
              <a:rPr lang="en-US" dirty="0">
                <a:highlight>
                  <a:srgbClr val="FFFF00"/>
                </a:highlight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unsupervised learning 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algorithms that solves the well-known clustering problem. The procedure follows a simple and easy way to classify a given data set through a certain number of clusters (assume k clusters)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92" y="2562431"/>
            <a:ext cx="7240299" cy="36806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281D6-6F16-4AD4-C9B5-3666FF093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26DAFC-1B53-8F76-0141-11E3C0072F5D}"/>
              </a:ext>
            </a:extLst>
          </p:cNvPr>
          <p:cNvSpPr/>
          <p:nvPr/>
        </p:nvSpPr>
        <p:spPr>
          <a:xfrm>
            <a:off x="3103418" y="473485"/>
            <a:ext cx="6787833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 Works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73F61-C8FE-2D7E-E382-04BD6FAEB538}"/>
              </a:ext>
            </a:extLst>
          </p:cNvPr>
          <p:cNvSpPr txBox="1"/>
          <p:nvPr/>
        </p:nvSpPr>
        <p:spPr>
          <a:xfrm>
            <a:off x="462116" y="1553497"/>
            <a:ext cx="11218607" cy="415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400" dirty="0">
                <a:solidFill>
                  <a:srgbClr val="0A0A0A"/>
                </a:solidFill>
                <a:latin typeface="Bookman Old Style" panose="02050604050505020204" pitchFamily="18" charset="0"/>
              </a:rPr>
              <a:t>The algorithm is an iterative process that refines its cluster assignments and centroid locations at each step.</a:t>
            </a:r>
          </a:p>
          <a:p>
            <a:pPr marL="342900" indent="-342900">
              <a:lnSpc>
                <a:spcPts val="18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400" b="1" dirty="0">
                <a:solidFill>
                  <a:srgbClr val="0A0A0A"/>
                </a:solidFill>
                <a:latin typeface="Bookman Old Style" panose="02050604050505020204" pitchFamily="18" charset="0"/>
              </a:rPr>
              <a:t>Choose the number of clusters (k)</a:t>
            </a:r>
            <a:r>
              <a:rPr lang="en-US" sz="1400" dirty="0">
                <a:solidFill>
                  <a:srgbClr val="0A0A0A"/>
                </a:solidFill>
                <a:latin typeface="Bookman Old Style" panose="02050604050505020204" pitchFamily="18" charset="0"/>
              </a:rPr>
              <a:t>: The user must first specify the desired number of clusters, Determining the optimal value for is a crucial step that can significantly impact the results.</a:t>
            </a:r>
          </a:p>
          <a:p>
            <a:pPr marL="342900" indent="-342900">
              <a:lnSpc>
                <a:spcPts val="18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400" b="1" dirty="0">
                <a:solidFill>
                  <a:srgbClr val="0A0A0A"/>
                </a:solidFill>
                <a:latin typeface="Bookman Old Style" panose="02050604050505020204" pitchFamily="18" charset="0"/>
              </a:rPr>
              <a:t>Initialize centroids</a:t>
            </a:r>
            <a:r>
              <a:rPr lang="en-US" sz="1400" dirty="0">
                <a:solidFill>
                  <a:srgbClr val="0A0A0A"/>
                </a:solidFill>
                <a:latin typeface="Bookman Old Style" panose="02050604050505020204" pitchFamily="18" charset="0"/>
              </a:rPr>
              <a:t>: The algorithm begins by randomly placing centroids in the data space. For better results, advanced methods like K-means++ select initial centroids that are spread far apart.</a:t>
            </a:r>
          </a:p>
          <a:p>
            <a:pPr marL="342900" indent="-342900">
              <a:lnSpc>
                <a:spcPts val="18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400" b="1" dirty="0">
                <a:solidFill>
                  <a:srgbClr val="0A0A0A"/>
                </a:solidFill>
                <a:latin typeface="Bookman Old Style" panose="02050604050505020204" pitchFamily="18" charset="0"/>
              </a:rPr>
              <a:t>Assign data points to clusters</a:t>
            </a:r>
            <a:r>
              <a:rPr lang="en-US" sz="1400" dirty="0">
                <a:solidFill>
                  <a:srgbClr val="0A0A0A"/>
                </a:solidFill>
                <a:latin typeface="Bookman Old Style" panose="02050604050505020204" pitchFamily="18" charset="0"/>
              </a:rPr>
              <a:t>: The algorithm calculates the distance from each data point to every centroid, typically using the Euclidean distance. Each data point is then assigned to the cluster of the closest centroid.</a:t>
            </a:r>
          </a:p>
          <a:p>
            <a:pPr marL="342900" indent="-342900">
              <a:lnSpc>
                <a:spcPts val="18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400" b="1" dirty="0">
                <a:solidFill>
                  <a:srgbClr val="0A0A0A"/>
                </a:solidFill>
                <a:latin typeface="Bookman Old Style" panose="02050604050505020204" pitchFamily="18" charset="0"/>
              </a:rPr>
              <a:t>Update centroids</a:t>
            </a:r>
            <a:r>
              <a:rPr lang="en-US" sz="1400" dirty="0">
                <a:solidFill>
                  <a:srgbClr val="0A0A0A"/>
                </a:solidFill>
                <a:latin typeface="Bookman Old Style" panose="02050604050505020204" pitchFamily="18" charset="0"/>
              </a:rPr>
              <a:t>: For each cluster, the algorithm recalculates the centroid by taking the mean of all the data points assigned to that cluster.</a:t>
            </a:r>
          </a:p>
          <a:p>
            <a:pPr marL="342900" indent="-342900">
              <a:lnSpc>
                <a:spcPts val="18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400" b="1" dirty="0">
                <a:solidFill>
                  <a:srgbClr val="0A0A0A"/>
                </a:solidFill>
                <a:latin typeface="Bookman Old Style" panose="02050604050505020204" pitchFamily="18" charset="0"/>
              </a:rPr>
              <a:t>Repeat until convergence</a:t>
            </a:r>
            <a:r>
              <a:rPr lang="en-US" sz="1400" dirty="0">
                <a:solidFill>
                  <a:srgbClr val="0A0A0A"/>
                </a:solidFill>
                <a:latin typeface="Bookman Old Style" panose="02050604050505020204" pitchFamily="18" charset="0"/>
              </a:rPr>
              <a:t>: Steps 3 and 4 are repeated until the positions of the centroids no longer change or the maximum number of iterations is reached. This indicates that the clusters have stabilized.</a:t>
            </a:r>
          </a:p>
        </p:txBody>
      </p:sp>
    </p:spTree>
    <p:extLst>
      <p:ext uri="{BB962C8B-B14F-4D97-AF65-F5344CB8AC3E}">
        <p14:creationId xmlns:p14="http://schemas.microsoft.com/office/powerpoint/2010/main" val="116739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5FDFE-DA80-8F7F-2720-45FADA759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81945F-4B68-F1BC-7F3C-F548EF77921A}"/>
              </a:ext>
            </a:extLst>
          </p:cNvPr>
          <p:cNvSpPr/>
          <p:nvPr/>
        </p:nvSpPr>
        <p:spPr>
          <a:xfrm>
            <a:off x="3103418" y="473485"/>
            <a:ext cx="6787833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Flowchart -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BD759FE-7C63-C4A5-0BE9-66732A251D92}"/>
              </a:ext>
            </a:extLst>
          </p:cNvPr>
          <p:cNvGrpSpPr/>
          <p:nvPr/>
        </p:nvGrpSpPr>
        <p:grpSpPr>
          <a:xfrm>
            <a:off x="737536" y="1175658"/>
            <a:ext cx="10815366" cy="5208857"/>
            <a:chOff x="737536" y="1175658"/>
            <a:chExt cx="10815366" cy="5208857"/>
          </a:xfrm>
        </p:grpSpPr>
        <p:sp>
          <p:nvSpPr>
            <p:cNvPr id="2" name="Flowchart: Process 1">
              <a:extLst>
                <a:ext uri="{FF2B5EF4-FFF2-40B4-BE49-F238E27FC236}">
                  <a16:creationId xmlns:a16="http://schemas.microsoft.com/office/drawing/2014/main" id="{C22187AD-97E3-4655-7313-A122ADE9F3C6}"/>
                </a:ext>
              </a:extLst>
            </p:cNvPr>
            <p:cNvSpPr/>
            <p:nvPr/>
          </p:nvSpPr>
          <p:spPr>
            <a:xfrm>
              <a:off x="5759645" y="1175658"/>
              <a:ext cx="4131606" cy="42885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Bookman Old Style" panose="02050604050505020204" pitchFamily="18" charset="0"/>
                </a:rPr>
                <a:t>Chose the number of clusters, K (</a:t>
              </a:r>
              <a:r>
                <a:rPr lang="en-US" sz="1400" dirty="0" err="1">
                  <a:latin typeface="Bookman Old Style" panose="02050604050505020204" pitchFamily="18" charset="0"/>
                </a:rPr>
                <a:t>n_clusters</a:t>
              </a:r>
              <a:r>
                <a:rPr lang="en-US" sz="1400" dirty="0">
                  <a:latin typeface="Bookman Old Style" panose="02050604050505020204" pitchFamily="18" charset="0"/>
                </a:rPr>
                <a:t>)</a:t>
              </a:r>
            </a:p>
          </p:txBody>
        </p:sp>
        <p:sp>
          <p:nvSpPr>
            <p:cNvPr id="3" name="Flowchart: Process 2">
              <a:extLst>
                <a:ext uri="{FF2B5EF4-FFF2-40B4-BE49-F238E27FC236}">
                  <a16:creationId xmlns:a16="http://schemas.microsoft.com/office/drawing/2014/main" id="{B660960B-DA0B-8017-5AB7-60ED5024A353}"/>
                </a:ext>
              </a:extLst>
            </p:cNvPr>
            <p:cNvSpPr/>
            <p:nvPr/>
          </p:nvSpPr>
          <p:spPr>
            <a:xfrm>
              <a:off x="5759644" y="1960743"/>
              <a:ext cx="4131606" cy="42885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Bookman Old Style" panose="02050604050505020204" pitchFamily="18" charset="0"/>
                </a:rPr>
                <a:t>Initialize centroids</a:t>
              </a:r>
            </a:p>
          </p:txBody>
        </p:sp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A76FF4FC-56EF-1AEA-2AE1-3B9EF89832B8}"/>
                </a:ext>
              </a:extLst>
            </p:cNvPr>
            <p:cNvSpPr/>
            <p:nvPr/>
          </p:nvSpPr>
          <p:spPr>
            <a:xfrm>
              <a:off x="5759640" y="2782795"/>
              <a:ext cx="4131606" cy="42885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Bookman Old Style" panose="02050604050505020204" pitchFamily="18" charset="0"/>
                </a:rPr>
                <a:t>Assign data point to clusters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70D1CF76-8A56-547E-0A4B-3D3B1C58717A}"/>
                </a:ext>
              </a:extLst>
            </p:cNvPr>
            <p:cNvSpPr/>
            <p:nvPr/>
          </p:nvSpPr>
          <p:spPr>
            <a:xfrm>
              <a:off x="5759641" y="3567880"/>
              <a:ext cx="4131605" cy="42885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Bookman Old Style" panose="02050604050505020204" pitchFamily="18" charset="0"/>
                </a:rPr>
                <a:t>Update centroids</a:t>
              </a:r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71E374F9-45BD-85CE-6986-4BB60382E356}"/>
                </a:ext>
              </a:extLst>
            </p:cNvPr>
            <p:cNvSpPr/>
            <p:nvPr/>
          </p:nvSpPr>
          <p:spPr>
            <a:xfrm>
              <a:off x="6385996" y="4381340"/>
              <a:ext cx="2878894" cy="1285153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Bookman Old Style" panose="02050604050505020204" pitchFamily="18" charset="0"/>
                </a:rPr>
                <a:t>If</a:t>
              </a:r>
            </a:p>
            <a:p>
              <a:pPr algn="ctr"/>
              <a:r>
                <a:rPr lang="en-US" sz="1400" dirty="0">
                  <a:latin typeface="Bookman Old Style" panose="02050604050505020204" pitchFamily="18" charset="0"/>
                </a:rPr>
                <a:t>Convergence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F7B5E92-47B7-EC98-88F6-A0C99901BB3F}"/>
                </a:ext>
              </a:extLst>
            </p:cNvPr>
            <p:cNvCxnSpPr>
              <a:cxnSpLocks/>
              <a:stCxn id="2" idx="2"/>
              <a:endCxn id="3" idx="0"/>
            </p:cNvCxnSpPr>
            <p:nvPr/>
          </p:nvCxnSpPr>
          <p:spPr>
            <a:xfrm flipH="1">
              <a:off x="7825447" y="1604512"/>
              <a:ext cx="1" cy="356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4FD74E2-B6C6-C63E-5FC9-C8E675D7A6A5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7825443" y="2389597"/>
              <a:ext cx="4" cy="393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7813882-14B9-8FD9-5BCC-A943A89AE8FA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7825443" y="3211649"/>
              <a:ext cx="1" cy="356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E0E1198-68F7-AE00-4DAF-24744C66FFB0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7825443" y="3996734"/>
              <a:ext cx="1" cy="384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owchart: Terminator 21">
              <a:extLst>
                <a:ext uri="{FF2B5EF4-FFF2-40B4-BE49-F238E27FC236}">
                  <a16:creationId xmlns:a16="http://schemas.microsoft.com/office/drawing/2014/main" id="{F982F21F-ADB8-417B-CBCD-3CB0068AB0E6}"/>
                </a:ext>
              </a:extLst>
            </p:cNvPr>
            <p:cNvSpPr/>
            <p:nvPr/>
          </p:nvSpPr>
          <p:spPr>
            <a:xfrm>
              <a:off x="9927302" y="5901369"/>
              <a:ext cx="1625600" cy="483146"/>
            </a:xfrm>
            <a:prstGeom prst="flowChartTermina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Bookman Old Style" panose="02050604050505020204" pitchFamily="18" charset="0"/>
                </a:rPr>
                <a:t>End</a:t>
              </a:r>
              <a:endParaRPr lang="en-US" sz="1400" dirty="0"/>
            </a:p>
          </p:txBody>
        </p:sp>
        <p:sp>
          <p:nvSpPr>
            <p:cNvPr id="23" name="Flowchart: Decision 22">
              <a:extLst>
                <a:ext uri="{FF2B5EF4-FFF2-40B4-BE49-F238E27FC236}">
                  <a16:creationId xmlns:a16="http://schemas.microsoft.com/office/drawing/2014/main" id="{C601DC1D-9CC9-5653-609E-CAAEC17256BE}"/>
                </a:ext>
              </a:extLst>
            </p:cNvPr>
            <p:cNvSpPr/>
            <p:nvPr/>
          </p:nvSpPr>
          <p:spPr>
            <a:xfrm>
              <a:off x="737536" y="4065106"/>
              <a:ext cx="3870584" cy="1934803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Bookman Old Style" panose="02050604050505020204" pitchFamily="18" charset="0"/>
                </a:rPr>
                <a:t>If</a:t>
              </a:r>
            </a:p>
            <a:p>
              <a:pPr algn="ctr"/>
              <a:r>
                <a:rPr lang="en-US" sz="1400" dirty="0">
                  <a:latin typeface="Bookman Old Style" panose="02050604050505020204" pitchFamily="18" charset="0"/>
                </a:rPr>
                <a:t>Maximum number of iteration (</a:t>
              </a:r>
              <a:r>
                <a:rPr lang="en-US" sz="1400" dirty="0" err="1">
                  <a:latin typeface="Bookman Old Style" panose="02050604050505020204" pitchFamily="18" charset="0"/>
                </a:rPr>
                <a:t>max_itter</a:t>
              </a:r>
              <a:r>
                <a:rPr lang="en-US" sz="1400" dirty="0">
                  <a:latin typeface="Bookman Old Style" panose="02050604050505020204" pitchFamily="18" charset="0"/>
                </a:rPr>
                <a:t>) is reached.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1011041-1547-839D-CE98-90BF97C4650D}"/>
                </a:ext>
              </a:extLst>
            </p:cNvPr>
            <p:cNvCxnSpPr>
              <a:stCxn id="7" idx="1"/>
              <a:endCxn id="23" idx="3"/>
            </p:cNvCxnSpPr>
            <p:nvPr/>
          </p:nvCxnSpPr>
          <p:spPr>
            <a:xfrm flipH="1">
              <a:off x="4608120" y="5023917"/>
              <a:ext cx="1777876" cy="85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BD291A08-782E-4A43-9A20-4A1E142F3BE8}"/>
                </a:ext>
              </a:extLst>
            </p:cNvPr>
            <p:cNvCxnSpPr>
              <a:cxnSpLocks/>
              <a:stCxn id="23" idx="2"/>
              <a:endCxn id="22" idx="1"/>
            </p:cNvCxnSpPr>
            <p:nvPr/>
          </p:nvCxnSpPr>
          <p:spPr>
            <a:xfrm rot="16200000" flipH="1">
              <a:off x="6228549" y="2444188"/>
              <a:ext cx="143033" cy="725447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749AA032-6619-37A7-8B30-CA3BF833F419}"/>
                </a:ext>
              </a:extLst>
            </p:cNvPr>
            <p:cNvCxnSpPr>
              <a:cxnSpLocks/>
              <a:stCxn id="7" idx="3"/>
              <a:endCxn id="22" idx="0"/>
            </p:cNvCxnSpPr>
            <p:nvPr/>
          </p:nvCxnSpPr>
          <p:spPr>
            <a:xfrm>
              <a:off x="9264890" y="5023917"/>
              <a:ext cx="1475212" cy="8774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F4836D8A-3F3A-4AA0-570F-1379E6EDAC84}"/>
                </a:ext>
              </a:extLst>
            </p:cNvPr>
            <p:cNvCxnSpPr>
              <a:cxnSpLocks/>
              <a:stCxn id="23" idx="0"/>
              <a:endCxn id="4" idx="1"/>
            </p:cNvCxnSpPr>
            <p:nvPr/>
          </p:nvCxnSpPr>
          <p:spPr>
            <a:xfrm rot="5400000" flipH="1" flipV="1">
              <a:off x="3682292" y="1987758"/>
              <a:ext cx="1067884" cy="30868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7E54BD-911A-76F6-41B3-54E57D60032D}"/>
                </a:ext>
              </a:extLst>
            </p:cNvPr>
            <p:cNvSpPr txBox="1"/>
            <p:nvPr/>
          </p:nvSpPr>
          <p:spPr>
            <a:xfrm>
              <a:off x="9441272" y="4719893"/>
              <a:ext cx="486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Bookman Old Style" panose="02050604050505020204" pitchFamily="18" charset="0"/>
                </a:rPr>
                <a:t>Yes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D3E4E6-E169-CDB5-C802-902E4EE19211}"/>
                </a:ext>
              </a:extLst>
            </p:cNvPr>
            <p:cNvSpPr txBox="1"/>
            <p:nvPr/>
          </p:nvSpPr>
          <p:spPr>
            <a:xfrm>
              <a:off x="3092162" y="5835165"/>
              <a:ext cx="486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Bookman Old Style" panose="02050604050505020204" pitchFamily="18" charset="0"/>
                </a:rPr>
                <a:t>Yes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06A7A4E-E58A-6E43-B4AD-C68EB54F1287}"/>
                </a:ext>
              </a:extLst>
            </p:cNvPr>
            <p:cNvSpPr txBox="1"/>
            <p:nvPr/>
          </p:nvSpPr>
          <p:spPr>
            <a:xfrm>
              <a:off x="3706068" y="2683341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Bookman Old Style" panose="02050604050505020204" pitchFamily="18" charset="0"/>
                </a:rPr>
                <a:t>No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DAD9AD-91F3-D8D7-D964-F469C1F8D8AA}"/>
                </a:ext>
              </a:extLst>
            </p:cNvPr>
            <p:cNvSpPr txBox="1"/>
            <p:nvPr/>
          </p:nvSpPr>
          <p:spPr>
            <a:xfrm>
              <a:off x="5074935" y="4716140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Bookman Old Style" panose="02050604050505020204" pitchFamily="18" charset="0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207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44300" y="1260328"/>
            <a:ext cx="9421091" cy="1304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Divide the following data into </a:t>
            </a:r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clusters using the k-mean clustering.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A(3,4) B(6,7) C(4,5), D(5,7) E(2,6)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98617" y="2790131"/>
            <a:ext cx="6096000" cy="16230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Answer: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Initial Step: (Centroid selection)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For cluster-1: A(3, 4)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For cluster-2: C(4, 5)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7274" y="301966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110466-9202-08AF-3DCB-EE7BFFE20421}"/>
              </a:ext>
            </a:extLst>
          </p:cNvPr>
          <p:cNvSpPr/>
          <p:nvPr/>
        </p:nvSpPr>
        <p:spPr>
          <a:xfrm>
            <a:off x="8894617" y="2399744"/>
            <a:ext cx="3194950" cy="1666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cluster will be defined by the user as his or her wish or will be given in the question. Like here given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problem.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D73A-46A8-1EAE-B1D9-3BAF49B7C33D}"/>
              </a:ext>
            </a:extLst>
          </p:cNvPr>
          <p:cNvSpPr/>
          <p:nvPr/>
        </p:nvSpPr>
        <p:spPr>
          <a:xfrm>
            <a:off x="3311233" y="4818364"/>
            <a:ext cx="4258799" cy="392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 centroid will be taken 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4475" y="1611677"/>
            <a:ext cx="164019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Iteration -1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66802" y="2164563"/>
          <a:ext cx="5888181" cy="2146286"/>
        </p:xfrm>
        <a:graphic>
          <a:graphicData uri="http://schemas.openxmlformats.org/drawingml/2006/table">
            <a:tbl>
              <a:tblPr firstRow="1" firstCol="1" bandRow="1"/>
              <a:tblGrid>
                <a:gridCol w="1029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6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 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Centroid(3,4)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 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Centroid(4,5)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1.414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B(6,7)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2.828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C(4,5)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D(5,7)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3.605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2.236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6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E(2,6)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2.236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2.236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739677" y="1611677"/>
            <a:ext cx="132119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Side note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735256" y="2164563"/>
                <a:ext cx="3837709" cy="2465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(3−4)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1.414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4.242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2.828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3.605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2.236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(2−3)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2.236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(2−4)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2.236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256" y="2164563"/>
                <a:ext cx="3837709" cy="2465547"/>
              </a:xfrm>
              <a:prstGeom prst="rect">
                <a:avLst/>
              </a:prstGeom>
              <a:blipFill rotWithShape="1">
                <a:blip r:embed="rId2"/>
                <a:stretch>
                  <a:fillRect l="-8" t="-20" r="2" b="-5498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98802" y="1827876"/>
            <a:ext cx="290977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Centroid Modification: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98802" y="2484100"/>
                <a:ext cx="4328745" cy="231448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Cluster-1: </a:t>
                </a:r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(3, 4) E(2, 6)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So, Centroid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3+2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4+6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(2.5, 5)</a:t>
                </a:r>
                <a:endParaRPr lang="en-US" sz="16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Cluster-2: </a:t>
                </a:r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6, 7) C(4, 5) D(5, 7)</a:t>
                </a:r>
              </a:p>
              <a:p>
                <a:pPr>
                  <a:lnSpc>
                    <a:spcPct val="115000"/>
                  </a:lnSpc>
                </a:pP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So, Centroid</a:t>
                </a:r>
                <a:r>
                  <a:rPr lang="en-US" sz="16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(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6+4+5</m:t>
                        </m:r>
                      </m:num>
                      <m:den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7+5+7</m:t>
                        </m:r>
                      </m:num>
                      <m:den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)</m:t>
                    </m:r>
                  </m:oMath>
                </a14:m>
                <a:r>
                  <a:rPr lang="en-US" sz="16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(5, 6.33)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802" y="2484100"/>
                <a:ext cx="4328745" cy="2314480"/>
              </a:xfrm>
              <a:prstGeom prst="rect">
                <a:avLst/>
              </a:prstGeom>
              <a:blipFill rotWithShape="1">
                <a:blip r:embed="rId2"/>
                <a:stretch>
                  <a:fillRect l="-12" t="-27" r="11" b="-128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084448" y="238147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F5AF01BD-FA07-F3C0-DF45-D433DF3B85A5}"/>
              </a:ext>
            </a:extLst>
          </p:cNvPr>
          <p:cNvSpPr/>
          <p:nvPr/>
        </p:nvSpPr>
        <p:spPr>
          <a:xfrm>
            <a:off x="7989757" y="2083633"/>
            <a:ext cx="1648918" cy="483146"/>
          </a:xfrm>
          <a:prstGeom prst="wedgeEllipseCallout">
            <a:avLst>
              <a:gd name="adj1" fmla="val -165378"/>
              <a:gd name="adj2" fmla="val 16488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E5E5403E-B575-CD7D-619F-50124E610772}"/>
              </a:ext>
            </a:extLst>
          </p:cNvPr>
          <p:cNvSpPr/>
          <p:nvPr/>
        </p:nvSpPr>
        <p:spPr>
          <a:xfrm rot="10800000">
            <a:off x="3126808" y="5151830"/>
            <a:ext cx="1543988" cy="686837"/>
          </a:xfrm>
          <a:prstGeom prst="wedgeEllipseCallout">
            <a:avLst>
              <a:gd name="adj1" fmla="val -120690"/>
              <a:gd name="adj2" fmla="val 1195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A1859-5DE6-CC4A-1F19-737BA068F2F3}"/>
              </a:ext>
            </a:extLst>
          </p:cNvPr>
          <p:cNvSpPr txBox="1"/>
          <p:nvPr/>
        </p:nvSpPr>
        <p:spPr>
          <a:xfrm>
            <a:off x="3533957" y="5310583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Mean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4255" y="1828894"/>
            <a:ext cx="164019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Iteration -2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98958" y="2388595"/>
          <a:ext cx="5801855" cy="2326113"/>
        </p:xfrm>
        <a:graphic>
          <a:graphicData uri="http://schemas.openxmlformats.org/drawingml/2006/table">
            <a:tbl>
              <a:tblPr firstRow="1" firstCol="1" bandRow="1"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46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 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Centroid(2.5,5)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 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Centroid(5,6.33)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3.8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B(6,7)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4.03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1.208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C(4,5)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1.66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D(5,7)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E(2,6)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3.01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041902" y="690824"/>
            <a:ext cx="132119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Side note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783085" y="1197558"/>
                <a:ext cx="3569357" cy="21498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(3−2.5)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1.12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(3−5)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(4−6.33)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=3.8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(6−2.5)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4.03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(7−6.33)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1.208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(4−2.5)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1.5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(5−6.33)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1.66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085" y="1197558"/>
                <a:ext cx="3569357" cy="2149819"/>
              </a:xfrm>
              <a:prstGeom prst="rect">
                <a:avLst/>
              </a:prstGeom>
              <a:blipFill rotWithShape="1">
                <a:blip r:embed="rId2"/>
                <a:stretch>
                  <a:fillRect l="-15" t="-27" r="15" b="-17029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777969" y="3347377"/>
                <a:ext cx="3574473" cy="14639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(5−2.5)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3.2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(7−6.33)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0.67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(2−2.5)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1.12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(2−5)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(6−6.33)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3.01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969" y="3347377"/>
                <a:ext cx="3574473" cy="1463991"/>
              </a:xfrm>
              <a:prstGeom prst="rect">
                <a:avLst/>
              </a:prstGeom>
              <a:blipFill rotWithShape="1">
                <a:blip r:embed="rId3"/>
                <a:stretch>
                  <a:fillRect l="-14" t="-20" r="15" b="-2865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084448" y="238147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1522</Words>
  <Application>Microsoft Office PowerPoint</Application>
  <PresentationFormat>Widescreen</PresentationFormat>
  <Paragraphs>273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Bookman Old Style</vt:lpstr>
      <vt:lpstr>Calibri</vt:lpstr>
      <vt:lpstr>Calibri Light</vt:lpstr>
      <vt:lpstr>Cambria</vt:lpstr>
      <vt:lpstr>Cambria Math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G M RIFAT REZA</cp:lastModifiedBy>
  <cp:revision>49</cp:revision>
  <dcterms:created xsi:type="dcterms:W3CDTF">2021-08-10T15:37:00Z</dcterms:created>
  <dcterms:modified xsi:type="dcterms:W3CDTF">2025-10-21T15:15:21Z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94C5A088D4C34A4582EBB0062F410314_12</vt:lpwstr>
  </property>
  <property fmtid="{D5CDD505-2E9C-101B-9397-08002B2CF9AE}" pid="3" name="KSOProductBuildVer">
    <vt:lpwstr>2057-12.2.0.21936</vt:lpwstr>
  </property>
</Properties>
</file>