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5" r:id="rId4"/>
    <p:sldId id="264" r:id="rId5"/>
    <p:sldId id="260" r:id="rId6"/>
    <p:sldId id="263" r:id="rId7"/>
    <p:sldId id="261" r:id="rId8"/>
    <p:sldId id="258" r:id="rId9"/>
    <p:sldId id="259" r:id="rId10"/>
    <p:sldId id="262"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BB4F9A9-CB77-4A94-AEE0-C37C94C95F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BB4F9A9-CB77-4A94-AEE0-C37C94C95F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BB4F9A9-CB77-4A94-AEE0-C37C94C95F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9A9-CB77-4A94-AEE0-C37C94C95F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B4F9A9-CB77-4A94-AEE0-C37C94C95F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B4F9A9-CB77-4A94-AEE0-C37C94C95F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9A9-CB77-4A94-AEE0-C37C94C95F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A278-F2FA-46D6-ABA9-10A59764879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en.wikipedia.org/wiki/Support_vector_machine"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8408" y="2172156"/>
            <a:ext cx="10990384" cy="2953385"/>
          </a:xfrm>
          <a:prstGeom prst="rect">
            <a:avLst/>
          </a:prstGeom>
        </p:spPr>
        <p:txBody>
          <a:bodyPr wrap="square">
            <a:spAutoFit/>
          </a:bodyPr>
          <a:lstStyle/>
          <a:p>
            <a:pPr lvl="0" algn="ctr">
              <a:lnSpc>
                <a:spcPct val="115000"/>
              </a:lnSpc>
            </a:pPr>
            <a:r>
              <a:rPr lang="en-US" sz="60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6000" b="1" kern="0" dirty="0">
              <a:solidFill>
                <a:prstClr val="black"/>
              </a:solidFill>
              <a:latin typeface="Cambria" panose="02040503050406030204" pitchFamily="18" charset="0"/>
              <a:ea typeface="Times New Roman" panose="02020603050405020304" pitchFamily="18" charset="0"/>
              <a:cs typeface="Times New Roman" panose="02020603050405020304" pitchFamily="18" charset="0"/>
            </a:endParaRPr>
          </a:p>
          <a:p>
            <a:pPr lvl="0" algn="ctr"/>
            <a:r>
              <a:rPr lang="en-US" sz="3200" b="1" dirty="0">
                <a:solidFill>
                  <a:prstClr val="black"/>
                </a:solidFill>
                <a:latin typeface="Roboto"/>
              </a:rPr>
              <a:t>Arif Istiake Sunny</a:t>
            </a:r>
            <a:endParaRPr lang="en-US" sz="3200" b="1" dirty="0">
              <a:solidFill>
                <a:prstClr val="black"/>
              </a:solidFill>
              <a:latin typeface="Roboto"/>
            </a:endParaRPr>
          </a:p>
          <a:p>
            <a:pPr lvl="0" algn="ctr"/>
            <a:r>
              <a:rPr lang="en-US" sz="1600" b="1" dirty="0">
                <a:solidFill>
                  <a:srgbClr val="5B9BD5"/>
                </a:solidFill>
                <a:latin typeface="Roboto"/>
              </a:rPr>
              <a:t>sunny1509006@gmail.com</a:t>
            </a:r>
            <a:endParaRPr lang="en-US" sz="1600" b="1" dirty="0">
              <a:solidFill>
                <a:srgbClr val="5B9BD5"/>
              </a:solidFill>
              <a:latin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2936501" y="1740834"/>
            <a:ext cx="5924550" cy="4362450"/>
          </a:xfrm>
          <a:prstGeom prst="rect">
            <a:avLst/>
          </a:prstGeom>
        </p:spPr>
      </p:pic>
      <p:sp>
        <p:nvSpPr>
          <p:cNvPr id="8" name="TextBox 7"/>
          <p:cNvSpPr txBox="1"/>
          <p:nvPr/>
        </p:nvSpPr>
        <p:spPr>
          <a:xfrm>
            <a:off x="4814047" y="754716"/>
            <a:ext cx="6096000" cy="369332"/>
          </a:xfrm>
          <a:prstGeom prst="rect">
            <a:avLst/>
          </a:prstGeom>
          <a:noFill/>
        </p:spPr>
        <p:txBody>
          <a:bodyPr wrap="square">
            <a:spAutoFit/>
          </a:bodyPr>
          <a:lstStyle/>
          <a:p>
            <a:r>
              <a:rPr lang="en-US" sz="1800" b="1" kern="0" dirty="0">
                <a:latin typeface="Bookman Old Style" panose="02050604050505020204" pitchFamily="18" charset="0"/>
                <a:ea typeface="Times New Roman" panose="02020603050405020304" pitchFamily="18" charset="0"/>
                <a:cs typeface="Times New Roman" panose="02020603050405020304" pitchFamily="18" charset="0"/>
              </a:rPr>
              <a:t>Non Linear Hyperplane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8" name="TextBox 7"/>
          <p:cNvSpPr txBox="1"/>
          <p:nvPr/>
        </p:nvSpPr>
        <p:spPr>
          <a:xfrm>
            <a:off x="4814047" y="754716"/>
            <a:ext cx="6096000" cy="369332"/>
          </a:xfrm>
          <a:prstGeom prst="rect">
            <a:avLst/>
          </a:prstGeom>
          <a:noFill/>
        </p:spPr>
        <p:txBody>
          <a:bodyPr wrap="square">
            <a:spAutoFit/>
          </a:bodyPr>
          <a:lstStyle/>
          <a:p>
            <a:r>
              <a:rPr lang="en-US" sz="1800" b="1" kern="0" dirty="0">
                <a:latin typeface="Bookman Old Style" panose="02050604050505020204" pitchFamily="18" charset="0"/>
                <a:ea typeface="Times New Roman" panose="02020603050405020304" pitchFamily="18" charset="0"/>
                <a:cs typeface="Times New Roman" panose="02020603050405020304" pitchFamily="18" charset="0"/>
              </a:rPr>
              <a:t>Hyperplane for 3D</a:t>
            </a:r>
            <a:endParaRPr lang="en-US" dirty="0"/>
          </a:p>
        </p:txBody>
      </p:sp>
      <p:pic>
        <p:nvPicPr>
          <p:cNvPr id="1026" name="Picture 2" descr="enter image description he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9742" y="1754570"/>
            <a:ext cx="5408893" cy="40545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stretch>
            <a:fillRect/>
          </a:stretch>
        </p:blipFill>
        <p:spPr>
          <a:xfrm>
            <a:off x="5958635" y="2070265"/>
            <a:ext cx="4351397" cy="30939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685925" y="1828800"/>
            <a:ext cx="8820150" cy="3200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6" name="TextBox 5"/>
          <p:cNvSpPr txBox="1"/>
          <p:nvPr/>
        </p:nvSpPr>
        <p:spPr>
          <a:xfrm>
            <a:off x="1801906" y="2595754"/>
            <a:ext cx="8789322" cy="923330"/>
          </a:xfrm>
          <a:prstGeom prst="rect">
            <a:avLst/>
          </a:prstGeom>
          <a:noFill/>
        </p:spPr>
        <p:txBody>
          <a:bodyPr wrap="square">
            <a:spAutoFit/>
          </a:bodyPr>
          <a:lstStyle/>
          <a:p>
            <a:pPr algn="just"/>
            <a:r>
              <a:rPr lang="en-US" b="0" i="0" dirty="0">
                <a:solidFill>
                  <a:srgbClr val="1F1F1F"/>
                </a:solidFill>
                <a:effectLst/>
                <a:latin typeface="-apple-system"/>
              </a:rPr>
              <a:t>In </a:t>
            </a:r>
            <a:r>
              <a:rPr lang="en-US" b="0" i="0" u="none" strike="noStrike" dirty="0">
                <a:effectLst/>
                <a:latin typeface="-apple-system"/>
                <a:hlinkClick r:id="rId1"/>
              </a:rPr>
              <a:t>Support Vector Machines (SVM)</a:t>
            </a:r>
            <a:r>
              <a:rPr lang="en-US" b="0" i="0" dirty="0">
                <a:solidFill>
                  <a:srgbClr val="1F1F1F"/>
                </a:solidFill>
                <a:effectLst/>
                <a:latin typeface="-apple-system"/>
              </a:rPr>
              <a:t>, feature scaling or normalization are not strictly required, but are highly recommended, as it can significantly improve model performance and convergence speed.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Vladimir Vapnik - The Data Science Institute at Columbia Univers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6359" y="1714500"/>
            <a:ext cx="2857500" cy="3810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2667502" y="5605978"/>
            <a:ext cx="3355214" cy="584775"/>
          </a:xfrm>
          <a:prstGeom prst="rect">
            <a:avLst/>
          </a:prstGeom>
        </p:spPr>
        <p:txBody>
          <a:bodyPr wrap="none">
            <a:spAutoFit/>
          </a:bodyPr>
          <a:lstStyle/>
          <a:p>
            <a:r>
              <a:rPr lang="en-US" sz="3200" b="1" dirty="0">
                <a:solidFill>
                  <a:srgbClr val="00B0F0"/>
                </a:solidFill>
              </a:rPr>
              <a:t>Vladimir N. </a:t>
            </a:r>
            <a:r>
              <a:rPr lang="en-US" sz="3200" b="1" dirty="0" err="1">
                <a:solidFill>
                  <a:srgbClr val="00B0F0"/>
                </a:solidFill>
              </a:rPr>
              <a:t>Vapnik</a:t>
            </a:r>
            <a:endParaRPr lang="en-US" sz="3200" b="1" dirty="0">
              <a:solidFill>
                <a:srgbClr val="00B0F0"/>
              </a:solidFill>
            </a:endParaRPr>
          </a:p>
        </p:txBody>
      </p:sp>
      <p:pic>
        <p:nvPicPr>
          <p:cNvPr id="3" name="Picture 2"/>
          <p:cNvPicPr>
            <a:picLocks noChangeAspect="1"/>
          </p:cNvPicPr>
          <p:nvPr/>
        </p:nvPicPr>
        <p:blipFill>
          <a:blip r:embed="rId2"/>
          <a:stretch>
            <a:fillRect/>
          </a:stretch>
        </p:blipFill>
        <p:spPr>
          <a:xfrm>
            <a:off x="6604144" y="1714500"/>
            <a:ext cx="2801471" cy="3810000"/>
          </a:xfrm>
          <a:prstGeom prst="rect">
            <a:avLst/>
          </a:prstGeom>
          <a:ln>
            <a:solidFill>
              <a:schemeClr val="tx1"/>
            </a:solidFill>
          </a:ln>
        </p:spPr>
      </p:pic>
      <p:sp>
        <p:nvSpPr>
          <p:cNvPr id="4" name="Rectangle 3"/>
          <p:cNvSpPr/>
          <p:nvPr/>
        </p:nvSpPr>
        <p:spPr>
          <a:xfrm>
            <a:off x="6253574" y="5605978"/>
            <a:ext cx="3809697" cy="584775"/>
          </a:xfrm>
          <a:prstGeom prst="rect">
            <a:avLst/>
          </a:prstGeom>
        </p:spPr>
        <p:txBody>
          <a:bodyPr wrap="none">
            <a:spAutoFit/>
          </a:bodyPr>
          <a:lstStyle/>
          <a:p>
            <a:r>
              <a:rPr lang="en-US" sz="3200" b="1" dirty="0">
                <a:solidFill>
                  <a:srgbClr val="00B0F0"/>
                </a:solidFill>
              </a:rPr>
              <a:t>Alexey </a:t>
            </a:r>
            <a:r>
              <a:rPr lang="en-US" sz="3200" b="1" dirty="0" err="1">
                <a:solidFill>
                  <a:srgbClr val="00B0F0"/>
                </a:solidFill>
              </a:rPr>
              <a:t>Chervonenkis</a:t>
            </a:r>
            <a:endParaRPr lang="en-US" sz="3200" b="1" dirty="0">
              <a:solidFill>
                <a:srgbClr val="00B0F0"/>
              </a:solidFill>
            </a:endParaRPr>
          </a:p>
        </p:txBody>
      </p:sp>
      <p:sp>
        <p:nvSpPr>
          <p:cNvPr id="8" name="Rectangle 7"/>
          <p:cNvSpPr/>
          <p:nvPr/>
        </p:nvSpPr>
        <p:spPr>
          <a:xfrm>
            <a:off x="3130459" y="321572"/>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3578025" y="936443"/>
            <a:ext cx="3223959" cy="646331"/>
          </a:xfrm>
          <a:prstGeom prst="rect">
            <a:avLst/>
          </a:prstGeom>
        </p:spPr>
        <p:txBody>
          <a:bodyPr wrap="none">
            <a:spAutoFit/>
          </a:bodyPr>
          <a:lstStyle/>
          <a:p>
            <a:r>
              <a:rPr lang="en-US" dirty="0">
                <a:solidFill>
                  <a:srgbClr val="202124"/>
                </a:solidFill>
                <a:latin typeface="Google Sans"/>
              </a:rPr>
              <a:t>When was SVM introduced?  </a:t>
            </a:r>
            <a:endParaRPr lang="en-US" dirty="0">
              <a:solidFill>
                <a:srgbClr val="202124"/>
              </a:solidFill>
              <a:latin typeface="Google Sans"/>
            </a:endParaRPr>
          </a:p>
          <a:p>
            <a:r>
              <a:rPr lang="en-US" dirty="0" err="1">
                <a:solidFill>
                  <a:srgbClr val="202124"/>
                </a:solidFill>
                <a:latin typeface="Google Sans"/>
              </a:rPr>
              <a:t>Ans</a:t>
            </a:r>
            <a:r>
              <a:rPr lang="en-US" dirty="0">
                <a:solidFill>
                  <a:srgbClr val="202124"/>
                </a:solidFill>
                <a:latin typeface="Google Sans"/>
              </a:rPr>
              <a:t>: 1992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2280249" y="595081"/>
            <a:ext cx="9721970" cy="1938992"/>
          </a:xfrm>
          <a:prstGeom prst="rect">
            <a:avLst/>
          </a:prstGeom>
        </p:spPr>
        <p:txBody>
          <a:bodyPr wrap="square">
            <a:spAutoFit/>
          </a:bodyPr>
          <a:lstStyle/>
          <a:p>
            <a:pPr algn="just"/>
            <a:r>
              <a:rPr lang="en-US" sz="2000" dirty="0"/>
              <a:t>Support Vector Machine or SVM is one of the most popular Supervised Learning algorithms, which is used for Classification as well as Regression problems. However, primarily, it is used for Classification problems in Machine Learning.</a:t>
            </a:r>
            <a:endParaRPr lang="en-US" sz="2000" dirty="0"/>
          </a:p>
          <a:p>
            <a:pPr algn="just"/>
            <a:r>
              <a:rPr lang="en-US" sz="2000" dirty="0"/>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2000" dirty="0" err="1"/>
              <a:t>hyperplane</a:t>
            </a:r>
            <a:r>
              <a:rPr lang="en-US" sz="2000" dirty="0"/>
              <a:t>.</a:t>
            </a:r>
            <a:endParaRPr lang="en-US" sz="2000" dirty="0"/>
          </a:p>
        </p:txBody>
      </p:sp>
      <p:graphicFrame>
        <p:nvGraphicFramePr>
          <p:cNvPr id="2" name="Object 1"/>
          <p:cNvGraphicFramePr>
            <a:graphicFrameLocks noChangeAspect="1"/>
          </p:cNvGraphicFramePr>
          <p:nvPr/>
        </p:nvGraphicFramePr>
        <p:xfrm>
          <a:off x="4705192" y="2879850"/>
          <a:ext cx="4321175" cy="3535363"/>
        </p:xfrm>
        <a:graphic>
          <a:graphicData uri="http://schemas.openxmlformats.org/presentationml/2006/ole">
            <mc:AlternateContent xmlns:mc="http://schemas.openxmlformats.org/markup-compatibility/2006">
              <mc:Choice xmlns:v="urn:schemas-microsoft-com:vml" Requires="v">
                <p:oleObj spid="_x0000_s0" name="Bitmap Image" r:id="rId1" imgW="5400675" imgH="4419600" progId="Paint.Picture">
                  <p:embed/>
                </p:oleObj>
              </mc:Choice>
              <mc:Fallback>
                <p:oleObj name="Bitmap Image" r:id="rId1" imgW="5400675" imgH="4419600" progId="Paint.Picture">
                  <p:embed/>
                  <p:pic>
                    <p:nvPicPr>
                      <p:cNvPr id="0" name="Object 1"/>
                      <p:cNvPicPr/>
                      <p:nvPr/>
                    </p:nvPicPr>
                    <p:blipFill>
                      <a:blip r:embed="rId2"/>
                      <a:stretch>
                        <a:fillRect/>
                      </a:stretch>
                    </p:blipFill>
                    <p:spPr>
                      <a:xfrm>
                        <a:off x="4705192" y="2879850"/>
                        <a:ext cx="4321175" cy="3535363"/>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981619" y="1244993"/>
            <a:ext cx="9201150" cy="4457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4224591" y="1739190"/>
            <a:ext cx="3646097" cy="39635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3890423" y="1068597"/>
            <a:ext cx="4710113" cy="52075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nvGraphicFramePr>
        <p:xfrm>
          <a:off x="3571148" y="1445229"/>
          <a:ext cx="5455219" cy="4969984"/>
        </p:xfrm>
        <a:graphic>
          <a:graphicData uri="http://schemas.openxmlformats.org/presentationml/2006/ole">
            <mc:AlternateContent xmlns:mc="http://schemas.openxmlformats.org/markup-compatibility/2006">
              <mc:Choice xmlns:v="urn:schemas-microsoft-com:vml" Requires="v">
                <p:oleObj spid="_x0000_s3" name="Bitmap Image" r:id="rId1" imgW="5153025" imgH="4695825" progId="Paint.Picture">
                  <p:embed/>
                </p:oleObj>
              </mc:Choice>
              <mc:Fallback>
                <p:oleObj name="Bitmap Image" r:id="rId1" imgW="5153025" imgH="4695825" progId="Paint.Picture">
                  <p:embed/>
                  <p:pic>
                    <p:nvPicPr>
                      <p:cNvPr id="0" name="Picture 2"/>
                      <p:cNvPicPr/>
                      <p:nvPr/>
                    </p:nvPicPr>
                    <p:blipFill>
                      <a:blip r:embed="rId2"/>
                      <a:stretch>
                        <a:fillRect/>
                      </a:stretch>
                    </p:blipFill>
                    <p:spPr>
                      <a:xfrm>
                        <a:off x="3571148" y="1445229"/>
                        <a:ext cx="5455219" cy="4969984"/>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10242" name="Picture 2" descr="Support Vector Machine — Introduction to Machine Learning Algorithms | by  Rohith Gandhi | Towards Data 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8005" y="1719562"/>
            <a:ext cx="7191375" cy="3714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218" name="Picture 2" descr="Basic Tenets of Classification Algorithms K-Nearest-Neighbor, Support  Vector Machine, Random Forest and Neural Network: A Revi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7816" y="1162438"/>
            <a:ext cx="6554697" cy="4625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1207</Words>
  <Application>WPS Presentation</Application>
  <PresentationFormat>Widescreen</PresentationFormat>
  <Paragraphs>44</Paragraphs>
  <Slides>13</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30" baseType="lpstr">
      <vt:lpstr>Arial</vt:lpstr>
      <vt:lpstr>SimSun</vt:lpstr>
      <vt:lpstr>Wingdings</vt:lpstr>
      <vt:lpstr>Bookman Old Style</vt:lpstr>
      <vt:lpstr>Segoe Print</vt:lpstr>
      <vt:lpstr>Times New Roman</vt:lpstr>
      <vt:lpstr>Cambria</vt:lpstr>
      <vt:lpstr>Roboto</vt:lpstr>
      <vt:lpstr>Google Sans</vt:lpstr>
      <vt:lpstr>-apple-system</vt:lpstr>
      <vt:lpstr>Microsoft YaHei</vt:lpstr>
      <vt:lpstr>Arial Unicode MS</vt:lpstr>
      <vt:lpstr>Calibri Light</vt:lpstr>
      <vt:lpstr>Calibri</vt:lpstr>
      <vt:lpstr>Office Theme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Aksadur Rahman</dc:creator>
  <cp:lastModifiedBy>arif istiake sunny</cp:lastModifiedBy>
  <cp:revision>118</cp:revision>
  <dcterms:created xsi:type="dcterms:W3CDTF">2021-08-10T15:37:00Z</dcterms:created>
  <dcterms:modified xsi:type="dcterms:W3CDTF">2025-08-09T15:51:27Z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5426711120084462BAA5F6D771132BA1_12</vt:lpwstr>
  </property>
  <property fmtid="{D5CDD505-2E9C-101B-9397-08002B2CF9AE}" pid="3" name="KSOProductBuildVer">
    <vt:lpwstr>2057-12.2.0.21936</vt:lpwstr>
  </property>
</Properties>
</file>