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6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35381" y="1609590"/>
            <a:ext cx="78832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rgbClr val="292929"/>
                </a:solidFill>
                <a:latin typeface="charter"/>
              </a:rPr>
              <a:t>A Naive Bayes classifier is 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harter"/>
              </a:rPr>
              <a:t>probabilistic</a:t>
            </a:r>
            <a:r>
              <a:rPr lang="en-US" sz="2400" dirty="0">
                <a:solidFill>
                  <a:srgbClr val="292929"/>
                </a:solidFill>
                <a:latin typeface="charter"/>
              </a:rPr>
              <a:t> machine learning model that’s used for classification task. The </a:t>
            </a:r>
            <a:r>
              <a:rPr lang="en-US" sz="2400" dirty="0" smtClean="0">
                <a:solidFill>
                  <a:srgbClr val="292929"/>
                </a:solidFill>
                <a:latin typeface="charter"/>
              </a:rPr>
              <a:t>classifier </a:t>
            </a:r>
            <a:r>
              <a:rPr lang="en-US" sz="2400" dirty="0">
                <a:solidFill>
                  <a:srgbClr val="292929"/>
                </a:solidFill>
                <a:latin typeface="charter"/>
              </a:rPr>
              <a:t>is based on the </a:t>
            </a:r>
            <a:r>
              <a:rPr lang="en-US" sz="2400" b="1" dirty="0">
                <a:solidFill>
                  <a:srgbClr val="292929"/>
                </a:solidFill>
                <a:latin typeface="charter"/>
              </a:rPr>
              <a:t>Bayes theorem</a:t>
            </a:r>
            <a:r>
              <a:rPr lang="en-US" sz="2400" dirty="0">
                <a:solidFill>
                  <a:srgbClr val="292929"/>
                </a:solidFill>
                <a:latin typeface="charter"/>
              </a:rPr>
              <a:t>.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419" y="2809919"/>
            <a:ext cx="6050536" cy="29142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836014" y="1339340"/>
            <a:ext cx="540533" cy="39126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4"/>
              <p:cNvSpPr txBox="1">
                <a:spLocks noChangeArrowheads="1"/>
              </p:cNvSpPr>
              <p:nvPr/>
            </p:nvSpPr>
            <p:spPr bwMode="auto">
              <a:xfrm>
                <a:off x="3228340" y="2717165"/>
                <a:ext cx="3027045" cy="395922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(x1|c1)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40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33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28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eqArr>
                          <m:eqArr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40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33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40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28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32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102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196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(x2|c1)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20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40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32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196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93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196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(x3|c1)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196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196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(c1)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8340" y="2717165"/>
                <a:ext cx="3027045" cy="3959225"/>
              </a:xfrm>
              <a:prstGeom prst="rect">
                <a:avLst/>
              </a:prstGeom>
              <a:blipFill rotWithShape="1">
                <a:blip r:embed="rId2"/>
                <a:stretch>
                  <a:fillRect l="-168" t="-128" r="-147" b="-112"/>
                </a:stretch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2"/>
              <p:cNvSpPr txBox="1">
                <a:spLocks noChangeArrowheads="1"/>
              </p:cNvSpPr>
              <p:nvPr/>
            </p:nvSpPr>
            <p:spPr bwMode="auto">
              <a:xfrm>
                <a:off x="6645592" y="2707696"/>
                <a:ext cx="3163426" cy="323157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(x1|c2)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eqArr>
                          <m:eqArrPr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28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45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25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22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30</m:t>
                            </m:r>
                          </m:e>
                          <m:e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175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(x2|c2)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28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25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22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175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76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175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(x3|c2)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45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22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30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175</m:t>
                        </m:r>
                      </m:den>
                    </m:f>
                  </m:oMath>
                </a14:m>
                <a:r>
                  <a:rPr lang="en-US" sz="2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98</m:t>
                        </m:r>
                      </m:num>
                      <m:den>
                        <m: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1175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(c2) =</a:t>
                </a:r>
                <a14:m>
                  <m:oMath xmlns:m="http://schemas.openxmlformats.org/officeDocument/2006/math">
                    <m:r>
                      <a:rPr lang="en-US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0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5592" y="2707696"/>
                <a:ext cx="3163426" cy="3231573"/>
              </a:xfrm>
              <a:prstGeom prst="rect">
                <a:avLst/>
              </a:prstGeom>
              <a:blipFill rotWithShape="1">
                <a:blip r:embed="rId3"/>
                <a:stretch>
                  <a:fillRect l="-171" t="-159" r="-135" b="-11551"/>
                </a:stretch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6280" y="1794979"/>
            <a:ext cx="7568492" cy="900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967" y="3422573"/>
            <a:ext cx="4447743" cy="109905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65270" y="4725608"/>
            <a:ext cx="4645824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Output class </a:t>
            </a:r>
            <a:r>
              <a:rPr lang="en-US" b="1" dirty="0" err="1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Argmax</a:t>
            </a: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C=c2=Comp</a:t>
            </a:r>
            <a:endParaRPr lang="en-US" sz="1600" b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784" y="1703731"/>
            <a:ext cx="7568492" cy="900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823" y="2692948"/>
            <a:ext cx="7693163" cy="9050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</a:t>
            </a:r>
            <a:r>
              <a:rPr lang="en-US" sz="2400" b="1" dirty="0" smtClean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Bayesian </a:t>
            </a:r>
            <a:r>
              <a:rPr lang="en-US" sz="2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756129" y="990550"/>
            <a:ext cx="1277914" cy="423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50096" y="1401432"/>
            <a:ext cx="8909397" cy="1156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a decision using the Naive Bayesian Classifier whether play will be started or not for the input tuple, </a:t>
            </a:r>
            <a:endParaRPr lang="en-US" dirty="0" smtClean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(Outlook=sunny, Temperature=mild, Humidity=normal, Wind =false)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980113" y="2681268"/>
          <a:ext cx="6080760" cy="3699443"/>
        </p:xfrm>
        <a:graphic>
          <a:graphicData uri="http://schemas.openxmlformats.org/drawingml/2006/table">
            <a:tbl>
              <a:tblPr firstRow="1" firstCol="1" bandRow="1"/>
              <a:tblGrid>
                <a:gridCol w="926869"/>
                <a:gridCol w="969818"/>
                <a:gridCol w="1406929"/>
                <a:gridCol w="1066800"/>
                <a:gridCol w="1122218"/>
                <a:gridCol w="588126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Records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Outlook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Temperature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Humidity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Windy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Play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R7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3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overcast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hot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Rainy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mild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R14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Sunny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cool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</a:t>
            </a:r>
            <a:r>
              <a:rPr lang="en-US" sz="2400" b="1" dirty="0" smtClean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Bayesian </a:t>
            </a:r>
            <a:r>
              <a:rPr lang="en-US" sz="2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638959" y="1491741"/>
            <a:ext cx="1289135" cy="3908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  </a:t>
            </a:r>
            <a:endParaRPr lang="en-US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38959" y="2028625"/>
            <a:ext cx="6096000" cy="13044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Here,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c1=yes, c2= no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X1=sunny, X2=mild, X3=normal, X4=false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638959" y="3528434"/>
            <a:ext cx="1962397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know that, 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744" y="4090173"/>
            <a:ext cx="7568492" cy="900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</a:t>
            </a:r>
            <a:r>
              <a:rPr lang="en-US" sz="2400" b="1" dirty="0" smtClean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Bayesian </a:t>
            </a:r>
            <a:r>
              <a:rPr lang="en-US" sz="2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2"/>
              <p:cNvSpPr txBox="1">
                <a:spLocks noChangeArrowheads="1"/>
              </p:cNvSpPr>
              <p:nvPr/>
            </p:nvSpPr>
            <p:spPr bwMode="auto">
              <a:xfrm>
                <a:off x="3519059" y="2669289"/>
                <a:ext cx="2332327" cy="374592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(x1|c1)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(x2|c1)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(x3|c1)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(x4|c1)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P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(c1)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9059" y="2669289"/>
                <a:ext cx="2332327" cy="3745924"/>
              </a:xfrm>
              <a:prstGeom prst="rect">
                <a:avLst/>
              </a:prstGeom>
              <a:blipFill rotWithShape="1">
                <a:blip r:embed="rId2"/>
                <a:stretch>
                  <a:fillRect l="-213" t="-129" r="-197" b="-9634"/>
                </a:stretch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2"/>
              <p:cNvSpPr txBox="1">
                <a:spLocks noChangeArrowheads="1"/>
              </p:cNvSpPr>
              <p:nvPr/>
            </p:nvSpPr>
            <p:spPr bwMode="auto">
              <a:xfrm>
                <a:off x="5897277" y="2677818"/>
                <a:ext cx="2249199" cy="373739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(x1|c2)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(x2|c2)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(x3|c2)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 (x4|c2)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P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(c2) 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7277" y="2677818"/>
                <a:ext cx="2249199" cy="3737395"/>
              </a:xfrm>
              <a:prstGeom prst="rect">
                <a:avLst/>
              </a:prstGeom>
              <a:blipFill rotWithShape="1">
                <a:blip r:embed="rId3"/>
                <a:stretch>
                  <a:fillRect l="-227" t="-137" r="-195" b="-9622"/>
                </a:stretch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053" y="1384183"/>
            <a:ext cx="7568492" cy="900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059131" y="1995890"/>
            <a:ext cx="2892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P (C|x1, x2, x3, x4)</a:t>
            </a:r>
            <a:r>
              <a:rPr lang="en-US" sz="20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5169877" y="1808147"/>
                <a:ext cx="6187912" cy="7017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sz="2400" dirty="0" smtClean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Max</a:t>
                </a:r>
                <a:r>
                  <a:rPr lang="en-US" sz="2400" dirty="0">
                    <a:effectLst/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400" dirty="0" smtClean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</m:t>
                        </m:r>
                      </m:den>
                    </m:f>
                  </m:oMath>
                </a14:m>
                <a:r>
                  <a:rPr lang="en-US" sz="2400" dirty="0">
                    <a:effectLst/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9877" y="1808147"/>
                <a:ext cx="6187912" cy="701731"/>
              </a:xfrm>
              <a:prstGeom prst="rect">
                <a:avLst/>
              </a:prstGeom>
              <a:blipFill rotWithShape="1">
                <a:blip r:embed="rId2"/>
                <a:stretch>
                  <a:fillRect l="-6" t="-43" r="-9007" b="-2573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0288" y="1981706"/>
            <a:ext cx="461962" cy="4979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03692" y="4175260"/>
            <a:ext cx="4665060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Output class </a:t>
            </a:r>
            <a:r>
              <a:rPr lang="en-US" b="1" dirty="0" err="1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Argmax</a:t>
            </a: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solidFill>
                  <a:schemeClr val="accent6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= c1 = yes</a:t>
            </a:r>
            <a:endParaRPr lang="en-US" sz="1600" b="1" dirty="0">
              <a:solidFill>
                <a:schemeClr val="accent6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7921" y="2591262"/>
            <a:ext cx="2962079" cy="1316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909453" y="1239732"/>
            <a:ext cx="7509164" cy="1210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375"/>
              </a:spcAft>
            </a:pPr>
            <a:r>
              <a:rPr lang="en-US" b="1" dirty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Why Laplace Correction Needed</a:t>
            </a:r>
            <a:r>
              <a:rPr lang="en-US" b="1" dirty="0" smtClean="0">
                <a:solidFill>
                  <a:srgbClr val="00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en-US" sz="2000" dirty="0" smtClean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just">
              <a:spcAft>
                <a:spcPts val="375"/>
              </a:spcAft>
            </a:pP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spcAft>
                <a:spcPts val="375"/>
              </a:spcAft>
            </a:pPr>
            <a:r>
              <a:rPr lang="en-US" sz="1600" dirty="0">
                <a:solidFill>
                  <a:srgbClr val="333333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 zero probability cancels the effects of all the other (posteriori) probabilities. Which is unfair? That’s why Laplace correction is needed.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09453" y="3097483"/>
            <a:ext cx="7980220" cy="641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 whether the following text is computer or mathematics related using the Naive Bayesian classifier.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909453" y="2673521"/>
            <a:ext cx="1277914" cy="423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</a:t>
            </a:r>
            <a:endParaRPr lang="en-US" sz="20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3059082" y="3908434"/>
          <a:ext cx="6583681" cy="1962912"/>
        </p:xfrm>
        <a:graphic>
          <a:graphicData uri="http://schemas.openxmlformats.org/drawingml/2006/table">
            <a:tbl>
              <a:tblPr firstRow="1" firstCol="1" bandRow="1"/>
              <a:tblGrid>
                <a:gridCol w="1323737"/>
                <a:gridCol w="1315165"/>
                <a:gridCol w="1310164"/>
                <a:gridCol w="1315879"/>
                <a:gridCol w="1318736"/>
              </a:tblGrid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688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Correction)</a:t>
            </a:r>
            <a:endParaRPr lang="en-US" sz="2400" b="1" dirty="0">
              <a:solidFill>
                <a:schemeClr val="accent1">
                  <a:lumMod val="75000"/>
                </a:schemeClr>
              </a:solidFill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2687781" y="1431260"/>
            <a:ext cx="6096000" cy="213186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</a:t>
            </a:r>
            <a:endParaRPr lang="en-US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Here,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C1=Math, c2=Comp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X1=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x2=Bit, x3=Chip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know that,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7781" y="3620885"/>
            <a:ext cx="7568492" cy="9000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2"/>
              <p:cNvSpPr txBox="1">
                <a:spLocks noChangeArrowheads="1"/>
              </p:cNvSpPr>
              <p:nvPr/>
            </p:nvSpPr>
            <p:spPr bwMode="auto">
              <a:xfrm>
                <a:off x="3035300" y="4237990"/>
                <a:ext cx="2826385" cy="1294765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P(x3|c1)=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eqArr>
                          <m:eqArr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40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20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33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40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28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32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5300" y="4237990"/>
                <a:ext cx="2826385" cy="1294765"/>
              </a:xfrm>
              <a:prstGeom prst="rect">
                <a:avLst/>
              </a:prstGeom>
              <a:blipFill rotWithShape="1">
                <a:blip r:embed="rId2"/>
                <a:stretch>
                  <a:fillRect l="-180" t="-392" r="-157" b="-343"/>
                </a:stretch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2"/>
              <p:cNvSpPr txBox="1">
                <a:spLocks noChangeArrowheads="1"/>
              </p:cNvSpPr>
              <p:nvPr/>
            </p:nvSpPr>
            <p:spPr bwMode="auto">
              <a:xfrm>
                <a:off x="7083425" y="4223385"/>
                <a:ext cx="2826385" cy="130429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P(x1|c2)=</a:t>
                </a:r>
                <a14:m>
                  <m:oMath xmlns:m="http://schemas.openxmlformats.org/officeDocument/2006/math"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num>
                      <m:den>
                        <m:eqArr>
                          <m:eqArrPr>
                            <m:ctrlP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28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45</m:t>
                            </m:r>
                          </m:e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25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22</m:t>
                            </m:r>
                          </m:e>
                          <m:e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22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30</m:t>
                            </m:r>
                          </m:e>
                        </m:eqArr>
                      </m:den>
                    </m:f>
                  </m:oMath>
                </a14:m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24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3425" y="4223385"/>
                <a:ext cx="2826385" cy="1304290"/>
              </a:xfrm>
              <a:prstGeom prst="rect">
                <a:avLst/>
              </a:prstGeom>
              <a:blipFill rotWithShape="1">
                <a:blip r:embed="rId3"/>
                <a:stretch>
                  <a:fillRect l="-180" t="-389" r="-157" b="-32960"/>
                </a:stretch>
              </a:blip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921742" y="1339340"/>
            <a:ext cx="784189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Here,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36014" y="5465839"/>
            <a:ext cx="8132618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So, Laplace correction is needed 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Chip/Math) and 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Sqrt</a:t>
            </a: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/Comp) </a:t>
            </a:r>
            <a:r>
              <a:rPr lang="en-US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035617" y="2201045"/>
          <a:ext cx="6881725" cy="1962912"/>
        </p:xfrm>
        <a:graphic>
          <a:graphicData uri="http://schemas.openxmlformats.org/drawingml/2006/table">
            <a:tbl>
              <a:tblPr firstRow="1" firstCol="1" bandRow="1"/>
              <a:tblGrid>
                <a:gridCol w="1383663"/>
                <a:gridCol w="1374702"/>
                <a:gridCol w="1369475"/>
                <a:gridCol w="1375449"/>
                <a:gridCol w="1378436"/>
              </a:tblGrid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921742" y="1744476"/>
            <a:ext cx="3509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Data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687781" y="489464"/>
            <a:ext cx="7730836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dirty="0">
                <a:solidFill>
                  <a:srgbClr val="FF0000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Naive Bayesian 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Classifier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(Laplace Correction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2400" b="1" kern="0" dirty="0" smtClean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49" name="Picture 29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1710" y="3598026"/>
            <a:ext cx="8802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913438" y="2102880"/>
          <a:ext cx="6881725" cy="2523744"/>
        </p:xfrm>
        <a:graphic>
          <a:graphicData uri="http://schemas.openxmlformats.org/drawingml/2006/table">
            <a:tbl>
              <a:tblPr firstRow="1" firstCol="1" bandRow="1"/>
              <a:tblGrid>
                <a:gridCol w="1383663"/>
                <a:gridCol w="1374702"/>
                <a:gridCol w="1369475"/>
                <a:gridCol w="1375449"/>
                <a:gridCol w="1378436"/>
              </a:tblGrid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Words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Sqrt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Chip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Class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1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Doc6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Doc7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Math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  <a:tr h="25741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dirty="0" smtClean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Doc8</a:t>
                      </a:r>
                      <a:endParaRPr lang="en-US" sz="1600" dirty="0" smtClean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836014" y="1742857"/>
            <a:ext cx="35093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Laplace </a:t>
            </a:r>
            <a:r>
              <a:rPr lang="en-US" b="1" dirty="0" err="1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Crrection</a:t>
            </a:r>
            <a:r>
              <a:rPr lang="en-US" b="1" dirty="0" smtClean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2757</Words>
  <Application>WPS Presentation</Application>
  <PresentationFormat>Widescreen</PresentationFormat>
  <Paragraphs>512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Bookman Old Style</vt:lpstr>
      <vt:lpstr>Segoe Print</vt:lpstr>
      <vt:lpstr>Calibri</vt:lpstr>
      <vt:lpstr>Times New Roman</vt:lpstr>
      <vt:lpstr>Cambria</vt:lpstr>
      <vt:lpstr>charter</vt:lpstr>
      <vt:lpstr>Cambria Math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arif istiake sunny</cp:lastModifiedBy>
  <cp:revision>85</cp:revision>
  <dcterms:created xsi:type="dcterms:W3CDTF">2021-08-10T15:37:00Z</dcterms:created>
  <dcterms:modified xsi:type="dcterms:W3CDTF">2025-08-16T14:58:06Z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5C70112F40A94AA497ED5AA0BFA295D6_12</vt:lpwstr>
  </property>
  <property fmtid="{D5CDD505-2E9C-101B-9397-08002B2CF9AE}" pid="3" name="KSOProductBuildVer">
    <vt:lpwstr>2057-12.2.0.21936</vt:lpwstr>
  </property>
</Properties>
</file>