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8" r:id="rId4"/>
    <p:sldId id="267" r:id="rId5"/>
    <p:sldId id="258" r:id="rId6"/>
    <p:sldId id="259" r:id="rId7"/>
    <p:sldId id="265" r:id="rId8"/>
    <p:sldId id="260" r:id="rId9"/>
    <p:sldId id="261" r:id="rId10"/>
    <p:sldId id="266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01040" y="2057856"/>
            <a:ext cx="10675620" cy="1784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5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 Clustering Algorithm </a:t>
            </a:r>
            <a:endParaRPr lang="en-US" sz="5400" b="1" kern="0" dirty="0">
              <a:solidFill>
                <a:srgbClr val="FF0000"/>
              </a:solidFill>
              <a:latin typeface="Bookman Old Style" panose="0205060405050502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r>
              <a:rPr lang="en-US" sz="3200" b="1" dirty="0">
                <a:solidFill>
                  <a:prstClr val="black"/>
                </a:solidFill>
                <a:latin typeface="Roboto"/>
              </a:rPr>
              <a:t>Arif Istiake Sunny</a:t>
            </a:r>
            <a:endParaRPr lang="en-US" sz="3200" b="1" dirty="0">
              <a:solidFill>
                <a:prstClr val="black"/>
              </a:solidFill>
              <a:latin typeface="Roboto"/>
            </a:endParaRPr>
          </a:p>
          <a:p>
            <a:pPr lvl="0" algn="ctr"/>
            <a:r>
              <a:rPr lang="en-US" sz="1600" b="1" dirty="0">
                <a:solidFill>
                  <a:srgbClr val="5B9BD5"/>
                </a:solidFill>
                <a:latin typeface="Roboto"/>
              </a:rPr>
              <a:t>sunny1509006@gmail.com</a:t>
            </a:r>
            <a:endParaRPr lang="en-US" sz="1600" b="1" dirty="0">
              <a:solidFill>
                <a:srgbClr val="5B9BD5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4154657" y="1312995"/>
                <a:ext cx="4224997" cy="323377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b="1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Centroid Modification: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b="1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Cluster-1: A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(3, 4) C(4, 5) E(2, 6)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So, Centroid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b="1" dirty="0">
                    <a:solidFill>
                      <a:srgbClr val="FF0000"/>
                    </a:solidFill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(3, 5)</a:t>
                </a:r>
                <a:endParaRPr lang="en-US" b="1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Cluster-2: B(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6, 7) D(5, 7)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So, Centroid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b="1" dirty="0">
                    <a:solidFill>
                      <a:srgbClr val="FF0000"/>
                    </a:solidFill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(5.5, 7)</a:t>
                </a:r>
                <a:endParaRPr lang="en-US" b="1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657" y="1312995"/>
                <a:ext cx="4224997" cy="3233770"/>
              </a:xfrm>
              <a:prstGeom prst="rect">
                <a:avLst/>
              </a:prstGeom>
              <a:blipFill rotWithShape="1">
                <a:blip r:embed="rId1"/>
                <a:stretch>
                  <a:fillRect l="-117" t="-151" r="-101" b="-1040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406182" y="4903129"/>
            <a:ext cx="1721946" cy="390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00B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Final Output</a:t>
            </a:r>
            <a:endParaRPr lang="en-US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982350" y="5413514"/>
          <a:ext cx="6569613" cy="788988"/>
        </p:xfrm>
        <a:graphic>
          <a:graphicData uri="http://schemas.openxmlformats.org/drawingml/2006/table">
            <a:tbl>
              <a:tblPr firstRow="1" firstCol="1" bandRow="1"/>
              <a:tblGrid>
                <a:gridCol w="2173551"/>
                <a:gridCol w="2195064"/>
                <a:gridCol w="2200998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</a:t>
                      </a:r>
                      <a:endParaRPr lang="en-US" sz="16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Centroid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A(3,4) C(4,5) E(2,6)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(3,5)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B(</a:t>
                      </a: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6,7) D(5,7)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(5.5, 7)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2739" y="1884742"/>
            <a:ext cx="7757267" cy="390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Decide which cluster contain the input data M(5,4)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592739" y="2882993"/>
                <a:ext cx="7541349" cy="15009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Dist1=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2.236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Dist2=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=3.082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b="1" dirty="0">
                    <a:solidFill>
                      <a:srgbClr val="00B050"/>
                    </a:solidFill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:r>
                  <a:rPr lang="en-US" b="1" dirty="0">
                    <a:solidFill>
                      <a:srgbClr val="00B050"/>
                    </a:solidFill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Dist1&lt; Dist2, given input data </a:t>
                </a:r>
                <a:r>
                  <a:rPr lang="en-US" b="1">
                    <a:solidFill>
                      <a:srgbClr val="00B050"/>
                    </a:solidFill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M(5,4) </a:t>
                </a:r>
                <a:r>
                  <a:rPr lang="en-US" b="1" dirty="0">
                    <a:solidFill>
                      <a:srgbClr val="00B050"/>
                    </a:solidFill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 cluster-1</a:t>
                </a:r>
                <a:endParaRPr lang="en-US" b="1" dirty="0">
                  <a:solidFill>
                    <a:srgbClr val="00B05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739" y="2882993"/>
                <a:ext cx="7541349" cy="1500924"/>
              </a:xfrm>
              <a:prstGeom prst="rect">
                <a:avLst/>
              </a:prstGeom>
              <a:blipFill rotWithShape="1">
                <a:blip r:embed="rId1"/>
                <a:stretch>
                  <a:fillRect t="-6" r="2" b="34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92739" y="1544000"/>
            <a:ext cx="1167307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92739" y="2452043"/>
            <a:ext cx="1289135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00B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Answer:  </a:t>
            </a: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60431" y="1559223"/>
            <a:ext cx="2435282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Centroid Selection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22015" y="2085440"/>
          <a:ext cx="6291389" cy="1950924"/>
        </p:xfrm>
        <a:graphic>
          <a:graphicData uri="http://schemas.openxmlformats.org/drawingml/2006/table">
            <a:tbl>
              <a:tblPr firstRow="1" firstCol="1" bandRow="1"/>
              <a:tblGrid>
                <a:gridCol w="780030"/>
                <a:gridCol w="831179"/>
                <a:gridCol w="1086927"/>
                <a:gridCol w="1214801"/>
                <a:gridCol w="1150864"/>
                <a:gridCol w="1227588"/>
              </a:tblGrid>
              <a:tr h="3251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A(3,4)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B(6,7)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C(4,5)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D(5,7)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E(2,6)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251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A(3,4)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sng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b="1" u="sng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u="sng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4.242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1.414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3.605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2.236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1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B(6,7)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b="0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2.828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4.123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1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C(4,5)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2.24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1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D(5,7)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3.16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1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E(2,6)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7738790" y="1159811"/>
                <a:ext cx="3673075" cy="176939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dirty="0" err="1"/>
                  <a:t>Dist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= 4.242</a:t>
                </a:r>
                <a:endParaRPr lang="en-US" dirty="0"/>
              </a:p>
              <a:p>
                <a:r>
                  <a:rPr lang="en-US" dirty="0" err="1"/>
                  <a:t>Dist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=1.414</a:t>
                </a:r>
                <a:endParaRPr lang="en-US" dirty="0"/>
              </a:p>
              <a:p>
                <a:r>
                  <a:rPr lang="en-US" dirty="0" err="1"/>
                  <a:t>Dist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= 3.605</a:t>
                </a:r>
                <a:endParaRPr lang="en-US" dirty="0"/>
              </a:p>
              <a:p>
                <a:r>
                  <a:rPr lang="en-US" dirty="0" err="1"/>
                  <a:t>Dist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= 2.236</a:t>
                </a:r>
                <a:endParaRPr lang="en-US" dirty="0"/>
              </a:p>
              <a:p>
                <a:r>
                  <a:rPr lang="en-US" dirty="0" err="1"/>
                  <a:t>Dist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= 2.828</a:t>
                </a:r>
                <a:endParaRPr lang="en-US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8790" y="1159811"/>
                <a:ext cx="3673075" cy="1769395"/>
              </a:xfrm>
              <a:prstGeom prst="rect">
                <a:avLst/>
              </a:prstGeom>
              <a:blipFill rotWithShape="1">
                <a:blip r:embed="rId1"/>
                <a:stretch>
                  <a:fillRect l="-1" t="-17" r="8" b="33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7750000" y="2814783"/>
                <a:ext cx="3661865" cy="202106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4.123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2.24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2.2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3.16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000" y="2814783"/>
                <a:ext cx="3661865" cy="2021066"/>
              </a:xfrm>
              <a:prstGeom prst="rect">
                <a:avLst/>
              </a:prstGeom>
              <a:blipFill rotWithShape="1">
                <a:blip r:embed="rId2"/>
                <a:stretch>
                  <a:fillRect l="-13" t="-23" r="8" b="-19621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8907516" y="798953"/>
            <a:ext cx="1335622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Side Note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82994" y="4351733"/>
            <a:ext cx="3311770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So, Initial centroid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Cluster 1: (3, 4)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Cluster 2: (6, 7)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860431" y="287217"/>
            <a:ext cx="6941127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Modified 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4770" y="1200811"/>
            <a:ext cx="3789363" cy="37893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605905" y="5117918"/>
            <a:ext cx="3187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James </a:t>
            </a:r>
            <a:r>
              <a:rPr lang="en-US" sz="3200" b="1" dirty="0" err="1">
                <a:solidFill>
                  <a:srgbClr val="00B0F0"/>
                </a:solidFill>
              </a:rPr>
              <a:t>MacQueen</a:t>
            </a:r>
            <a:endParaRPr lang="en-US" sz="32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96587" y="1347112"/>
            <a:ext cx="86313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k-means is one of the simplest unsupervised learning algorithms that solves the well-known clustering problem. The procedure follows a simple and easy way to classify a given data set through a certain number of clusters (assume k clusters)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392" y="2547441"/>
            <a:ext cx="7240299" cy="36806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44300" y="1260328"/>
            <a:ext cx="9421091" cy="1304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FF0000"/>
                </a:solidFill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Divide the following data into two clusters using the k-mean clustering. 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A(3,4) B(6,7) C(4,5), D(5,7) E(2,6)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98617" y="2790131"/>
            <a:ext cx="6096000" cy="162300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00B05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Answer:  </a:t>
            </a: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Initial Step: (Centroid selection)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For cluster-1: A(3, 4)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For cluster-2: C(4, 5)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17274" y="301966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04475" y="1611677"/>
            <a:ext cx="1640193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Iteration -1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66802" y="2164563"/>
          <a:ext cx="5888181" cy="2146286"/>
        </p:xfrm>
        <a:graphic>
          <a:graphicData uri="http://schemas.openxmlformats.org/drawingml/2006/table">
            <a:tbl>
              <a:tblPr firstRow="1" firstCol="1" bandRow="1"/>
              <a:tblGrid>
                <a:gridCol w="1029235"/>
                <a:gridCol w="1615660"/>
                <a:gridCol w="1802413"/>
                <a:gridCol w="1440873"/>
              </a:tblGrid>
              <a:tr h="5126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 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Centroid(3,4)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 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Centroid(4,5)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206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A(3,4)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1.414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206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B(6,7)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4.242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2.828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3206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C(4,5)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1.414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3206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D(5,7)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3.605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2.236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3206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E(2,6)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2.236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2.236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7739677" y="1611677"/>
            <a:ext cx="132119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Side note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7735256" y="2164563"/>
                <a:ext cx="3837709" cy="246554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1.414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4.242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2.828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3.605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2.236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2.236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2.236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256" y="2164563"/>
                <a:ext cx="3837709" cy="2465547"/>
              </a:xfrm>
              <a:prstGeom prst="rect">
                <a:avLst/>
              </a:prstGeom>
              <a:blipFill rotWithShape="1">
                <a:blip r:embed="rId1"/>
                <a:stretch>
                  <a:fillRect l="-8" t="-20" r="2" b="-5498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98802" y="1827876"/>
            <a:ext cx="2909771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Centroid Modification: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898802" y="2484100"/>
                <a:ext cx="4328745" cy="231448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600" b="1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Cluster-1: </a:t>
                </a:r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(3, 4) E(2, 6)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So, Centroid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(2.5, 5)</a:t>
                </a:r>
                <a:endParaRPr lang="en-US" sz="16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b="1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Cluster-2: </a:t>
                </a:r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6, 7) C(4, 5) D(5, 7)</a:t>
                </a:r>
                <a:endParaRPr lang="en-US" sz="1600" dirty="0">
                  <a:latin typeface="Bookman Old Style" panose="0205060405050502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So, Centroid</a:t>
                </a:r>
                <a:r>
                  <a:rPr lang="en-US" sz="1600" dirty="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= (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f>
                      <m:fPr>
                        <m:ctrlP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</m:t>
                        </m:r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)</m:t>
                    </m:r>
                  </m:oMath>
                </a14:m>
                <a:r>
                  <a:rPr lang="en-US" sz="1600" dirty="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(5, 6.33)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802" y="2484100"/>
                <a:ext cx="4328745" cy="2314480"/>
              </a:xfrm>
              <a:prstGeom prst="rect">
                <a:avLst/>
              </a:prstGeom>
              <a:blipFill rotWithShape="1">
                <a:blip r:embed="rId1"/>
                <a:stretch>
                  <a:fillRect l="-12" t="-27" r="11" b="-128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3084448" y="238147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4255" y="1828894"/>
            <a:ext cx="1640193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Iteration -2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498958" y="2388595"/>
          <a:ext cx="5801855" cy="2326113"/>
        </p:xfrm>
        <a:graphic>
          <a:graphicData uri="http://schemas.openxmlformats.org/drawingml/2006/table">
            <a:tbl>
              <a:tblPr firstRow="1" firstCol="1" bandRow="1"/>
              <a:tblGrid>
                <a:gridCol w="914400"/>
                <a:gridCol w="1758462"/>
                <a:gridCol w="1922599"/>
                <a:gridCol w="1206394"/>
              </a:tblGrid>
              <a:tr h="66460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 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Centroid(2.5,5)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 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Centroid(5,6.33)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2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A(3,4)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1.12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3.8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2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B(6,7)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4.03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1.208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332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C(4,5)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1.5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1.66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332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D(5,7)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3.2</a:t>
                      </a:r>
                      <a:endParaRPr lang="en-US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33230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E(2,6)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1.12</a:t>
                      </a:r>
                      <a:endParaRPr lang="en-US" sz="16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3.01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041902" y="690824"/>
            <a:ext cx="132119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Side note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7783085" y="1197558"/>
                <a:ext cx="3569357" cy="214981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1.12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33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=3.8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4.03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33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1.208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1.5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33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1.66</a:t>
                </a:r>
                <a:endParaRPr lang="en-US" sz="1600" dirty="0">
                  <a:latin typeface="Bookman Old Style" panose="0205060405050502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085" y="1197558"/>
                <a:ext cx="3569357" cy="2149819"/>
              </a:xfrm>
              <a:prstGeom prst="rect">
                <a:avLst/>
              </a:prstGeom>
              <a:blipFill rotWithShape="1">
                <a:blip r:embed="rId1"/>
                <a:stretch>
                  <a:fillRect l="-15" t="-27" r="15" b="-17029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7777969" y="3347377"/>
                <a:ext cx="3574473" cy="14639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3.2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33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0.67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1.12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33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3.01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969" y="3347377"/>
                <a:ext cx="3574473" cy="1463991"/>
              </a:xfrm>
              <a:prstGeom prst="rect">
                <a:avLst/>
              </a:prstGeom>
              <a:blipFill rotWithShape="1">
                <a:blip r:embed="rId2"/>
                <a:stretch>
                  <a:fillRect l="-14" t="-20" r="15" b="-2865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3084448" y="238147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4081378" y="1924183"/>
                <a:ext cx="4397604" cy="323377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b="1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Centroid Modification: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b="1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Cluster-1</a:t>
                </a:r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A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(3, 4) C(4, 5) E(2, 6)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So, Centroid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(3, 5)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b="1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Cluster-2: </a:t>
                </a:r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B(</a:t>
                </a: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6, 7) D(5, 7)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So, Centroid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(5.5, 7)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378" y="1924183"/>
                <a:ext cx="4397604" cy="3233770"/>
              </a:xfrm>
              <a:prstGeom prst="rect">
                <a:avLst/>
              </a:prstGeom>
              <a:blipFill rotWithShape="1">
                <a:blip r:embed="rId1"/>
                <a:stretch>
                  <a:fillRect l="-5" t="-4" r="11" b="-6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103419" y="285742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17082" y="1754764"/>
            <a:ext cx="156164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Iteration -3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41773" y="2265821"/>
          <a:ext cx="5623560" cy="2031037"/>
        </p:xfrm>
        <a:graphic>
          <a:graphicData uri="http://schemas.openxmlformats.org/drawingml/2006/table">
            <a:tbl>
              <a:tblPr firstRow="1" firstCol="1" bandRow="1"/>
              <a:tblGrid>
                <a:gridCol w="982980"/>
                <a:gridCol w="1543050"/>
                <a:gridCol w="1696475"/>
                <a:gridCol w="1401055"/>
              </a:tblGrid>
              <a:tr h="58029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 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Centroid(3,5)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 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Centroid(5.5, 7)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901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A(3,4)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3.91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901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B(6,7)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2901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C(4,5)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2901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D(5,7)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2.83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</a:tr>
              <a:tr h="29014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E(2,6)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Cluster-1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695114" y="776821"/>
            <a:ext cx="132119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Side note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7797339" y="1190912"/>
                <a:ext cx="3356210" cy="214981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=3.91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3.67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0.5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2.5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339" y="1190912"/>
                <a:ext cx="3356210" cy="2149819"/>
              </a:xfrm>
              <a:prstGeom prst="rect">
                <a:avLst/>
              </a:prstGeom>
              <a:blipFill rotWithShape="1">
                <a:blip r:embed="rId1"/>
                <a:stretch>
                  <a:fillRect l="-5" t="-13" r="12" b="-4017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7797339" y="3340731"/>
                <a:ext cx="3356210" cy="146399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2.83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0.25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1.12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600" dirty="0" err="1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Dist</a:t>
                </a:r>
                <a:r>
                  <a:rPr lang="en-US" sz="1600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3.64</a:t>
                </a: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339" y="3340731"/>
                <a:ext cx="3356210" cy="1463991"/>
              </a:xfrm>
              <a:prstGeom prst="rect">
                <a:avLst/>
              </a:prstGeom>
              <a:blipFill rotWithShape="1">
                <a:blip r:embed="rId2"/>
                <a:stretch>
                  <a:fillRect l="-5" t="-43" r="12" b="-41098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103419" y="285742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K-Mean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3679</Words>
  <Application>WPS Presentation</Application>
  <PresentationFormat>Widescreen</PresentationFormat>
  <Paragraphs>385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SimSun</vt:lpstr>
      <vt:lpstr>Wingdings</vt:lpstr>
      <vt:lpstr>Bookman Old Style</vt:lpstr>
      <vt:lpstr>Segoe Print</vt:lpstr>
      <vt:lpstr>Times New Roman</vt:lpstr>
      <vt:lpstr>Roboto</vt:lpstr>
      <vt:lpstr>Calibri</vt:lpstr>
      <vt:lpstr>Cambria</vt:lpstr>
      <vt:lpstr>Cambria Math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Aksadur Rahman</dc:creator>
  <cp:lastModifiedBy>arif istiake sunny</cp:lastModifiedBy>
  <cp:revision>38</cp:revision>
  <dcterms:created xsi:type="dcterms:W3CDTF">2021-08-10T15:37:00Z</dcterms:created>
  <dcterms:modified xsi:type="dcterms:W3CDTF">2025-08-12T15:38:08Z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94C5A088D4C34A4582EBB0062F410314_12</vt:lpwstr>
  </property>
  <property fmtid="{D5CDD505-2E9C-101B-9397-08002B2CF9AE}" pid="3" name="KSOProductBuildVer">
    <vt:lpwstr>2057-12.2.0.21936</vt:lpwstr>
  </property>
</Properties>
</file>