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94E1-F514-4A11-BC17-8BEEA46F8B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B9A9-FC90-4092-9601-424860130E1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8620" y="922625"/>
            <a:ext cx="9994760" cy="458470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 b="1" dirty="0">
                <a:solidFill>
                  <a:srgbClr val="00B0F0"/>
                </a:solidFill>
                <a:latin typeface="Roboto"/>
              </a:rPr>
              <a:t>Inheritance and Advanced OOP Features</a:t>
            </a:r>
            <a:endParaRPr lang="en-US" sz="7200" b="1" dirty="0">
              <a:solidFill>
                <a:srgbClr val="00B0F0"/>
              </a:solidFill>
              <a:latin typeface="Roboto"/>
            </a:endParaRPr>
          </a:p>
          <a:p>
            <a:pPr algn="ctr"/>
            <a:endParaRPr lang="en-US" sz="7200" b="1" dirty="0">
              <a:solidFill>
                <a:srgbClr val="00B0F0"/>
              </a:solidFill>
              <a:latin typeface="Roboto"/>
            </a:endParaRPr>
          </a:p>
          <a:p>
            <a:pPr algn="ctr"/>
            <a:r>
              <a:rPr lang="en-US" sz="3200" b="1" dirty="0">
                <a:latin typeface="Roboto"/>
              </a:rPr>
              <a:t>Arif Istiake Sunny</a:t>
            </a:r>
            <a:endParaRPr lang="en-US" sz="3200" b="1" dirty="0">
              <a:latin typeface="Roboto"/>
            </a:endParaRP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sunny1509006@gmail.com</a:t>
            </a:r>
            <a:endParaRPr lang="en-US" sz="44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0639" y="1819599"/>
            <a:ext cx="6096000" cy="27571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Intro to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Single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Hierarchical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Multilevel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Multiple Inheritance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Method Overloading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Method Overriding</a:t>
            </a:r>
            <a:b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</a:b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Encapsulation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Polymorphism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7210" y="270225"/>
            <a:ext cx="16626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Agenda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704" y="92101"/>
            <a:ext cx="43129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effectLst/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Intro to Inheritance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4064" y="883843"/>
            <a:ext cx="9799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Inheritance allows us to define a class that inherits all the methods and properties from another class.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Parent class</a:t>
            </a:r>
            <a:r>
              <a:rPr lang="en-US" dirty="0"/>
              <a:t> is the class being inherited from, also called base class.</a:t>
            </a:r>
            <a:endParaRPr lang="en-US" dirty="0"/>
          </a:p>
          <a:p>
            <a:r>
              <a:rPr lang="en-US" b="1" dirty="0"/>
              <a:t>Child class</a:t>
            </a:r>
            <a:r>
              <a:rPr lang="en-US" dirty="0"/>
              <a:t> is the class that inherits from another class, also called derived class.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74064" y="2853357"/>
            <a:ext cx="4066032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Person: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  <a:endParaRPr lang="en-US" dirty="0"/>
          </a:p>
          <a:p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96456" y="2853357"/>
            <a:ext cx="3288792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Student(Person):</a:t>
            </a:r>
            <a:endParaRPr lang="en-US" dirty="0"/>
          </a:p>
          <a:p>
            <a:r>
              <a:rPr lang="en-US" dirty="0"/>
              <a:t>  pass</a:t>
            </a:r>
            <a:endParaRPr lang="en-US" dirty="0"/>
          </a:p>
          <a:p>
            <a:r>
              <a:rPr lang="en-US" dirty="0"/>
              <a:t>#----------------------------------</a:t>
            </a:r>
            <a:endParaRPr lang="en-US" dirty="0"/>
          </a:p>
          <a:p>
            <a:r>
              <a:rPr lang="en-US" dirty="0"/>
              <a:t>y = Student("</a:t>
            </a:r>
            <a:r>
              <a:rPr lang="en-US" dirty="0" err="1"/>
              <a:t>Abul</a:t>
            </a:r>
            <a:r>
              <a:rPr lang="en-US" dirty="0"/>
              <a:t>", "Hossain")</a:t>
            </a:r>
            <a:endParaRPr lang="en-US" dirty="0"/>
          </a:p>
          <a:p>
            <a:r>
              <a:rPr lang="en-US" dirty="0" err="1"/>
              <a:t>y.printname</a:t>
            </a:r>
            <a:r>
              <a:rPr lang="en-US" dirty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8024" y="2375654"/>
            <a:ext cx="131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Parent class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4318" y="2334957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Child class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5904" y="311557"/>
            <a:ext cx="4123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Single Inheritance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0" y="1218882"/>
            <a:ext cx="4123817" cy="38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40424" y="1338132"/>
            <a:ext cx="316992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  <a:endParaRPr lang="en-US" dirty="0"/>
          </a:p>
          <a:p>
            <a:r>
              <a:rPr lang="en-US" dirty="0"/>
              <a:t>        print("This is class A")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B(A):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  <a:endParaRPr lang="en-US" dirty="0"/>
          </a:p>
          <a:p>
            <a:r>
              <a:rPr lang="en-US" dirty="0"/>
              <a:t>        print("This is class B")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objB</a:t>
            </a:r>
            <a:r>
              <a:rPr lang="en-US" dirty="0"/>
              <a:t> = B()</a:t>
            </a:r>
            <a:endParaRPr lang="en-US" dirty="0"/>
          </a:p>
          <a:p>
            <a:r>
              <a:rPr lang="en-US" dirty="0"/>
              <a:t>objB.display1()</a:t>
            </a:r>
            <a:endParaRPr lang="en-US" dirty="0"/>
          </a:p>
          <a:p>
            <a:r>
              <a:rPr lang="en-US" dirty="0"/>
              <a:t>objB.display2()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5592" y="220117"/>
            <a:ext cx="4386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Multiple Inheritance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91" y="1532571"/>
            <a:ext cx="355282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20840" y="1541081"/>
            <a:ext cx="3243072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  <a:endParaRPr lang="en-US" dirty="0"/>
          </a:p>
          <a:p>
            <a:r>
              <a:rPr lang="en-US" dirty="0"/>
              <a:t>        print("This is class A")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B: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  <a:endParaRPr lang="en-US" dirty="0"/>
          </a:p>
          <a:p>
            <a:r>
              <a:rPr lang="en-US" dirty="0"/>
              <a:t>        print("This is class B")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C(A, B):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  <a:endParaRPr lang="en-US" dirty="0"/>
          </a:p>
          <a:p>
            <a:r>
              <a:rPr lang="en-US" dirty="0"/>
              <a:t>        print("This is class C")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  <a:endParaRPr lang="en-US" dirty="0"/>
          </a:p>
          <a:p>
            <a:r>
              <a:rPr lang="en-US" dirty="0"/>
              <a:t>objC.display1()</a:t>
            </a:r>
            <a:endParaRPr lang="en-US" dirty="0"/>
          </a:p>
          <a:p>
            <a:r>
              <a:rPr lang="en-US" dirty="0"/>
              <a:t>objC.display2()</a:t>
            </a:r>
            <a:endParaRPr lang="en-US" dirty="0"/>
          </a:p>
          <a:p>
            <a:r>
              <a:rPr lang="en-US" dirty="0"/>
              <a:t>objC.display3()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0647" y="32070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Multilevel Inheritance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783" y="1253045"/>
            <a:ext cx="38481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05015" y="1253045"/>
            <a:ext cx="3310001" cy="48013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A: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display1(self):</a:t>
            </a:r>
            <a:endParaRPr lang="en-US" dirty="0"/>
          </a:p>
          <a:p>
            <a:r>
              <a:rPr lang="en-US" dirty="0"/>
              <a:t>        print("This is class A")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B(A):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display2(self):</a:t>
            </a:r>
            <a:endParaRPr lang="en-US" dirty="0"/>
          </a:p>
          <a:p>
            <a:r>
              <a:rPr lang="en-US" dirty="0"/>
              <a:t>        print("This is class B")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C(B):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display3(self):</a:t>
            </a:r>
            <a:endParaRPr lang="en-US" dirty="0"/>
          </a:p>
          <a:p>
            <a:r>
              <a:rPr lang="en-US" dirty="0"/>
              <a:t>        print("This is class C")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objC</a:t>
            </a:r>
            <a:r>
              <a:rPr lang="en-US" dirty="0"/>
              <a:t> = C()</a:t>
            </a:r>
            <a:endParaRPr lang="en-US" dirty="0"/>
          </a:p>
          <a:p>
            <a:endParaRPr lang="en-US" dirty="0"/>
          </a:p>
          <a:p>
            <a:r>
              <a:rPr lang="en-US" dirty="0"/>
              <a:t>objC.display1()</a:t>
            </a:r>
            <a:endParaRPr lang="en-US" dirty="0"/>
          </a:p>
          <a:p>
            <a:r>
              <a:rPr lang="en-US" dirty="0"/>
              <a:t>objC.display2()</a:t>
            </a:r>
            <a:endParaRPr lang="en-US" dirty="0"/>
          </a:p>
          <a:p>
            <a:r>
              <a:rPr lang="en-US" dirty="0"/>
              <a:t>objC.display3()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5240" y="33898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Hierarchical Inheritance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98" name="Picture 2" descr="Lightbo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63" y="1291036"/>
            <a:ext cx="4552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02096" y="1280380"/>
            <a:ext cx="5035296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Parent:  # Base class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func1(self):</a:t>
            </a:r>
            <a:endParaRPr lang="en-US" dirty="0"/>
          </a:p>
          <a:p>
            <a:r>
              <a:rPr lang="en-US" dirty="0"/>
              <a:t>          print("This function is in parent class.")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class Child1(Parent): # Derived class1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func2(self):</a:t>
            </a:r>
            <a:endParaRPr lang="en-US" dirty="0"/>
          </a:p>
          <a:p>
            <a:r>
              <a:rPr lang="en-US" dirty="0"/>
              <a:t>          print("This function is in child 1.")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class Child2(Parent): # </a:t>
            </a:r>
            <a:r>
              <a:rPr lang="en-US" dirty="0" err="1"/>
              <a:t>Derivied</a:t>
            </a:r>
            <a:r>
              <a:rPr lang="en-US" dirty="0"/>
              <a:t> class2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func3(self):</a:t>
            </a:r>
            <a:endParaRPr lang="en-US" dirty="0"/>
          </a:p>
          <a:p>
            <a:r>
              <a:rPr lang="en-US" dirty="0"/>
              <a:t>          print("This function is in child 2.")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# Driver's code</a:t>
            </a:r>
            <a:endParaRPr lang="en-US" dirty="0"/>
          </a:p>
          <a:p>
            <a:r>
              <a:rPr lang="en-US" dirty="0"/>
              <a:t>object1 = Child1()</a:t>
            </a:r>
            <a:endParaRPr lang="en-US" dirty="0"/>
          </a:p>
          <a:p>
            <a:r>
              <a:rPr lang="en-US" dirty="0"/>
              <a:t>object2 = Child2()</a:t>
            </a:r>
            <a:endParaRPr lang="en-US" dirty="0"/>
          </a:p>
          <a:p>
            <a:r>
              <a:rPr lang="en-US" dirty="0"/>
              <a:t>object1.func1()</a:t>
            </a:r>
            <a:endParaRPr lang="en-US" dirty="0"/>
          </a:p>
          <a:p>
            <a:r>
              <a:rPr lang="en-US" dirty="0"/>
              <a:t>object1.func2()</a:t>
            </a:r>
            <a:endParaRPr lang="en-US" dirty="0"/>
          </a:p>
          <a:p>
            <a:r>
              <a:rPr lang="en-US" dirty="0"/>
              <a:t>object2.func1()</a:t>
            </a:r>
            <a:endParaRPr lang="en-US" dirty="0"/>
          </a:p>
          <a:p>
            <a:r>
              <a:rPr lang="en-US" dirty="0"/>
              <a:t>object2.func3()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93336" y="198600"/>
            <a:ext cx="6096000" cy="5886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Encapsulation 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09472" y="1235343"/>
            <a:ext cx="101864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Encapsulation in Python describes the concept of bundling data and methods within a single unit. So, for example, when you create a class, it means you are implementing encapsulation.</a:t>
            </a:r>
            <a:endParaRPr lang="en-US" dirty="0"/>
          </a:p>
        </p:txBody>
      </p:sp>
      <p:pic>
        <p:nvPicPr>
          <p:cNvPr id="3074" name="Picture 2" descr="Why should Encapsulation to be used? | by Vaibhav Singh | Javarevisited |  Mediu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32" y="2553335"/>
            <a:ext cx="5324475" cy="3076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4776" y="143736"/>
            <a:ext cx="416661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92D050"/>
                </a:solidFill>
                <a:latin typeface="Bookman Old Style" panose="02050604050505020204" pitchFamily="18" charset="0"/>
                <a:ea typeface="Times New Roman" panose="02020603050405020304" charset="0"/>
                <a:cs typeface="Times New Roman" panose="02020603050405020304" charset="0"/>
              </a:rPr>
              <a:t>Polymorphism</a:t>
            </a:r>
            <a:endParaRPr lang="en-US" sz="3200" dirty="0">
              <a:solidFill>
                <a:srgbClr val="92D050"/>
              </a:solidFill>
              <a:latin typeface="Bookman Old Style" panose="02050604050505020204" pitchFamily="18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776" y="2583055"/>
            <a:ext cx="4166616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#Built in Polymorphic function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("Aksadur Rahman"))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([10, 20, 30]))</a:t>
            </a:r>
            <a:endParaRPr lang="en-US" dirty="0"/>
          </a:p>
          <a:p>
            <a:endParaRPr lang="en-US" dirty="0"/>
          </a:p>
          <a:p>
            <a:r>
              <a:rPr lang="en-US" dirty="0"/>
              <a:t>#User define polymorphic function</a:t>
            </a:r>
            <a:endParaRPr lang="en-US" dirty="0"/>
          </a:p>
          <a:p>
            <a:r>
              <a:rPr lang="en-US" dirty="0"/>
              <a:t>def add(x, y, z=0):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x+y+z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print(add(30, 20))</a:t>
            </a:r>
            <a:endParaRPr lang="en-US" dirty="0"/>
          </a:p>
          <a:p>
            <a:r>
              <a:rPr lang="en-US" dirty="0"/>
              <a:t>print(add(10, 30, 20))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61032" y="1119926"/>
            <a:ext cx="9662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Polymorphism is taken from the Greek words Poly (many) and </a:t>
            </a:r>
            <a:r>
              <a:rPr lang="en-US" dirty="0" err="1"/>
              <a:t>morphism</a:t>
            </a:r>
            <a:r>
              <a:rPr lang="en-US" dirty="0"/>
              <a:t> (forms). It means that the same function name can be used for different types.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2554</Words>
  <Application>WPS Presentation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Roboto</vt:lpstr>
      <vt:lpstr>Times New Roman</vt:lpstr>
      <vt:lpstr>Bookman Old Style</vt:lpstr>
      <vt:lpstr>Segoe Print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arif istiake sunny</cp:lastModifiedBy>
  <cp:revision>39</cp:revision>
  <dcterms:created xsi:type="dcterms:W3CDTF">2022-04-14T03:36:00Z</dcterms:created>
  <dcterms:modified xsi:type="dcterms:W3CDTF">2025-06-23T14:18:16Z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941A92782AC94D22ACA5E0F28570ABBF_12</vt:lpwstr>
  </property>
  <property fmtid="{D5CDD505-2E9C-101B-9397-08002B2CF9AE}" pid="3" name="KSOProductBuildVer">
    <vt:lpwstr>2057-12.2.0.21183</vt:lpwstr>
  </property>
</Properties>
</file>