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38B36-EECC-16C2-17C4-9F26A2FA05D7}" v="450" dt="2025-07-05T15:46:08.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15788E-C39B-4D89-A8A3-924587221DF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3F01935-A34E-460E-B6DA-217501599999}">
      <dgm:prSet/>
      <dgm:spPr/>
      <dgm:t>
        <a:bodyPr/>
        <a:lstStyle/>
        <a:p>
          <a:pPr>
            <a:lnSpc>
              <a:spcPct val="100000"/>
            </a:lnSpc>
          </a:pPr>
          <a:r>
            <a:rPr lang="en-US"/>
            <a:t>✅ wordcloud = WordCloud(width=800, height=400, background_color='white').generate_from_frequencies(word_freq)</a:t>
          </a:r>
        </a:p>
      </dgm:t>
    </dgm:pt>
    <dgm:pt modelId="{FBD36881-F13B-41AF-9449-B2D0567EC8DC}" type="parTrans" cxnId="{0DC25DEE-63BB-4A02-8F6B-53254ECBE78E}">
      <dgm:prSet/>
      <dgm:spPr/>
      <dgm:t>
        <a:bodyPr/>
        <a:lstStyle/>
        <a:p>
          <a:endParaRPr lang="en-US"/>
        </a:p>
      </dgm:t>
    </dgm:pt>
    <dgm:pt modelId="{AEB59168-D0D3-43B2-A132-B0B1E64CD15E}" type="sibTrans" cxnId="{0DC25DEE-63BB-4A02-8F6B-53254ECBE78E}">
      <dgm:prSet/>
      <dgm:spPr/>
      <dgm:t>
        <a:bodyPr/>
        <a:lstStyle/>
        <a:p>
          <a:endParaRPr lang="en-US"/>
        </a:p>
      </dgm:t>
    </dgm:pt>
    <dgm:pt modelId="{3500908A-9E2C-4675-84C8-98CF25A30A19}">
      <dgm:prSet/>
      <dgm:spPr/>
      <dgm:t>
        <a:bodyPr/>
        <a:lstStyle/>
        <a:p>
          <a:pPr>
            <a:lnSpc>
              <a:spcPct val="100000"/>
            </a:lnSpc>
          </a:pPr>
          <a:r>
            <a:rPr lang="en-US"/>
            <a:t>This line </a:t>
          </a:r>
          <a:r>
            <a:rPr lang="en-US" b="1"/>
            <a:t>creates the word cloud</a:t>
          </a:r>
          <a:r>
            <a:rPr lang="en-US"/>
            <a:t>.</a:t>
          </a:r>
        </a:p>
      </dgm:t>
    </dgm:pt>
    <dgm:pt modelId="{BBFD312B-A070-4EA8-9E4F-A862050EE75D}" type="parTrans" cxnId="{F9974319-3750-4A0D-BCCF-9DF4063F5B5D}">
      <dgm:prSet/>
      <dgm:spPr/>
      <dgm:t>
        <a:bodyPr/>
        <a:lstStyle/>
        <a:p>
          <a:endParaRPr lang="en-US"/>
        </a:p>
      </dgm:t>
    </dgm:pt>
    <dgm:pt modelId="{46AACB83-8E52-45CB-9F13-13350721287E}" type="sibTrans" cxnId="{F9974319-3750-4A0D-BCCF-9DF4063F5B5D}">
      <dgm:prSet/>
      <dgm:spPr/>
      <dgm:t>
        <a:bodyPr/>
        <a:lstStyle/>
        <a:p>
          <a:endParaRPr lang="en-US"/>
        </a:p>
      </dgm:t>
    </dgm:pt>
    <dgm:pt modelId="{7816530B-0CF1-4296-A66E-69584C54E4F6}">
      <dgm:prSet/>
      <dgm:spPr/>
      <dgm:t>
        <a:bodyPr/>
        <a:lstStyle/>
        <a:p>
          <a:pPr>
            <a:lnSpc>
              <a:spcPct val="100000"/>
            </a:lnSpc>
          </a:pPr>
          <a:r>
            <a:rPr lang="en-US"/>
            <a:t>WordCloud(...) sets up:</a:t>
          </a:r>
        </a:p>
      </dgm:t>
    </dgm:pt>
    <dgm:pt modelId="{63BD5BF6-EE9D-41C5-A5C6-9DE61E96C53C}" type="parTrans" cxnId="{54502523-5876-4DA7-B5A2-811601D47B7E}">
      <dgm:prSet/>
      <dgm:spPr/>
      <dgm:t>
        <a:bodyPr/>
        <a:lstStyle/>
        <a:p>
          <a:endParaRPr lang="en-US"/>
        </a:p>
      </dgm:t>
    </dgm:pt>
    <dgm:pt modelId="{6185BACC-4480-4752-B12D-33B775BF4E40}" type="sibTrans" cxnId="{54502523-5876-4DA7-B5A2-811601D47B7E}">
      <dgm:prSet/>
      <dgm:spPr/>
      <dgm:t>
        <a:bodyPr/>
        <a:lstStyle/>
        <a:p>
          <a:endParaRPr lang="en-US"/>
        </a:p>
      </dgm:t>
    </dgm:pt>
    <dgm:pt modelId="{A1EDF125-63BD-4E59-8D92-0C199122F7E8}">
      <dgm:prSet/>
      <dgm:spPr/>
      <dgm:t>
        <a:bodyPr/>
        <a:lstStyle/>
        <a:p>
          <a:pPr>
            <a:lnSpc>
              <a:spcPct val="100000"/>
            </a:lnSpc>
          </a:pPr>
          <a:r>
            <a:rPr lang="en-US"/>
            <a:t>width=800, height=400: Size of the image</a:t>
          </a:r>
        </a:p>
      </dgm:t>
    </dgm:pt>
    <dgm:pt modelId="{E30B23A9-AB42-4302-9A91-A30283FD3233}" type="parTrans" cxnId="{EDF27B2F-468B-48DB-BA8B-0424CF10FF16}">
      <dgm:prSet/>
      <dgm:spPr/>
      <dgm:t>
        <a:bodyPr/>
        <a:lstStyle/>
        <a:p>
          <a:endParaRPr lang="en-US"/>
        </a:p>
      </dgm:t>
    </dgm:pt>
    <dgm:pt modelId="{2C1509BC-3337-46D6-AAB4-DB7E9926A808}" type="sibTrans" cxnId="{EDF27B2F-468B-48DB-BA8B-0424CF10FF16}">
      <dgm:prSet/>
      <dgm:spPr/>
      <dgm:t>
        <a:bodyPr/>
        <a:lstStyle/>
        <a:p>
          <a:endParaRPr lang="en-US"/>
        </a:p>
      </dgm:t>
    </dgm:pt>
    <dgm:pt modelId="{98D0DD40-9C48-4394-AEA1-04210B98F751}">
      <dgm:prSet/>
      <dgm:spPr/>
      <dgm:t>
        <a:bodyPr/>
        <a:lstStyle/>
        <a:p>
          <a:pPr>
            <a:lnSpc>
              <a:spcPct val="100000"/>
            </a:lnSpc>
          </a:pPr>
          <a:r>
            <a:rPr lang="en-US"/>
            <a:t>background_color='white': Background will be white</a:t>
          </a:r>
        </a:p>
      </dgm:t>
    </dgm:pt>
    <dgm:pt modelId="{32DFC021-BE53-443B-8867-C9E44A2C10D5}" type="parTrans" cxnId="{FFCA8E85-6D78-4102-BC18-04DF56D63679}">
      <dgm:prSet/>
      <dgm:spPr/>
      <dgm:t>
        <a:bodyPr/>
        <a:lstStyle/>
        <a:p>
          <a:endParaRPr lang="en-US"/>
        </a:p>
      </dgm:t>
    </dgm:pt>
    <dgm:pt modelId="{8504BE7D-3FFE-4031-98A6-34480B0811A1}" type="sibTrans" cxnId="{FFCA8E85-6D78-4102-BC18-04DF56D63679}">
      <dgm:prSet/>
      <dgm:spPr/>
      <dgm:t>
        <a:bodyPr/>
        <a:lstStyle/>
        <a:p>
          <a:endParaRPr lang="en-US"/>
        </a:p>
      </dgm:t>
    </dgm:pt>
    <dgm:pt modelId="{55ACBE51-8517-4AE4-9F90-987914F9E42B}">
      <dgm:prSet/>
      <dgm:spPr/>
      <dgm:t>
        <a:bodyPr/>
        <a:lstStyle/>
        <a:p>
          <a:pPr>
            <a:lnSpc>
              <a:spcPct val="100000"/>
            </a:lnSpc>
          </a:pPr>
          <a:r>
            <a:rPr lang="en-US"/>
            <a:t>.generate_from_frequencies(word_freq):</a:t>
          </a:r>
        </a:p>
      </dgm:t>
    </dgm:pt>
    <dgm:pt modelId="{4E86762D-383D-40A9-8762-E32FF0932C7D}" type="parTrans" cxnId="{48EB1441-6491-4B24-92D6-81EB46C2ED86}">
      <dgm:prSet/>
      <dgm:spPr/>
      <dgm:t>
        <a:bodyPr/>
        <a:lstStyle/>
        <a:p>
          <a:endParaRPr lang="en-US"/>
        </a:p>
      </dgm:t>
    </dgm:pt>
    <dgm:pt modelId="{C55BDE60-9957-474B-8A77-F7B71D8410B4}" type="sibTrans" cxnId="{48EB1441-6491-4B24-92D6-81EB46C2ED86}">
      <dgm:prSet/>
      <dgm:spPr/>
      <dgm:t>
        <a:bodyPr/>
        <a:lstStyle/>
        <a:p>
          <a:endParaRPr lang="en-US"/>
        </a:p>
      </dgm:t>
    </dgm:pt>
    <dgm:pt modelId="{82B5687D-F182-46DC-A55F-4CC928BC2E33}">
      <dgm:prSet/>
      <dgm:spPr/>
      <dgm:t>
        <a:bodyPr/>
        <a:lstStyle/>
        <a:p>
          <a:pPr>
            <a:lnSpc>
              <a:spcPct val="100000"/>
            </a:lnSpc>
          </a:pPr>
          <a:r>
            <a:rPr lang="en-US"/>
            <a:t>Takes a dictionary where keys = words, values = frequencies</a:t>
          </a:r>
        </a:p>
      </dgm:t>
    </dgm:pt>
    <dgm:pt modelId="{B5F86373-ED74-458A-BDCE-0974A10D8984}" type="parTrans" cxnId="{D8289207-580C-4A57-96E7-D8C5E05A6B03}">
      <dgm:prSet/>
      <dgm:spPr/>
      <dgm:t>
        <a:bodyPr/>
        <a:lstStyle/>
        <a:p>
          <a:endParaRPr lang="en-US"/>
        </a:p>
      </dgm:t>
    </dgm:pt>
    <dgm:pt modelId="{5DF07844-5D8C-40D4-831F-D400851F273F}" type="sibTrans" cxnId="{D8289207-580C-4A57-96E7-D8C5E05A6B03}">
      <dgm:prSet/>
      <dgm:spPr/>
      <dgm:t>
        <a:bodyPr/>
        <a:lstStyle/>
        <a:p>
          <a:endParaRPr lang="en-US"/>
        </a:p>
      </dgm:t>
    </dgm:pt>
    <dgm:pt modelId="{D05A94AB-CB17-43D0-A82C-CD8BCA3778E5}">
      <dgm:prSet/>
      <dgm:spPr/>
      <dgm:t>
        <a:bodyPr/>
        <a:lstStyle/>
        <a:p>
          <a:pPr>
            <a:lnSpc>
              <a:spcPct val="100000"/>
            </a:lnSpc>
          </a:pPr>
          <a:r>
            <a:rPr lang="en-US"/>
            <a:t>The size of each word in the cloud will depend on how frequent it is</a:t>
          </a:r>
        </a:p>
      </dgm:t>
    </dgm:pt>
    <dgm:pt modelId="{00C38D85-7BB5-414C-9A49-EDBF3F7592FF}" type="parTrans" cxnId="{ECA18C09-423B-4A3E-9872-442262969EDC}">
      <dgm:prSet/>
      <dgm:spPr/>
      <dgm:t>
        <a:bodyPr/>
        <a:lstStyle/>
        <a:p>
          <a:endParaRPr lang="en-US"/>
        </a:p>
      </dgm:t>
    </dgm:pt>
    <dgm:pt modelId="{F952D978-9D80-499D-BA2B-4C83729816BA}" type="sibTrans" cxnId="{ECA18C09-423B-4A3E-9872-442262969EDC}">
      <dgm:prSet/>
      <dgm:spPr/>
      <dgm:t>
        <a:bodyPr/>
        <a:lstStyle/>
        <a:p>
          <a:endParaRPr lang="en-US"/>
        </a:p>
      </dgm:t>
    </dgm:pt>
    <dgm:pt modelId="{E26A62F8-F32B-4C61-863D-F799B6E06F6A}" type="pres">
      <dgm:prSet presAssocID="{7315788E-C39B-4D89-A8A3-924587221DFA}" presName="root" presStyleCnt="0">
        <dgm:presLayoutVars>
          <dgm:dir/>
          <dgm:resizeHandles val="exact"/>
        </dgm:presLayoutVars>
      </dgm:prSet>
      <dgm:spPr/>
    </dgm:pt>
    <dgm:pt modelId="{083D3858-3D28-4F5B-B763-77C2E31E6D41}" type="pres">
      <dgm:prSet presAssocID="{D3F01935-A34E-460E-B6DA-217501599999}" presName="compNode" presStyleCnt="0"/>
      <dgm:spPr/>
    </dgm:pt>
    <dgm:pt modelId="{6087DC07-FC2E-47E5-8D85-17247BE536CC}" type="pres">
      <dgm:prSet presAssocID="{D3F01935-A34E-460E-B6DA-217501599999}" presName="bgRect" presStyleLbl="bgShp" presStyleIdx="0" presStyleCnt="4"/>
      <dgm:spPr/>
    </dgm:pt>
    <dgm:pt modelId="{FAE1B512-A1AC-4206-96CE-3347605A83EF}" type="pres">
      <dgm:prSet presAssocID="{D3F01935-A34E-460E-B6DA-21750159999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thematics"/>
        </a:ext>
      </dgm:extLst>
    </dgm:pt>
    <dgm:pt modelId="{58964599-08AC-439E-B64A-680E36F3C5D2}" type="pres">
      <dgm:prSet presAssocID="{D3F01935-A34E-460E-B6DA-217501599999}" presName="spaceRect" presStyleCnt="0"/>
      <dgm:spPr/>
    </dgm:pt>
    <dgm:pt modelId="{E97FDDFC-6E0D-4EAA-8B34-48CA458B6163}" type="pres">
      <dgm:prSet presAssocID="{D3F01935-A34E-460E-B6DA-217501599999}" presName="parTx" presStyleLbl="revTx" presStyleIdx="0" presStyleCnt="6">
        <dgm:presLayoutVars>
          <dgm:chMax val="0"/>
          <dgm:chPref val="0"/>
        </dgm:presLayoutVars>
      </dgm:prSet>
      <dgm:spPr/>
    </dgm:pt>
    <dgm:pt modelId="{E4B81CFF-0DDB-4265-83A4-D23B926C79D0}" type="pres">
      <dgm:prSet presAssocID="{AEB59168-D0D3-43B2-A132-B0B1E64CD15E}" presName="sibTrans" presStyleCnt="0"/>
      <dgm:spPr/>
    </dgm:pt>
    <dgm:pt modelId="{FCAFEDE4-7A7D-4A3D-A22E-500C19385EE9}" type="pres">
      <dgm:prSet presAssocID="{3500908A-9E2C-4675-84C8-98CF25A30A19}" presName="compNode" presStyleCnt="0"/>
      <dgm:spPr/>
    </dgm:pt>
    <dgm:pt modelId="{D24A4948-6367-4F94-897D-A478CED92648}" type="pres">
      <dgm:prSet presAssocID="{3500908A-9E2C-4675-84C8-98CF25A30A19}" presName="bgRect" presStyleLbl="bgShp" presStyleIdx="1" presStyleCnt="4"/>
      <dgm:spPr/>
    </dgm:pt>
    <dgm:pt modelId="{D1ED060D-12BB-43FD-B3D7-568E687C015D}" type="pres">
      <dgm:prSet presAssocID="{3500908A-9E2C-4675-84C8-98CF25A30A1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yncing Cloud"/>
        </a:ext>
      </dgm:extLst>
    </dgm:pt>
    <dgm:pt modelId="{A60B03C9-226C-453B-9F71-7BE0259C039A}" type="pres">
      <dgm:prSet presAssocID="{3500908A-9E2C-4675-84C8-98CF25A30A19}" presName="spaceRect" presStyleCnt="0"/>
      <dgm:spPr/>
    </dgm:pt>
    <dgm:pt modelId="{AB67419C-7C91-4294-A5F1-45D2517BBA68}" type="pres">
      <dgm:prSet presAssocID="{3500908A-9E2C-4675-84C8-98CF25A30A19}" presName="parTx" presStyleLbl="revTx" presStyleIdx="1" presStyleCnt="6">
        <dgm:presLayoutVars>
          <dgm:chMax val="0"/>
          <dgm:chPref val="0"/>
        </dgm:presLayoutVars>
      </dgm:prSet>
      <dgm:spPr/>
    </dgm:pt>
    <dgm:pt modelId="{98BDE2EB-DCD4-445A-98FC-524B33A7E9B9}" type="pres">
      <dgm:prSet presAssocID="{46AACB83-8E52-45CB-9F13-13350721287E}" presName="sibTrans" presStyleCnt="0"/>
      <dgm:spPr/>
    </dgm:pt>
    <dgm:pt modelId="{A12C35CE-D319-4704-B256-013C10F5FEB6}" type="pres">
      <dgm:prSet presAssocID="{7816530B-0CF1-4296-A66E-69584C54E4F6}" presName="compNode" presStyleCnt="0"/>
      <dgm:spPr/>
    </dgm:pt>
    <dgm:pt modelId="{D478ED46-A5D0-444A-B4B7-CE5B8A24F4BE}" type="pres">
      <dgm:prSet presAssocID="{7816530B-0CF1-4296-A66E-69584C54E4F6}" presName="bgRect" presStyleLbl="bgShp" presStyleIdx="2" presStyleCnt="4"/>
      <dgm:spPr/>
    </dgm:pt>
    <dgm:pt modelId="{F64340C9-E4B7-4877-B76D-FCF56A225930}" type="pres">
      <dgm:prSet presAssocID="{7816530B-0CF1-4296-A66E-69584C54E4F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C5987334-0979-4884-83D1-34EB198B939C}" type="pres">
      <dgm:prSet presAssocID="{7816530B-0CF1-4296-A66E-69584C54E4F6}" presName="spaceRect" presStyleCnt="0"/>
      <dgm:spPr/>
    </dgm:pt>
    <dgm:pt modelId="{AC89D2E9-3340-43BB-B023-400F4094F23D}" type="pres">
      <dgm:prSet presAssocID="{7816530B-0CF1-4296-A66E-69584C54E4F6}" presName="parTx" presStyleLbl="revTx" presStyleIdx="2" presStyleCnt="6">
        <dgm:presLayoutVars>
          <dgm:chMax val="0"/>
          <dgm:chPref val="0"/>
        </dgm:presLayoutVars>
      </dgm:prSet>
      <dgm:spPr/>
    </dgm:pt>
    <dgm:pt modelId="{AF6C39DD-DFE5-4DE7-B320-16C9305D503B}" type="pres">
      <dgm:prSet presAssocID="{7816530B-0CF1-4296-A66E-69584C54E4F6}" presName="desTx" presStyleLbl="revTx" presStyleIdx="3" presStyleCnt="6">
        <dgm:presLayoutVars/>
      </dgm:prSet>
      <dgm:spPr/>
    </dgm:pt>
    <dgm:pt modelId="{57A6C65E-73D7-48F9-9D3A-00E72F0CD598}" type="pres">
      <dgm:prSet presAssocID="{6185BACC-4480-4752-B12D-33B775BF4E40}" presName="sibTrans" presStyleCnt="0"/>
      <dgm:spPr/>
    </dgm:pt>
    <dgm:pt modelId="{3BC68DAD-3346-4C48-8534-82D51C6E634C}" type="pres">
      <dgm:prSet presAssocID="{55ACBE51-8517-4AE4-9F90-987914F9E42B}" presName="compNode" presStyleCnt="0"/>
      <dgm:spPr/>
    </dgm:pt>
    <dgm:pt modelId="{ADF4D5D6-325F-4237-9625-D9AA9F480DFE}" type="pres">
      <dgm:prSet presAssocID="{55ACBE51-8517-4AE4-9F90-987914F9E42B}" presName="bgRect" presStyleLbl="bgShp" presStyleIdx="3" presStyleCnt="4"/>
      <dgm:spPr/>
    </dgm:pt>
    <dgm:pt modelId="{21256081-748C-4E1C-AC43-C761BE5E02F5}" type="pres">
      <dgm:prSet presAssocID="{55ACBE51-8517-4AE4-9F90-987914F9E4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ey"/>
        </a:ext>
      </dgm:extLst>
    </dgm:pt>
    <dgm:pt modelId="{4F953E89-BB54-4B69-A8B2-91DF0F2DC514}" type="pres">
      <dgm:prSet presAssocID="{55ACBE51-8517-4AE4-9F90-987914F9E42B}" presName="spaceRect" presStyleCnt="0"/>
      <dgm:spPr/>
    </dgm:pt>
    <dgm:pt modelId="{96C69B80-BDB3-498B-A6B6-2F5B5E1C73B1}" type="pres">
      <dgm:prSet presAssocID="{55ACBE51-8517-4AE4-9F90-987914F9E42B}" presName="parTx" presStyleLbl="revTx" presStyleIdx="4" presStyleCnt="6">
        <dgm:presLayoutVars>
          <dgm:chMax val="0"/>
          <dgm:chPref val="0"/>
        </dgm:presLayoutVars>
      </dgm:prSet>
      <dgm:spPr/>
    </dgm:pt>
    <dgm:pt modelId="{72592604-13CD-464C-97E1-3947CA0E7FB1}" type="pres">
      <dgm:prSet presAssocID="{55ACBE51-8517-4AE4-9F90-987914F9E42B}" presName="desTx" presStyleLbl="revTx" presStyleIdx="5" presStyleCnt="6">
        <dgm:presLayoutVars/>
      </dgm:prSet>
      <dgm:spPr/>
    </dgm:pt>
  </dgm:ptLst>
  <dgm:cxnLst>
    <dgm:cxn modelId="{D8289207-580C-4A57-96E7-D8C5E05A6B03}" srcId="{55ACBE51-8517-4AE4-9F90-987914F9E42B}" destId="{82B5687D-F182-46DC-A55F-4CC928BC2E33}" srcOrd="0" destOrd="0" parTransId="{B5F86373-ED74-458A-BDCE-0974A10D8984}" sibTransId="{5DF07844-5D8C-40D4-831F-D400851F273F}"/>
    <dgm:cxn modelId="{ECA18C09-423B-4A3E-9872-442262969EDC}" srcId="{55ACBE51-8517-4AE4-9F90-987914F9E42B}" destId="{D05A94AB-CB17-43D0-A82C-CD8BCA3778E5}" srcOrd="1" destOrd="0" parTransId="{00C38D85-7BB5-414C-9A49-EDBF3F7592FF}" sibTransId="{F952D978-9D80-499D-BA2B-4C83729816BA}"/>
    <dgm:cxn modelId="{3A59FD13-155E-4DE3-80A9-0BDA8B7BA70F}" type="presOf" srcId="{82B5687D-F182-46DC-A55F-4CC928BC2E33}" destId="{72592604-13CD-464C-97E1-3947CA0E7FB1}" srcOrd="0" destOrd="0" presId="urn:microsoft.com/office/officeart/2018/2/layout/IconVerticalSolidList"/>
    <dgm:cxn modelId="{F9974319-3750-4A0D-BCCF-9DF4063F5B5D}" srcId="{7315788E-C39B-4D89-A8A3-924587221DFA}" destId="{3500908A-9E2C-4675-84C8-98CF25A30A19}" srcOrd="1" destOrd="0" parTransId="{BBFD312B-A070-4EA8-9E4F-A862050EE75D}" sibTransId="{46AACB83-8E52-45CB-9F13-13350721287E}"/>
    <dgm:cxn modelId="{54502523-5876-4DA7-B5A2-811601D47B7E}" srcId="{7315788E-C39B-4D89-A8A3-924587221DFA}" destId="{7816530B-0CF1-4296-A66E-69584C54E4F6}" srcOrd="2" destOrd="0" parTransId="{63BD5BF6-EE9D-41C5-A5C6-9DE61E96C53C}" sibTransId="{6185BACC-4480-4752-B12D-33B775BF4E40}"/>
    <dgm:cxn modelId="{EDF27B2F-468B-48DB-BA8B-0424CF10FF16}" srcId="{7816530B-0CF1-4296-A66E-69584C54E4F6}" destId="{A1EDF125-63BD-4E59-8D92-0C199122F7E8}" srcOrd="0" destOrd="0" parTransId="{E30B23A9-AB42-4302-9A91-A30283FD3233}" sibTransId="{2C1509BC-3337-46D6-AAB4-DB7E9926A808}"/>
    <dgm:cxn modelId="{48EB1441-6491-4B24-92D6-81EB46C2ED86}" srcId="{7315788E-C39B-4D89-A8A3-924587221DFA}" destId="{55ACBE51-8517-4AE4-9F90-987914F9E42B}" srcOrd="3" destOrd="0" parTransId="{4E86762D-383D-40A9-8762-E32FF0932C7D}" sibTransId="{C55BDE60-9957-474B-8A77-F7B71D8410B4}"/>
    <dgm:cxn modelId="{D1FE0F42-2C9B-46EB-B2EC-352AFD2BE706}" type="presOf" srcId="{D05A94AB-CB17-43D0-A82C-CD8BCA3778E5}" destId="{72592604-13CD-464C-97E1-3947CA0E7FB1}" srcOrd="0" destOrd="1" presId="urn:microsoft.com/office/officeart/2018/2/layout/IconVerticalSolidList"/>
    <dgm:cxn modelId="{FAEC3F65-2A0C-4C76-9EB4-E4D104336E2B}" type="presOf" srcId="{D3F01935-A34E-460E-B6DA-217501599999}" destId="{E97FDDFC-6E0D-4EAA-8B34-48CA458B6163}" srcOrd="0" destOrd="0" presId="urn:microsoft.com/office/officeart/2018/2/layout/IconVerticalSolidList"/>
    <dgm:cxn modelId="{9C4A9D48-4F31-44CF-BAA6-F88845813D29}" type="presOf" srcId="{3500908A-9E2C-4675-84C8-98CF25A30A19}" destId="{AB67419C-7C91-4294-A5F1-45D2517BBA68}" srcOrd="0" destOrd="0" presId="urn:microsoft.com/office/officeart/2018/2/layout/IconVerticalSolidList"/>
    <dgm:cxn modelId="{56F60673-1BB6-46FE-BA5A-FAD8769D303B}" type="presOf" srcId="{98D0DD40-9C48-4394-AEA1-04210B98F751}" destId="{AF6C39DD-DFE5-4DE7-B320-16C9305D503B}" srcOrd="0" destOrd="1" presId="urn:microsoft.com/office/officeart/2018/2/layout/IconVerticalSolidList"/>
    <dgm:cxn modelId="{FFCA8E85-6D78-4102-BC18-04DF56D63679}" srcId="{7816530B-0CF1-4296-A66E-69584C54E4F6}" destId="{98D0DD40-9C48-4394-AEA1-04210B98F751}" srcOrd="1" destOrd="0" parTransId="{32DFC021-BE53-443B-8867-C9E44A2C10D5}" sibTransId="{8504BE7D-3FFE-4031-98A6-34480B0811A1}"/>
    <dgm:cxn modelId="{33E5AC93-B846-4784-835C-547F3DE66721}" type="presOf" srcId="{55ACBE51-8517-4AE4-9F90-987914F9E42B}" destId="{96C69B80-BDB3-498B-A6B6-2F5B5E1C73B1}" srcOrd="0" destOrd="0" presId="urn:microsoft.com/office/officeart/2018/2/layout/IconVerticalSolidList"/>
    <dgm:cxn modelId="{B1279499-C8C6-446D-8888-863120A12C92}" type="presOf" srcId="{7315788E-C39B-4D89-A8A3-924587221DFA}" destId="{E26A62F8-F32B-4C61-863D-F799B6E06F6A}" srcOrd="0" destOrd="0" presId="urn:microsoft.com/office/officeart/2018/2/layout/IconVerticalSolidList"/>
    <dgm:cxn modelId="{EA88AAAA-29A2-431F-A765-B2CFDC6A3113}" type="presOf" srcId="{A1EDF125-63BD-4E59-8D92-0C199122F7E8}" destId="{AF6C39DD-DFE5-4DE7-B320-16C9305D503B}" srcOrd="0" destOrd="0" presId="urn:microsoft.com/office/officeart/2018/2/layout/IconVerticalSolidList"/>
    <dgm:cxn modelId="{B8FDC8E0-4D7B-475C-87A1-9EEF336E3868}" type="presOf" srcId="{7816530B-0CF1-4296-A66E-69584C54E4F6}" destId="{AC89D2E9-3340-43BB-B023-400F4094F23D}" srcOrd="0" destOrd="0" presId="urn:microsoft.com/office/officeart/2018/2/layout/IconVerticalSolidList"/>
    <dgm:cxn modelId="{0DC25DEE-63BB-4A02-8F6B-53254ECBE78E}" srcId="{7315788E-C39B-4D89-A8A3-924587221DFA}" destId="{D3F01935-A34E-460E-B6DA-217501599999}" srcOrd="0" destOrd="0" parTransId="{FBD36881-F13B-41AF-9449-B2D0567EC8DC}" sibTransId="{AEB59168-D0D3-43B2-A132-B0B1E64CD15E}"/>
    <dgm:cxn modelId="{A8826175-3752-48AF-850F-480E90FBF483}" type="presParOf" srcId="{E26A62F8-F32B-4C61-863D-F799B6E06F6A}" destId="{083D3858-3D28-4F5B-B763-77C2E31E6D41}" srcOrd="0" destOrd="0" presId="urn:microsoft.com/office/officeart/2018/2/layout/IconVerticalSolidList"/>
    <dgm:cxn modelId="{9E9A5EA8-1B6A-4911-9C5F-4F91D995D8BC}" type="presParOf" srcId="{083D3858-3D28-4F5B-B763-77C2E31E6D41}" destId="{6087DC07-FC2E-47E5-8D85-17247BE536CC}" srcOrd="0" destOrd="0" presId="urn:microsoft.com/office/officeart/2018/2/layout/IconVerticalSolidList"/>
    <dgm:cxn modelId="{F4FB476D-8A26-4AB1-ABD4-1F459B537E91}" type="presParOf" srcId="{083D3858-3D28-4F5B-B763-77C2E31E6D41}" destId="{FAE1B512-A1AC-4206-96CE-3347605A83EF}" srcOrd="1" destOrd="0" presId="urn:microsoft.com/office/officeart/2018/2/layout/IconVerticalSolidList"/>
    <dgm:cxn modelId="{89B22332-15C3-4806-A239-ED22B14EA409}" type="presParOf" srcId="{083D3858-3D28-4F5B-B763-77C2E31E6D41}" destId="{58964599-08AC-439E-B64A-680E36F3C5D2}" srcOrd="2" destOrd="0" presId="urn:microsoft.com/office/officeart/2018/2/layout/IconVerticalSolidList"/>
    <dgm:cxn modelId="{4FA464B9-9FF7-4242-8CEB-B06A9E2AEB6A}" type="presParOf" srcId="{083D3858-3D28-4F5B-B763-77C2E31E6D41}" destId="{E97FDDFC-6E0D-4EAA-8B34-48CA458B6163}" srcOrd="3" destOrd="0" presId="urn:microsoft.com/office/officeart/2018/2/layout/IconVerticalSolidList"/>
    <dgm:cxn modelId="{B094DF43-CADD-4FA2-B8A7-24BEC95C242D}" type="presParOf" srcId="{E26A62F8-F32B-4C61-863D-F799B6E06F6A}" destId="{E4B81CFF-0DDB-4265-83A4-D23B926C79D0}" srcOrd="1" destOrd="0" presId="urn:microsoft.com/office/officeart/2018/2/layout/IconVerticalSolidList"/>
    <dgm:cxn modelId="{82F6EAAD-D211-4569-86FB-14EABB4D0813}" type="presParOf" srcId="{E26A62F8-F32B-4C61-863D-F799B6E06F6A}" destId="{FCAFEDE4-7A7D-4A3D-A22E-500C19385EE9}" srcOrd="2" destOrd="0" presId="urn:microsoft.com/office/officeart/2018/2/layout/IconVerticalSolidList"/>
    <dgm:cxn modelId="{F2D10250-10E6-4C3D-9781-A75E64093C31}" type="presParOf" srcId="{FCAFEDE4-7A7D-4A3D-A22E-500C19385EE9}" destId="{D24A4948-6367-4F94-897D-A478CED92648}" srcOrd="0" destOrd="0" presId="urn:microsoft.com/office/officeart/2018/2/layout/IconVerticalSolidList"/>
    <dgm:cxn modelId="{4208C851-A28A-4B75-BBEB-1E6C3E168753}" type="presParOf" srcId="{FCAFEDE4-7A7D-4A3D-A22E-500C19385EE9}" destId="{D1ED060D-12BB-43FD-B3D7-568E687C015D}" srcOrd="1" destOrd="0" presId="urn:microsoft.com/office/officeart/2018/2/layout/IconVerticalSolidList"/>
    <dgm:cxn modelId="{F2604DEE-9A8C-498A-82CA-25F44CFD1568}" type="presParOf" srcId="{FCAFEDE4-7A7D-4A3D-A22E-500C19385EE9}" destId="{A60B03C9-226C-453B-9F71-7BE0259C039A}" srcOrd="2" destOrd="0" presId="urn:microsoft.com/office/officeart/2018/2/layout/IconVerticalSolidList"/>
    <dgm:cxn modelId="{AEA805B1-1407-4770-A171-5C728D24D7B3}" type="presParOf" srcId="{FCAFEDE4-7A7D-4A3D-A22E-500C19385EE9}" destId="{AB67419C-7C91-4294-A5F1-45D2517BBA68}" srcOrd="3" destOrd="0" presId="urn:microsoft.com/office/officeart/2018/2/layout/IconVerticalSolidList"/>
    <dgm:cxn modelId="{5A5E40DC-FABC-4181-984B-00113226A85B}" type="presParOf" srcId="{E26A62F8-F32B-4C61-863D-F799B6E06F6A}" destId="{98BDE2EB-DCD4-445A-98FC-524B33A7E9B9}" srcOrd="3" destOrd="0" presId="urn:microsoft.com/office/officeart/2018/2/layout/IconVerticalSolidList"/>
    <dgm:cxn modelId="{832EDE68-FA59-4F16-AAB2-F4ABA82994DF}" type="presParOf" srcId="{E26A62F8-F32B-4C61-863D-F799B6E06F6A}" destId="{A12C35CE-D319-4704-B256-013C10F5FEB6}" srcOrd="4" destOrd="0" presId="urn:microsoft.com/office/officeart/2018/2/layout/IconVerticalSolidList"/>
    <dgm:cxn modelId="{AC2BBF7E-7B96-4F34-B3A6-789F5EA4A8CB}" type="presParOf" srcId="{A12C35CE-D319-4704-B256-013C10F5FEB6}" destId="{D478ED46-A5D0-444A-B4B7-CE5B8A24F4BE}" srcOrd="0" destOrd="0" presId="urn:microsoft.com/office/officeart/2018/2/layout/IconVerticalSolidList"/>
    <dgm:cxn modelId="{9E95D4DE-4AC5-4BCB-A26B-FDA3A20232D5}" type="presParOf" srcId="{A12C35CE-D319-4704-B256-013C10F5FEB6}" destId="{F64340C9-E4B7-4877-B76D-FCF56A225930}" srcOrd="1" destOrd="0" presId="urn:microsoft.com/office/officeart/2018/2/layout/IconVerticalSolidList"/>
    <dgm:cxn modelId="{720E57DB-952D-4674-BA26-9457DA130FDC}" type="presParOf" srcId="{A12C35CE-D319-4704-B256-013C10F5FEB6}" destId="{C5987334-0979-4884-83D1-34EB198B939C}" srcOrd="2" destOrd="0" presId="urn:microsoft.com/office/officeart/2018/2/layout/IconVerticalSolidList"/>
    <dgm:cxn modelId="{C51653C7-C665-4DBF-8C3B-F2A05EAD8B1F}" type="presParOf" srcId="{A12C35CE-D319-4704-B256-013C10F5FEB6}" destId="{AC89D2E9-3340-43BB-B023-400F4094F23D}" srcOrd="3" destOrd="0" presId="urn:microsoft.com/office/officeart/2018/2/layout/IconVerticalSolidList"/>
    <dgm:cxn modelId="{87900435-00EE-4B64-A68F-E91208E99742}" type="presParOf" srcId="{A12C35CE-D319-4704-B256-013C10F5FEB6}" destId="{AF6C39DD-DFE5-4DE7-B320-16C9305D503B}" srcOrd="4" destOrd="0" presId="urn:microsoft.com/office/officeart/2018/2/layout/IconVerticalSolidList"/>
    <dgm:cxn modelId="{BC5836D1-B205-4A42-A26D-07342A43D863}" type="presParOf" srcId="{E26A62F8-F32B-4C61-863D-F799B6E06F6A}" destId="{57A6C65E-73D7-48F9-9D3A-00E72F0CD598}" srcOrd="5" destOrd="0" presId="urn:microsoft.com/office/officeart/2018/2/layout/IconVerticalSolidList"/>
    <dgm:cxn modelId="{840BA5D9-C3F3-4C72-B691-5F50D06A695E}" type="presParOf" srcId="{E26A62F8-F32B-4C61-863D-F799B6E06F6A}" destId="{3BC68DAD-3346-4C48-8534-82D51C6E634C}" srcOrd="6" destOrd="0" presId="urn:microsoft.com/office/officeart/2018/2/layout/IconVerticalSolidList"/>
    <dgm:cxn modelId="{0752C14F-176C-46A7-9058-21A5E8D81A74}" type="presParOf" srcId="{3BC68DAD-3346-4C48-8534-82D51C6E634C}" destId="{ADF4D5D6-325F-4237-9625-D9AA9F480DFE}" srcOrd="0" destOrd="0" presId="urn:microsoft.com/office/officeart/2018/2/layout/IconVerticalSolidList"/>
    <dgm:cxn modelId="{A6B3E8F5-531D-4BB2-8E88-0088C28A7EEB}" type="presParOf" srcId="{3BC68DAD-3346-4C48-8534-82D51C6E634C}" destId="{21256081-748C-4E1C-AC43-C761BE5E02F5}" srcOrd="1" destOrd="0" presId="urn:microsoft.com/office/officeart/2018/2/layout/IconVerticalSolidList"/>
    <dgm:cxn modelId="{BD20569C-624B-442E-9B49-250737297ABA}" type="presParOf" srcId="{3BC68DAD-3346-4C48-8534-82D51C6E634C}" destId="{4F953E89-BB54-4B69-A8B2-91DF0F2DC514}" srcOrd="2" destOrd="0" presId="urn:microsoft.com/office/officeart/2018/2/layout/IconVerticalSolidList"/>
    <dgm:cxn modelId="{A3B57575-185F-4594-98F6-21FC8968EE6C}" type="presParOf" srcId="{3BC68DAD-3346-4C48-8534-82D51C6E634C}" destId="{96C69B80-BDB3-498B-A6B6-2F5B5E1C73B1}" srcOrd="3" destOrd="0" presId="urn:microsoft.com/office/officeart/2018/2/layout/IconVerticalSolidList"/>
    <dgm:cxn modelId="{A4E059BC-72AB-419A-924C-1505DFCE48F3}" type="presParOf" srcId="{3BC68DAD-3346-4C48-8534-82D51C6E634C}" destId="{72592604-13CD-464C-97E1-3947CA0E7FB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304E79-7AC4-44E2-8FF1-D3D2B530D5C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F28438-1DB5-4915-9A46-C816AF93B0CB}">
      <dgm:prSet/>
      <dgm:spPr/>
      <dgm:t>
        <a:bodyPr/>
        <a:lstStyle/>
        <a:p>
          <a:r>
            <a:rPr lang="en-US"/>
            <a:t>Analyzing customer reviews (frequent issues or praises)</a:t>
          </a:r>
        </a:p>
      </dgm:t>
    </dgm:pt>
    <dgm:pt modelId="{9A9970DA-56C3-4C20-A8F1-914B95459EB5}" type="parTrans" cxnId="{5CF11733-BEF5-4F96-A928-94E29E87AFCA}">
      <dgm:prSet/>
      <dgm:spPr/>
      <dgm:t>
        <a:bodyPr/>
        <a:lstStyle/>
        <a:p>
          <a:endParaRPr lang="en-US"/>
        </a:p>
      </dgm:t>
    </dgm:pt>
    <dgm:pt modelId="{1327F2EF-3CC3-43C2-B1A3-7D0A72E58611}" type="sibTrans" cxnId="{5CF11733-BEF5-4F96-A928-94E29E87AFCA}">
      <dgm:prSet/>
      <dgm:spPr/>
      <dgm:t>
        <a:bodyPr/>
        <a:lstStyle/>
        <a:p>
          <a:endParaRPr lang="en-US"/>
        </a:p>
      </dgm:t>
    </dgm:pt>
    <dgm:pt modelId="{7091E1F6-138D-4B71-ACCA-86F1C17EAF8F}">
      <dgm:prSet/>
      <dgm:spPr/>
      <dgm:t>
        <a:bodyPr/>
        <a:lstStyle/>
        <a:p>
          <a:r>
            <a:rPr lang="en-US"/>
            <a:t>Exploring research articles for frequent topics</a:t>
          </a:r>
        </a:p>
      </dgm:t>
    </dgm:pt>
    <dgm:pt modelId="{37338DB6-BA7E-485C-AF81-536213928FA5}" type="parTrans" cxnId="{F4835FF9-9C3A-4A1F-B028-2468B7AAC901}">
      <dgm:prSet/>
      <dgm:spPr/>
      <dgm:t>
        <a:bodyPr/>
        <a:lstStyle/>
        <a:p>
          <a:endParaRPr lang="en-US"/>
        </a:p>
      </dgm:t>
    </dgm:pt>
    <dgm:pt modelId="{B8C9B8C1-86A8-4154-99C8-A79BC73C1AEC}" type="sibTrans" cxnId="{F4835FF9-9C3A-4A1F-B028-2468B7AAC901}">
      <dgm:prSet/>
      <dgm:spPr/>
      <dgm:t>
        <a:bodyPr/>
        <a:lstStyle/>
        <a:p>
          <a:endParaRPr lang="en-US"/>
        </a:p>
      </dgm:t>
    </dgm:pt>
    <dgm:pt modelId="{9935221D-06E2-45B3-BE4D-AADA65A34E7D}">
      <dgm:prSet/>
      <dgm:spPr/>
      <dgm:t>
        <a:bodyPr/>
        <a:lstStyle/>
        <a:p>
          <a:r>
            <a:rPr lang="en-US"/>
            <a:t>Social media trend analysis</a:t>
          </a:r>
        </a:p>
      </dgm:t>
    </dgm:pt>
    <dgm:pt modelId="{0B42D44A-49CD-428E-9EFA-A64EBC356314}" type="parTrans" cxnId="{D222C4E6-3D72-433D-840E-CA8799A5A1B9}">
      <dgm:prSet/>
      <dgm:spPr/>
      <dgm:t>
        <a:bodyPr/>
        <a:lstStyle/>
        <a:p>
          <a:endParaRPr lang="en-US"/>
        </a:p>
      </dgm:t>
    </dgm:pt>
    <dgm:pt modelId="{15F9A6AD-A1B3-4A3F-8928-2D58ED8BFBFB}" type="sibTrans" cxnId="{D222C4E6-3D72-433D-840E-CA8799A5A1B9}">
      <dgm:prSet/>
      <dgm:spPr/>
      <dgm:t>
        <a:bodyPr/>
        <a:lstStyle/>
        <a:p>
          <a:endParaRPr lang="en-US"/>
        </a:p>
      </dgm:t>
    </dgm:pt>
    <dgm:pt modelId="{0419F45F-86B1-46F1-AA67-07DCD356C04C}" type="pres">
      <dgm:prSet presAssocID="{8B304E79-7AC4-44E2-8FF1-D3D2B530D5C3}" presName="root" presStyleCnt="0">
        <dgm:presLayoutVars>
          <dgm:dir/>
          <dgm:resizeHandles val="exact"/>
        </dgm:presLayoutVars>
      </dgm:prSet>
      <dgm:spPr/>
    </dgm:pt>
    <dgm:pt modelId="{4A6E24C4-F267-4BA1-9E6C-9205B2830812}" type="pres">
      <dgm:prSet presAssocID="{89F28438-1DB5-4915-9A46-C816AF93B0CB}" presName="compNode" presStyleCnt="0"/>
      <dgm:spPr/>
    </dgm:pt>
    <dgm:pt modelId="{5C82A285-7111-4D02-A9AC-1F437D82B81C}" type="pres">
      <dgm:prSet presAssocID="{89F28438-1DB5-4915-9A46-C816AF93B0CB}" presName="bgRect" presStyleLbl="bgShp" presStyleIdx="0" presStyleCnt="3"/>
      <dgm:spPr/>
    </dgm:pt>
    <dgm:pt modelId="{82E4DBD6-27EA-46E7-A2DC-BF47EB2A4F02}" type="pres">
      <dgm:prSet presAssocID="{89F28438-1DB5-4915-9A46-C816AF93B0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4319BB0-3E79-4D87-94B3-BFDC9176E488}" type="pres">
      <dgm:prSet presAssocID="{89F28438-1DB5-4915-9A46-C816AF93B0CB}" presName="spaceRect" presStyleCnt="0"/>
      <dgm:spPr/>
    </dgm:pt>
    <dgm:pt modelId="{E30F8F2B-6984-4B7D-B368-1C664A78B556}" type="pres">
      <dgm:prSet presAssocID="{89F28438-1DB5-4915-9A46-C816AF93B0CB}" presName="parTx" presStyleLbl="revTx" presStyleIdx="0" presStyleCnt="3">
        <dgm:presLayoutVars>
          <dgm:chMax val="0"/>
          <dgm:chPref val="0"/>
        </dgm:presLayoutVars>
      </dgm:prSet>
      <dgm:spPr/>
    </dgm:pt>
    <dgm:pt modelId="{83050035-EBD2-4ED4-8B05-4CD02C9FE572}" type="pres">
      <dgm:prSet presAssocID="{1327F2EF-3CC3-43C2-B1A3-7D0A72E58611}" presName="sibTrans" presStyleCnt="0"/>
      <dgm:spPr/>
    </dgm:pt>
    <dgm:pt modelId="{9AE01C3D-5769-4C9C-BF2C-79DAB0182E9D}" type="pres">
      <dgm:prSet presAssocID="{7091E1F6-138D-4B71-ACCA-86F1C17EAF8F}" presName="compNode" presStyleCnt="0"/>
      <dgm:spPr/>
    </dgm:pt>
    <dgm:pt modelId="{0C45FB2A-00C4-4B37-B2F4-D76EFFB33A14}" type="pres">
      <dgm:prSet presAssocID="{7091E1F6-138D-4B71-ACCA-86F1C17EAF8F}" presName="bgRect" presStyleLbl="bgShp" presStyleIdx="1" presStyleCnt="3"/>
      <dgm:spPr/>
    </dgm:pt>
    <dgm:pt modelId="{82666E6C-A638-48FC-AA23-A50A500546E9}" type="pres">
      <dgm:prSet presAssocID="{7091E1F6-138D-4B71-ACCA-86F1C17EAF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AFF37D72-368B-4E0E-9D6E-FA4B35FE76FA}" type="pres">
      <dgm:prSet presAssocID="{7091E1F6-138D-4B71-ACCA-86F1C17EAF8F}" presName="spaceRect" presStyleCnt="0"/>
      <dgm:spPr/>
    </dgm:pt>
    <dgm:pt modelId="{B2C4E151-86F7-40DA-92E7-898A3AD97A96}" type="pres">
      <dgm:prSet presAssocID="{7091E1F6-138D-4B71-ACCA-86F1C17EAF8F}" presName="parTx" presStyleLbl="revTx" presStyleIdx="1" presStyleCnt="3">
        <dgm:presLayoutVars>
          <dgm:chMax val="0"/>
          <dgm:chPref val="0"/>
        </dgm:presLayoutVars>
      </dgm:prSet>
      <dgm:spPr/>
    </dgm:pt>
    <dgm:pt modelId="{2F3049DD-3538-4E7A-9025-14C4F64878FE}" type="pres">
      <dgm:prSet presAssocID="{B8C9B8C1-86A8-4154-99C8-A79BC73C1AEC}" presName="sibTrans" presStyleCnt="0"/>
      <dgm:spPr/>
    </dgm:pt>
    <dgm:pt modelId="{58DE4F17-F5C2-40B7-B291-BC057AE70921}" type="pres">
      <dgm:prSet presAssocID="{9935221D-06E2-45B3-BE4D-AADA65A34E7D}" presName="compNode" presStyleCnt="0"/>
      <dgm:spPr/>
    </dgm:pt>
    <dgm:pt modelId="{9B05B6CD-CFB5-41B1-874D-EEC7FF51DEE4}" type="pres">
      <dgm:prSet presAssocID="{9935221D-06E2-45B3-BE4D-AADA65A34E7D}" presName="bgRect" presStyleLbl="bgShp" presStyleIdx="2" presStyleCnt="3"/>
      <dgm:spPr/>
    </dgm:pt>
    <dgm:pt modelId="{D2A5F994-E905-4D4E-8D92-53DD30569DE8}" type="pres">
      <dgm:prSet presAssocID="{9935221D-06E2-45B3-BE4D-AADA65A34E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2F99D1D0-6922-44B2-AAC5-8273AD017C59}" type="pres">
      <dgm:prSet presAssocID="{9935221D-06E2-45B3-BE4D-AADA65A34E7D}" presName="spaceRect" presStyleCnt="0"/>
      <dgm:spPr/>
    </dgm:pt>
    <dgm:pt modelId="{4DD4758A-C98F-4D7A-97EA-CF54789D0864}" type="pres">
      <dgm:prSet presAssocID="{9935221D-06E2-45B3-BE4D-AADA65A34E7D}" presName="parTx" presStyleLbl="revTx" presStyleIdx="2" presStyleCnt="3">
        <dgm:presLayoutVars>
          <dgm:chMax val="0"/>
          <dgm:chPref val="0"/>
        </dgm:presLayoutVars>
      </dgm:prSet>
      <dgm:spPr/>
    </dgm:pt>
  </dgm:ptLst>
  <dgm:cxnLst>
    <dgm:cxn modelId="{28E73F0A-B342-4929-8BE4-4A640ADA7ABE}" type="presOf" srcId="{8B304E79-7AC4-44E2-8FF1-D3D2B530D5C3}" destId="{0419F45F-86B1-46F1-AA67-07DCD356C04C}" srcOrd="0" destOrd="0" presId="urn:microsoft.com/office/officeart/2018/2/layout/IconVerticalSolidList"/>
    <dgm:cxn modelId="{47F6E615-6698-4AFC-909D-4ED9BC25460E}" type="presOf" srcId="{89F28438-1DB5-4915-9A46-C816AF93B0CB}" destId="{E30F8F2B-6984-4B7D-B368-1C664A78B556}" srcOrd="0" destOrd="0" presId="urn:microsoft.com/office/officeart/2018/2/layout/IconVerticalSolidList"/>
    <dgm:cxn modelId="{5CF11733-BEF5-4F96-A928-94E29E87AFCA}" srcId="{8B304E79-7AC4-44E2-8FF1-D3D2B530D5C3}" destId="{89F28438-1DB5-4915-9A46-C816AF93B0CB}" srcOrd="0" destOrd="0" parTransId="{9A9970DA-56C3-4C20-A8F1-914B95459EB5}" sibTransId="{1327F2EF-3CC3-43C2-B1A3-7D0A72E58611}"/>
    <dgm:cxn modelId="{66F24041-F248-4A06-BC7A-AED4E9BAFCBD}" type="presOf" srcId="{9935221D-06E2-45B3-BE4D-AADA65A34E7D}" destId="{4DD4758A-C98F-4D7A-97EA-CF54789D0864}" srcOrd="0" destOrd="0" presId="urn:microsoft.com/office/officeart/2018/2/layout/IconVerticalSolidList"/>
    <dgm:cxn modelId="{049D2E97-3D93-44DA-B2BC-A6DE014FE744}" type="presOf" srcId="{7091E1F6-138D-4B71-ACCA-86F1C17EAF8F}" destId="{B2C4E151-86F7-40DA-92E7-898A3AD97A96}" srcOrd="0" destOrd="0" presId="urn:microsoft.com/office/officeart/2018/2/layout/IconVerticalSolidList"/>
    <dgm:cxn modelId="{D222C4E6-3D72-433D-840E-CA8799A5A1B9}" srcId="{8B304E79-7AC4-44E2-8FF1-D3D2B530D5C3}" destId="{9935221D-06E2-45B3-BE4D-AADA65A34E7D}" srcOrd="2" destOrd="0" parTransId="{0B42D44A-49CD-428E-9EFA-A64EBC356314}" sibTransId="{15F9A6AD-A1B3-4A3F-8928-2D58ED8BFBFB}"/>
    <dgm:cxn modelId="{F4835FF9-9C3A-4A1F-B028-2468B7AAC901}" srcId="{8B304E79-7AC4-44E2-8FF1-D3D2B530D5C3}" destId="{7091E1F6-138D-4B71-ACCA-86F1C17EAF8F}" srcOrd="1" destOrd="0" parTransId="{37338DB6-BA7E-485C-AF81-536213928FA5}" sibTransId="{B8C9B8C1-86A8-4154-99C8-A79BC73C1AEC}"/>
    <dgm:cxn modelId="{440F83A4-3E99-476B-9991-D42277ABD447}" type="presParOf" srcId="{0419F45F-86B1-46F1-AA67-07DCD356C04C}" destId="{4A6E24C4-F267-4BA1-9E6C-9205B2830812}" srcOrd="0" destOrd="0" presId="urn:microsoft.com/office/officeart/2018/2/layout/IconVerticalSolidList"/>
    <dgm:cxn modelId="{EEC34E68-49E4-4E5D-895C-72280C735504}" type="presParOf" srcId="{4A6E24C4-F267-4BA1-9E6C-9205B2830812}" destId="{5C82A285-7111-4D02-A9AC-1F437D82B81C}" srcOrd="0" destOrd="0" presId="urn:microsoft.com/office/officeart/2018/2/layout/IconVerticalSolidList"/>
    <dgm:cxn modelId="{A61E966E-81A8-401B-A64B-17857997A4B0}" type="presParOf" srcId="{4A6E24C4-F267-4BA1-9E6C-9205B2830812}" destId="{82E4DBD6-27EA-46E7-A2DC-BF47EB2A4F02}" srcOrd="1" destOrd="0" presId="urn:microsoft.com/office/officeart/2018/2/layout/IconVerticalSolidList"/>
    <dgm:cxn modelId="{2F93BAE8-24CD-4C76-B841-5CD86C917462}" type="presParOf" srcId="{4A6E24C4-F267-4BA1-9E6C-9205B2830812}" destId="{D4319BB0-3E79-4D87-94B3-BFDC9176E488}" srcOrd="2" destOrd="0" presId="urn:microsoft.com/office/officeart/2018/2/layout/IconVerticalSolidList"/>
    <dgm:cxn modelId="{EC0D3394-CA73-4C76-AFD3-60E4A2106125}" type="presParOf" srcId="{4A6E24C4-F267-4BA1-9E6C-9205B2830812}" destId="{E30F8F2B-6984-4B7D-B368-1C664A78B556}" srcOrd="3" destOrd="0" presId="urn:microsoft.com/office/officeart/2018/2/layout/IconVerticalSolidList"/>
    <dgm:cxn modelId="{FC71A3B0-1C08-40D8-B44D-49534AF1A555}" type="presParOf" srcId="{0419F45F-86B1-46F1-AA67-07DCD356C04C}" destId="{83050035-EBD2-4ED4-8B05-4CD02C9FE572}" srcOrd="1" destOrd="0" presId="urn:microsoft.com/office/officeart/2018/2/layout/IconVerticalSolidList"/>
    <dgm:cxn modelId="{803FD4C5-94C6-42A6-8E0A-3BFF5227AD4A}" type="presParOf" srcId="{0419F45F-86B1-46F1-AA67-07DCD356C04C}" destId="{9AE01C3D-5769-4C9C-BF2C-79DAB0182E9D}" srcOrd="2" destOrd="0" presId="urn:microsoft.com/office/officeart/2018/2/layout/IconVerticalSolidList"/>
    <dgm:cxn modelId="{D58EAAD8-6FB9-4DEC-835E-8837BBF60B9C}" type="presParOf" srcId="{9AE01C3D-5769-4C9C-BF2C-79DAB0182E9D}" destId="{0C45FB2A-00C4-4B37-B2F4-D76EFFB33A14}" srcOrd="0" destOrd="0" presId="urn:microsoft.com/office/officeart/2018/2/layout/IconVerticalSolidList"/>
    <dgm:cxn modelId="{2926EDA4-619C-4D9C-96B6-A36AF9ADFDBC}" type="presParOf" srcId="{9AE01C3D-5769-4C9C-BF2C-79DAB0182E9D}" destId="{82666E6C-A638-48FC-AA23-A50A500546E9}" srcOrd="1" destOrd="0" presId="urn:microsoft.com/office/officeart/2018/2/layout/IconVerticalSolidList"/>
    <dgm:cxn modelId="{870FC7FA-5C45-4E6D-A5D5-B9A5B3096E94}" type="presParOf" srcId="{9AE01C3D-5769-4C9C-BF2C-79DAB0182E9D}" destId="{AFF37D72-368B-4E0E-9D6E-FA4B35FE76FA}" srcOrd="2" destOrd="0" presId="urn:microsoft.com/office/officeart/2018/2/layout/IconVerticalSolidList"/>
    <dgm:cxn modelId="{53E5B644-16F1-4188-A7CD-60AFF40CBF5F}" type="presParOf" srcId="{9AE01C3D-5769-4C9C-BF2C-79DAB0182E9D}" destId="{B2C4E151-86F7-40DA-92E7-898A3AD97A96}" srcOrd="3" destOrd="0" presId="urn:microsoft.com/office/officeart/2018/2/layout/IconVerticalSolidList"/>
    <dgm:cxn modelId="{A3F2884D-DC5B-482A-9B3C-13F09EA545CA}" type="presParOf" srcId="{0419F45F-86B1-46F1-AA67-07DCD356C04C}" destId="{2F3049DD-3538-4E7A-9025-14C4F64878FE}" srcOrd="3" destOrd="0" presId="urn:microsoft.com/office/officeart/2018/2/layout/IconVerticalSolidList"/>
    <dgm:cxn modelId="{F6F209ED-E3B2-48EA-A38C-22795BED319E}" type="presParOf" srcId="{0419F45F-86B1-46F1-AA67-07DCD356C04C}" destId="{58DE4F17-F5C2-40B7-B291-BC057AE70921}" srcOrd="4" destOrd="0" presId="urn:microsoft.com/office/officeart/2018/2/layout/IconVerticalSolidList"/>
    <dgm:cxn modelId="{B15A317F-FBF6-4ADE-9ECB-C0E07A10EE56}" type="presParOf" srcId="{58DE4F17-F5C2-40B7-B291-BC057AE70921}" destId="{9B05B6CD-CFB5-41B1-874D-EEC7FF51DEE4}" srcOrd="0" destOrd="0" presId="urn:microsoft.com/office/officeart/2018/2/layout/IconVerticalSolidList"/>
    <dgm:cxn modelId="{C342867F-EE6E-4D2D-AB3D-85819DA5E259}" type="presParOf" srcId="{58DE4F17-F5C2-40B7-B291-BC057AE70921}" destId="{D2A5F994-E905-4D4E-8D92-53DD30569DE8}" srcOrd="1" destOrd="0" presId="urn:microsoft.com/office/officeart/2018/2/layout/IconVerticalSolidList"/>
    <dgm:cxn modelId="{8F8BC5C6-01A3-477A-A642-6D8A8813D1D4}" type="presParOf" srcId="{58DE4F17-F5C2-40B7-B291-BC057AE70921}" destId="{2F99D1D0-6922-44B2-AAC5-8273AD017C59}" srcOrd="2" destOrd="0" presId="urn:microsoft.com/office/officeart/2018/2/layout/IconVerticalSolidList"/>
    <dgm:cxn modelId="{8E040057-9194-4838-B753-DC049088A6AC}" type="presParOf" srcId="{58DE4F17-F5C2-40B7-B291-BC057AE70921}" destId="{4DD4758A-C98F-4D7A-97EA-CF54789D08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71ADAD-631D-49AA-8DE2-B686AA61FE42}" type="doc">
      <dgm:prSet loTypeId="urn:microsoft.com/office/officeart/2009/3/layout/HorizontalOrganizationChart" loCatId="hierarchy" qsTypeId="urn:microsoft.com/office/officeart/2005/8/quickstyle/simple1" qsCatId="simple" csTypeId="urn:microsoft.com/office/officeart/2005/8/colors/colorful1" csCatId="colorful"/>
      <dgm:spPr/>
      <dgm:t>
        <a:bodyPr/>
        <a:lstStyle/>
        <a:p>
          <a:endParaRPr lang="en-US"/>
        </a:p>
      </dgm:t>
    </dgm:pt>
    <dgm:pt modelId="{D38FC45B-1EB0-453D-90F4-0E2EA7F30FE1}">
      <dgm:prSet/>
      <dgm:spPr/>
      <dgm:t>
        <a:bodyPr/>
        <a:lstStyle/>
        <a:p>
          <a:r>
            <a:rPr lang="en-US"/>
            <a:t>✅ tsne = TSNE(n_components=2, random_state=42, perplexity=30)</a:t>
          </a:r>
        </a:p>
      </dgm:t>
    </dgm:pt>
    <dgm:pt modelId="{D2976FF5-B77E-4FCE-BC86-7538F551DE60}" type="parTrans" cxnId="{944BCA27-DD8F-459C-948C-7D0D5F715F92}">
      <dgm:prSet/>
      <dgm:spPr/>
      <dgm:t>
        <a:bodyPr/>
        <a:lstStyle/>
        <a:p>
          <a:endParaRPr lang="en-US"/>
        </a:p>
      </dgm:t>
    </dgm:pt>
    <dgm:pt modelId="{015322DB-47F3-4EA1-BC90-590B92B7385C}" type="sibTrans" cxnId="{944BCA27-DD8F-459C-948C-7D0D5F715F92}">
      <dgm:prSet/>
      <dgm:spPr/>
      <dgm:t>
        <a:bodyPr/>
        <a:lstStyle/>
        <a:p>
          <a:endParaRPr lang="en-US"/>
        </a:p>
      </dgm:t>
    </dgm:pt>
    <dgm:pt modelId="{30064F4E-45A2-42F4-BD55-BDB97CA3542C}">
      <dgm:prSet/>
      <dgm:spPr/>
      <dgm:t>
        <a:bodyPr/>
        <a:lstStyle/>
        <a:p>
          <a:r>
            <a:rPr lang="en-US"/>
            <a:t>Creates a </a:t>
          </a:r>
          <a:r>
            <a:rPr lang="en-US" b="1"/>
            <a:t>t-SNE object</a:t>
          </a:r>
          <a:r>
            <a:rPr lang="en-US"/>
            <a:t> with:</a:t>
          </a:r>
        </a:p>
      </dgm:t>
    </dgm:pt>
    <dgm:pt modelId="{0650FC47-FD5E-4D3F-A309-F873D0A4D5E0}" type="parTrans" cxnId="{706B630B-012F-40C1-8115-C31D16500867}">
      <dgm:prSet/>
      <dgm:spPr/>
      <dgm:t>
        <a:bodyPr/>
        <a:lstStyle/>
        <a:p>
          <a:endParaRPr lang="en-US"/>
        </a:p>
      </dgm:t>
    </dgm:pt>
    <dgm:pt modelId="{7F7528E0-51EC-4C80-A818-89D69C0FD77D}" type="sibTrans" cxnId="{706B630B-012F-40C1-8115-C31D16500867}">
      <dgm:prSet/>
      <dgm:spPr/>
      <dgm:t>
        <a:bodyPr/>
        <a:lstStyle/>
        <a:p>
          <a:endParaRPr lang="en-US"/>
        </a:p>
      </dgm:t>
    </dgm:pt>
    <dgm:pt modelId="{BE4DD1E1-E702-4ADD-8C40-E5482520A7E8}">
      <dgm:prSet/>
      <dgm:spPr/>
      <dgm:t>
        <a:bodyPr/>
        <a:lstStyle/>
        <a:p>
          <a:r>
            <a:rPr lang="en-US"/>
            <a:t>n_components=2: We want to reduce data to 2 dimensions (for 2D plotting)</a:t>
          </a:r>
        </a:p>
      </dgm:t>
    </dgm:pt>
    <dgm:pt modelId="{8344A46B-DCE8-4586-9DBA-2D5BAD84743B}" type="parTrans" cxnId="{3B401FE2-5EE0-4FE7-BE61-24647783401F}">
      <dgm:prSet/>
      <dgm:spPr/>
      <dgm:t>
        <a:bodyPr/>
        <a:lstStyle/>
        <a:p>
          <a:endParaRPr lang="en-US"/>
        </a:p>
      </dgm:t>
    </dgm:pt>
    <dgm:pt modelId="{733299AF-7A89-440D-BFF3-D1479DEA44A8}" type="sibTrans" cxnId="{3B401FE2-5EE0-4FE7-BE61-24647783401F}">
      <dgm:prSet/>
      <dgm:spPr/>
      <dgm:t>
        <a:bodyPr/>
        <a:lstStyle/>
        <a:p>
          <a:endParaRPr lang="en-US"/>
        </a:p>
      </dgm:t>
    </dgm:pt>
    <dgm:pt modelId="{18D3B97D-6664-46C5-9B5F-4E0E497E8E8F}">
      <dgm:prSet/>
      <dgm:spPr/>
      <dgm:t>
        <a:bodyPr/>
        <a:lstStyle/>
        <a:p>
          <a:r>
            <a:rPr lang="en-US"/>
            <a:t>random_state=42: Fixes the randomness for reproducibility (optional)</a:t>
          </a:r>
        </a:p>
      </dgm:t>
    </dgm:pt>
    <dgm:pt modelId="{90CE6FBA-CF53-4835-9718-2D43EC98E440}" type="parTrans" cxnId="{98739F79-C3E8-456F-BF5A-545CF51B5000}">
      <dgm:prSet/>
      <dgm:spPr/>
      <dgm:t>
        <a:bodyPr/>
        <a:lstStyle/>
        <a:p>
          <a:endParaRPr lang="en-US"/>
        </a:p>
      </dgm:t>
    </dgm:pt>
    <dgm:pt modelId="{23F11921-903D-4019-B3EC-58F570B97DD8}" type="sibTrans" cxnId="{98739F79-C3E8-456F-BF5A-545CF51B5000}">
      <dgm:prSet/>
      <dgm:spPr/>
      <dgm:t>
        <a:bodyPr/>
        <a:lstStyle/>
        <a:p>
          <a:endParaRPr lang="en-US"/>
        </a:p>
      </dgm:t>
    </dgm:pt>
    <dgm:pt modelId="{0A23B26A-CB32-45A3-8D65-925E471832EB}">
      <dgm:prSet/>
      <dgm:spPr/>
      <dgm:t>
        <a:bodyPr/>
        <a:lstStyle/>
        <a:p>
          <a:r>
            <a:rPr lang="en-US"/>
            <a:t>perplexity=30: Controls how t-SNE balances local vs. global structure</a:t>
          </a:r>
          <a:br>
            <a:rPr lang="en-US"/>
          </a:br>
          <a:r>
            <a:rPr lang="en-US"/>
            <a:t> (typically between 5 and 50 — 30 is a common value)</a:t>
          </a:r>
        </a:p>
      </dgm:t>
    </dgm:pt>
    <dgm:pt modelId="{3968E30F-D580-4B96-855E-3AE7D6D8CBA5}" type="parTrans" cxnId="{5026A042-0B8A-49C2-AB96-71A3E2444241}">
      <dgm:prSet/>
      <dgm:spPr/>
      <dgm:t>
        <a:bodyPr/>
        <a:lstStyle/>
        <a:p>
          <a:endParaRPr lang="en-US"/>
        </a:p>
      </dgm:t>
    </dgm:pt>
    <dgm:pt modelId="{838F974B-52FC-4FDA-B3D0-581EB688C4F9}" type="sibTrans" cxnId="{5026A042-0B8A-49C2-AB96-71A3E2444241}">
      <dgm:prSet/>
      <dgm:spPr/>
      <dgm:t>
        <a:bodyPr/>
        <a:lstStyle/>
        <a:p>
          <a:endParaRPr lang="en-US"/>
        </a:p>
      </dgm:t>
    </dgm:pt>
    <dgm:pt modelId="{90878F37-7DF8-4B0F-9EE3-76C9EC1E8A0E}">
      <dgm:prSet/>
      <dgm:spPr/>
      <dgm:t>
        <a:bodyPr/>
        <a:lstStyle/>
        <a:p>
          <a:r>
            <a:rPr lang="en-US"/>
            <a:t>🗣️ "You can think of </a:t>
          </a:r>
          <a:r>
            <a:rPr lang="en-US" b="1"/>
            <a:t>perplexity</a:t>
          </a:r>
          <a:r>
            <a:rPr lang="en-US"/>
            <a:t> as how many neighbors t-SNE considers when placing each point."</a:t>
          </a:r>
        </a:p>
      </dgm:t>
    </dgm:pt>
    <dgm:pt modelId="{DE7E75B1-1A84-40CE-93B3-E6579909358E}" type="parTrans" cxnId="{5057AC9F-7E4D-4002-A6B8-93781A6870A6}">
      <dgm:prSet/>
      <dgm:spPr/>
      <dgm:t>
        <a:bodyPr/>
        <a:lstStyle/>
        <a:p>
          <a:endParaRPr lang="en-US"/>
        </a:p>
      </dgm:t>
    </dgm:pt>
    <dgm:pt modelId="{C33161AD-5986-451E-AE7C-68D3D2013342}" type="sibTrans" cxnId="{5057AC9F-7E4D-4002-A6B8-93781A6870A6}">
      <dgm:prSet/>
      <dgm:spPr/>
      <dgm:t>
        <a:bodyPr/>
        <a:lstStyle/>
        <a:p>
          <a:endParaRPr lang="en-US"/>
        </a:p>
      </dgm:t>
    </dgm:pt>
    <dgm:pt modelId="{7A12E1F6-36CE-4F61-85F8-F2CE9D1D8CEB}" type="pres">
      <dgm:prSet presAssocID="{B271ADAD-631D-49AA-8DE2-B686AA61FE42}" presName="hierChild1" presStyleCnt="0">
        <dgm:presLayoutVars>
          <dgm:orgChart val="1"/>
          <dgm:chPref val="1"/>
          <dgm:dir/>
          <dgm:animOne val="branch"/>
          <dgm:animLvl val="lvl"/>
          <dgm:resizeHandles/>
        </dgm:presLayoutVars>
      </dgm:prSet>
      <dgm:spPr/>
    </dgm:pt>
    <dgm:pt modelId="{C60B0716-3C42-457B-BBDF-C8147150D763}" type="pres">
      <dgm:prSet presAssocID="{D38FC45B-1EB0-453D-90F4-0E2EA7F30FE1}" presName="hierRoot1" presStyleCnt="0">
        <dgm:presLayoutVars>
          <dgm:hierBranch val="init"/>
        </dgm:presLayoutVars>
      </dgm:prSet>
      <dgm:spPr/>
    </dgm:pt>
    <dgm:pt modelId="{759C5C62-1260-4A2C-9D69-6C7324CEB137}" type="pres">
      <dgm:prSet presAssocID="{D38FC45B-1EB0-453D-90F4-0E2EA7F30FE1}" presName="rootComposite1" presStyleCnt="0"/>
      <dgm:spPr/>
    </dgm:pt>
    <dgm:pt modelId="{35B69CFC-FFF1-48D1-855E-871D6EB6DDD0}" type="pres">
      <dgm:prSet presAssocID="{D38FC45B-1EB0-453D-90F4-0E2EA7F30FE1}" presName="rootText1" presStyleLbl="node0" presStyleIdx="0" presStyleCnt="2">
        <dgm:presLayoutVars>
          <dgm:chPref val="3"/>
        </dgm:presLayoutVars>
      </dgm:prSet>
      <dgm:spPr/>
    </dgm:pt>
    <dgm:pt modelId="{19BC0ACD-4CCE-42CA-9512-DA820F4EDCF9}" type="pres">
      <dgm:prSet presAssocID="{D38FC45B-1EB0-453D-90F4-0E2EA7F30FE1}" presName="rootConnector1" presStyleLbl="node1" presStyleIdx="0" presStyleCnt="0"/>
      <dgm:spPr/>
    </dgm:pt>
    <dgm:pt modelId="{60ACB9D4-9239-4249-8DB0-CFB831366B04}" type="pres">
      <dgm:prSet presAssocID="{D38FC45B-1EB0-453D-90F4-0E2EA7F30FE1}" presName="hierChild2" presStyleCnt="0"/>
      <dgm:spPr/>
    </dgm:pt>
    <dgm:pt modelId="{A440DD02-EF42-4BCD-8C3C-65B1D52D3970}" type="pres">
      <dgm:prSet presAssocID="{D38FC45B-1EB0-453D-90F4-0E2EA7F30FE1}" presName="hierChild3" presStyleCnt="0"/>
      <dgm:spPr/>
    </dgm:pt>
    <dgm:pt modelId="{3191B0C7-61BF-4275-B9E2-D823047A497F}" type="pres">
      <dgm:prSet presAssocID="{30064F4E-45A2-42F4-BD55-BDB97CA3542C}" presName="hierRoot1" presStyleCnt="0">
        <dgm:presLayoutVars>
          <dgm:hierBranch val="init"/>
        </dgm:presLayoutVars>
      </dgm:prSet>
      <dgm:spPr/>
    </dgm:pt>
    <dgm:pt modelId="{654353F1-CB65-4DC3-A209-E854278838C9}" type="pres">
      <dgm:prSet presAssocID="{30064F4E-45A2-42F4-BD55-BDB97CA3542C}" presName="rootComposite1" presStyleCnt="0"/>
      <dgm:spPr/>
    </dgm:pt>
    <dgm:pt modelId="{A6449A0B-CFDD-4B95-B41C-2C5052490B89}" type="pres">
      <dgm:prSet presAssocID="{30064F4E-45A2-42F4-BD55-BDB97CA3542C}" presName="rootText1" presStyleLbl="node0" presStyleIdx="1" presStyleCnt="2">
        <dgm:presLayoutVars>
          <dgm:chPref val="3"/>
        </dgm:presLayoutVars>
      </dgm:prSet>
      <dgm:spPr/>
    </dgm:pt>
    <dgm:pt modelId="{A02A4F85-E485-4BD8-AC27-47B59C6610EF}" type="pres">
      <dgm:prSet presAssocID="{30064F4E-45A2-42F4-BD55-BDB97CA3542C}" presName="rootConnector1" presStyleLbl="node1" presStyleIdx="0" presStyleCnt="0"/>
      <dgm:spPr/>
    </dgm:pt>
    <dgm:pt modelId="{FAE6BA87-2B7F-4958-B15E-7007AB0BAC4D}" type="pres">
      <dgm:prSet presAssocID="{30064F4E-45A2-42F4-BD55-BDB97CA3542C}" presName="hierChild2" presStyleCnt="0"/>
      <dgm:spPr/>
    </dgm:pt>
    <dgm:pt modelId="{36C03480-1AF9-4D3F-9314-D3F882A3AF3C}" type="pres">
      <dgm:prSet presAssocID="{8344A46B-DCE8-4586-9DBA-2D5BAD84743B}" presName="Name64" presStyleLbl="parChTrans1D2" presStyleIdx="0" presStyleCnt="4"/>
      <dgm:spPr/>
    </dgm:pt>
    <dgm:pt modelId="{7E6B9EA6-7E27-4DEE-9B89-38C9C8C3957A}" type="pres">
      <dgm:prSet presAssocID="{BE4DD1E1-E702-4ADD-8C40-E5482520A7E8}" presName="hierRoot2" presStyleCnt="0">
        <dgm:presLayoutVars>
          <dgm:hierBranch val="init"/>
        </dgm:presLayoutVars>
      </dgm:prSet>
      <dgm:spPr/>
    </dgm:pt>
    <dgm:pt modelId="{93542A68-B6E7-4395-9D8C-C3D633A11F15}" type="pres">
      <dgm:prSet presAssocID="{BE4DD1E1-E702-4ADD-8C40-E5482520A7E8}" presName="rootComposite" presStyleCnt="0"/>
      <dgm:spPr/>
    </dgm:pt>
    <dgm:pt modelId="{6845C13D-08AA-467A-82C6-86D1AD6706EC}" type="pres">
      <dgm:prSet presAssocID="{BE4DD1E1-E702-4ADD-8C40-E5482520A7E8}" presName="rootText" presStyleLbl="node2" presStyleIdx="0" presStyleCnt="4">
        <dgm:presLayoutVars>
          <dgm:chPref val="3"/>
        </dgm:presLayoutVars>
      </dgm:prSet>
      <dgm:spPr/>
    </dgm:pt>
    <dgm:pt modelId="{08EC909B-19EB-4F68-A73A-AF306DBF9079}" type="pres">
      <dgm:prSet presAssocID="{BE4DD1E1-E702-4ADD-8C40-E5482520A7E8}" presName="rootConnector" presStyleLbl="node2" presStyleIdx="0" presStyleCnt="4"/>
      <dgm:spPr/>
    </dgm:pt>
    <dgm:pt modelId="{ECF85A1F-383C-47D7-9D9F-1D5D7F8515E3}" type="pres">
      <dgm:prSet presAssocID="{BE4DD1E1-E702-4ADD-8C40-E5482520A7E8}" presName="hierChild4" presStyleCnt="0"/>
      <dgm:spPr/>
    </dgm:pt>
    <dgm:pt modelId="{95CB6C47-2079-4934-8919-998113F07139}" type="pres">
      <dgm:prSet presAssocID="{BE4DD1E1-E702-4ADD-8C40-E5482520A7E8}" presName="hierChild5" presStyleCnt="0"/>
      <dgm:spPr/>
    </dgm:pt>
    <dgm:pt modelId="{C551F47E-CB23-41D7-988B-98FFCBCB7FC5}" type="pres">
      <dgm:prSet presAssocID="{90CE6FBA-CF53-4835-9718-2D43EC98E440}" presName="Name64" presStyleLbl="parChTrans1D2" presStyleIdx="1" presStyleCnt="4"/>
      <dgm:spPr/>
    </dgm:pt>
    <dgm:pt modelId="{AF4C2B52-AA83-42CB-82E0-DC496C2DE03B}" type="pres">
      <dgm:prSet presAssocID="{18D3B97D-6664-46C5-9B5F-4E0E497E8E8F}" presName="hierRoot2" presStyleCnt="0">
        <dgm:presLayoutVars>
          <dgm:hierBranch val="init"/>
        </dgm:presLayoutVars>
      </dgm:prSet>
      <dgm:spPr/>
    </dgm:pt>
    <dgm:pt modelId="{EBACF841-0A6B-43ED-9B61-37F032B2DFF6}" type="pres">
      <dgm:prSet presAssocID="{18D3B97D-6664-46C5-9B5F-4E0E497E8E8F}" presName="rootComposite" presStyleCnt="0"/>
      <dgm:spPr/>
    </dgm:pt>
    <dgm:pt modelId="{82F4C7E6-95C7-4C55-B370-50A8D53C7500}" type="pres">
      <dgm:prSet presAssocID="{18D3B97D-6664-46C5-9B5F-4E0E497E8E8F}" presName="rootText" presStyleLbl="node2" presStyleIdx="1" presStyleCnt="4">
        <dgm:presLayoutVars>
          <dgm:chPref val="3"/>
        </dgm:presLayoutVars>
      </dgm:prSet>
      <dgm:spPr/>
    </dgm:pt>
    <dgm:pt modelId="{728DD8A6-8F77-444E-8093-57D3A5204058}" type="pres">
      <dgm:prSet presAssocID="{18D3B97D-6664-46C5-9B5F-4E0E497E8E8F}" presName="rootConnector" presStyleLbl="node2" presStyleIdx="1" presStyleCnt="4"/>
      <dgm:spPr/>
    </dgm:pt>
    <dgm:pt modelId="{DBC856C6-2C0F-4D23-B956-C55477C3D7FD}" type="pres">
      <dgm:prSet presAssocID="{18D3B97D-6664-46C5-9B5F-4E0E497E8E8F}" presName="hierChild4" presStyleCnt="0"/>
      <dgm:spPr/>
    </dgm:pt>
    <dgm:pt modelId="{C3EB85D0-7C1D-410B-B31B-F0AD35F6EF55}" type="pres">
      <dgm:prSet presAssocID="{18D3B97D-6664-46C5-9B5F-4E0E497E8E8F}" presName="hierChild5" presStyleCnt="0"/>
      <dgm:spPr/>
    </dgm:pt>
    <dgm:pt modelId="{852A0D17-15DB-4C18-B35E-602BF6C49046}" type="pres">
      <dgm:prSet presAssocID="{3968E30F-D580-4B96-855E-3AE7D6D8CBA5}" presName="Name64" presStyleLbl="parChTrans1D2" presStyleIdx="2" presStyleCnt="4"/>
      <dgm:spPr/>
    </dgm:pt>
    <dgm:pt modelId="{7CC9401A-1B88-4313-BF9C-32EA7FB3DEF2}" type="pres">
      <dgm:prSet presAssocID="{0A23B26A-CB32-45A3-8D65-925E471832EB}" presName="hierRoot2" presStyleCnt="0">
        <dgm:presLayoutVars>
          <dgm:hierBranch val="init"/>
        </dgm:presLayoutVars>
      </dgm:prSet>
      <dgm:spPr/>
    </dgm:pt>
    <dgm:pt modelId="{305536FC-60BB-4253-A7CF-61C2F1E22B24}" type="pres">
      <dgm:prSet presAssocID="{0A23B26A-CB32-45A3-8D65-925E471832EB}" presName="rootComposite" presStyleCnt="0"/>
      <dgm:spPr/>
    </dgm:pt>
    <dgm:pt modelId="{EBFACE44-A7C3-480F-B7CA-C04F6DA46004}" type="pres">
      <dgm:prSet presAssocID="{0A23B26A-CB32-45A3-8D65-925E471832EB}" presName="rootText" presStyleLbl="node2" presStyleIdx="2" presStyleCnt="4">
        <dgm:presLayoutVars>
          <dgm:chPref val="3"/>
        </dgm:presLayoutVars>
      </dgm:prSet>
      <dgm:spPr/>
    </dgm:pt>
    <dgm:pt modelId="{87E01E48-C335-4C41-A041-6457ACA7A488}" type="pres">
      <dgm:prSet presAssocID="{0A23B26A-CB32-45A3-8D65-925E471832EB}" presName="rootConnector" presStyleLbl="node2" presStyleIdx="2" presStyleCnt="4"/>
      <dgm:spPr/>
    </dgm:pt>
    <dgm:pt modelId="{5BFDDB0D-5D53-4F90-BEAA-FBED19B245AA}" type="pres">
      <dgm:prSet presAssocID="{0A23B26A-CB32-45A3-8D65-925E471832EB}" presName="hierChild4" presStyleCnt="0"/>
      <dgm:spPr/>
    </dgm:pt>
    <dgm:pt modelId="{98CAF195-45F9-4F2F-9B2F-2ED4CBA1E6F0}" type="pres">
      <dgm:prSet presAssocID="{0A23B26A-CB32-45A3-8D65-925E471832EB}" presName="hierChild5" presStyleCnt="0"/>
      <dgm:spPr/>
    </dgm:pt>
    <dgm:pt modelId="{5F88D8D9-0BB6-48A3-A855-A098C635BFDC}" type="pres">
      <dgm:prSet presAssocID="{DE7E75B1-1A84-40CE-93B3-E6579909358E}" presName="Name64" presStyleLbl="parChTrans1D2" presStyleIdx="3" presStyleCnt="4"/>
      <dgm:spPr/>
    </dgm:pt>
    <dgm:pt modelId="{6C0F29F1-45B1-4DFD-A867-931D744D692B}" type="pres">
      <dgm:prSet presAssocID="{90878F37-7DF8-4B0F-9EE3-76C9EC1E8A0E}" presName="hierRoot2" presStyleCnt="0">
        <dgm:presLayoutVars>
          <dgm:hierBranch val="init"/>
        </dgm:presLayoutVars>
      </dgm:prSet>
      <dgm:spPr/>
    </dgm:pt>
    <dgm:pt modelId="{D89CC7EC-B5F5-476C-92DA-3420202A4315}" type="pres">
      <dgm:prSet presAssocID="{90878F37-7DF8-4B0F-9EE3-76C9EC1E8A0E}" presName="rootComposite" presStyleCnt="0"/>
      <dgm:spPr/>
    </dgm:pt>
    <dgm:pt modelId="{921D0834-DE04-4F33-A13C-67713E903BA1}" type="pres">
      <dgm:prSet presAssocID="{90878F37-7DF8-4B0F-9EE3-76C9EC1E8A0E}" presName="rootText" presStyleLbl="node2" presStyleIdx="3" presStyleCnt="4">
        <dgm:presLayoutVars>
          <dgm:chPref val="3"/>
        </dgm:presLayoutVars>
      </dgm:prSet>
      <dgm:spPr/>
    </dgm:pt>
    <dgm:pt modelId="{AF81B070-A4EC-4ADF-8891-0E7D9A358B47}" type="pres">
      <dgm:prSet presAssocID="{90878F37-7DF8-4B0F-9EE3-76C9EC1E8A0E}" presName="rootConnector" presStyleLbl="node2" presStyleIdx="3" presStyleCnt="4"/>
      <dgm:spPr/>
    </dgm:pt>
    <dgm:pt modelId="{2CDF4ED2-FBD1-4CE6-B299-7EBF637BC746}" type="pres">
      <dgm:prSet presAssocID="{90878F37-7DF8-4B0F-9EE3-76C9EC1E8A0E}" presName="hierChild4" presStyleCnt="0"/>
      <dgm:spPr/>
    </dgm:pt>
    <dgm:pt modelId="{53819140-0486-4659-BE60-81AA5E727C27}" type="pres">
      <dgm:prSet presAssocID="{90878F37-7DF8-4B0F-9EE3-76C9EC1E8A0E}" presName="hierChild5" presStyleCnt="0"/>
      <dgm:spPr/>
    </dgm:pt>
    <dgm:pt modelId="{37878EC7-2CBA-44C6-9C99-0F0EC9670189}" type="pres">
      <dgm:prSet presAssocID="{30064F4E-45A2-42F4-BD55-BDB97CA3542C}" presName="hierChild3" presStyleCnt="0"/>
      <dgm:spPr/>
    </dgm:pt>
  </dgm:ptLst>
  <dgm:cxnLst>
    <dgm:cxn modelId="{706B630B-012F-40C1-8115-C31D16500867}" srcId="{B271ADAD-631D-49AA-8DE2-B686AA61FE42}" destId="{30064F4E-45A2-42F4-BD55-BDB97CA3542C}" srcOrd="1" destOrd="0" parTransId="{0650FC47-FD5E-4D3F-A309-F873D0A4D5E0}" sibTransId="{7F7528E0-51EC-4C80-A818-89D69C0FD77D}"/>
    <dgm:cxn modelId="{04CC0115-C481-4F8D-AB6D-C9C5294B3A57}" type="presOf" srcId="{BE4DD1E1-E702-4ADD-8C40-E5482520A7E8}" destId="{6845C13D-08AA-467A-82C6-86D1AD6706EC}" srcOrd="0" destOrd="0" presId="urn:microsoft.com/office/officeart/2009/3/layout/HorizontalOrganizationChart"/>
    <dgm:cxn modelId="{912D3815-18AD-4F76-8F54-CC8EC3679FBE}" type="presOf" srcId="{30064F4E-45A2-42F4-BD55-BDB97CA3542C}" destId="{A02A4F85-E485-4BD8-AC27-47B59C6610EF}" srcOrd="1" destOrd="0" presId="urn:microsoft.com/office/officeart/2009/3/layout/HorizontalOrganizationChart"/>
    <dgm:cxn modelId="{944BCA27-DD8F-459C-948C-7D0D5F715F92}" srcId="{B271ADAD-631D-49AA-8DE2-B686AA61FE42}" destId="{D38FC45B-1EB0-453D-90F4-0E2EA7F30FE1}" srcOrd="0" destOrd="0" parTransId="{D2976FF5-B77E-4FCE-BC86-7538F551DE60}" sibTransId="{015322DB-47F3-4EA1-BC90-590B92B7385C}"/>
    <dgm:cxn modelId="{02913F5C-5737-4624-854E-86E04672A9C7}" type="presOf" srcId="{30064F4E-45A2-42F4-BD55-BDB97CA3542C}" destId="{A6449A0B-CFDD-4B95-B41C-2C5052490B89}" srcOrd="0" destOrd="0" presId="urn:microsoft.com/office/officeart/2009/3/layout/HorizontalOrganizationChart"/>
    <dgm:cxn modelId="{5026A042-0B8A-49C2-AB96-71A3E2444241}" srcId="{30064F4E-45A2-42F4-BD55-BDB97CA3542C}" destId="{0A23B26A-CB32-45A3-8D65-925E471832EB}" srcOrd="2" destOrd="0" parTransId="{3968E30F-D580-4B96-855E-3AE7D6D8CBA5}" sibTransId="{838F974B-52FC-4FDA-B3D0-581EB688C4F9}"/>
    <dgm:cxn modelId="{6C3DEC64-DB98-4721-93C0-1389EC6B74B2}" type="presOf" srcId="{90CE6FBA-CF53-4835-9718-2D43EC98E440}" destId="{C551F47E-CB23-41D7-988B-98FFCBCB7FC5}" srcOrd="0" destOrd="0" presId="urn:microsoft.com/office/officeart/2009/3/layout/HorizontalOrganizationChart"/>
    <dgm:cxn modelId="{E7FB1845-990E-4237-BEE1-850A00140814}" type="presOf" srcId="{0A23B26A-CB32-45A3-8D65-925E471832EB}" destId="{87E01E48-C335-4C41-A041-6457ACA7A488}" srcOrd="1" destOrd="0" presId="urn:microsoft.com/office/officeart/2009/3/layout/HorizontalOrganizationChart"/>
    <dgm:cxn modelId="{AE46C976-CE9F-489C-8313-C76F9FA53BF3}" type="presOf" srcId="{3968E30F-D580-4B96-855E-3AE7D6D8CBA5}" destId="{852A0D17-15DB-4C18-B35E-602BF6C49046}" srcOrd="0" destOrd="0" presId="urn:microsoft.com/office/officeart/2009/3/layout/HorizontalOrganizationChart"/>
    <dgm:cxn modelId="{5C3C5E57-85FC-496E-BE61-574208D44368}" type="presOf" srcId="{B271ADAD-631D-49AA-8DE2-B686AA61FE42}" destId="{7A12E1F6-36CE-4F61-85F8-F2CE9D1D8CEB}" srcOrd="0" destOrd="0" presId="urn:microsoft.com/office/officeart/2009/3/layout/HorizontalOrganizationChart"/>
    <dgm:cxn modelId="{98739F79-C3E8-456F-BF5A-545CF51B5000}" srcId="{30064F4E-45A2-42F4-BD55-BDB97CA3542C}" destId="{18D3B97D-6664-46C5-9B5F-4E0E497E8E8F}" srcOrd="1" destOrd="0" parTransId="{90CE6FBA-CF53-4835-9718-2D43EC98E440}" sibTransId="{23F11921-903D-4019-B3EC-58F570B97DD8}"/>
    <dgm:cxn modelId="{F48BC77F-AE03-4087-A1C7-1BEFFE728E29}" type="presOf" srcId="{90878F37-7DF8-4B0F-9EE3-76C9EC1E8A0E}" destId="{921D0834-DE04-4F33-A13C-67713E903BA1}" srcOrd="0" destOrd="0" presId="urn:microsoft.com/office/officeart/2009/3/layout/HorizontalOrganizationChart"/>
    <dgm:cxn modelId="{6E73AA88-A8ED-4090-B44E-D2CF9E5F6140}" type="presOf" srcId="{18D3B97D-6664-46C5-9B5F-4E0E497E8E8F}" destId="{82F4C7E6-95C7-4C55-B370-50A8D53C7500}" srcOrd="0" destOrd="0" presId="urn:microsoft.com/office/officeart/2009/3/layout/HorizontalOrganizationChart"/>
    <dgm:cxn modelId="{485DBC92-DB37-446A-87D7-A43136FB5076}" type="presOf" srcId="{D38FC45B-1EB0-453D-90F4-0E2EA7F30FE1}" destId="{19BC0ACD-4CCE-42CA-9512-DA820F4EDCF9}" srcOrd="1" destOrd="0" presId="urn:microsoft.com/office/officeart/2009/3/layout/HorizontalOrganizationChart"/>
    <dgm:cxn modelId="{AB90A496-80D6-49E6-B0F1-220E7166FDE6}" type="presOf" srcId="{18D3B97D-6664-46C5-9B5F-4E0E497E8E8F}" destId="{728DD8A6-8F77-444E-8093-57D3A5204058}" srcOrd="1" destOrd="0" presId="urn:microsoft.com/office/officeart/2009/3/layout/HorizontalOrganizationChart"/>
    <dgm:cxn modelId="{9A791E9F-E495-464D-B63A-8BCB4F41DE2D}" type="presOf" srcId="{8344A46B-DCE8-4586-9DBA-2D5BAD84743B}" destId="{36C03480-1AF9-4D3F-9314-D3F882A3AF3C}" srcOrd="0" destOrd="0" presId="urn:microsoft.com/office/officeart/2009/3/layout/HorizontalOrganizationChart"/>
    <dgm:cxn modelId="{5057AC9F-7E4D-4002-A6B8-93781A6870A6}" srcId="{30064F4E-45A2-42F4-BD55-BDB97CA3542C}" destId="{90878F37-7DF8-4B0F-9EE3-76C9EC1E8A0E}" srcOrd="3" destOrd="0" parTransId="{DE7E75B1-1A84-40CE-93B3-E6579909358E}" sibTransId="{C33161AD-5986-451E-AE7C-68D3D2013342}"/>
    <dgm:cxn modelId="{B71813A6-CB4C-4E79-82DB-0A915322A285}" type="presOf" srcId="{90878F37-7DF8-4B0F-9EE3-76C9EC1E8A0E}" destId="{AF81B070-A4EC-4ADF-8891-0E7D9A358B47}" srcOrd="1" destOrd="0" presId="urn:microsoft.com/office/officeart/2009/3/layout/HorizontalOrganizationChart"/>
    <dgm:cxn modelId="{EC4AE0A9-3508-4531-B217-0F08C13003B6}" type="presOf" srcId="{DE7E75B1-1A84-40CE-93B3-E6579909358E}" destId="{5F88D8D9-0BB6-48A3-A855-A098C635BFDC}" srcOrd="0" destOrd="0" presId="urn:microsoft.com/office/officeart/2009/3/layout/HorizontalOrganizationChart"/>
    <dgm:cxn modelId="{566820C8-7A7C-44A2-886A-EEE9120646F0}" type="presOf" srcId="{D38FC45B-1EB0-453D-90F4-0E2EA7F30FE1}" destId="{35B69CFC-FFF1-48D1-855E-871D6EB6DDD0}" srcOrd="0" destOrd="0" presId="urn:microsoft.com/office/officeart/2009/3/layout/HorizontalOrganizationChart"/>
    <dgm:cxn modelId="{3B191ACC-80BD-4216-821F-2115624950D0}" type="presOf" srcId="{0A23B26A-CB32-45A3-8D65-925E471832EB}" destId="{EBFACE44-A7C3-480F-B7CA-C04F6DA46004}" srcOrd="0" destOrd="0" presId="urn:microsoft.com/office/officeart/2009/3/layout/HorizontalOrganizationChart"/>
    <dgm:cxn modelId="{8912BCD1-9991-46C8-98C6-CB365795C4D2}" type="presOf" srcId="{BE4DD1E1-E702-4ADD-8C40-E5482520A7E8}" destId="{08EC909B-19EB-4F68-A73A-AF306DBF9079}" srcOrd="1" destOrd="0" presId="urn:microsoft.com/office/officeart/2009/3/layout/HorizontalOrganizationChart"/>
    <dgm:cxn modelId="{3B401FE2-5EE0-4FE7-BE61-24647783401F}" srcId="{30064F4E-45A2-42F4-BD55-BDB97CA3542C}" destId="{BE4DD1E1-E702-4ADD-8C40-E5482520A7E8}" srcOrd="0" destOrd="0" parTransId="{8344A46B-DCE8-4586-9DBA-2D5BAD84743B}" sibTransId="{733299AF-7A89-440D-BFF3-D1479DEA44A8}"/>
    <dgm:cxn modelId="{724E0ACE-4A96-4B02-AB62-3C2A7FB1D1BA}" type="presParOf" srcId="{7A12E1F6-36CE-4F61-85F8-F2CE9D1D8CEB}" destId="{C60B0716-3C42-457B-BBDF-C8147150D763}" srcOrd="0" destOrd="0" presId="urn:microsoft.com/office/officeart/2009/3/layout/HorizontalOrganizationChart"/>
    <dgm:cxn modelId="{E4CF46AD-BD4C-4F36-BBB0-72A60EB11F94}" type="presParOf" srcId="{C60B0716-3C42-457B-BBDF-C8147150D763}" destId="{759C5C62-1260-4A2C-9D69-6C7324CEB137}" srcOrd="0" destOrd="0" presId="urn:microsoft.com/office/officeart/2009/3/layout/HorizontalOrganizationChart"/>
    <dgm:cxn modelId="{C1FC3843-BF5B-4D0E-89EB-F94985C9B4AF}" type="presParOf" srcId="{759C5C62-1260-4A2C-9D69-6C7324CEB137}" destId="{35B69CFC-FFF1-48D1-855E-871D6EB6DDD0}" srcOrd="0" destOrd="0" presId="urn:microsoft.com/office/officeart/2009/3/layout/HorizontalOrganizationChart"/>
    <dgm:cxn modelId="{AA5F2701-F6B8-449F-9C1F-833F5D882E34}" type="presParOf" srcId="{759C5C62-1260-4A2C-9D69-6C7324CEB137}" destId="{19BC0ACD-4CCE-42CA-9512-DA820F4EDCF9}" srcOrd="1" destOrd="0" presId="urn:microsoft.com/office/officeart/2009/3/layout/HorizontalOrganizationChart"/>
    <dgm:cxn modelId="{C9F94B8E-87B8-4A34-B38C-8E0FAFE7261F}" type="presParOf" srcId="{C60B0716-3C42-457B-BBDF-C8147150D763}" destId="{60ACB9D4-9239-4249-8DB0-CFB831366B04}" srcOrd="1" destOrd="0" presId="urn:microsoft.com/office/officeart/2009/3/layout/HorizontalOrganizationChart"/>
    <dgm:cxn modelId="{F28B605D-1020-4FDF-9173-1F5AC7AB36D4}" type="presParOf" srcId="{C60B0716-3C42-457B-BBDF-C8147150D763}" destId="{A440DD02-EF42-4BCD-8C3C-65B1D52D3970}" srcOrd="2" destOrd="0" presId="urn:microsoft.com/office/officeart/2009/3/layout/HorizontalOrganizationChart"/>
    <dgm:cxn modelId="{BAA9321F-F875-4E48-8F57-F82395D71735}" type="presParOf" srcId="{7A12E1F6-36CE-4F61-85F8-F2CE9D1D8CEB}" destId="{3191B0C7-61BF-4275-B9E2-D823047A497F}" srcOrd="1" destOrd="0" presId="urn:microsoft.com/office/officeart/2009/3/layout/HorizontalOrganizationChart"/>
    <dgm:cxn modelId="{D0246F4E-2690-4AF8-9C05-FCE302693F1B}" type="presParOf" srcId="{3191B0C7-61BF-4275-B9E2-D823047A497F}" destId="{654353F1-CB65-4DC3-A209-E854278838C9}" srcOrd="0" destOrd="0" presId="urn:microsoft.com/office/officeart/2009/3/layout/HorizontalOrganizationChart"/>
    <dgm:cxn modelId="{C5D749E6-9735-47A6-92FA-C974F0BCC065}" type="presParOf" srcId="{654353F1-CB65-4DC3-A209-E854278838C9}" destId="{A6449A0B-CFDD-4B95-B41C-2C5052490B89}" srcOrd="0" destOrd="0" presId="urn:microsoft.com/office/officeart/2009/3/layout/HorizontalOrganizationChart"/>
    <dgm:cxn modelId="{E7702701-BB48-4F30-B1A2-339B2486618B}" type="presParOf" srcId="{654353F1-CB65-4DC3-A209-E854278838C9}" destId="{A02A4F85-E485-4BD8-AC27-47B59C6610EF}" srcOrd="1" destOrd="0" presId="urn:microsoft.com/office/officeart/2009/3/layout/HorizontalOrganizationChart"/>
    <dgm:cxn modelId="{7FF2DA15-236F-49EF-B756-BBFAC57F6F38}" type="presParOf" srcId="{3191B0C7-61BF-4275-B9E2-D823047A497F}" destId="{FAE6BA87-2B7F-4958-B15E-7007AB0BAC4D}" srcOrd="1" destOrd="0" presId="urn:microsoft.com/office/officeart/2009/3/layout/HorizontalOrganizationChart"/>
    <dgm:cxn modelId="{45FA3D4B-6210-4D7F-AD9A-85ED8F9B29AB}" type="presParOf" srcId="{FAE6BA87-2B7F-4958-B15E-7007AB0BAC4D}" destId="{36C03480-1AF9-4D3F-9314-D3F882A3AF3C}" srcOrd="0" destOrd="0" presId="urn:microsoft.com/office/officeart/2009/3/layout/HorizontalOrganizationChart"/>
    <dgm:cxn modelId="{3668AD78-DFAA-48F9-A96B-4F7B2EA9CC09}" type="presParOf" srcId="{FAE6BA87-2B7F-4958-B15E-7007AB0BAC4D}" destId="{7E6B9EA6-7E27-4DEE-9B89-38C9C8C3957A}" srcOrd="1" destOrd="0" presId="urn:microsoft.com/office/officeart/2009/3/layout/HorizontalOrganizationChart"/>
    <dgm:cxn modelId="{0B0E9361-10E1-48A0-99CF-626CDA36730B}" type="presParOf" srcId="{7E6B9EA6-7E27-4DEE-9B89-38C9C8C3957A}" destId="{93542A68-B6E7-4395-9D8C-C3D633A11F15}" srcOrd="0" destOrd="0" presId="urn:microsoft.com/office/officeart/2009/3/layout/HorizontalOrganizationChart"/>
    <dgm:cxn modelId="{F74E8CEB-DF5D-4FD4-A482-C1BDC18EFF74}" type="presParOf" srcId="{93542A68-B6E7-4395-9D8C-C3D633A11F15}" destId="{6845C13D-08AA-467A-82C6-86D1AD6706EC}" srcOrd="0" destOrd="0" presId="urn:microsoft.com/office/officeart/2009/3/layout/HorizontalOrganizationChart"/>
    <dgm:cxn modelId="{54C909B3-BF2C-4845-A18C-D0534C010482}" type="presParOf" srcId="{93542A68-B6E7-4395-9D8C-C3D633A11F15}" destId="{08EC909B-19EB-4F68-A73A-AF306DBF9079}" srcOrd="1" destOrd="0" presId="urn:microsoft.com/office/officeart/2009/3/layout/HorizontalOrganizationChart"/>
    <dgm:cxn modelId="{4D156EB7-AFE9-49C3-8EAD-C0848CABA732}" type="presParOf" srcId="{7E6B9EA6-7E27-4DEE-9B89-38C9C8C3957A}" destId="{ECF85A1F-383C-47D7-9D9F-1D5D7F8515E3}" srcOrd="1" destOrd="0" presId="urn:microsoft.com/office/officeart/2009/3/layout/HorizontalOrganizationChart"/>
    <dgm:cxn modelId="{52F8FE6A-02A7-41AD-9BAF-33FCE9D23BFB}" type="presParOf" srcId="{7E6B9EA6-7E27-4DEE-9B89-38C9C8C3957A}" destId="{95CB6C47-2079-4934-8919-998113F07139}" srcOrd="2" destOrd="0" presId="urn:microsoft.com/office/officeart/2009/3/layout/HorizontalOrganizationChart"/>
    <dgm:cxn modelId="{74A0BD26-9956-4E2E-BDC4-B039D0D8A82B}" type="presParOf" srcId="{FAE6BA87-2B7F-4958-B15E-7007AB0BAC4D}" destId="{C551F47E-CB23-41D7-988B-98FFCBCB7FC5}" srcOrd="2" destOrd="0" presId="urn:microsoft.com/office/officeart/2009/3/layout/HorizontalOrganizationChart"/>
    <dgm:cxn modelId="{4CB6B702-DCF5-43EC-A044-81EDE7B85F1A}" type="presParOf" srcId="{FAE6BA87-2B7F-4958-B15E-7007AB0BAC4D}" destId="{AF4C2B52-AA83-42CB-82E0-DC496C2DE03B}" srcOrd="3" destOrd="0" presId="urn:microsoft.com/office/officeart/2009/3/layout/HorizontalOrganizationChart"/>
    <dgm:cxn modelId="{7B00646E-7C65-4369-B5FC-CC7704DB4D62}" type="presParOf" srcId="{AF4C2B52-AA83-42CB-82E0-DC496C2DE03B}" destId="{EBACF841-0A6B-43ED-9B61-37F032B2DFF6}" srcOrd="0" destOrd="0" presId="urn:microsoft.com/office/officeart/2009/3/layout/HorizontalOrganizationChart"/>
    <dgm:cxn modelId="{8F33B3D7-2487-4674-8FEE-FC793DB57F54}" type="presParOf" srcId="{EBACF841-0A6B-43ED-9B61-37F032B2DFF6}" destId="{82F4C7E6-95C7-4C55-B370-50A8D53C7500}" srcOrd="0" destOrd="0" presId="urn:microsoft.com/office/officeart/2009/3/layout/HorizontalOrganizationChart"/>
    <dgm:cxn modelId="{93137F87-2740-453F-B0C6-11319C022F49}" type="presParOf" srcId="{EBACF841-0A6B-43ED-9B61-37F032B2DFF6}" destId="{728DD8A6-8F77-444E-8093-57D3A5204058}" srcOrd="1" destOrd="0" presId="urn:microsoft.com/office/officeart/2009/3/layout/HorizontalOrganizationChart"/>
    <dgm:cxn modelId="{FB26EBA0-24D0-49B9-B9AC-77AECA4C69BF}" type="presParOf" srcId="{AF4C2B52-AA83-42CB-82E0-DC496C2DE03B}" destId="{DBC856C6-2C0F-4D23-B956-C55477C3D7FD}" srcOrd="1" destOrd="0" presId="urn:microsoft.com/office/officeart/2009/3/layout/HorizontalOrganizationChart"/>
    <dgm:cxn modelId="{C1563E2D-8B4C-411A-942E-0075473F6CBB}" type="presParOf" srcId="{AF4C2B52-AA83-42CB-82E0-DC496C2DE03B}" destId="{C3EB85D0-7C1D-410B-B31B-F0AD35F6EF55}" srcOrd="2" destOrd="0" presId="urn:microsoft.com/office/officeart/2009/3/layout/HorizontalOrganizationChart"/>
    <dgm:cxn modelId="{758504FD-9A7A-4E16-9F83-B038CD58C7D8}" type="presParOf" srcId="{FAE6BA87-2B7F-4958-B15E-7007AB0BAC4D}" destId="{852A0D17-15DB-4C18-B35E-602BF6C49046}" srcOrd="4" destOrd="0" presId="urn:microsoft.com/office/officeart/2009/3/layout/HorizontalOrganizationChart"/>
    <dgm:cxn modelId="{7984B613-99E2-4A84-BD29-A8B39A1CE7C5}" type="presParOf" srcId="{FAE6BA87-2B7F-4958-B15E-7007AB0BAC4D}" destId="{7CC9401A-1B88-4313-BF9C-32EA7FB3DEF2}" srcOrd="5" destOrd="0" presId="urn:microsoft.com/office/officeart/2009/3/layout/HorizontalOrganizationChart"/>
    <dgm:cxn modelId="{C440EB4E-5B58-4D4B-A58E-73A1EEF9A741}" type="presParOf" srcId="{7CC9401A-1B88-4313-BF9C-32EA7FB3DEF2}" destId="{305536FC-60BB-4253-A7CF-61C2F1E22B24}" srcOrd="0" destOrd="0" presId="urn:microsoft.com/office/officeart/2009/3/layout/HorizontalOrganizationChart"/>
    <dgm:cxn modelId="{02A4A833-3D9B-4AAB-B428-AFCC3967A42A}" type="presParOf" srcId="{305536FC-60BB-4253-A7CF-61C2F1E22B24}" destId="{EBFACE44-A7C3-480F-B7CA-C04F6DA46004}" srcOrd="0" destOrd="0" presId="urn:microsoft.com/office/officeart/2009/3/layout/HorizontalOrganizationChart"/>
    <dgm:cxn modelId="{698DF9F1-92D1-4D5E-802D-D20111424252}" type="presParOf" srcId="{305536FC-60BB-4253-A7CF-61C2F1E22B24}" destId="{87E01E48-C335-4C41-A041-6457ACA7A488}" srcOrd="1" destOrd="0" presId="urn:microsoft.com/office/officeart/2009/3/layout/HorizontalOrganizationChart"/>
    <dgm:cxn modelId="{12FC3B43-2656-47E1-A418-844F2D8B7417}" type="presParOf" srcId="{7CC9401A-1B88-4313-BF9C-32EA7FB3DEF2}" destId="{5BFDDB0D-5D53-4F90-BEAA-FBED19B245AA}" srcOrd="1" destOrd="0" presId="urn:microsoft.com/office/officeart/2009/3/layout/HorizontalOrganizationChart"/>
    <dgm:cxn modelId="{391E6170-3754-4549-BF19-240A451290B0}" type="presParOf" srcId="{7CC9401A-1B88-4313-BF9C-32EA7FB3DEF2}" destId="{98CAF195-45F9-4F2F-9B2F-2ED4CBA1E6F0}" srcOrd="2" destOrd="0" presId="urn:microsoft.com/office/officeart/2009/3/layout/HorizontalOrganizationChart"/>
    <dgm:cxn modelId="{0269D415-7255-47A2-8CBF-CF3450340E93}" type="presParOf" srcId="{FAE6BA87-2B7F-4958-B15E-7007AB0BAC4D}" destId="{5F88D8D9-0BB6-48A3-A855-A098C635BFDC}" srcOrd="6" destOrd="0" presId="urn:microsoft.com/office/officeart/2009/3/layout/HorizontalOrganizationChart"/>
    <dgm:cxn modelId="{2B423795-B692-456C-8D3B-DAD734C76B2A}" type="presParOf" srcId="{FAE6BA87-2B7F-4958-B15E-7007AB0BAC4D}" destId="{6C0F29F1-45B1-4DFD-A867-931D744D692B}" srcOrd="7" destOrd="0" presId="urn:microsoft.com/office/officeart/2009/3/layout/HorizontalOrganizationChart"/>
    <dgm:cxn modelId="{A6298547-C002-4377-BB07-4768C73960EB}" type="presParOf" srcId="{6C0F29F1-45B1-4DFD-A867-931D744D692B}" destId="{D89CC7EC-B5F5-476C-92DA-3420202A4315}" srcOrd="0" destOrd="0" presId="urn:microsoft.com/office/officeart/2009/3/layout/HorizontalOrganizationChart"/>
    <dgm:cxn modelId="{C933E508-B42B-4D72-922F-4EC04D2C3B5B}" type="presParOf" srcId="{D89CC7EC-B5F5-476C-92DA-3420202A4315}" destId="{921D0834-DE04-4F33-A13C-67713E903BA1}" srcOrd="0" destOrd="0" presId="urn:microsoft.com/office/officeart/2009/3/layout/HorizontalOrganizationChart"/>
    <dgm:cxn modelId="{9D97FCE9-A88C-442C-85B9-1FEF64E26A3E}" type="presParOf" srcId="{D89CC7EC-B5F5-476C-92DA-3420202A4315}" destId="{AF81B070-A4EC-4ADF-8891-0E7D9A358B47}" srcOrd="1" destOrd="0" presId="urn:microsoft.com/office/officeart/2009/3/layout/HorizontalOrganizationChart"/>
    <dgm:cxn modelId="{8A01708B-4D93-4E1A-BD31-57E527879C51}" type="presParOf" srcId="{6C0F29F1-45B1-4DFD-A867-931D744D692B}" destId="{2CDF4ED2-FBD1-4CE6-B299-7EBF637BC746}" srcOrd="1" destOrd="0" presId="urn:microsoft.com/office/officeart/2009/3/layout/HorizontalOrganizationChart"/>
    <dgm:cxn modelId="{DB939A5E-7C17-465F-86EA-C76932A03C8E}" type="presParOf" srcId="{6C0F29F1-45B1-4DFD-A867-931D744D692B}" destId="{53819140-0486-4659-BE60-81AA5E727C27}" srcOrd="2" destOrd="0" presId="urn:microsoft.com/office/officeart/2009/3/layout/HorizontalOrganizationChart"/>
    <dgm:cxn modelId="{E0A4ED78-ED40-4B0C-B97D-FD60A8D410C3}" type="presParOf" srcId="{3191B0C7-61BF-4275-B9E2-D823047A497F}" destId="{37878EC7-2CBA-44C6-9C99-0F0EC9670189}"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869022-1E28-49AC-A56D-2EB7893E02E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05B131-B212-4F72-A6E7-AD4ADF4E3381}">
      <dgm:prSet/>
      <dgm:spPr/>
      <dgm:t>
        <a:bodyPr/>
        <a:lstStyle/>
        <a:p>
          <a:r>
            <a:rPr lang="en-US"/>
            <a:t>t-SNE is </a:t>
          </a:r>
          <a:r>
            <a:rPr lang="en-US" b="1"/>
            <a:t>not just a projection or compression</a:t>
          </a:r>
          <a:r>
            <a:rPr lang="en-US"/>
            <a:t> — it is a </a:t>
          </a:r>
          <a:r>
            <a:rPr lang="en-US" b="1"/>
            <a:t>nonlinear technique</a:t>
          </a:r>
          <a:r>
            <a:rPr lang="en-US"/>
            <a:t> that tries to:</a:t>
          </a:r>
        </a:p>
      </dgm:t>
    </dgm:pt>
    <dgm:pt modelId="{E78D9737-6972-4CAB-8B1B-59D02F7C1329}" type="parTrans" cxnId="{1D057E15-A0A8-4577-B569-4416B4BCCA9A}">
      <dgm:prSet/>
      <dgm:spPr/>
      <dgm:t>
        <a:bodyPr/>
        <a:lstStyle/>
        <a:p>
          <a:endParaRPr lang="en-US"/>
        </a:p>
      </dgm:t>
    </dgm:pt>
    <dgm:pt modelId="{0391AB98-5CEA-4AC3-A956-C013DB503C6F}" type="sibTrans" cxnId="{1D057E15-A0A8-4577-B569-4416B4BCCA9A}">
      <dgm:prSet/>
      <dgm:spPr/>
      <dgm:t>
        <a:bodyPr/>
        <a:lstStyle/>
        <a:p>
          <a:endParaRPr lang="en-US"/>
        </a:p>
      </dgm:t>
    </dgm:pt>
    <dgm:pt modelId="{B42FE87D-FE58-43B1-B783-3FD29EE2928F}">
      <dgm:prSet/>
      <dgm:spPr/>
      <dgm:t>
        <a:bodyPr/>
        <a:lstStyle/>
        <a:p>
          <a:r>
            <a:rPr lang="en-US" b="1"/>
            <a:t>Measure similarity</a:t>
          </a:r>
          <a:r>
            <a:rPr lang="en-US"/>
            <a:t> between every pair of points in high-dimensional space.</a:t>
          </a:r>
        </a:p>
      </dgm:t>
    </dgm:pt>
    <dgm:pt modelId="{CC930AE2-354E-4CC2-89E6-7470E66DEA39}" type="parTrans" cxnId="{9DCFF76A-323B-4D64-AA89-A471F07B8B59}">
      <dgm:prSet/>
      <dgm:spPr/>
      <dgm:t>
        <a:bodyPr/>
        <a:lstStyle/>
        <a:p>
          <a:endParaRPr lang="en-US"/>
        </a:p>
      </dgm:t>
    </dgm:pt>
    <dgm:pt modelId="{00EF9015-D75B-4FC8-BBFA-8874077ABEFF}" type="sibTrans" cxnId="{9DCFF76A-323B-4D64-AA89-A471F07B8B59}">
      <dgm:prSet/>
      <dgm:spPr/>
      <dgm:t>
        <a:bodyPr/>
        <a:lstStyle/>
        <a:p>
          <a:endParaRPr lang="en-US"/>
        </a:p>
      </dgm:t>
    </dgm:pt>
    <dgm:pt modelId="{229C73F2-B3F6-40C9-9094-EA8DF5F4663F}">
      <dgm:prSet/>
      <dgm:spPr/>
      <dgm:t>
        <a:bodyPr/>
        <a:lstStyle/>
        <a:p>
          <a:r>
            <a:rPr lang="en-US" b="1"/>
            <a:t>Map those points</a:t>
          </a:r>
          <a:r>
            <a:rPr lang="en-US"/>
            <a:t> into a low-dimensional space (like 2D), </a:t>
          </a:r>
          <a:r>
            <a:rPr lang="en-US" b="1"/>
            <a:t>trying to keep similar points close together</a:t>
          </a:r>
          <a:r>
            <a:rPr lang="en-US"/>
            <a:t>.</a:t>
          </a:r>
        </a:p>
      </dgm:t>
    </dgm:pt>
    <dgm:pt modelId="{8903E3BE-6322-4F7B-AA24-2D667C75F96F}" type="parTrans" cxnId="{1358EF4F-82F7-4C8B-A9CA-2F6A02965A26}">
      <dgm:prSet/>
      <dgm:spPr/>
      <dgm:t>
        <a:bodyPr/>
        <a:lstStyle/>
        <a:p>
          <a:endParaRPr lang="en-US"/>
        </a:p>
      </dgm:t>
    </dgm:pt>
    <dgm:pt modelId="{D48E46CC-CE67-4569-A2A2-526CBF84AA74}" type="sibTrans" cxnId="{1358EF4F-82F7-4C8B-A9CA-2F6A02965A26}">
      <dgm:prSet/>
      <dgm:spPr/>
      <dgm:t>
        <a:bodyPr/>
        <a:lstStyle/>
        <a:p>
          <a:endParaRPr lang="en-US"/>
        </a:p>
      </dgm:t>
    </dgm:pt>
    <dgm:pt modelId="{445830DA-8E5F-4D2F-94F1-6D482920A7AC}">
      <dgm:prSet/>
      <dgm:spPr/>
      <dgm:t>
        <a:bodyPr/>
        <a:lstStyle/>
        <a:p>
          <a:r>
            <a:rPr lang="en-US" b="1"/>
            <a:t>Pull apart dissimilar points</a:t>
          </a:r>
          <a:r>
            <a:rPr lang="en-US"/>
            <a:t>, so clusters become more visible.</a:t>
          </a:r>
        </a:p>
      </dgm:t>
    </dgm:pt>
    <dgm:pt modelId="{E4F8649D-73A6-4F24-93A3-4FF1AE7F01B8}" type="parTrans" cxnId="{0F14373F-5899-4546-B2B9-E063671D007B}">
      <dgm:prSet/>
      <dgm:spPr/>
      <dgm:t>
        <a:bodyPr/>
        <a:lstStyle/>
        <a:p>
          <a:endParaRPr lang="en-US"/>
        </a:p>
      </dgm:t>
    </dgm:pt>
    <dgm:pt modelId="{4C823C16-35BA-491D-835E-AF3080445ACD}" type="sibTrans" cxnId="{0F14373F-5899-4546-B2B9-E063671D007B}">
      <dgm:prSet/>
      <dgm:spPr/>
      <dgm:t>
        <a:bodyPr/>
        <a:lstStyle/>
        <a:p>
          <a:endParaRPr lang="en-US"/>
        </a:p>
      </dgm:t>
    </dgm:pt>
    <dgm:pt modelId="{2F63F776-B550-4F95-A2CE-2AA69356DAB9}">
      <dgm:prSet/>
      <dgm:spPr/>
      <dgm:t>
        <a:bodyPr/>
        <a:lstStyle/>
        <a:p>
          <a:r>
            <a:rPr lang="en-US"/>
            <a:t>t-SNE is like organizing a crowded room of people into small friend groups based on how close they feel to each other.</a:t>
          </a:r>
        </a:p>
      </dgm:t>
    </dgm:pt>
    <dgm:pt modelId="{A7E490FD-7BEB-49A8-B8A1-73DA4AF16520}" type="parTrans" cxnId="{DB786C75-17B4-4549-A0FF-60D8ED7EF8FB}">
      <dgm:prSet/>
      <dgm:spPr/>
      <dgm:t>
        <a:bodyPr/>
        <a:lstStyle/>
        <a:p>
          <a:endParaRPr lang="en-US"/>
        </a:p>
      </dgm:t>
    </dgm:pt>
    <dgm:pt modelId="{2D45C238-7304-42F5-B566-7B2718E0CD35}" type="sibTrans" cxnId="{DB786C75-17B4-4549-A0FF-60D8ED7EF8FB}">
      <dgm:prSet/>
      <dgm:spPr/>
      <dgm:t>
        <a:bodyPr/>
        <a:lstStyle/>
        <a:p>
          <a:endParaRPr lang="en-US"/>
        </a:p>
      </dgm:t>
    </dgm:pt>
    <dgm:pt modelId="{2EBB898F-8063-475B-B3A8-0BD59B23EA65}" type="pres">
      <dgm:prSet presAssocID="{2C869022-1E28-49AC-A56D-2EB7893E02E2}" presName="root" presStyleCnt="0">
        <dgm:presLayoutVars>
          <dgm:dir/>
          <dgm:resizeHandles val="exact"/>
        </dgm:presLayoutVars>
      </dgm:prSet>
      <dgm:spPr/>
    </dgm:pt>
    <dgm:pt modelId="{7ECF033E-FCEE-4495-9CB9-E6D108D03E8E}" type="pres">
      <dgm:prSet presAssocID="{8E05B131-B212-4F72-A6E7-AD4ADF4E3381}" presName="compNode" presStyleCnt="0"/>
      <dgm:spPr/>
    </dgm:pt>
    <dgm:pt modelId="{C7C6C33A-8AFE-4AE0-931E-CAED828A1CCB}" type="pres">
      <dgm:prSet presAssocID="{8E05B131-B212-4F72-A6E7-AD4ADF4E3381}" presName="bgRect" presStyleLbl="bgShp" presStyleIdx="0" presStyleCnt="5"/>
      <dgm:spPr/>
    </dgm:pt>
    <dgm:pt modelId="{A4ADEEEB-CE74-439D-BEDA-78CA9E6C26FF}" type="pres">
      <dgm:prSet presAssocID="{8E05B131-B212-4F72-A6E7-AD4ADF4E338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0F2CEFC8-FCBB-4029-ABF0-76BA790FD630}" type="pres">
      <dgm:prSet presAssocID="{8E05B131-B212-4F72-A6E7-AD4ADF4E3381}" presName="spaceRect" presStyleCnt="0"/>
      <dgm:spPr/>
    </dgm:pt>
    <dgm:pt modelId="{1A388950-7395-4A20-B3AF-1FB8EC1CEDCC}" type="pres">
      <dgm:prSet presAssocID="{8E05B131-B212-4F72-A6E7-AD4ADF4E3381}" presName="parTx" presStyleLbl="revTx" presStyleIdx="0" presStyleCnt="5">
        <dgm:presLayoutVars>
          <dgm:chMax val="0"/>
          <dgm:chPref val="0"/>
        </dgm:presLayoutVars>
      </dgm:prSet>
      <dgm:spPr/>
    </dgm:pt>
    <dgm:pt modelId="{5143EA84-1C74-471B-8D71-BD164F054278}" type="pres">
      <dgm:prSet presAssocID="{0391AB98-5CEA-4AC3-A956-C013DB503C6F}" presName="sibTrans" presStyleCnt="0"/>
      <dgm:spPr/>
    </dgm:pt>
    <dgm:pt modelId="{2B68B7FC-47D7-493B-8873-A67E96AD3F22}" type="pres">
      <dgm:prSet presAssocID="{B42FE87D-FE58-43B1-B783-3FD29EE2928F}" presName="compNode" presStyleCnt="0"/>
      <dgm:spPr/>
    </dgm:pt>
    <dgm:pt modelId="{7E264467-B461-48B2-8FAC-F3FBE7E27B1B}" type="pres">
      <dgm:prSet presAssocID="{B42FE87D-FE58-43B1-B783-3FD29EE2928F}" presName="bgRect" presStyleLbl="bgShp" presStyleIdx="1" presStyleCnt="5"/>
      <dgm:spPr/>
    </dgm:pt>
    <dgm:pt modelId="{DA6743C9-BFAA-429A-98CA-D2B104FB3441}" type="pres">
      <dgm:prSet presAssocID="{B42FE87D-FE58-43B1-B783-3FD29EE2928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8B8A8973-5D94-4194-935F-34E5E858F501}" type="pres">
      <dgm:prSet presAssocID="{B42FE87D-FE58-43B1-B783-3FD29EE2928F}" presName="spaceRect" presStyleCnt="0"/>
      <dgm:spPr/>
    </dgm:pt>
    <dgm:pt modelId="{9503C1C3-3FDE-4474-BC6D-82A50ED4DD7B}" type="pres">
      <dgm:prSet presAssocID="{B42FE87D-FE58-43B1-B783-3FD29EE2928F}" presName="parTx" presStyleLbl="revTx" presStyleIdx="1" presStyleCnt="5">
        <dgm:presLayoutVars>
          <dgm:chMax val="0"/>
          <dgm:chPref val="0"/>
        </dgm:presLayoutVars>
      </dgm:prSet>
      <dgm:spPr/>
    </dgm:pt>
    <dgm:pt modelId="{E0338106-B914-411C-9C2E-459CA45F4E6B}" type="pres">
      <dgm:prSet presAssocID="{00EF9015-D75B-4FC8-BBFA-8874077ABEFF}" presName="sibTrans" presStyleCnt="0"/>
      <dgm:spPr/>
    </dgm:pt>
    <dgm:pt modelId="{FF4F1F3F-9BE7-43C6-81DF-BE8252D3F9EE}" type="pres">
      <dgm:prSet presAssocID="{229C73F2-B3F6-40C9-9094-EA8DF5F4663F}" presName="compNode" presStyleCnt="0"/>
      <dgm:spPr/>
    </dgm:pt>
    <dgm:pt modelId="{B7B687D7-5D12-4B4F-9C69-C5DA8329C2C0}" type="pres">
      <dgm:prSet presAssocID="{229C73F2-B3F6-40C9-9094-EA8DF5F4663F}" presName="bgRect" presStyleLbl="bgShp" presStyleIdx="2" presStyleCnt="5"/>
      <dgm:spPr/>
    </dgm:pt>
    <dgm:pt modelId="{DEE06F9A-861E-44C1-82D7-7151B085D0BA}" type="pres">
      <dgm:prSet presAssocID="{229C73F2-B3F6-40C9-9094-EA8DF5F4663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9A1A1DDF-82F1-43C5-A61C-3B69AA07A743}" type="pres">
      <dgm:prSet presAssocID="{229C73F2-B3F6-40C9-9094-EA8DF5F4663F}" presName="spaceRect" presStyleCnt="0"/>
      <dgm:spPr/>
    </dgm:pt>
    <dgm:pt modelId="{AD7F75F7-1B8A-47FC-BB3D-282170F5B3B5}" type="pres">
      <dgm:prSet presAssocID="{229C73F2-B3F6-40C9-9094-EA8DF5F4663F}" presName="parTx" presStyleLbl="revTx" presStyleIdx="2" presStyleCnt="5">
        <dgm:presLayoutVars>
          <dgm:chMax val="0"/>
          <dgm:chPref val="0"/>
        </dgm:presLayoutVars>
      </dgm:prSet>
      <dgm:spPr/>
    </dgm:pt>
    <dgm:pt modelId="{A21BC4E9-631F-48C6-9097-3445188808DB}" type="pres">
      <dgm:prSet presAssocID="{D48E46CC-CE67-4569-A2A2-526CBF84AA74}" presName="sibTrans" presStyleCnt="0"/>
      <dgm:spPr/>
    </dgm:pt>
    <dgm:pt modelId="{567D9B61-3ED1-4BF6-A451-669CBE245B36}" type="pres">
      <dgm:prSet presAssocID="{445830DA-8E5F-4D2F-94F1-6D482920A7AC}" presName="compNode" presStyleCnt="0"/>
      <dgm:spPr/>
    </dgm:pt>
    <dgm:pt modelId="{790666A5-A3D2-468A-A207-1E81D893826C}" type="pres">
      <dgm:prSet presAssocID="{445830DA-8E5F-4D2F-94F1-6D482920A7AC}" presName="bgRect" presStyleLbl="bgShp" presStyleIdx="3" presStyleCnt="5"/>
      <dgm:spPr/>
    </dgm:pt>
    <dgm:pt modelId="{629C2C01-1DF1-4BE7-A133-0B837167C64F}" type="pres">
      <dgm:prSet presAssocID="{445830DA-8E5F-4D2F-94F1-6D482920A7A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3275E9E9-4797-411C-8798-4547FB1AD34D}" type="pres">
      <dgm:prSet presAssocID="{445830DA-8E5F-4D2F-94F1-6D482920A7AC}" presName="spaceRect" presStyleCnt="0"/>
      <dgm:spPr/>
    </dgm:pt>
    <dgm:pt modelId="{62F6A775-79ED-4094-BDF8-85B9D7CBF9AE}" type="pres">
      <dgm:prSet presAssocID="{445830DA-8E5F-4D2F-94F1-6D482920A7AC}" presName="parTx" presStyleLbl="revTx" presStyleIdx="3" presStyleCnt="5">
        <dgm:presLayoutVars>
          <dgm:chMax val="0"/>
          <dgm:chPref val="0"/>
        </dgm:presLayoutVars>
      </dgm:prSet>
      <dgm:spPr/>
    </dgm:pt>
    <dgm:pt modelId="{81583610-C725-4ECF-811C-5FB0029D963A}" type="pres">
      <dgm:prSet presAssocID="{4C823C16-35BA-491D-835E-AF3080445ACD}" presName="sibTrans" presStyleCnt="0"/>
      <dgm:spPr/>
    </dgm:pt>
    <dgm:pt modelId="{DC7FCE7B-643B-4E6B-87C2-15FB7261BC2F}" type="pres">
      <dgm:prSet presAssocID="{2F63F776-B550-4F95-A2CE-2AA69356DAB9}" presName="compNode" presStyleCnt="0"/>
      <dgm:spPr/>
    </dgm:pt>
    <dgm:pt modelId="{325A815F-C828-4993-B527-C830C211C0FB}" type="pres">
      <dgm:prSet presAssocID="{2F63F776-B550-4F95-A2CE-2AA69356DAB9}" presName="bgRect" presStyleLbl="bgShp" presStyleIdx="4" presStyleCnt="5"/>
      <dgm:spPr/>
    </dgm:pt>
    <dgm:pt modelId="{A31D97DE-FD6E-4AE9-9997-5E37A64E3D09}" type="pres">
      <dgm:prSet presAssocID="{2F63F776-B550-4F95-A2CE-2AA69356DAB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of People"/>
        </a:ext>
      </dgm:extLst>
    </dgm:pt>
    <dgm:pt modelId="{CD1968B8-B0C4-420D-BE21-FE706DCBD05C}" type="pres">
      <dgm:prSet presAssocID="{2F63F776-B550-4F95-A2CE-2AA69356DAB9}" presName="spaceRect" presStyleCnt="0"/>
      <dgm:spPr/>
    </dgm:pt>
    <dgm:pt modelId="{D75ABED8-B7F5-4E9F-953F-FA92EA5CACF9}" type="pres">
      <dgm:prSet presAssocID="{2F63F776-B550-4F95-A2CE-2AA69356DAB9}" presName="parTx" presStyleLbl="revTx" presStyleIdx="4" presStyleCnt="5">
        <dgm:presLayoutVars>
          <dgm:chMax val="0"/>
          <dgm:chPref val="0"/>
        </dgm:presLayoutVars>
      </dgm:prSet>
      <dgm:spPr/>
    </dgm:pt>
  </dgm:ptLst>
  <dgm:cxnLst>
    <dgm:cxn modelId="{1D057E15-A0A8-4577-B569-4416B4BCCA9A}" srcId="{2C869022-1E28-49AC-A56D-2EB7893E02E2}" destId="{8E05B131-B212-4F72-A6E7-AD4ADF4E3381}" srcOrd="0" destOrd="0" parTransId="{E78D9737-6972-4CAB-8B1B-59D02F7C1329}" sibTransId="{0391AB98-5CEA-4AC3-A956-C013DB503C6F}"/>
    <dgm:cxn modelId="{0F14373F-5899-4546-B2B9-E063671D007B}" srcId="{2C869022-1E28-49AC-A56D-2EB7893E02E2}" destId="{445830DA-8E5F-4D2F-94F1-6D482920A7AC}" srcOrd="3" destOrd="0" parTransId="{E4F8649D-73A6-4F24-93A3-4FF1AE7F01B8}" sibTransId="{4C823C16-35BA-491D-835E-AF3080445ACD}"/>
    <dgm:cxn modelId="{9DCFF76A-323B-4D64-AA89-A471F07B8B59}" srcId="{2C869022-1E28-49AC-A56D-2EB7893E02E2}" destId="{B42FE87D-FE58-43B1-B783-3FD29EE2928F}" srcOrd="1" destOrd="0" parTransId="{CC930AE2-354E-4CC2-89E6-7470E66DEA39}" sibTransId="{00EF9015-D75B-4FC8-BBFA-8874077ABEFF}"/>
    <dgm:cxn modelId="{1358EF4F-82F7-4C8B-A9CA-2F6A02965A26}" srcId="{2C869022-1E28-49AC-A56D-2EB7893E02E2}" destId="{229C73F2-B3F6-40C9-9094-EA8DF5F4663F}" srcOrd="2" destOrd="0" parTransId="{8903E3BE-6322-4F7B-AA24-2D667C75F96F}" sibTransId="{D48E46CC-CE67-4569-A2A2-526CBF84AA74}"/>
    <dgm:cxn modelId="{DB786C75-17B4-4549-A0FF-60D8ED7EF8FB}" srcId="{2C869022-1E28-49AC-A56D-2EB7893E02E2}" destId="{2F63F776-B550-4F95-A2CE-2AA69356DAB9}" srcOrd="4" destOrd="0" parTransId="{A7E490FD-7BEB-49A8-B8A1-73DA4AF16520}" sibTransId="{2D45C238-7304-42F5-B566-7B2718E0CD35}"/>
    <dgm:cxn modelId="{E1BE8382-81E9-4299-8652-7F9C79A756BA}" type="presOf" srcId="{B42FE87D-FE58-43B1-B783-3FD29EE2928F}" destId="{9503C1C3-3FDE-4474-BC6D-82A50ED4DD7B}" srcOrd="0" destOrd="0" presId="urn:microsoft.com/office/officeart/2018/2/layout/IconVerticalSolidList"/>
    <dgm:cxn modelId="{A0E47284-D823-46CE-BC18-1D212F917ED9}" type="presOf" srcId="{445830DA-8E5F-4D2F-94F1-6D482920A7AC}" destId="{62F6A775-79ED-4094-BDF8-85B9D7CBF9AE}" srcOrd="0" destOrd="0" presId="urn:microsoft.com/office/officeart/2018/2/layout/IconVerticalSolidList"/>
    <dgm:cxn modelId="{A9A5FE9B-2E96-4BFC-B17D-D8CD67783A6D}" type="presOf" srcId="{229C73F2-B3F6-40C9-9094-EA8DF5F4663F}" destId="{AD7F75F7-1B8A-47FC-BB3D-282170F5B3B5}" srcOrd="0" destOrd="0" presId="urn:microsoft.com/office/officeart/2018/2/layout/IconVerticalSolidList"/>
    <dgm:cxn modelId="{BB1AC19D-7D3E-4B8C-B6AE-62E1123A1B8B}" type="presOf" srcId="{8E05B131-B212-4F72-A6E7-AD4ADF4E3381}" destId="{1A388950-7395-4A20-B3AF-1FB8EC1CEDCC}" srcOrd="0" destOrd="0" presId="urn:microsoft.com/office/officeart/2018/2/layout/IconVerticalSolidList"/>
    <dgm:cxn modelId="{845F9CB5-FB5D-4A9B-8A90-C714BD852620}" type="presOf" srcId="{2C869022-1E28-49AC-A56D-2EB7893E02E2}" destId="{2EBB898F-8063-475B-B3A8-0BD59B23EA65}" srcOrd="0" destOrd="0" presId="urn:microsoft.com/office/officeart/2018/2/layout/IconVerticalSolidList"/>
    <dgm:cxn modelId="{DF4E0CEE-E4C9-445A-89AC-DB6C90301BBA}" type="presOf" srcId="{2F63F776-B550-4F95-A2CE-2AA69356DAB9}" destId="{D75ABED8-B7F5-4E9F-953F-FA92EA5CACF9}" srcOrd="0" destOrd="0" presId="urn:microsoft.com/office/officeart/2018/2/layout/IconVerticalSolidList"/>
    <dgm:cxn modelId="{85AB8B40-5D7F-42EC-B85D-1FDD556C74C1}" type="presParOf" srcId="{2EBB898F-8063-475B-B3A8-0BD59B23EA65}" destId="{7ECF033E-FCEE-4495-9CB9-E6D108D03E8E}" srcOrd="0" destOrd="0" presId="urn:microsoft.com/office/officeart/2018/2/layout/IconVerticalSolidList"/>
    <dgm:cxn modelId="{A287E2C0-6489-43C7-9065-21C8158A5520}" type="presParOf" srcId="{7ECF033E-FCEE-4495-9CB9-E6D108D03E8E}" destId="{C7C6C33A-8AFE-4AE0-931E-CAED828A1CCB}" srcOrd="0" destOrd="0" presId="urn:microsoft.com/office/officeart/2018/2/layout/IconVerticalSolidList"/>
    <dgm:cxn modelId="{900CD453-9E65-47B6-9B91-C3C1BC81D2F5}" type="presParOf" srcId="{7ECF033E-FCEE-4495-9CB9-E6D108D03E8E}" destId="{A4ADEEEB-CE74-439D-BEDA-78CA9E6C26FF}" srcOrd="1" destOrd="0" presId="urn:microsoft.com/office/officeart/2018/2/layout/IconVerticalSolidList"/>
    <dgm:cxn modelId="{7BBE1C8A-A732-4722-9246-050B1E469E50}" type="presParOf" srcId="{7ECF033E-FCEE-4495-9CB9-E6D108D03E8E}" destId="{0F2CEFC8-FCBB-4029-ABF0-76BA790FD630}" srcOrd="2" destOrd="0" presId="urn:microsoft.com/office/officeart/2018/2/layout/IconVerticalSolidList"/>
    <dgm:cxn modelId="{A52D7D39-A4CB-4754-B695-079015BCE147}" type="presParOf" srcId="{7ECF033E-FCEE-4495-9CB9-E6D108D03E8E}" destId="{1A388950-7395-4A20-B3AF-1FB8EC1CEDCC}" srcOrd="3" destOrd="0" presId="urn:microsoft.com/office/officeart/2018/2/layout/IconVerticalSolidList"/>
    <dgm:cxn modelId="{309B4493-05BA-4206-A06E-94BAB873CCC9}" type="presParOf" srcId="{2EBB898F-8063-475B-B3A8-0BD59B23EA65}" destId="{5143EA84-1C74-471B-8D71-BD164F054278}" srcOrd="1" destOrd="0" presId="urn:microsoft.com/office/officeart/2018/2/layout/IconVerticalSolidList"/>
    <dgm:cxn modelId="{58B8BF7F-EB4C-4545-9E49-A248214ACDAB}" type="presParOf" srcId="{2EBB898F-8063-475B-B3A8-0BD59B23EA65}" destId="{2B68B7FC-47D7-493B-8873-A67E96AD3F22}" srcOrd="2" destOrd="0" presId="urn:microsoft.com/office/officeart/2018/2/layout/IconVerticalSolidList"/>
    <dgm:cxn modelId="{5617C267-89A8-4D8D-9028-879948C77222}" type="presParOf" srcId="{2B68B7FC-47D7-493B-8873-A67E96AD3F22}" destId="{7E264467-B461-48B2-8FAC-F3FBE7E27B1B}" srcOrd="0" destOrd="0" presId="urn:microsoft.com/office/officeart/2018/2/layout/IconVerticalSolidList"/>
    <dgm:cxn modelId="{C7B4AFDE-672D-4ED9-9D8B-8D1046442CDD}" type="presParOf" srcId="{2B68B7FC-47D7-493B-8873-A67E96AD3F22}" destId="{DA6743C9-BFAA-429A-98CA-D2B104FB3441}" srcOrd="1" destOrd="0" presId="urn:microsoft.com/office/officeart/2018/2/layout/IconVerticalSolidList"/>
    <dgm:cxn modelId="{FBF59C55-EEA0-425B-94C5-77FD863CF4F6}" type="presParOf" srcId="{2B68B7FC-47D7-493B-8873-A67E96AD3F22}" destId="{8B8A8973-5D94-4194-935F-34E5E858F501}" srcOrd="2" destOrd="0" presId="urn:microsoft.com/office/officeart/2018/2/layout/IconVerticalSolidList"/>
    <dgm:cxn modelId="{30E10218-14EB-4C2C-B56F-AE3D59B52A76}" type="presParOf" srcId="{2B68B7FC-47D7-493B-8873-A67E96AD3F22}" destId="{9503C1C3-3FDE-4474-BC6D-82A50ED4DD7B}" srcOrd="3" destOrd="0" presId="urn:microsoft.com/office/officeart/2018/2/layout/IconVerticalSolidList"/>
    <dgm:cxn modelId="{CF787114-0613-499B-BA08-E2BA4DEADB5F}" type="presParOf" srcId="{2EBB898F-8063-475B-B3A8-0BD59B23EA65}" destId="{E0338106-B914-411C-9C2E-459CA45F4E6B}" srcOrd="3" destOrd="0" presId="urn:microsoft.com/office/officeart/2018/2/layout/IconVerticalSolidList"/>
    <dgm:cxn modelId="{DEFEFC26-3B4D-4F42-A57B-B91B29020781}" type="presParOf" srcId="{2EBB898F-8063-475B-B3A8-0BD59B23EA65}" destId="{FF4F1F3F-9BE7-43C6-81DF-BE8252D3F9EE}" srcOrd="4" destOrd="0" presId="urn:microsoft.com/office/officeart/2018/2/layout/IconVerticalSolidList"/>
    <dgm:cxn modelId="{9E555647-3DDD-4A4B-BCA1-859BF232D23B}" type="presParOf" srcId="{FF4F1F3F-9BE7-43C6-81DF-BE8252D3F9EE}" destId="{B7B687D7-5D12-4B4F-9C69-C5DA8329C2C0}" srcOrd="0" destOrd="0" presId="urn:microsoft.com/office/officeart/2018/2/layout/IconVerticalSolidList"/>
    <dgm:cxn modelId="{7BE0A06E-C4C0-449D-B3FB-9DD8A6645312}" type="presParOf" srcId="{FF4F1F3F-9BE7-43C6-81DF-BE8252D3F9EE}" destId="{DEE06F9A-861E-44C1-82D7-7151B085D0BA}" srcOrd="1" destOrd="0" presId="urn:microsoft.com/office/officeart/2018/2/layout/IconVerticalSolidList"/>
    <dgm:cxn modelId="{E2BD5530-4794-4C20-AF72-3D2BCCC22171}" type="presParOf" srcId="{FF4F1F3F-9BE7-43C6-81DF-BE8252D3F9EE}" destId="{9A1A1DDF-82F1-43C5-A61C-3B69AA07A743}" srcOrd="2" destOrd="0" presId="urn:microsoft.com/office/officeart/2018/2/layout/IconVerticalSolidList"/>
    <dgm:cxn modelId="{71FB2C59-D5D0-404F-8691-4D5911CBA297}" type="presParOf" srcId="{FF4F1F3F-9BE7-43C6-81DF-BE8252D3F9EE}" destId="{AD7F75F7-1B8A-47FC-BB3D-282170F5B3B5}" srcOrd="3" destOrd="0" presId="urn:microsoft.com/office/officeart/2018/2/layout/IconVerticalSolidList"/>
    <dgm:cxn modelId="{6B618D86-3DA6-4D5B-B0CD-52C0CDD39048}" type="presParOf" srcId="{2EBB898F-8063-475B-B3A8-0BD59B23EA65}" destId="{A21BC4E9-631F-48C6-9097-3445188808DB}" srcOrd="5" destOrd="0" presId="urn:microsoft.com/office/officeart/2018/2/layout/IconVerticalSolidList"/>
    <dgm:cxn modelId="{5FECF60A-C0B1-452E-A85B-7834D3053E01}" type="presParOf" srcId="{2EBB898F-8063-475B-B3A8-0BD59B23EA65}" destId="{567D9B61-3ED1-4BF6-A451-669CBE245B36}" srcOrd="6" destOrd="0" presId="urn:microsoft.com/office/officeart/2018/2/layout/IconVerticalSolidList"/>
    <dgm:cxn modelId="{7889AFF9-0F08-47AC-9799-8D1DE304F499}" type="presParOf" srcId="{567D9B61-3ED1-4BF6-A451-669CBE245B36}" destId="{790666A5-A3D2-468A-A207-1E81D893826C}" srcOrd="0" destOrd="0" presId="urn:microsoft.com/office/officeart/2018/2/layout/IconVerticalSolidList"/>
    <dgm:cxn modelId="{A7246FCC-B705-4F89-8D46-F0C6C76FA4FC}" type="presParOf" srcId="{567D9B61-3ED1-4BF6-A451-669CBE245B36}" destId="{629C2C01-1DF1-4BE7-A133-0B837167C64F}" srcOrd="1" destOrd="0" presId="urn:microsoft.com/office/officeart/2018/2/layout/IconVerticalSolidList"/>
    <dgm:cxn modelId="{FAC3A1F5-1FBC-44E9-B7D0-EEF379751EAC}" type="presParOf" srcId="{567D9B61-3ED1-4BF6-A451-669CBE245B36}" destId="{3275E9E9-4797-411C-8798-4547FB1AD34D}" srcOrd="2" destOrd="0" presId="urn:microsoft.com/office/officeart/2018/2/layout/IconVerticalSolidList"/>
    <dgm:cxn modelId="{C5800ABD-1FF9-4C9D-A4DF-43A530B249CD}" type="presParOf" srcId="{567D9B61-3ED1-4BF6-A451-669CBE245B36}" destId="{62F6A775-79ED-4094-BDF8-85B9D7CBF9AE}" srcOrd="3" destOrd="0" presId="urn:microsoft.com/office/officeart/2018/2/layout/IconVerticalSolidList"/>
    <dgm:cxn modelId="{A5308E16-8A4E-4ED0-886B-371CD21EB446}" type="presParOf" srcId="{2EBB898F-8063-475B-B3A8-0BD59B23EA65}" destId="{81583610-C725-4ECF-811C-5FB0029D963A}" srcOrd="7" destOrd="0" presId="urn:microsoft.com/office/officeart/2018/2/layout/IconVerticalSolidList"/>
    <dgm:cxn modelId="{2E52DAD4-431F-43A0-9533-A440314F47CE}" type="presParOf" srcId="{2EBB898F-8063-475B-B3A8-0BD59B23EA65}" destId="{DC7FCE7B-643B-4E6B-87C2-15FB7261BC2F}" srcOrd="8" destOrd="0" presId="urn:microsoft.com/office/officeart/2018/2/layout/IconVerticalSolidList"/>
    <dgm:cxn modelId="{C0E6ACAE-1862-4CAA-9045-BA74FE8DE582}" type="presParOf" srcId="{DC7FCE7B-643B-4E6B-87C2-15FB7261BC2F}" destId="{325A815F-C828-4993-B527-C830C211C0FB}" srcOrd="0" destOrd="0" presId="urn:microsoft.com/office/officeart/2018/2/layout/IconVerticalSolidList"/>
    <dgm:cxn modelId="{1D9CCB69-9C9D-4DD6-A289-5CFF38156E61}" type="presParOf" srcId="{DC7FCE7B-643B-4E6B-87C2-15FB7261BC2F}" destId="{A31D97DE-FD6E-4AE9-9997-5E37A64E3D09}" srcOrd="1" destOrd="0" presId="urn:microsoft.com/office/officeart/2018/2/layout/IconVerticalSolidList"/>
    <dgm:cxn modelId="{7F76E1BB-E8A8-4328-B73A-2683F0AC7486}" type="presParOf" srcId="{DC7FCE7B-643B-4E6B-87C2-15FB7261BC2F}" destId="{CD1968B8-B0C4-420D-BE21-FE706DCBD05C}" srcOrd="2" destOrd="0" presId="urn:microsoft.com/office/officeart/2018/2/layout/IconVerticalSolidList"/>
    <dgm:cxn modelId="{CB7D0678-8305-45FA-BB0B-BB813C7DDC06}" type="presParOf" srcId="{DC7FCE7B-643B-4E6B-87C2-15FB7261BC2F}" destId="{D75ABED8-B7F5-4E9F-953F-FA92EA5CAC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7DC07-FC2E-47E5-8D85-17247BE536CC}">
      <dsp:nvSpPr>
        <dsp:cNvPr id="0" name=""/>
        <dsp:cNvSpPr/>
      </dsp:nvSpPr>
      <dsp:spPr>
        <a:xfrm>
          <a:off x="0" y="1552"/>
          <a:ext cx="10691265" cy="7866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E1B512-A1AC-4206-96CE-3347605A83EF}">
      <dsp:nvSpPr>
        <dsp:cNvPr id="0" name=""/>
        <dsp:cNvSpPr/>
      </dsp:nvSpPr>
      <dsp:spPr>
        <a:xfrm>
          <a:off x="237974" y="178558"/>
          <a:ext cx="432681" cy="432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FDDFC-6E0D-4EAA-8B34-48CA458B6163}">
      <dsp:nvSpPr>
        <dsp:cNvPr id="0" name=""/>
        <dsp:cNvSpPr/>
      </dsp:nvSpPr>
      <dsp:spPr>
        <a:xfrm>
          <a:off x="908630" y="1552"/>
          <a:ext cx="9782634" cy="78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58" tIns="83258" rIns="83258" bIns="83258" numCol="1" spcCol="1270" anchor="ctr" anchorCtr="0">
          <a:noAutofit/>
        </a:bodyPr>
        <a:lstStyle/>
        <a:p>
          <a:pPr marL="0" lvl="0" indent="0" algn="l" defTabSz="844550">
            <a:lnSpc>
              <a:spcPct val="100000"/>
            </a:lnSpc>
            <a:spcBef>
              <a:spcPct val="0"/>
            </a:spcBef>
            <a:spcAft>
              <a:spcPct val="35000"/>
            </a:spcAft>
            <a:buNone/>
          </a:pPr>
          <a:r>
            <a:rPr lang="en-US" sz="1900" kern="1200"/>
            <a:t>✅ wordcloud = WordCloud(width=800, height=400, background_color='white').generate_from_frequencies(word_freq)</a:t>
          </a:r>
        </a:p>
      </dsp:txBody>
      <dsp:txXfrm>
        <a:off x="908630" y="1552"/>
        <a:ext cx="9782634" cy="786692"/>
      </dsp:txXfrm>
    </dsp:sp>
    <dsp:sp modelId="{D24A4948-6367-4F94-897D-A478CED92648}">
      <dsp:nvSpPr>
        <dsp:cNvPr id="0" name=""/>
        <dsp:cNvSpPr/>
      </dsp:nvSpPr>
      <dsp:spPr>
        <a:xfrm>
          <a:off x="0" y="984918"/>
          <a:ext cx="10691265" cy="7866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D060D-12BB-43FD-B3D7-568E687C015D}">
      <dsp:nvSpPr>
        <dsp:cNvPr id="0" name=""/>
        <dsp:cNvSpPr/>
      </dsp:nvSpPr>
      <dsp:spPr>
        <a:xfrm>
          <a:off x="237974" y="1161924"/>
          <a:ext cx="432681" cy="432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7419C-7C91-4294-A5F1-45D2517BBA68}">
      <dsp:nvSpPr>
        <dsp:cNvPr id="0" name=""/>
        <dsp:cNvSpPr/>
      </dsp:nvSpPr>
      <dsp:spPr>
        <a:xfrm>
          <a:off x="908630" y="984918"/>
          <a:ext cx="9782634" cy="78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58" tIns="83258" rIns="83258" bIns="83258" numCol="1" spcCol="1270" anchor="ctr" anchorCtr="0">
          <a:noAutofit/>
        </a:bodyPr>
        <a:lstStyle/>
        <a:p>
          <a:pPr marL="0" lvl="0" indent="0" algn="l" defTabSz="844550">
            <a:lnSpc>
              <a:spcPct val="100000"/>
            </a:lnSpc>
            <a:spcBef>
              <a:spcPct val="0"/>
            </a:spcBef>
            <a:spcAft>
              <a:spcPct val="35000"/>
            </a:spcAft>
            <a:buNone/>
          </a:pPr>
          <a:r>
            <a:rPr lang="en-US" sz="1900" kern="1200"/>
            <a:t>This line </a:t>
          </a:r>
          <a:r>
            <a:rPr lang="en-US" sz="1900" b="1" kern="1200"/>
            <a:t>creates the word cloud</a:t>
          </a:r>
          <a:r>
            <a:rPr lang="en-US" sz="1900" kern="1200"/>
            <a:t>.</a:t>
          </a:r>
        </a:p>
      </dsp:txBody>
      <dsp:txXfrm>
        <a:off x="908630" y="984918"/>
        <a:ext cx="9782634" cy="786692"/>
      </dsp:txXfrm>
    </dsp:sp>
    <dsp:sp modelId="{D478ED46-A5D0-444A-B4B7-CE5B8A24F4BE}">
      <dsp:nvSpPr>
        <dsp:cNvPr id="0" name=""/>
        <dsp:cNvSpPr/>
      </dsp:nvSpPr>
      <dsp:spPr>
        <a:xfrm>
          <a:off x="0" y="1968284"/>
          <a:ext cx="10691265" cy="7866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340C9-E4B7-4877-B76D-FCF56A225930}">
      <dsp:nvSpPr>
        <dsp:cNvPr id="0" name=""/>
        <dsp:cNvSpPr/>
      </dsp:nvSpPr>
      <dsp:spPr>
        <a:xfrm>
          <a:off x="237974" y="2145290"/>
          <a:ext cx="432681" cy="4326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9D2E9-3340-43BB-B023-400F4094F23D}">
      <dsp:nvSpPr>
        <dsp:cNvPr id="0" name=""/>
        <dsp:cNvSpPr/>
      </dsp:nvSpPr>
      <dsp:spPr>
        <a:xfrm>
          <a:off x="908630" y="1968284"/>
          <a:ext cx="4811069" cy="78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58" tIns="83258" rIns="83258" bIns="83258" numCol="1" spcCol="1270" anchor="ctr" anchorCtr="0">
          <a:noAutofit/>
        </a:bodyPr>
        <a:lstStyle/>
        <a:p>
          <a:pPr marL="0" lvl="0" indent="0" algn="l" defTabSz="844550">
            <a:lnSpc>
              <a:spcPct val="100000"/>
            </a:lnSpc>
            <a:spcBef>
              <a:spcPct val="0"/>
            </a:spcBef>
            <a:spcAft>
              <a:spcPct val="35000"/>
            </a:spcAft>
            <a:buNone/>
          </a:pPr>
          <a:r>
            <a:rPr lang="en-US" sz="1900" kern="1200"/>
            <a:t>WordCloud(...) sets up:</a:t>
          </a:r>
        </a:p>
      </dsp:txBody>
      <dsp:txXfrm>
        <a:off x="908630" y="1968284"/>
        <a:ext cx="4811069" cy="786692"/>
      </dsp:txXfrm>
    </dsp:sp>
    <dsp:sp modelId="{AF6C39DD-DFE5-4DE7-B320-16C9305D503B}">
      <dsp:nvSpPr>
        <dsp:cNvPr id="0" name=""/>
        <dsp:cNvSpPr/>
      </dsp:nvSpPr>
      <dsp:spPr>
        <a:xfrm>
          <a:off x="5719699" y="1968284"/>
          <a:ext cx="4971565" cy="78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58" tIns="83258" rIns="83258" bIns="83258" numCol="1" spcCol="1270" anchor="ctr" anchorCtr="0">
          <a:noAutofit/>
        </a:bodyPr>
        <a:lstStyle/>
        <a:p>
          <a:pPr marL="0" lvl="0" indent="0" algn="l" defTabSz="577850">
            <a:lnSpc>
              <a:spcPct val="100000"/>
            </a:lnSpc>
            <a:spcBef>
              <a:spcPct val="0"/>
            </a:spcBef>
            <a:spcAft>
              <a:spcPct val="35000"/>
            </a:spcAft>
            <a:buNone/>
          </a:pPr>
          <a:r>
            <a:rPr lang="en-US" sz="1300" kern="1200"/>
            <a:t>width=800, height=400: Size of the image</a:t>
          </a:r>
        </a:p>
        <a:p>
          <a:pPr marL="0" lvl="0" indent="0" algn="l" defTabSz="577850">
            <a:lnSpc>
              <a:spcPct val="100000"/>
            </a:lnSpc>
            <a:spcBef>
              <a:spcPct val="0"/>
            </a:spcBef>
            <a:spcAft>
              <a:spcPct val="35000"/>
            </a:spcAft>
            <a:buNone/>
          </a:pPr>
          <a:r>
            <a:rPr lang="en-US" sz="1300" kern="1200"/>
            <a:t>background_color='white': Background will be white</a:t>
          </a:r>
        </a:p>
      </dsp:txBody>
      <dsp:txXfrm>
        <a:off x="5719699" y="1968284"/>
        <a:ext cx="4971565" cy="786692"/>
      </dsp:txXfrm>
    </dsp:sp>
    <dsp:sp modelId="{ADF4D5D6-325F-4237-9625-D9AA9F480DFE}">
      <dsp:nvSpPr>
        <dsp:cNvPr id="0" name=""/>
        <dsp:cNvSpPr/>
      </dsp:nvSpPr>
      <dsp:spPr>
        <a:xfrm>
          <a:off x="0" y="2951650"/>
          <a:ext cx="10691265" cy="7866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56081-748C-4E1C-AC43-C761BE5E02F5}">
      <dsp:nvSpPr>
        <dsp:cNvPr id="0" name=""/>
        <dsp:cNvSpPr/>
      </dsp:nvSpPr>
      <dsp:spPr>
        <a:xfrm>
          <a:off x="237974" y="3128656"/>
          <a:ext cx="432681" cy="4326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C69B80-BDB3-498B-A6B6-2F5B5E1C73B1}">
      <dsp:nvSpPr>
        <dsp:cNvPr id="0" name=""/>
        <dsp:cNvSpPr/>
      </dsp:nvSpPr>
      <dsp:spPr>
        <a:xfrm>
          <a:off x="908630" y="2951650"/>
          <a:ext cx="4811069" cy="78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58" tIns="83258" rIns="83258" bIns="83258" numCol="1" spcCol="1270" anchor="ctr" anchorCtr="0">
          <a:noAutofit/>
        </a:bodyPr>
        <a:lstStyle/>
        <a:p>
          <a:pPr marL="0" lvl="0" indent="0" algn="l" defTabSz="844550">
            <a:lnSpc>
              <a:spcPct val="100000"/>
            </a:lnSpc>
            <a:spcBef>
              <a:spcPct val="0"/>
            </a:spcBef>
            <a:spcAft>
              <a:spcPct val="35000"/>
            </a:spcAft>
            <a:buNone/>
          </a:pPr>
          <a:r>
            <a:rPr lang="en-US" sz="1900" kern="1200"/>
            <a:t>.generate_from_frequencies(word_freq):</a:t>
          </a:r>
        </a:p>
      </dsp:txBody>
      <dsp:txXfrm>
        <a:off x="908630" y="2951650"/>
        <a:ext cx="4811069" cy="786692"/>
      </dsp:txXfrm>
    </dsp:sp>
    <dsp:sp modelId="{72592604-13CD-464C-97E1-3947CA0E7FB1}">
      <dsp:nvSpPr>
        <dsp:cNvPr id="0" name=""/>
        <dsp:cNvSpPr/>
      </dsp:nvSpPr>
      <dsp:spPr>
        <a:xfrm>
          <a:off x="5719699" y="2951650"/>
          <a:ext cx="4971565" cy="78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58" tIns="83258" rIns="83258" bIns="83258" numCol="1" spcCol="1270" anchor="ctr" anchorCtr="0">
          <a:noAutofit/>
        </a:bodyPr>
        <a:lstStyle/>
        <a:p>
          <a:pPr marL="0" lvl="0" indent="0" algn="l" defTabSz="577850">
            <a:lnSpc>
              <a:spcPct val="100000"/>
            </a:lnSpc>
            <a:spcBef>
              <a:spcPct val="0"/>
            </a:spcBef>
            <a:spcAft>
              <a:spcPct val="35000"/>
            </a:spcAft>
            <a:buNone/>
          </a:pPr>
          <a:r>
            <a:rPr lang="en-US" sz="1300" kern="1200"/>
            <a:t>Takes a dictionary where keys = words, values = frequencies</a:t>
          </a:r>
        </a:p>
        <a:p>
          <a:pPr marL="0" lvl="0" indent="0" algn="l" defTabSz="577850">
            <a:lnSpc>
              <a:spcPct val="100000"/>
            </a:lnSpc>
            <a:spcBef>
              <a:spcPct val="0"/>
            </a:spcBef>
            <a:spcAft>
              <a:spcPct val="35000"/>
            </a:spcAft>
            <a:buNone/>
          </a:pPr>
          <a:r>
            <a:rPr lang="en-US" sz="1300" kern="1200"/>
            <a:t>The size of each word in the cloud will depend on how frequent it is</a:t>
          </a:r>
        </a:p>
      </dsp:txBody>
      <dsp:txXfrm>
        <a:off x="5719699" y="2951650"/>
        <a:ext cx="4971565" cy="786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2A285-7111-4D02-A9AC-1F437D82B81C}">
      <dsp:nvSpPr>
        <dsp:cNvPr id="0" name=""/>
        <dsp:cNvSpPr/>
      </dsp:nvSpPr>
      <dsp:spPr>
        <a:xfrm>
          <a:off x="0" y="671"/>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4DBD6-27EA-46E7-A2DC-BF47EB2A4F02}">
      <dsp:nvSpPr>
        <dsp:cNvPr id="0" name=""/>
        <dsp:cNvSpPr/>
      </dsp:nvSpPr>
      <dsp:spPr>
        <a:xfrm>
          <a:off x="475163" y="354098"/>
          <a:ext cx="863933" cy="863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0F8F2B-6984-4B7D-B368-1C664A78B556}">
      <dsp:nvSpPr>
        <dsp:cNvPr id="0" name=""/>
        <dsp:cNvSpPr/>
      </dsp:nvSpPr>
      <dsp:spPr>
        <a:xfrm>
          <a:off x="1814259" y="671"/>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90000"/>
            </a:lnSpc>
            <a:spcBef>
              <a:spcPct val="0"/>
            </a:spcBef>
            <a:spcAft>
              <a:spcPct val="35000"/>
            </a:spcAft>
            <a:buNone/>
          </a:pPr>
          <a:r>
            <a:rPr lang="en-US" sz="2500" kern="1200"/>
            <a:t>Analyzing customer reviews (frequent issues or praises)</a:t>
          </a:r>
        </a:p>
      </dsp:txBody>
      <dsp:txXfrm>
        <a:off x="1814259" y="671"/>
        <a:ext cx="4357688" cy="1570787"/>
      </dsp:txXfrm>
    </dsp:sp>
    <dsp:sp modelId="{0C45FB2A-00C4-4B37-B2F4-D76EFFB33A14}">
      <dsp:nvSpPr>
        <dsp:cNvPr id="0" name=""/>
        <dsp:cNvSpPr/>
      </dsp:nvSpPr>
      <dsp:spPr>
        <a:xfrm>
          <a:off x="0" y="1964156"/>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66E6C-A638-48FC-AA23-A50A500546E9}">
      <dsp:nvSpPr>
        <dsp:cNvPr id="0" name=""/>
        <dsp:cNvSpPr/>
      </dsp:nvSpPr>
      <dsp:spPr>
        <a:xfrm>
          <a:off x="475163" y="2317583"/>
          <a:ext cx="863933" cy="863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C4E151-86F7-40DA-92E7-898A3AD97A96}">
      <dsp:nvSpPr>
        <dsp:cNvPr id="0" name=""/>
        <dsp:cNvSpPr/>
      </dsp:nvSpPr>
      <dsp:spPr>
        <a:xfrm>
          <a:off x="1814259" y="1964156"/>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90000"/>
            </a:lnSpc>
            <a:spcBef>
              <a:spcPct val="0"/>
            </a:spcBef>
            <a:spcAft>
              <a:spcPct val="35000"/>
            </a:spcAft>
            <a:buNone/>
          </a:pPr>
          <a:r>
            <a:rPr lang="en-US" sz="2500" kern="1200"/>
            <a:t>Exploring research articles for frequent topics</a:t>
          </a:r>
        </a:p>
      </dsp:txBody>
      <dsp:txXfrm>
        <a:off x="1814259" y="1964156"/>
        <a:ext cx="4357688" cy="1570787"/>
      </dsp:txXfrm>
    </dsp:sp>
    <dsp:sp modelId="{9B05B6CD-CFB5-41B1-874D-EEC7FF51DEE4}">
      <dsp:nvSpPr>
        <dsp:cNvPr id="0" name=""/>
        <dsp:cNvSpPr/>
      </dsp:nvSpPr>
      <dsp:spPr>
        <a:xfrm>
          <a:off x="0" y="3927640"/>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5F994-E905-4D4E-8D92-53DD30569DE8}">
      <dsp:nvSpPr>
        <dsp:cNvPr id="0" name=""/>
        <dsp:cNvSpPr/>
      </dsp:nvSpPr>
      <dsp:spPr>
        <a:xfrm>
          <a:off x="475163" y="4281068"/>
          <a:ext cx="863933" cy="8639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D4758A-C98F-4D7A-97EA-CF54789D0864}">
      <dsp:nvSpPr>
        <dsp:cNvPr id="0" name=""/>
        <dsp:cNvSpPr/>
      </dsp:nvSpPr>
      <dsp:spPr>
        <a:xfrm>
          <a:off x="1814259" y="3927640"/>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90000"/>
            </a:lnSpc>
            <a:spcBef>
              <a:spcPct val="0"/>
            </a:spcBef>
            <a:spcAft>
              <a:spcPct val="35000"/>
            </a:spcAft>
            <a:buNone/>
          </a:pPr>
          <a:r>
            <a:rPr lang="en-US" sz="2500" kern="1200"/>
            <a:t>Social media trend analysis</a:t>
          </a:r>
        </a:p>
      </dsp:txBody>
      <dsp:txXfrm>
        <a:off x="1814259" y="3927640"/>
        <a:ext cx="4357688" cy="1570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8D8D9-0BB6-48A3-A855-A098C635BFDC}">
      <dsp:nvSpPr>
        <dsp:cNvPr id="0" name=""/>
        <dsp:cNvSpPr/>
      </dsp:nvSpPr>
      <dsp:spPr>
        <a:xfrm>
          <a:off x="3376241" y="2928843"/>
          <a:ext cx="674523" cy="2175336"/>
        </a:xfrm>
        <a:custGeom>
          <a:avLst/>
          <a:gdLst/>
          <a:ahLst/>
          <a:cxnLst/>
          <a:rect l="0" t="0" r="0" b="0"/>
          <a:pathLst>
            <a:path>
              <a:moveTo>
                <a:pt x="0" y="0"/>
              </a:moveTo>
              <a:lnTo>
                <a:pt x="337261" y="0"/>
              </a:lnTo>
              <a:lnTo>
                <a:pt x="337261" y="2175336"/>
              </a:lnTo>
              <a:lnTo>
                <a:pt x="674523" y="217533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2A0D17-15DB-4C18-B35E-602BF6C49046}">
      <dsp:nvSpPr>
        <dsp:cNvPr id="0" name=""/>
        <dsp:cNvSpPr/>
      </dsp:nvSpPr>
      <dsp:spPr>
        <a:xfrm>
          <a:off x="3376241" y="2928843"/>
          <a:ext cx="674523" cy="725112"/>
        </a:xfrm>
        <a:custGeom>
          <a:avLst/>
          <a:gdLst/>
          <a:ahLst/>
          <a:cxnLst/>
          <a:rect l="0" t="0" r="0" b="0"/>
          <a:pathLst>
            <a:path>
              <a:moveTo>
                <a:pt x="0" y="0"/>
              </a:moveTo>
              <a:lnTo>
                <a:pt x="337261" y="0"/>
              </a:lnTo>
              <a:lnTo>
                <a:pt x="337261" y="725112"/>
              </a:lnTo>
              <a:lnTo>
                <a:pt x="674523" y="72511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51F47E-CB23-41D7-988B-98FFCBCB7FC5}">
      <dsp:nvSpPr>
        <dsp:cNvPr id="0" name=""/>
        <dsp:cNvSpPr/>
      </dsp:nvSpPr>
      <dsp:spPr>
        <a:xfrm>
          <a:off x="3376241" y="2203731"/>
          <a:ext cx="674523" cy="725112"/>
        </a:xfrm>
        <a:custGeom>
          <a:avLst/>
          <a:gdLst/>
          <a:ahLst/>
          <a:cxnLst/>
          <a:rect l="0" t="0" r="0" b="0"/>
          <a:pathLst>
            <a:path>
              <a:moveTo>
                <a:pt x="0" y="725112"/>
              </a:moveTo>
              <a:lnTo>
                <a:pt x="337261" y="725112"/>
              </a:lnTo>
              <a:lnTo>
                <a:pt x="337261" y="0"/>
              </a:lnTo>
              <a:lnTo>
                <a:pt x="674523"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C03480-1AF9-4D3F-9314-D3F882A3AF3C}">
      <dsp:nvSpPr>
        <dsp:cNvPr id="0" name=""/>
        <dsp:cNvSpPr/>
      </dsp:nvSpPr>
      <dsp:spPr>
        <a:xfrm>
          <a:off x="3376241" y="753506"/>
          <a:ext cx="674523" cy="2175336"/>
        </a:xfrm>
        <a:custGeom>
          <a:avLst/>
          <a:gdLst/>
          <a:ahLst/>
          <a:cxnLst/>
          <a:rect l="0" t="0" r="0" b="0"/>
          <a:pathLst>
            <a:path>
              <a:moveTo>
                <a:pt x="0" y="2175336"/>
              </a:moveTo>
              <a:lnTo>
                <a:pt x="337261" y="2175336"/>
              </a:lnTo>
              <a:lnTo>
                <a:pt x="337261" y="0"/>
              </a:lnTo>
              <a:lnTo>
                <a:pt x="674523"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B69CFC-FFF1-48D1-855E-871D6EB6DDD0}">
      <dsp:nvSpPr>
        <dsp:cNvPr id="0" name=""/>
        <dsp:cNvSpPr/>
      </dsp:nvSpPr>
      <dsp:spPr>
        <a:xfrm>
          <a:off x="3626" y="964295"/>
          <a:ext cx="3372615" cy="1028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 tsne = TSNE(n_components=2, random_state=42, perplexity=30)</a:t>
          </a:r>
        </a:p>
      </dsp:txBody>
      <dsp:txXfrm>
        <a:off x="3626" y="964295"/>
        <a:ext cx="3372615" cy="1028647"/>
      </dsp:txXfrm>
    </dsp:sp>
    <dsp:sp modelId="{A6449A0B-CFDD-4B95-B41C-2C5052490B89}">
      <dsp:nvSpPr>
        <dsp:cNvPr id="0" name=""/>
        <dsp:cNvSpPr/>
      </dsp:nvSpPr>
      <dsp:spPr>
        <a:xfrm>
          <a:off x="3626" y="2414519"/>
          <a:ext cx="3372615" cy="1028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Creates a </a:t>
          </a:r>
          <a:r>
            <a:rPr lang="en-US" sz="1700" b="1" kern="1200"/>
            <a:t>t-SNE object</a:t>
          </a:r>
          <a:r>
            <a:rPr lang="en-US" sz="1700" kern="1200"/>
            <a:t> with:</a:t>
          </a:r>
        </a:p>
      </dsp:txBody>
      <dsp:txXfrm>
        <a:off x="3626" y="2414519"/>
        <a:ext cx="3372615" cy="1028647"/>
      </dsp:txXfrm>
    </dsp:sp>
    <dsp:sp modelId="{6845C13D-08AA-467A-82C6-86D1AD6706EC}">
      <dsp:nvSpPr>
        <dsp:cNvPr id="0" name=""/>
        <dsp:cNvSpPr/>
      </dsp:nvSpPr>
      <dsp:spPr>
        <a:xfrm>
          <a:off x="4050764" y="239183"/>
          <a:ext cx="3372615" cy="1028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n_components=2: We want to reduce data to 2 dimensions (for 2D plotting)</a:t>
          </a:r>
        </a:p>
      </dsp:txBody>
      <dsp:txXfrm>
        <a:off x="4050764" y="239183"/>
        <a:ext cx="3372615" cy="1028647"/>
      </dsp:txXfrm>
    </dsp:sp>
    <dsp:sp modelId="{82F4C7E6-95C7-4C55-B370-50A8D53C7500}">
      <dsp:nvSpPr>
        <dsp:cNvPr id="0" name=""/>
        <dsp:cNvSpPr/>
      </dsp:nvSpPr>
      <dsp:spPr>
        <a:xfrm>
          <a:off x="4050764" y="1689407"/>
          <a:ext cx="3372615" cy="1028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random_state=42: Fixes the randomness for reproducibility (optional)</a:t>
          </a:r>
        </a:p>
      </dsp:txBody>
      <dsp:txXfrm>
        <a:off x="4050764" y="1689407"/>
        <a:ext cx="3372615" cy="1028647"/>
      </dsp:txXfrm>
    </dsp:sp>
    <dsp:sp modelId="{EBFACE44-A7C3-480F-B7CA-C04F6DA46004}">
      <dsp:nvSpPr>
        <dsp:cNvPr id="0" name=""/>
        <dsp:cNvSpPr/>
      </dsp:nvSpPr>
      <dsp:spPr>
        <a:xfrm>
          <a:off x="4050764" y="3139631"/>
          <a:ext cx="3372615" cy="1028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perplexity=30: Controls how t-SNE balances local vs. global structure</a:t>
          </a:r>
          <a:br>
            <a:rPr lang="en-US" sz="1700" kern="1200"/>
          </a:br>
          <a:r>
            <a:rPr lang="en-US" sz="1700" kern="1200"/>
            <a:t> (typically between 5 and 50 — 30 is a common value)</a:t>
          </a:r>
        </a:p>
      </dsp:txBody>
      <dsp:txXfrm>
        <a:off x="4050764" y="3139631"/>
        <a:ext cx="3372615" cy="1028647"/>
      </dsp:txXfrm>
    </dsp:sp>
    <dsp:sp modelId="{921D0834-DE04-4F33-A13C-67713E903BA1}">
      <dsp:nvSpPr>
        <dsp:cNvPr id="0" name=""/>
        <dsp:cNvSpPr/>
      </dsp:nvSpPr>
      <dsp:spPr>
        <a:xfrm>
          <a:off x="4050764" y="4589856"/>
          <a:ext cx="3372615" cy="1028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 "You can think of </a:t>
          </a:r>
          <a:r>
            <a:rPr lang="en-US" sz="1700" b="1" kern="1200"/>
            <a:t>perplexity</a:t>
          </a:r>
          <a:r>
            <a:rPr lang="en-US" sz="1700" kern="1200"/>
            <a:t> as how many neighbors t-SNE considers when placing each point."</a:t>
          </a:r>
        </a:p>
      </dsp:txBody>
      <dsp:txXfrm>
        <a:off x="4050764" y="4589856"/>
        <a:ext cx="3372615" cy="1028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6C33A-8AFE-4AE0-931E-CAED828A1CCB}">
      <dsp:nvSpPr>
        <dsp:cNvPr id="0" name=""/>
        <dsp:cNvSpPr/>
      </dsp:nvSpPr>
      <dsp:spPr>
        <a:xfrm>
          <a:off x="0" y="4296"/>
          <a:ext cx="6171948" cy="915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DEEEB-CE74-439D-BEDA-78CA9E6C26FF}">
      <dsp:nvSpPr>
        <dsp:cNvPr id="0" name=""/>
        <dsp:cNvSpPr/>
      </dsp:nvSpPr>
      <dsp:spPr>
        <a:xfrm>
          <a:off x="276813" y="210190"/>
          <a:ext cx="503296" cy="503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388950-7395-4A20-B3AF-1FB8EC1CEDCC}">
      <dsp:nvSpPr>
        <dsp:cNvPr id="0" name=""/>
        <dsp:cNvSpPr/>
      </dsp:nvSpPr>
      <dsp:spPr>
        <a:xfrm>
          <a:off x="1056922" y="4296"/>
          <a:ext cx="5115025" cy="91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46" tIns="96846" rIns="96846" bIns="96846" numCol="1" spcCol="1270" anchor="ctr" anchorCtr="0">
          <a:noAutofit/>
        </a:bodyPr>
        <a:lstStyle/>
        <a:p>
          <a:pPr marL="0" lvl="0" indent="0" algn="l" defTabSz="800100">
            <a:lnSpc>
              <a:spcPct val="90000"/>
            </a:lnSpc>
            <a:spcBef>
              <a:spcPct val="0"/>
            </a:spcBef>
            <a:spcAft>
              <a:spcPct val="35000"/>
            </a:spcAft>
            <a:buNone/>
          </a:pPr>
          <a:r>
            <a:rPr lang="en-US" sz="1800" kern="1200"/>
            <a:t>t-SNE is </a:t>
          </a:r>
          <a:r>
            <a:rPr lang="en-US" sz="1800" b="1" kern="1200"/>
            <a:t>not just a projection or compression</a:t>
          </a:r>
          <a:r>
            <a:rPr lang="en-US" sz="1800" kern="1200"/>
            <a:t> — it is a </a:t>
          </a:r>
          <a:r>
            <a:rPr lang="en-US" sz="1800" b="1" kern="1200"/>
            <a:t>nonlinear technique</a:t>
          </a:r>
          <a:r>
            <a:rPr lang="en-US" sz="1800" kern="1200"/>
            <a:t> that tries to:</a:t>
          </a:r>
        </a:p>
      </dsp:txBody>
      <dsp:txXfrm>
        <a:off x="1056922" y="4296"/>
        <a:ext cx="5115025" cy="915084"/>
      </dsp:txXfrm>
    </dsp:sp>
    <dsp:sp modelId="{7E264467-B461-48B2-8FAC-F3FBE7E27B1B}">
      <dsp:nvSpPr>
        <dsp:cNvPr id="0" name=""/>
        <dsp:cNvSpPr/>
      </dsp:nvSpPr>
      <dsp:spPr>
        <a:xfrm>
          <a:off x="0" y="1148151"/>
          <a:ext cx="6171948" cy="915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743C9-BFAA-429A-98CA-D2B104FB3441}">
      <dsp:nvSpPr>
        <dsp:cNvPr id="0" name=""/>
        <dsp:cNvSpPr/>
      </dsp:nvSpPr>
      <dsp:spPr>
        <a:xfrm>
          <a:off x="276813" y="1354045"/>
          <a:ext cx="503296" cy="503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03C1C3-3FDE-4474-BC6D-82A50ED4DD7B}">
      <dsp:nvSpPr>
        <dsp:cNvPr id="0" name=""/>
        <dsp:cNvSpPr/>
      </dsp:nvSpPr>
      <dsp:spPr>
        <a:xfrm>
          <a:off x="1056922" y="1148151"/>
          <a:ext cx="5115025" cy="91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46" tIns="96846" rIns="96846" bIns="96846" numCol="1" spcCol="1270" anchor="ctr" anchorCtr="0">
          <a:noAutofit/>
        </a:bodyPr>
        <a:lstStyle/>
        <a:p>
          <a:pPr marL="0" lvl="0" indent="0" algn="l" defTabSz="800100">
            <a:lnSpc>
              <a:spcPct val="90000"/>
            </a:lnSpc>
            <a:spcBef>
              <a:spcPct val="0"/>
            </a:spcBef>
            <a:spcAft>
              <a:spcPct val="35000"/>
            </a:spcAft>
            <a:buNone/>
          </a:pPr>
          <a:r>
            <a:rPr lang="en-US" sz="1800" b="1" kern="1200"/>
            <a:t>Measure similarity</a:t>
          </a:r>
          <a:r>
            <a:rPr lang="en-US" sz="1800" kern="1200"/>
            <a:t> between every pair of points in high-dimensional space.</a:t>
          </a:r>
        </a:p>
      </dsp:txBody>
      <dsp:txXfrm>
        <a:off x="1056922" y="1148151"/>
        <a:ext cx="5115025" cy="915084"/>
      </dsp:txXfrm>
    </dsp:sp>
    <dsp:sp modelId="{B7B687D7-5D12-4B4F-9C69-C5DA8329C2C0}">
      <dsp:nvSpPr>
        <dsp:cNvPr id="0" name=""/>
        <dsp:cNvSpPr/>
      </dsp:nvSpPr>
      <dsp:spPr>
        <a:xfrm>
          <a:off x="0" y="2292007"/>
          <a:ext cx="6171948" cy="915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06F9A-861E-44C1-82D7-7151B085D0BA}">
      <dsp:nvSpPr>
        <dsp:cNvPr id="0" name=""/>
        <dsp:cNvSpPr/>
      </dsp:nvSpPr>
      <dsp:spPr>
        <a:xfrm>
          <a:off x="276813" y="2497901"/>
          <a:ext cx="503296" cy="503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7F75F7-1B8A-47FC-BB3D-282170F5B3B5}">
      <dsp:nvSpPr>
        <dsp:cNvPr id="0" name=""/>
        <dsp:cNvSpPr/>
      </dsp:nvSpPr>
      <dsp:spPr>
        <a:xfrm>
          <a:off x="1056922" y="2292007"/>
          <a:ext cx="5115025" cy="91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46" tIns="96846" rIns="96846" bIns="96846" numCol="1" spcCol="1270" anchor="ctr" anchorCtr="0">
          <a:noAutofit/>
        </a:bodyPr>
        <a:lstStyle/>
        <a:p>
          <a:pPr marL="0" lvl="0" indent="0" algn="l" defTabSz="800100">
            <a:lnSpc>
              <a:spcPct val="90000"/>
            </a:lnSpc>
            <a:spcBef>
              <a:spcPct val="0"/>
            </a:spcBef>
            <a:spcAft>
              <a:spcPct val="35000"/>
            </a:spcAft>
            <a:buNone/>
          </a:pPr>
          <a:r>
            <a:rPr lang="en-US" sz="1800" b="1" kern="1200"/>
            <a:t>Map those points</a:t>
          </a:r>
          <a:r>
            <a:rPr lang="en-US" sz="1800" kern="1200"/>
            <a:t> into a low-dimensional space (like 2D), </a:t>
          </a:r>
          <a:r>
            <a:rPr lang="en-US" sz="1800" b="1" kern="1200"/>
            <a:t>trying to keep similar points close together</a:t>
          </a:r>
          <a:r>
            <a:rPr lang="en-US" sz="1800" kern="1200"/>
            <a:t>.</a:t>
          </a:r>
        </a:p>
      </dsp:txBody>
      <dsp:txXfrm>
        <a:off x="1056922" y="2292007"/>
        <a:ext cx="5115025" cy="915084"/>
      </dsp:txXfrm>
    </dsp:sp>
    <dsp:sp modelId="{790666A5-A3D2-468A-A207-1E81D893826C}">
      <dsp:nvSpPr>
        <dsp:cNvPr id="0" name=""/>
        <dsp:cNvSpPr/>
      </dsp:nvSpPr>
      <dsp:spPr>
        <a:xfrm>
          <a:off x="0" y="3435863"/>
          <a:ext cx="6171948" cy="915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C2C01-1DF1-4BE7-A133-0B837167C64F}">
      <dsp:nvSpPr>
        <dsp:cNvPr id="0" name=""/>
        <dsp:cNvSpPr/>
      </dsp:nvSpPr>
      <dsp:spPr>
        <a:xfrm>
          <a:off x="276813" y="3641757"/>
          <a:ext cx="503296" cy="503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F6A775-79ED-4094-BDF8-85B9D7CBF9AE}">
      <dsp:nvSpPr>
        <dsp:cNvPr id="0" name=""/>
        <dsp:cNvSpPr/>
      </dsp:nvSpPr>
      <dsp:spPr>
        <a:xfrm>
          <a:off x="1056922" y="3435863"/>
          <a:ext cx="5115025" cy="91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46" tIns="96846" rIns="96846" bIns="96846" numCol="1" spcCol="1270" anchor="ctr" anchorCtr="0">
          <a:noAutofit/>
        </a:bodyPr>
        <a:lstStyle/>
        <a:p>
          <a:pPr marL="0" lvl="0" indent="0" algn="l" defTabSz="800100">
            <a:lnSpc>
              <a:spcPct val="90000"/>
            </a:lnSpc>
            <a:spcBef>
              <a:spcPct val="0"/>
            </a:spcBef>
            <a:spcAft>
              <a:spcPct val="35000"/>
            </a:spcAft>
            <a:buNone/>
          </a:pPr>
          <a:r>
            <a:rPr lang="en-US" sz="1800" b="1" kern="1200"/>
            <a:t>Pull apart dissimilar points</a:t>
          </a:r>
          <a:r>
            <a:rPr lang="en-US" sz="1800" kern="1200"/>
            <a:t>, so clusters become more visible.</a:t>
          </a:r>
        </a:p>
      </dsp:txBody>
      <dsp:txXfrm>
        <a:off x="1056922" y="3435863"/>
        <a:ext cx="5115025" cy="915084"/>
      </dsp:txXfrm>
    </dsp:sp>
    <dsp:sp modelId="{325A815F-C828-4993-B527-C830C211C0FB}">
      <dsp:nvSpPr>
        <dsp:cNvPr id="0" name=""/>
        <dsp:cNvSpPr/>
      </dsp:nvSpPr>
      <dsp:spPr>
        <a:xfrm>
          <a:off x="0" y="4579719"/>
          <a:ext cx="6171948" cy="915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D97DE-FD6E-4AE9-9997-5E37A64E3D09}">
      <dsp:nvSpPr>
        <dsp:cNvPr id="0" name=""/>
        <dsp:cNvSpPr/>
      </dsp:nvSpPr>
      <dsp:spPr>
        <a:xfrm>
          <a:off x="276813" y="4785613"/>
          <a:ext cx="503296" cy="5032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ABED8-B7F5-4E9F-953F-FA92EA5CACF9}">
      <dsp:nvSpPr>
        <dsp:cNvPr id="0" name=""/>
        <dsp:cNvSpPr/>
      </dsp:nvSpPr>
      <dsp:spPr>
        <a:xfrm>
          <a:off x="1056922" y="4579719"/>
          <a:ext cx="5115025" cy="91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46" tIns="96846" rIns="96846" bIns="96846" numCol="1" spcCol="1270" anchor="ctr" anchorCtr="0">
          <a:noAutofit/>
        </a:bodyPr>
        <a:lstStyle/>
        <a:p>
          <a:pPr marL="0" lvl="0" indent="0" algn="l" defTabSz="800100">
            <a:lnSpc>
              <a:spcPct val="90000"/>
            </a:lnSpc>
            <a:spcBef>
              <a:spcPct val="0"/>
            </a:spcBef>
            <a:spcAft>
              <a:spcPct val="35000"/>
            </a:spcAft>
            <a:buNone/>
          </a:pPr>
          <a:r>
            <a:rPr lang="en-US" sz="1800" kern="1200"/>
            <a:t>t-SNE is like organizing a crowded room of people into small friend groups based on how close they feel to each other.</a:t>
          </a:r>
        </a:p>
      </dsp:txBody>
      <dsp:txXfrm>
        <a:off x="1056922" y="4579719"/>
        <a:ext cx="5115025" cy="9150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7/5/2025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8911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7/5/2025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6983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7/5/2025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0645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7/5/2025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5229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7/5/2025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5895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7/5/2025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4039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7/5/2025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480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7/5/2025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8027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7/5/2025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5962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7/5/2025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4266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7/5/2025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4440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7/5/2025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289991"/>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smoke background">
            <a:extLst>
              <a:ext uri="{FF2B5EF4-FFF2-40B4-BE49-F238E27FC236}">
                <a16:creationId xmlns:a16="http://schemas.microsoft.com/office/drawing/2014/main" id="{705BBC8F-3D46-877D-1F26-A84607C63295}"/>
              </a:ext>
            </a:extLst>
          </p:cNvPr>
          <p:cNvPicPr>
            <a:picLocks noChangeAspect="1"/>
          </p:cNvPicPr>
          <p:nvPr/>
        </p:nvPicPr>
        <p:blipFill>
          <a:blip r:embed="rId2"/>
          <a:srcRect t="5616" r="-2" b="9863"/>
          <a:stretch>
            <a:fillRect/>
          </a:stretch>
        </p:blipFill>
        <p:spPr>
          <a:xfrm>
            <a:off x="1" y="10"/>
            <a:ext cx="12192000" cy="6857989"/>
          </a:xfrm>
          <a:prstGeom prst="rect">
            <a:avLst/>
          </a:prstGeom>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33541" y="990599"/>
            <a:ext cx="5619054" cy="4849091"/>
          </a:xfrm>
        </p:spPr>
        <p:txBody>
          <a:bodyPr anchor="ctr">
            <a:normAutofit/>
          </a:bodyPr>
          <a:lstStyle/>
          <a:p>
            <a:pPr algn="r"/>
            <a:r>
              <a:rPr lang="en-US" dirty="0">
                <a:solidFill>
                  <a:srgbClr val="FFFFFF"/>
                </a:solidFill>
              </a:rPr>
              <a:t>Advance Data Visualization technique</a:t>
            </a:r>
          </a:p>
        </p:txBody>
      </p:sp>
      <p:sp>
        <p:nvSpPr>
          <p:cNvPr id="3" name="Subtitle 2"/>
          <p:cNvSpPr>
            <a:spLocks noGrp="1"/>
          </p:cNvSpPr>
          <p:nvPr>
            <p:ph type="subTitle" idx="1"/>
          </p:nvPr>
        </p:nvSpPr>
        <p:spPr>
          <a:xfrm>
            <a:off x="8712865" y="1447799"/>
            <a:ext cx="2884375" cy="4076699"/>
          </a:xfrm>
        </p:spPr>
        <p:txBody>
          <a:bodyPr anchor="ctr">
            <a:normAutofit/>
          </a:bodyPr>
          <a:lstStyle/>
          <a:p>
            <a:r>
              <a:rPr lang="en-US" b="1" dirty="0"/>
              <a:t>MD. Arif </a:t>
            </a:r>
            <a:r>
              <a:rPr lang="en-US" b="1" err="1"/>
              <a:t>Istikae</a:t>
            </a:r>
            <a:r>
              <a:rPr lang="en-US" b="1" dirty="0"/>
              <a:t> Sunny</a:t>
            </a:r>
          </a:p>
          <a:p>
            <a:r>
              <a:rPr lang="en-US" b="1" dirty="0"/>
              <a:t>Senior Artificial Intelligence Engineer</a:t>
            </a:r>
          </a:p>
          <a:p>
            <a:r>
              <a:rPr lang="en-US" b="1" dirty="0"/>
              <a:t>Brain Station 23 PLC</a:t>
            </a:r>
          </a:p>
          <a:p>
            <a:endParaRPr lang="en-US" dirty="0">
              <a:solidFill>
                <a:srgbClr val="FFFFFF"/>
              </a:solidFill>
            </a:endParaRPr>
          </a:p>
          <a:p>
            <a:r>
              <a:rPr lang="en-US" dirty="0">
                <a:solidFill>
                  <a:srgbClr val="FFFF00"/>
                </a:solidFill>
              </a:rPr>
              <a:t>Mobile: 01732009493</a:t>
            </a:r>
          </a:p>
          <a:p>
            <a:r>
              <a:rPr lang="en-US" dirty="0">
                <a:solidFill>
                  <a:srgbClr val="FFFF00"/>
                </a:solidFill>
              </a:rPr>
              <a:t>Email: Sunny1509006@gmail.com</a:t>
            </a:r>
          </a:p>
        </p:txBody>
      </p:sp>
      <p:cxnSp>
        <p:nvCxnSpPr>
          <p:cNvPr id="13" name="Straight Connector 12">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506A3-3FAA-F9D6-AA64-2CD8D03C24C2}"/>
              </a:ext>
            </a:extLst>
          </p:cNvPr>
          <p:cNvSpPr>
            <a:spLocks noGrp="1"/>
          </p:cNvSpPr>
          <p:nvPr>
            <p:ph type="title"/>
          </p:nvPr>
        </p:nvSpPr>
        <p:spPr>
          <a:xfrm>
            <a:off x="704088" y="914400"/>
            <a:ext cx="5195889" cy="1316736"/>
          </a:xfrm>
        </p:spPr>
        <p:txBody>
          <a:bodyPr>
            <a:normAutofit/>
          </a:bodyPr>
          <a:lstStyle/>
          <a:p>
            <a:r>
              <a:rPr lang="en-US" dirty="0"/>
              <a:t>Word cloud</a:t>
            </a:r>
          </a:p>
        </p:txBody>
      </p:sp>
      <p:cxnSp>
        <p:nvCxnSpPr>
          <p:cNvPr id="11" name="Straight Connector 10">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9EE760-FD30-12CE-7F49-3D2BDA77A73F}"/>
              </a:ext>
            </a:extLst>
          </p:cNvPr>
          <p:cNvSpPr>
            <a:spLocks noGrp="1"/>
          </p:cNvSpPr>
          <p:nvPr>
            <p:ph idx="1"/>
          </p:nvPr>
        </p:nvSpPr>
        <p:spPr>
          <a:xfrm>
            <a:off x="704088" y="2231136"/>
            <a:ext cx="5195889" cy="3931920"/>
          </a:xfrm>
        </p:spPr>
        <p:txBody>
          <a:bodyPr vert="horz" lIns="91440" tIns="45720" rIns="91440" bIns="45720" rtlCol="0" anchor="t">
            <a:normAutofit/>
          </a:bodyPr>
          <a:lstStyle/>
          <a:p>
            <a:pPr>
              <a:buNone/>
            </a:pPr>
            <a:r>
              <a:rPr lang="en-US" dirty="0">
                <a:ea typeface="+mn-lt"/>
                <a:cs typeface="+mn-lt"/>
              </a:rPr>
              <a:t>A </a:t>
            </a:r>
            <a:r>
              <a:rPr lang="en-US" b="1" dirty="0">
                <a:ea typeface="+mn-lt"/>
                <a:cs typeface="+mn-lt"/>
              </a:rPr>
              <a:t>word cloud</a:t>
            </a:r>
            <a:r>
              <a:rPr lang="en-US" dirty="0">
                <a:ea typeface="+mn-lt"/>
                <a:cs typeface="+mn-lt"/>
              </a:rPr>
              <a:t> is a visual representation of text data where:</a:t>
            </a:r>
            <a:endParaRPr lang="en-US" dirty="0"/>
          </a:p>
          <a:p>
            <a:pPr lvl="1">
              <a:buFont typeface="Courier New"/>
              <a:buChar char="o"/>
            </a:pPr>
            <a:r>
              <a:rPr lang="en-US" b="1" dirty="0">
                <a:ea typeface="+mn-lt"/>
                <a:cs typeface="+mn-lt"/>
              </a:rPr>
              <a:t>More frequent words appear bigger</a:t>
            </a:r>
            <a:endParaRPr lang="en-US"/>
          </a:p>
          <a:p>
            <a:pPr lvl="1">
              <a:buFont typeface="Courier New"/>
              <a:buChar char="o"/>
            </a:pPr>
            <a:r>
              <a:rPr lang="en-US" b="1" dirty="0">
                <a:ea typeface="+mn-lt"/>
                <a:cs typeface="+mn-lt"/>
              </a:rPr>
              <a:t>Less frequent words appear smaller</a:t>
            </a:r>
            <a:endParaRPr lang="en-US"/>
          </a:p>
          <a:p>
            <a:pPr lvl="1">
              <a:buFont typeface="Courier New"/>
              <a:buChar char="o"/>
            </a:pPr>
            <a:r>
              <a:rPr lang="en-US" dirty="0">
                <a:ea typeface="+mn-lt"/>
                <a:cs typeface="+mn-lt"/>
              </a:rPr>
              <a:t>It helps us </a:t>
            </a:r>
            <a:r>
              <a:rPr lang="en-US" b="1" dirty="0">
                <a:ea typeface="+mn-lt"/>
                <a:cs typeface="+mn-lt"/>
              </a:rPr>
              <a:t>quickly understand</a:t>
            </a:r>
            <a:r>
              <a:rPr lang="en-US" dirty="0">
                <a:ea typeface="+mn-lt"/>
                <a:cs typeface="+mn-lt"/>
              </a:rPr>
              <a:t> what the most important or popular words are in a collection of text.</a:t>
            </a:r>
            <a:endParaRPr lang="en-US"/>
          </a:p>
          <a:p>
            <a:pPr marL="0" indent="0">
              <a:buNone/>
            </a:pPr>
            <a:endParaRPr lang="en-US" dirty="0"/>
          </a:p>
        </p:txBody>
      </p:sp>
      <p:pic>
        <p:nvPicPr>
          <p:cNvPr id="5" name="Picture 4" descr="101010 data lines to infinity">
            <a:extLst>
              <a:ext uri="{FF2B5EF4-FFF2-40B4-BE49-F238E27FC236}">
                <a16:creationId xmlns:a16="http://schemas.microsoft.com/office/drawing/2014/main" id="{114B97B5-8C88-C043-A9CD-BA0C5FEC527D}"/>
              </a:ext>
            </a:extLst>
          </p:cNvPr>
          <p:cNvPicPr>
            <a:picLocks noChangeAspect="1"/>
          </p:cNvPicPr>
          <p:nvPr/>
        </p:nvPicPr>
        <p:blipFill>
          <a:blip r:embed="rId2"/>
          <a:srcRect l="24672" r="20885" b="3"/>
          <a:stretch>
            <a:fillRect/>
          </a:stretch>
        </p:blipFill>
        <p:spPr>
          <a:xfrm>
            <a:off x="6420752" y="-1"/>
            <a:ext cx="5771248" cy="6857999"/>
          </a:xfrm>
          <a:prstGeom prst="rect">
            <a:avLst/>
          </a:prstGeom>
        </p:spPr>
      </p:pic>
    </p:spTree>
    <p:extLst>
      <p:ext uri="{BB962C8B-B14F-4D97-AF65-F5344CB8AC3E}">
        <p14:creationId xmlns:p14="http://schemas.microsoft.com/office/powerpoint/2010/main" val="233576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BF7F-5710-4B36-97F4-246FB4B4796B}"/>
              </a:ext>
            </a:extLst>
          </p:cNvPr>
          <p:cNvSpPr>
            <a:spLocks noGrp="1"/>
          </p:cNvSpPr>
          <p:nvPr>
            <p:ph type="title"/>
          </p:nvPr>
        </p:nvSpPr>
        <p:spPr/>
        <p:txBody>
          <a:bodyPr/>
          <a:lstStyle/>
          <a:p>
            <a:r>
              <a:rPr lang="en-US" dirty="0"/>
              <a:t>Script breakdown and explanation</a:t>
            </a:r>
          </a:p>
        </p:txBody>
      </p:sp>
      <p:graphicFrame>
        <p:nvGraphicFramePr>
          <p:cNvPr id="5" name="Content Placeholder 2">
            <a:extLst>
              <a:ext uri="{FF2B5EF4-FFF2-40B4-BE49-F238E27FC236}">
                <a16:creationId xmlns:a16="http://schemas.microsoft.com/office/drawing/2014/main" id="{3FDC3AD5-29C2-3A59-F584-EC2D863A093E}"/>
              </a:ext>
            </a:extLst>
          </p:cNvPr>
          <p:cNvGraphicFramePr>
            <a:graphicFrameLocks noGrp="1"/>
          </p:cNvGraphicFramePr>
          <p:nvPr>
            <p:ph idx="1"/>
          </p:nvPr>
        </p:nvGraphicFramePr>
        <p:xfrm>
          <a:off x="700635" y="2221992"/>
          <a:ext cx="10691265" cy="3739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4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7C5D8-44C6-5EBF-2868-D0FCC2EDB57F}"/>
              </a:ext>
            </a:extLst>
          </p:cNvPr>
          <p:cNvSpPr>
            <a:spLocks noGrp="1"/>
          </p:cNvSpPr>
          <p:nvPr>
            <p:ph type="title"/>
          </p:nvPr>
        </p:nvSpPr>
        <p:spPr>
          <a:xfrm>
            <a:off x="704088" y="914400"/>
            <a:ext cx="3914776" cy="3977269"/>
          </a:xfrm>
        </p:spPr>
        <p:txBody>
          <a:bodyPr>
            <a:normAutofit/>
          </a:bodyPr>
          <a:lstStyle/>
          <a:p>
            <a:r>
              <a:rPr lang="en-US" dirty="0">
                <a:ea typeface="+mj-lt"/>
                <a:cs typeface="+mj-lt"/>
              </a:rPr>
              <a:t>Real-Life Use Cases</a:t>
            </a:r>
            <a:endParaRPr lang="en-US" dirty="0"/>
          </a:p>
        </p:txBody>
      </p:sp>
      <p:cxnSp>
        <p:nvCxnSpPr>
          <p:cNvPr id="11"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5C9204B-E537-8A06-C77C-F1ADC076BD89}"/>
              </a:ext>
            </a:extLst>
          </p:cNvPr>
          <p:cNvGraphicFramePr>
            <a:graphicFrameLocks noGrp="1"/>
          </p:cNvGraphicFramePr>
          <p:nvPr>
            <p:ph idx="1"/>
            <p:extLst>
              <p:ext uri="{D42A27DB-BD31-4B8C-83A1-F6EECF244321}">
                <p14:modId xmlns:p14="http://schemas.microsoft.com/office/powerpoint/2010/main" val="2646766702"/>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188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604516-F583-413C-8C0B-E7944F332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
            <a:ext cx="4876800" cy="6857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E6105-5E40-787C-0C2E-EB6C0BA18F5B}"/>
              </a:ext>
            </a:extLst>
          </p:cNvPr>
          <p:cNvSpPr>
            <a:spLocks noGrp="1"/>
          </p:cNvSpPr>
          <p:nvPr>
            <p:ph type="title"/>
          </p:nvPr>
        </p:nvSpPr>
        <p:spPr>
          <a:xfrm>
            <a:off x="704088" y="914400"/>
            <a:ext cx="3724528" cy="3670298"/>
          </a:xfrm>
        </p:spPr>
        <p:txBody>
          <a:bodyPr>
            <a:normAutofit/>
          </a:bodyPr>
          <a:lstStyle/>
          <a:p>
            <a:r>
              <a:rPr lang="en-US" sz="2500">
                <a:solidFill>
                  <a:schemeClr val="bg1"/>
                </a:solidFill>
                <a:ea typeface="+mj-lt"/>
                <a:cs typeface="+mj-lt"/>
              </a:rPr>
              <a:t>Common </a:t>
            </a:r>
            <a:r>
              <a:rPr lang="en-US" sz="2500">
                <a:solidFill>
                  <a:schemeClr val="bg1"/>
                </a:solidFill>
                <a:latin typeface="Univers Condensed"/>
              </a:rPr>
              <a:t>interpolation </a:t>
            </a:r>
            <a:r>
              <a:rPr lang="en-US" sz="2500">
                <a:solidFill>
                  <a:schemeClr val="bg1"/>
                </a:solidFill>
                <a:ea typeface="+mj-lt"/>
                <a:cs typeface="+mj-lt"/>
              </a:rPr>
              <a:t>Options in </a:t>
            </a:r>
            <a:r>
              <a:rPr lang="en-US" sz="2500">
                <a:solidFill>
                  <a:schemeClr val="bg1"/>
                </a:solidFill>
                <a:latin typeface="Consolas"/>
              </a:rPr>
              <a:t>imshow()</a:t>
            </a:r>
            <a:endParaRPr lang="en-US" sz="2500">
              <a:solidFill>
                <a:schemeClr val="bg1"/>
              </a:solidFill>
            </a:endParaRPr>
          </a:p>
        </p:txBody>
      </p:sp>
      <p:cxnSp>
        <p:nvCxnSpPr>
          <p:cNvPr id="18" name="Straight Connector 17">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9A7DD860-0DB6-328A-85D2-A43C2556C3E9}"/>
              </a:ext>
            </a:extLst>
          </p:cNvPr>
          <p:cNvGraphicFramePr>
            <a:graphicFrameLocks noGrp="1"/>
          </p:cNvGraphicFramePr>
          <p:nvPr>
            <p:ph idx="1"/>
          </p:nvPr>
        </p:nvGraphicFramePr>
        <p:xfrm>
          <a:off x="5715000" y="958400"/>
          <a:ext cx="5676901" cy="4941205"/>
        </p:xfrm>
        <a:graphic>
          <a:graphicData uri="http://schemas.openxmlformats.org/drawingml/2006/table">
            <a:tbl>
              <a:tblPr bandRow="1">
                <a:tableStyleId>{5C22544A-7EE6-4342-B048-85BDC9FD1C3A}</a:tableStyleId>
              </a:tblPr>
              <a:tblGrid>
                <a:gridCol w="1967115">
                  <a:extLst>
                    <a:ext uri="{9D8B030D-6E8A-4147-A177-3AD203B41FA5}">
                      <a16:colId xmlns:a16="http://schemas.microsoft.com/office/drawing/2014/main" val="2267460166"/>
                    </a:ext>
                  </a:extLst>
                </a:gridCol>
                <a:gridCol w="3709786">
                  <a:extLst>
                    <a:ext uri="{9D8B030D-6E8A-4147-A177-3AD203B41FA5}">
                      <a16:colId xmlns:a16="http://schemas.microsoft.com/office/drawing/2014/main" val="1153293642"/>
                    </a:ext>
                  </a:extLst>
                </a:gridCol>
              </a:tblGrid>
              <a:tr h="341845">
                <a:tc>
                  <a:txBody>
                    <a:bodyPr/>
                    <a:lstStyle/>
                    <a:p>
                      <a:pPr>
                        <a:buNone/>
                      </a:pPr>
                      <a:r>
                        <a:rPr lang="en-US" sz="1500"/>
                        <a:t>Method</a:t>
                      </a:r>
                    </a:p>
                  </a:txBody>
                  <a:tcPr marL="77692" marR="77692" marT="38846" marB="38846" anchor="ctr">
                    <a:lnL>
                      <a:noFill/>
                    </a:lnL>
                    <a:lnR>
                      <a:noFill/>
                    </a:lnR>
                    <a:lnT>
                      <a:noFill/>
                    </a:lnT>
                    <a:lnB>
                      <a:noFill/>
                    </a:lnB>
                    <a:noFill/>
                  </a:tcPr>
                </a:tc>
                <a:tc>
                  <a:txBody>
                    <a:bodyPr/>
                    <a:lstStyle/>
                    <a:p>
                      <a:pPr>
                        <a:buNone/>
                      </a:pPr>
                      <a:r>
                        <a:rPr lang="en-US" sz="1500"/>
                        <a:t>Description</a:t>
                      </a:r>
                    </a:p>
                  </a:txBody>
                  <a:tcPr marL="77692" marR="77692" marT="38846" marB="38846" anchor="ctr">
                    <a:lnL>
                      <a:noFill/>
                    </a:lnL>
                    <a:lnR>
                      <a:noFill/>
                    </a:lnR>
                    <a:lnT>
                      <a:noFill/>
                    </a:lnT>
                    <a:lnB>
                      <a:noFill/>
                    </a:lnB>
                    <a:noFill/>
                  </a:tcPr>
                </a:tc>
                <a:extLst>
                  <a:ext uri="{0D108BD9-81ED-4DB2-BD59-A6C34878D82A}">
                    <a16:rowId xmlns:a16="http://schemas.microsoft.com/office/drawing/2014/main" val="2404423586"/>
                  </a:ext>
                </a:extLst>
              </a:tr>
              <a:tr h="574920">
                <a:tc>
                  <a:txBody>
                    <a:bodyPr/>
                    <a:lstStyle/>
                    <a:p>
                      <a:pPr>
                        <a:buNone/>
                      </a:pPr>
                      <a:r>
                        <a:rPr lang="en-US" sz="1500"/>
                        <a:t>'none'</a:t>
                      </a:r>
                    </a:p>
                  </a:txBody>
                  <a:tcPr marL="77692" marR="77692" marT="38846" marB="38846" anchor="ctr">
                    <a:lnL>
                      <a:noFill/>
                    </a:lnL>
                    <a:lnR>
                      <a:noFill/>
                    </a:lnR>
                    <a:lnT>
                      <a:noFill/>
                    </a:lnT>
                    <a:lnB>
                      <a:noFill/>
                    </a:lnB>
                    <a:noFill/>
                  </a:tcPr>
                </a:tc>
                <a:tc>
                  <a:txBody>
                    <a:bodyPr/>
                    <a:lstStyle/>
                    <a:p>
                      <a:pPr>
                        <a:buNone/>
                      </a:pPr>
                      <a:r>
                        <a:rPr lang="en-US" sz="1500"/>
                        <a:t>No interpolation; shows raw pixels (blocky look, good for small images)</a:t>
                      </a:r>
                    </a:p>
                  </a:txBody>
                  <a:tcPr marL="77692" marR="77692" marT="38846" marB="38846" anchor="ctr">
                    <a:lnL>
                      <a:noFill/>
                    </a:lnL>
                    <a:lnR>
                      <a:noFill/>
                    </a:lnR>
                    <a:lnT>
                      <a:noFill/>
                    </a:lnT>
                    <a:lnB>
                      <a:noFill/>
                    </a:lnB>
                    <a:noFill/>
                  </a:tcPr>
                </a:tc>
                <a:extLst>
                  <a:ext uri="{0D108BD9-81ED-4DB2-BD59-A6C34878D82A}">
                    <a16:rowId xmlns:a16="http://schemas.microsoft.com/office/drawing/2014/main" val="1429232078"/>
                  </a:ext>
                </a:extLst>
              </a:tr>
              <a:tr h="574920">
                <a:tc>
                  <a:txBody>
                    <a:bodyPr/>
                    <a:lstStyle/>
                    <a:p>
                      <a:pPr>
                        <a:buNone/>
                      </a:pPr>
                      <a:r>
                        <a:rPr lang="en-US" sz="1500"/>
                        <a:t>'nearest'</a:t>
                      </a:r>
                    </a:p>
                  </a:txBody>
                  <a:tcPr marL="77692" marR="77692" marT="38846" marB="38846" anchor="ctr">
                    <a:lnL>
                      <a:noFill/>
                    </a:lnL>
                    <a:lnR>
                      <a:noFill/>
                    </a:lnR>
                    <a:lnT>
                      <a:noFill/>
                    </a:lnT>
                    <a:lnB>
                      <a:noFill/>
                    </a:lnB>
                    <a:noFill/>
                  </a:tcPr>
                </a:tc>
                <a:tc>
                  <a:txBody>
                    <a:bodyPr/>
                    <a:lstStyle/>
                    <a:p>
                      <a:pPr>
                        <a:buNone/>
                      </a:pPr>
                      <a:r>
                        <a:rPr lang="en-US" sz="1500"/>
                        <a:t>Nearest-neighbor interpolation (sharp edges, no smoothing)</a:t>
                      </a:r>
                    </a:p>
                  </a:txBody>
                  <a:tcPr marL="77692" marR="77692" marT="38846" marB="38846" anchor="ctr">
                    <a:lnL>
                      <a:noFill/>
                    </a:lnL>
                    <a:lnR>
                      <a:noFill/>
                    </a:lnR>
                    <a:lnT>
                      <a:noFill/>
                    </a:lnT>
                    <a:lnB>
                      <a:noFill/>
                    </a:lnB>
                    <a:noFill/>
                  </a:tcPr>
                </a:tc>
                <a:extLst>
                  <a:ext uri="{0D108BD9-81ED-4DB2-BD59-A6C34878D82A}">
                    <a16:rowId xmlns:a16="http://schemas.microsoft.com/office/drawing/2014/main" val="3507147294"/>
                  </a:ext>
                </a:extLst>
              </a:tr>
              <a:tr h="574920">
                <a:tc>
                  <a:txBody>
                    <a:bodyPr/>
                    <a:lstStyle/>
                    <a:p>
                      <a:pPr>
                        <a:buNone/>
                      </a:pPr>
                      <a:r>
                        <a:rPr lang="en-US" sz="1500"/>
                        <a:t>'bilinear'</a:t>
                      </a:r>
                    </a:p>
                  </a:txBody>
                  <a:tcPr marL="77692" marR="77692" marT="38846" marB="38846" anchor="ctr">
                    <a:lnL>
                      <a:noFill/>
                    </a:lnL>
                    <a:lnR>
                      <a:noFill/>
                    </a:lnR>
                    <a:lnT>
                      <a:noFill/>
                    </a:lnT>
                    <a:lnB>
                      <a:noFill/>
                    </a:lnB>
                    <a:noFill/>
                  </a:tcPr>
                </a:tc>
                <a:tc>
                  <a:txBody>
                    <a:bodyPr/>
                    <a:lstStyle/>
                    <a:p>
                      <a:pPr>
                        <a:buNone/>
                      </a:pPr>
                      <a:r>
                        <a:rPr lang="en-US" sz="1500"/>
                        <a:t>Uses linear interpolation; smooths image edges (default choice for wordcloud)</a:t>
                      </a:r>
                    </a:p>
                  </a:txBody>
                  <a:tcPr marL="77692" marR="77692" marT="38846" marB="38846" anchor="ctr">
                    <a:lnL>
                      <a:noFill/>
                    </a:lnL>
                    <a:lnR>
                      <a:noFill/>
                    </a:lnR>
                    <a:lnT>
                      <a:noFill/>
                    </a:lnT>
                    <a:lnB>
                      <a:noFill/>
                    </a:lnB>
                    <a:noFill/>
                  </a:tcPr>
                </a:tc>
                <a:extLst>
                  <a:ext uri="{0D108BD9-81ED-4DB2-BD59-A6C34878D82A}">
                    <a16:rowId xmlns:a16="http://schemas.microsoft.com/office/drawing/2014/main" val="3702572769"/>
                  </a:ext>
                </a:extLst>
              </a:tr>
              <a:tr h="574920">
                <a:tc>
                  <a:txBody>
                    <a:bodyPr/>
                    <a:lstStyle/>
                    <a:p>
                      <a:pPr>
                        <a:buNone/>
                      </a:pPr>
                      <a:r>
                        <a:rPr lang="en-US" sz="1500"/>
                        <a:t>'bicubic'</a:t>
                      </a:r>
                    </a:p>
                  </a:txBody>
                  <a:tcPr marL="77692" marR="77692" marT="38846" marB="38846" anchor="ctr">
                    <a:lnL>
                      <a:noFill/>
                    </a:lnL>
                    <a:lnR>
                      <a:noFill/>
                    </a:lnR>
                    <a:lnT>
                      <a:noFill/>
                    </a:lnT>
                    <a:lnB>
                      <a:noFill/>
                    </a:lnB>
                    <a:noFill/>
                  </a:tcPr>
                </a:tc>
                <a:tc>
                  <a:txBody>
                    <a:bodyPr/>
                    <a:lstStyle/>
                    <a:p>
                      <a:pPr>
                        <a:buNone/>
                      </a:pPr>
                      <a:r>
                        <a:rPr lang="en-US" sz="1500"/>
                        <a:t>Even smoother than bilinear; uses cubic interpolation</a:t>
                      </a:r>
                    </a:p>
                  </a:txBody>
                  <a:tcPr marL="77692" marR="77692" marT="38846" marB="38846" anchor="ctr">
                    <a:lnL>
                      <a:noFill/>
                    </a:lnL>
                    <a:lnR>
                      <a:noFill/>
                    </a:lnR>
                    <a:lnT>
                      <a:noFill/>
                    </a:lnT>
                    <a:lnB>
                      <a:noFill/>
                    </a:lnB>
                    <a:noFill/>
                  </a:tcPr>
                </a:tc>
                <a:extLst>
                  <a:ext uri="{0D108BD9-81ED-4DB2-BD59-A6C34878D82A}">
                    <a16:rowId xmlns:a16="http://schemas.microsoft.com/office/drawing/2014/main" val="2831728236"/>
                  </a:ext>
                </a:extLst>
              </a:tr>
              <a:tr h="574920">
                <a:tc>
                  <a:txBody>
                    <a:bodyPr/>
                    <a:lstStyle/>
                    <a:p>
                      <a:pPr>
                        <a:buNone/>
                      </a:pPr>
                      <a:r>
                        <a:rPr lang="en-US" sz="1500"/>
                        <a:t>'hamming'</a:t>
                      </a:r>
                    </a:p>
                  </a:txBody>
                  <a:tcPr marL="77692" marR="77692" marT="38846" marB="38846" anchor="ctr">
                    <a:lnL>
                      <a:noFill/>
                    </a:lnL>
                    <a:lnR>
                      <a:noFill/>
                    </a:lnR>
                    <a:lnT>
                      <a:noFill/>
                    </a:lnT>
                    <a:lnB>
                      <a:noFill/>
                    </a:lnB>
                    <a:noFill/>
                  </a:tcPr>
                </a:tc>
                <a:tc>
                  <a:txBody>
                    <a:bodyPr/>
                    <a:lstStyle/>
                    <a:p>
                      <a:pPr>
                        <a:buNone/>
                      </a:pPr>
                      <a:r>
                        <a:rPr lang="en-US" sz="1500"/>
                        <a:t>Smoother than bilinear; useful in signal processing</a:t>
                      </a:r>
                    </a:p>
                  </a:txBody>
                  <a:tcPr marL="77692" marR="77692" marT="38846" marB="38846" anchor="ctr">
                    <a:lnL>
                      <a:noFill/>
                    </a:lnL>
                    <a:lnR>
                      <a:noFill/>
                    </a:lnR>
                    <a:lnT>
                      <a:noFill/>
                    </a:lnT>
                    <a:lnB>
                      <a:noFill/>
                    </a:lnB>
                    <a:noFill/>
                  </a:tcPr>
                </a:tc>
                <a:extLst>
                  <a:ext uri="{0D108BD9-81ED-4DB2-BD59-A6C34878D82A}">
                    <a16:rowId xmlns:a16="http://schemas.microsoft.com/office/drawing/2014/main" val="2736462192"/>
                  </a:ext>
                </a:extLst>
              </a:tr>
              <a:tr h="574920">
                <a:tc>
                  <a:txBody>
                    <a:bodyPr/>
                    <a:lstStyle/>
                    <a:p>
                      <a:pPr>
                        <a:buNone/>
                      </a:pPr>
                      <a:r>
                        <a:rPr lang="en-US" sz="1500"/>
                        <a:t>'gaussian'</a:t>
                      </a:r>
                    </a:p>
                  </a:txBody>
                  <a:tcPr marL="77692" marR="77692" marT="38846" marB="38846" anchor="ctr">
                    <a:lnL>
                      <a:noFill/>
                    </a:lnL>
                    <a:lnR>
                      <a:noFill/>
                    </a:lnR>
                    <a:lnT>
                      <a:noFill/>
                    </a:lnT>
                    <a:lnB>
                      <a:noFill/>
                    </a:lnB>
                    <a:noFill/>
                  </a:tcPr>
                </a:tc>
                <a:tc>
                  <a:txBody>
                    <a:bodyPr/>
                    <a:lstStyle/>
                    <a:p>
                      <a:pPr>
                        <a:buNone/>
                      </a:pPr>
                      <a:r>
                        <a:rPr lang="en-US" sz="1500"/>
                        <a:t>Applies a Gaussian filter while resizing (blurs edges slightly)</a:t>
                      </a:r>
                    </a:p>
                  </a:txBody>
                  <a:tcPr marL="77692" marR="77692" marT="38846" marB="38846" anchor="ctr">
                    <a:lnL>
                      <a:noFill/>
                    </a:lnL>
                    <a:lnR>
                      <a:noFill/>
                    </a:lnR>
                    <a:lnT>
                      <a:noFill/>
                    </a:lnT>
                    <a:lnB>
                      <a:noFill/>
                    </a:lnB>
                    <a:noFill/>
                  </a:tcPr>
                </a:tc>
                <a:extLst>
                  <a:ext uri="{0D108BD9-81ED-4DB2-BD59-A6C34878D82A}">
                    <a16:rowId xmlns:a16="http://schemas.microsoft.com/office/drawing/2014/main" val="2560911443"/>
                  </a:ext>
                </a:extLst>
              </a:tr>
              <a:tr h="574920">
                <a:tc>
                  <a:txBody>
                    <a:bodyPr/>
                    <a:lstStyle/>
                    <a:p>
                      <a:pPr>
                        <a:buNone/>
                      </a:pPr>
                      <a:r>
                        <a:rPr lang="en-US" sz="1500"/>
                        <a:t>'lanczos'</a:t>
                      </a:r>
                    </a:p>
                  </a:txBody>
                  <a:tcPr marL="77692" marR="77692" marT="38846" marB="38846" anchor="ctr">
                    <a:lnL>
                      <a:noFill/>
                    </a:lnL>
                    <a:lnR>
                      <a:noFill/>
                    </a:lnR>
                    <a:lnT>
                      <a:noFill/>
                    </a:lnT>
                    <a:lnB>
                      <a:noFill/>
                    </a:lnB>
                    <a:noFill/>
                  </a:tcPr>
                </a:tc>
                <a:tc>
                  <a:txBody>
                    <a:bodyPr/>
                    <a:lstStyle/>
                    <a:p>
                      <a:pPr>
                        <a:buNone/>
                      </a:pPr>
                      <a:r>
                        <a:rPr lang="en-US" sz="1500"/>
                        <a:t>High-quality resampling method; good for photographic data</a:t>
                      </a:r>
                    </a:p>
                  </a:txBody>
                  <a:tcPr marL="77692" marR="77692" marT="38846" marB="38846" anchor="ctr">
                    <a:lnL>
                      <a:noFill/>
                    </a:lnL>
                    <a:lnR>
                      <a:noFill/>
                    </a:lnR>
                    <a:lnT>
                      <a:noFill/>
                    </a:lnT>
                    <a:lnB>
                      <a:noFill/>
                    </a:lnB>
                    <a:noFill/>
                  </a:tcPr>
                </a:tc>
                <a:extLst>
                  <a:ext uri="{0D108BD9-81ED-4DB2-BD59-A6C34878D82A}">
                    <a16:rowId xmlns:a16="http://schemas.microsoft.com/office/drawing/2014/main" val="1514754631"/>
                  </a:ext>
                </a:extLst>
              </a:tr>
              <a:tr h="574920">
                <a:tc>
                  <a:txBody>
                    <a:bodyPr/>
                    <a:lstStyle/>
                    <a:p>
                      <a:pPr>
                        <a:buNone/>
                      </a:pPr>
                      <a:r>
                        <a:rPr lang="en-US" sz="1500"/>
                        <a:t>'spline16', 'spline36'</a:t>
                      </a:r>
                    </a:p>
                  </a:txBody>
                  <a:tcPr marL="77692" marR="77692" marT="38846" marB="38846" anchor="ctr">
                    <a:lnL>
                      <a:noFill/>
                    </a:lnL>
                    <a:lnR>
                      <a:noFill/>
                    </a:lnR>
                    <a:lnT>
                      <a:noFill/>
                    </a:lnT>
                    <a:lnB>
                      <a:noFill/>
                    </a:lnB>
                    <a:noFill/>
                  </a:tcPr>
                </a:tc>
                <a:tc>
                  <a:txBody>
                    <a:bodyPr/>
                    <a:lstStyle/>
                    <a:p>
                      <a:pPr>
                        <a:buNone/>
                      </a:pPr>
                      <a:r>
                        <a:rPr lang="en-US" sz="1500"/>
                        <a:t>Higher-order spline interpolations (for very smooth output)</a:t>
                      </a:r>
                    </a:p>
                  </a:txBody>
                  <a:tcPr marL="77692" marR="77692" marT="38846" marB="38846" anchor="ctr">
                    <a:lnL>
                      <a:noFill/>
                    </a:lnL>
                    <a:lnR>
                      <a:noFill/>
                    </a:lnR>
                    <a:lnT>
                      <a:noFill/>
                    </a:lnT>
                    <a:lnB>
                      <a:noFill/>
                    </a:lnB>
                    <a:noFill/>
                  </a:tcPr>
                </a:tc>
                <a:extLst>
                  <a:ext uri="{0D108BD9-81ED-4DB2-BD59-A6C34878D82A}">
                    <a16:rowId xmlns:a16="http://schemas.microsoft.com/office/drawing/2014/main" val="2160375900"/>
                  </a:ext>
                </a:extLst>
              </a:tr>
            </a:tbl>
          </a:graphicData>
        </a:graphic>
      </p:graphicFrame>
    </p:spTree>
    <p:extLst>
      <p:ext uri="{BB962C8B-B14F-4D97-AF65-F5344CB8AC3E}">
        <p14:creationId xmlns:p14="http://schemas.microsoft.com/office/powerpoint/2010/main" val="267344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Vibrant multicolor checkered floor design">
            <a:extLst>
              <a:ext uri="{FF2B5EF4-FFF2-40B4-BE49-F238E27FC236}">
                <a16:creationId xmlns:a16="http://schemas.microsoft.com/office/drawing/2014/main" id="{78EF8610-B71F-D77D-2FAE-DA2301A61147}"/>
              </a:ext>
            </a:extLst>
          </p:cNvPr>
          <p:cNvPicPr>
            <a:picLocks noChangeAspect="1"/>
          </p:cNvPicPr>
          <p:nvPr/>
        </p:nvPicPr>
        <p:blipFill>
          <a:blip r:embed="rId2"/>
          <a:srcRect t="11798" r="-2" b="4963"/>
          <a:stretch>
            <a:fillRect/>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FA4525-BA67-55BE-19F0-7051760239E8}"/>
              </a:ext>
            </a:extLst>
          </p:cNvPr>
          <p:cNvSpPr>
            <a:spLocks noGrp="1"/>
          </p:cNvSpPr>
          <p:nvPr>
            <p:ph type="title"/>
          </p:nvPr>
        </p:nvSpPr>
        <p:spPr>
          <a:xfrm>
            <a:off x="704088" y="871759"/>
            <a:ext cx="5067300" cy="3497042"/>
          </a:xfrm>
        </p:spPr>
        <p:txBody>
          <a:bodyPr vert="horz" lIns="91440" tIns="45720" rIns="91440" bIns="45720" rtlCol="0" anchor="t">
            <a:normAutofit/>
          </a:bodyPr>
          <a:lstStyle/>
          <a:p>
            <a:r>
              <a:rPr lang="en-US" sz="4200">
                <a:solidFill>
                  <a:srgbClr val="FFFFFF"/>
                </a:solidFill>
              </a:rPr>
              <a:t>Multidimensional Data Visualization</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9812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D5ABE-AFCE-7CE7-7513-1042F52F9D15}"/>
              </a:ext>
            </a:extLst>
          </p:cNvPr>
          <p:cNvSpPr>
            <a:spLocks noGrp="1"/>
          </p:cNvSpPr>
          <p:nvPr>
            <p:ph type="title"/>
          </p:nvPr>
        </p:nvSpPr>
        <p:spPr>
          <a:xfrm>
            <a:off x="704088" y="914400"/>
            <a:ext cx="6001512" cy="1307592"/>
          </a:xfrm>
        </p:spPr>
        <p:txBody>
          <a:bodyPr>
            <a:normAutofit/>
          </a:bodyPr>
          <a:lstStyle/>
          <a:p>
            <a:pPr>
              <a:lnSpc>
                <a:spcPct val="90000"/>
              </a:lnSpc>
            </a:pPr>
            <a:r>
              <a:rPr lang="en-US" dirty="0">
                <a:ea typeface="+mj-lt"/>
                <a:cs typeface="+mj-lt"/>
              </a:rPr>
              <a:t>Reducing Dimensions with t-SNE</a:t>
            </a:r>
            <a:endParaRPr lang="en-US"/>
          </a:p>
        </p:txBody>
      </p:sp>
      <p:cxnSp>
        <p:nvCxnSpPr>
          <p:cNvPr id="12" name="Straight Connector 11">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7050BF-992E-957E-2495-608C77636F1B}"/>
              </a:ext>
            </a:extLst>
          </p:cNvPr>
          <p:cNvSpPr>
            <a:spLocks noGrp="1"/>
          </p:cNvSpPr>
          <p:nvPr>
            <p:ph idx="1"/>
          </p:nvPr>
        </p:nvSpPr>
        <p:spPr>
          <a:xfrm>
            <a:off x="704088" y="2661832"/>
            <a:ext cx="6001512" cy="3931920"/>
          </a:xfrm>
        </p:spPr>
        <p:txBody>
          <a:bodyPr vert="horz" lIns="91440" tIns="45720" rIns="91440" bIns="45720" rtlCol="0">
            <a:normAutofit/>
          </a:bodyPr>
          <a:lstStyle/>
          <a:p>
            <a:pPr marL="0" indent="0">
              <a:buNone/>
            </a:pPr>
            <a:r>
              <a:rPr lang="en-US">
                <a:ea typeface="+mn-lt"/>
                <a:cs typeface="+mn-lt"/>
              </a:rPr>
              <a:t># Reduce dimensions using t-SNE</a:t>
            </a:r>
            <a:endParaRPr lang="en-US"/>
          </a:p>
          <a:p>
            <a:r>
              <a:rPr lang="en-US" dirty="0" err="1">
                <a:ea typeface="+mn-lt"/>
                <a:cs typeface="+mn-lt"/>
              </a:rPr>
              <a:t>tsne</a:t>
            </a:r>
            <a:r>
              <a:rPr lang="en-US" dirty="0">
                <a:ea typeface="+mn-lt"/>
                <a:cs typeface="+mn-lt"/>
              </a:rPr>
              <a:t> = TSNE(</a:t>
            </a:r>
            <a:r>
              <a:rPr lang="en-US" dirty="0" err="1">
                <a:ea typeface="+mn-lt"/>
                <a:cs typeface="+mn-lt"/>
              </a:rPr>
              <a:t>n_components</a:t>
            </a:r>
            <a:r>
              <a:rPr lang="en-US" dirty="0">
                <a:ea typeface="+mn-lt"/>
                <a:cs typeface="+mn-lt"/>
              </a:rPr>
              <a:t>=2, </a:t>
            </a:r>
            <a:r>
              <a:rPr lang="en-US" dirty="0" err="1">
                <a:ea typeface="+mn-lt"/>
                <a:cs typeface="+mn-lt"/>
              </a:rPr>
              <a:t>random_state</a:t>
            </a:r>
            <a:r>
              <a:rPr lang="en-US" dirty="0">
                <a:ea typeface="+mn-lt"/>
                <a:cs typeface="+mn-lt"/>
              </a:rPr>
              <a:t>=42, perplexity=30)</a:t>
            </a:r>
            <a:endParaRPr lang="en-US" dirty="0"/>
          </a:p>
          <a:p>
            <a:r>
              <a:rPr lang="en-US" dirty="0" err="1">
                <a:ea typeface="+mn-lt"/>
                <a:cs typeface="+mn-lt"/>
              </a:rPr>
              <a:t>tsne_result</a:t>
            </a:r>
            <a:r>
              <a:rPr lang="en-US" dirty="0">
                <a:ea typeface="+mn-lt"/>
                <a:cs typeface="+mn-lt"/>
              </a:rPr>
              <a:t> = </a:t>
            </a:r>
            <a:r>
              <a:rPr lang="en-US" dirty="0" err="1">
                <a:ea typeface="+mn-lt"/>
                <a:cs typeface="+mn-lt"/>
              </a:rPr>
              <a:t>tsne.fit_transform</a:t>
            </a:r>
            <a:r>
              <a:rPr lang="en-US" dirty="0">
                <a:ea typeface="+mn-lt"/>
                <a:cs typeface="+mn-lt"/>
              </a:rPr>
              <a:t>(</a:t>
            </a:r>
            <a:r>
              <a:rPr lang="en-US" dirty="0" err="1">
                <a:ea typeface="+mn-lt"/>
                <a:cs typeface="+mn-lt"/>
              </a:rPr>
              <a:t>data.data</a:t>
            </a:r>
            <a:r>
              <a:rPr lang="en-US" dirty="0">
                <a:ea typeface="+mn-lt"/>
                <a:cs typeface="+mn-lt"/>
              </a:rPr>
              <a:t>)</a:t>
            </a:r>
            <a:endParaRPr lang="en-US" dirty="0"/>
          </a:p>
        </p:txBody>
      </p:sp>
      <p:pic>
        <p:nvPicPr>
          <p:cNvPr id="7" name="Graphic 6" descr="Arrow Circle">
            <a:extLst>
              <a:ext uri="{FF2B5EF4-FFF2-40B4-BE49-F238E27FC236}">
                <a16:creationId xmlns:a16="http://schemas.microsoft.com/office/drawing/2014/main" id="{CAB664A6-2E06-EF10-60D5-81F6B7ECD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4560" y="1245072"/>
            <a:ext cx="4202057" cy="4202057"/>
          </a:xfrm>
          <a:prstGeom prst="rect">
            <a:avLst/>
          </a:prstGeom>
        </p:spPr>
      </p:pic>
    </p:spTree>
    <p:extLst>
      <p:ext uri="{BB962C8B-B14F-4D97-AF65-F5344CB8AC3E}">
        <p14:creationId xmlns:p14="http://schemas.microsoft.com/office/powerpoint/2010/main" val="51518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1B02C-DD27-411B-0349-B441160D474A}"/>
              </a:ext>
            </a:extLst>
          </p:cNvPr>
          <p:cNvSpPr>
            <a:spLocks noGrp="1"/>
          </p:cNvSpPr>
          <p:nvPr>
            <p:ph type="title"/>
          </p:nvPr>
        </p:nvSpPr>
        <p:spPr>
          <a:xfrm>
            <a:off x="704088" y="914400"/>
            <a:ext cx="5195889" cy="1316736"/>
          </a:xfrm>
        </p:spPr>
        <p:txBody>
          <a:bodyPr>
            <a:normAutofit/>
          </a:bodyPr>
          <a:lstStyle/>
          <a:p>
            <a:r>
              <a:rPr lang="en-US" dirty="0">
                <a:ea typeface="+mj-lt"/>
                <a:cs typeface="+mj-lt"/>
              </a:rPr>
              <a:t>✅ What is t-SNE?</a:t>
            </a:r>
            <a:endParaRPr lang="en-US" dirty="0"/>
          </a:p>
        </p:txBody>
      </p:sp>
      <p:cxnSp>
        <p:nvCxnSpPr>
          <p:cNvPr id="11" name="Straight Connector 10">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D1637A-88F7-1997-4B11-EE2653705475}"/>
              </a:ext>
            </a:extLst>
          </p:cNvPr>
          <p:cNvSpPr>
            <a:spLocks noGrp="1"/>
          </p:cNvSpPr>
          <p:nvPr>
            <p:ph idx="1"/>
          </p:nvPr>
        </p:nvSpPr>
        <p:spPr>
          <a:xfrm>
            <a:off x="704088" y="2231136"/>
            <a:ext cx="5195889" cy="3931920"/>
          </a:xfrm>
        </p:spPr>
        <p:txBody>
          <a:bodyPr vert="horz" lIns="91440" tIns="45720" rIns="91440" bIns="45720" rtlCol="0">
            <a:normAutofit/>
          </a:bodyPr>
          <a:lstStyle/>
          <a:p>
            <a:pPr marL="0" indent="0">
              <a:buNone/>
            </a:pPr>
            <a:r>
              <a:rPr lang="en-US" b="1">
                <a:ea typeface="+mn-lt"/>
                <a:cs typeface="+mn-lt"/>
              </a:rPr>
              <a:t>t-SNE (t-distributed Stochastic Neighbor Embedding)</a:t>
            </a:r>
            <a:r>
              <a:rPr lang="en-US">
                <a:ea typeface="+mn-lt"/>
                <a:cs typeface="+mn-lt"/>
              </a:rPr>
              <a:t> is a technique used to:</a:t>
            </a:r>
            <a:endParaRPr lang="en-US"/>
          </a:p>
          <a:p>
            <a:r>
              <a:rPr lang="en-US" b="1" dirty="0">
                <a:ea typeface="+mn-lt"/>
                <a:cs typeface="+mn-lt"/>
              </a:rPr>
              <a:t>Reduce high-dimensional data</a:t>
            </a:r>
            <a:r>
              <a:rPr lang="en-US" dirty="0">
                <a:ea typeface="+mn-lt"/>
                <a:cs typeface="+mn-lt"/>
              </a:rPr>
              <a:t> (like 13 features in the wine dataset)</a:t>
            </a:r>
            <a:endParaRPr lang="en-US" dirty="0"/>
          </a:p>
          <a:p>
            <a:r>
              <a:rPr lang="en-US" dirty="0">
                <a:ea typeface="+mn-lt"/>
                <a:cs typeface="+mn-lt"/>
              </a:rPr>
              <a:t>Into </a:t>
            </a:r>
            <a:r>
              <a:rPr lang="en-US" b="1" dirty="0">
                <a:ea typeface="+mn-lt"/>
                <a:cs typeface="+mn-lt"/>
              </a:rPr>
              <a:t>2 or 3 dimensions</a:t>
            </a:r>
            <a:endParaRPr lang="en-US" dirty="0"/>
          </a:p>
          <a:p>
            <a:r>
              <a:rPr lang="en-US" dirty="0">
                <a:ea typeface="+mn-lt"/>
                <a:cs typeface="+mn-lt"/>
              </a:rPr>
              <a:t>While trying to </a:t>
            </a:r>
            <a:r>
              <a:rPr lang="en-US" b="1" dirty="0">
                <a:ea typeface="+mn-lt"/>
                <a:cs typeface="+mn-lt"/>
              </a:rPr>
              <a:t>preserve the structure</a:t>
            </a:r>
            <a:r>
              <a:rPr lang="en-US" dirty="0">
                <a:ea typeface="+mn-lt"/>
                <a:cs typeface="+mn-lt"/>
              </a:rPr>
              <a:t> (clusters or similarity) of the original data</a:t>
            </a:r>
            <a:endParaRPr lang="en-US" dirty="0"/>
          </a:p>
          <a:p>
            <a:r>
              <a:rPr lang="en-US" dirty="0">
                <a:ea typeface="+mn-lt"/>
                <a:cs typeface="+mn-lt"/>
              </a:rPr>
              <a:t>🔍 It is </a:t>
            </a:r>
            <a:r>
              <a:rPr lang="en-US" b="1" dirty="0">
                <a:ea typeface="+mn-lt"/>
                <a:cs typeface="+mn-lt"/>
              </a:rPr>
              <a:t>great for visualizing complex datasets</a:t>
            </a:r>
            <a:r>
              <a:rPr lang="en-US" dirty="0">
                <a:ea typeface="+mn-lt"/>
                <a:cs typeface="+mn-lt"/>
              </a:rPr>
              <a:t> in 2D space.</a:t>
            </a:r>
            <a:endParaRPr lang="en-US" dirty="0"/>
          </a:p>
          <a:p>
            <a:endParaRPr lang="en-US" dirty="0"/>
          </a:p>
        </p:txBody>
      </p:sp>
      <p:pic>
        <p:nvPicPr>
          <p:cNvPr id="5" name="Picture 4" descr="Close up of a molecular model">
            <a:extLst>
              <a:ext uri="{FF2B5EF4-FFF2-40B4-BE49-F238E27FC236}">
                <a16:creationId xmlns:a16="http://schemas.microsoft.com/office/drawing/2014/main" id="{D9AF8037-7C84-190E-8B89-BBA4D2EEAC6C}"/>
              </a:ext>
            </a:extLst>
          </p:cNvPr>
          <p:cNvPicPr>
            <a:picLocks noChangeAspect="1"/>
          </p:cNvPicPr>
          <p:nvPr/>
        </p:nvPicPr>
        <p:blipFill>
          <a:blip r:embed="rId2"/>
          <a:srcRect l="36924" r="6" b="6"/>
          <a:stretch>
            <a:fillRect/>
          </a:stretch>
        </p:blipFill>
        <p:spPr>
          <a:xfrm>
            <a:off x="6420752" y="-1"/>
            <a:ext cx="5771248" cy="6857999"/>
          </a:xfrm>
          <a:prstGeom prst="rect">
            <a:avLst/>
          </a:prstGeom>
        </p:spPr>
      </p:pic>
    </p:spTree>
    <p:extLst>
      <p:ext uri="{BB962C8B-B14F-4D97-AF65-F5344CB8AC3E}">
        <p14:creationId xmlns:p14="http://schemas.microsoft.com/office/powerpoint/2010/main" val="321823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24086-1EC2-AEA5-A6B5-940AC9E53D4E}"/>
              </a:ext>
            </a:extLst>
          </p:cNvPr>
          <p:cNvSpPr>
            <a:spLocks noGrp="1"/>
          </p:cNvSpPr>
          <p:nvPr>
            <p:ph type="title"/>
          </p:nvPr>
        </p:nvSpPr>
        <p:spPr>
          <a:xfrm>
            <a:off x="5248656" y="914400"/>
            <a:ext cx="6236208" cy="1307592"/>
          </a:xfrm>
        </p:spPr>
        <p:txBody>
          <a:bodyPr>
            <a:normAutofit/>
          </a:bodyPr>
          <a:lstStyle/>
          <a:p>
            <a:r>
              <a:rPr lang="en-US" dirty="0"/>
              <a:t>T-</a:t>
            </a:r>
            <a:r>
              <a:rPr lang="en-US" dirty="0" err="1"/>
              <a:t>sne</a:t>
            </a:r>
            <a:r>
              <a:rPr lang="en-US" dirty="0"/>
              <a:t> explain</a:t>
            </a:r>
          </a:p>
        </p:txBody>
      </p:sp>
      <p:pic>
        <p:nvPicPr>
          <p:cNvPr id="5" name="Picture 4" descr="Blood in a test tube">
            <a:extLst>
              <a:ext uri="{FF2B5EF4-FFF2-40B4-BE49-F238E27FC236}">
                <a16:creationId xmlns:a16="http://schemas.microsoft.com/office/drawing/2014/main" id="{2BA3D43B-8162-EA19-B31D-4766C32AA548}"/>
              </a:ext>
            </a:extLst>
          </p:cNvPr>
          <p:cNvPicPr>
            <a:picLocks noChangeAspect="1"/>
          </p:cNvPicPr>
          <p:nvPr/>
        </p:nvPicPr>
        <p:blipFill>
          <a:blip r:embed="rId2"/>
          <a:srcRect l="38576" r="16100" b="-4"/>
          <a:stretch>
            <a:fillRect/>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36E78B-0854-1869-C892-11F2356A423C}"/>
              </a:ext>
            </a:extLst>
          </p:cNvPr>
          <p:cNvSpPr>
            <a:spLocks noGrp="1"/>
          </p:cNvSpPr>
          <p:nvPr>
            <p:ph idx="1"/>
          </p:nvPr>
        </p:nvSpPr>
        <p:spPr>
          <a:xfrm>
            <a:off x="5248656" y="2221992"/>
            <a:ext cx="6236208" cy="3941064"/>
          </a:xfrm>
        </p:spPr>
        <p:txBody>
          <a:bodyPr vert="horz" lIns="91440" tIns="45720" rIns="91440" bIns="45720" rtlCol="0">
            <a:normAutofit/>
          </a:bodyPr>
          <a:lstStyle/>
          <a:p>
            <a:pPr marL="0" indent="0">
              <a:buNone/>
            </a:pPr>
            <a:r>
              <a:rPr lang="en-US">
                <a:ea typeface="+mn-lt"/>
                <a:cs typeface="+mn-lt"/>
              </a:rPr>
              <a:t>"Imagine each wine sample has 13 chemical properties. That’s like plotting points in a 13D space — which we can’t visualize! So, we use </a:t>
            </a:r>
            <a:r>
              <a:rPr lang="en-US" b="1">
                <a:ea typeface="+mn-lt"/>
                <a:cs typeface="+mn-lt"/>
              </a:rPr>
              <a:t>t-SNE</a:t>
            </a:r>
            <a:r>
              <a:rPr lang="en-US">
                <a:ea typeface="+mn-lt"/>
                <a:cs typeface="+mn-lt"/>
              </a:rPr>
              <a:t> to squeeze this down to just 2 dimensions, while keeping similar wines close together. This helps us visualize the hidden patterns or groupings in the data."</a:t>
            </a:r>
            <a:endParaRPr lang="en-US"/>
          </a:p>
        </p:txBody>
      </p:sp>
    </p:spTree>
    <p:extLst>
      <p:ext uri="{BB962C8B-B14F-4D97-AF65-F5344CB8AC3E}">
        <p14:creationId xmlns:p14="http://schemas.microsoft.com/office/powerpoint/2010/main" val="190631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48862-F1B0-7CF7-70D5-ADDF98FF3055}"/>
              </a:ext>
            </a:extLst>
          </p:cNvPr>
          <p:cNvSpPr>
            <a:spLocks noGrp="1"/>
          </p:cNvSpPr>
          <p:nvPr>
            <p:ph type="title"/>
          </p:nvPr>
        </p:nvSpPr>
        <p:spPr>
          <a:xfrm>
            <a:off x="704088" y="914400"/>
            <a:ext cx="3914776" cy="3977269"/>
          </a:xfrm>
        </p:spPr>
        <p:txBody>
          <a:bodyPr>
            <a:normAutofit/>
          </a:bodyPr>
          <a:lstStyle/>
          <a:p>
            <a:r>
              <a:rPr lang="en-US" dirty="0">
                <a:ea typeface="+mj-lt"/>
                <a:cs typeface="+mj-lt"/>
              </a:rPr>
              <a:t>Line-by-Line Explanation</a:t>
            </a:r>
            <a:endParaRPr lang="en-US" dirty="0"/>
          </a:p>
        </p:txBody>
      </p:sp>
      <p:cxnSp>
        <p:nvCxnSpPr>
          <p:cNvPr id="11"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137A913-B1A5-7FDD-9F82-FE20038A0C5B}"/>
              </a:ext>
            </a:extLst>
          </p:cNvPr>
          <p:cNvGraphicFramePr>
            <a:graphicFrameLocks noGrp="1"/>
          </p:cNvGraphicFramePr>
          <p:nvPr>
            <p:ph idx="1"/>
            <p:extLst>
              <p:ext uri="{D42A27DB-BD31-4B8C-83A1-F6EECF244321}">
                <p14:modId xmlns:p14="http://schemas.microsoft.com/office/powerpoint/2010/main" val="3681093772"/>
              </p:ext>
            </p:extLst>
          </p:nvPr>
        </p:nvGraphicFramePr>
        <p:xfrm>
          <a:off x="4278659" y="667871"/>
          <a:ext cx="7427006" cy="5857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5696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D6A58-F4BE-5677-6588-E2C75DC2703C}"/>
              </a:ext>
            </a:extLst>
          </p:cNvPr>
          <p:cNvSpPr>
            <a:spLocks noGrp="1"/>
          </p:cNvSpPr>
          <p:nvPr>
            <p:ph type="title"/>
          </p:nvPr>
        </p:nvSpPr>
        <p:spPr>
          <a:xfrm>
            <a:off x="5248656" y="914400"/>
            <a:ext cx="6236208" cy="1307592"/>
          </a:xfrm>
        </p:spPr>
        <p:txBody>
          <a:bodyPr>
            <a:normAutofit/>
          </a:bodyPr>
          <a:lstStyle/>
          <a:p>
            <a:r>
              <a:rPr lang="en-US" dirty="0">
                <a:ea typeface="+mj-lt"/>
                <a:cs typeface="+mj-lt"/>
              </a:rPr>
              <a:t>📊 Why We Use It</a:t>
            </a:r>
            <a:endParaRPr lang="en-US" dirty="0"/>
          </a:p>
        </p:txBody>
      </p:sp>
      <p:pic>
        <p:nvPicPr>
          <p:cNvPr id="5" name="Picture 4">
            <a:extLst>
              <a:ext uri="{FF2B5EF4-FFF2-40B4-BE49-F238E27FC236}">
                <a16:creationId xmlns:a16="http://schemas.microsoft.com/office/drawing/2014/main" id="{FB924CF6-40F9-F7A6-E917-E420BF5E043E}"/>
              </a:ext>
            </a:extLst>
          </p:cNvPr>
          <p:cNvPicPr>
            <a:picLocks noChangeAspect="1"/>
          </p:cNvPicPr>
          <p:nvPr/>
        </p:nvPicPr>
        <p:blipFill>
          <a:blip r:embed="rId2"/>
          <a:srcRect l="14377" r="47372" b="-2"/>
          <a:stretch>
            <a:fillRect/>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062951-EF87-2D62-2B49-0AE0B04B5654}"/>
              </a:ext>
            </a:extLst>
          </p:cNvPr>
          <p:cNvSpPr>
            <a:spLocks noGrp="1"/>
          </p:cNvSpPr>
          <p:nvPr>
            <p:ph idx="1"/>
          </p:nvPr>
        </p:nvSpPr>
        <p:spPr>
          <a:xfrm>
            <a:off x="5248656" y="2221992"/>
            <a:ext cx="6236208" cy="3941064"/>
          </a:xfrm>
        </p:spPr>
        <p:txBody>
          <a:bodyPr vert="horz" lIns="91440" tIns="45720" rIns="91440" bIns="45720" rtlCol="0">
            <a:normAutofit/>
          </a:bodyPr>
          <a:lstStyle/>
          <a:p>
            <a:r>
              <a:rPr lang="en-US" dirty="0">
                <a:ea typeface="+mn-lt"/>
                <a:cs typeface="+mn-lt"/>
              </a:rPr>
              <a:t>For </a:t>
            </a:r>
            <a:r>
              <a:rPr lang="en-US" b="1" dirty="0">
                <a:ea typeface="+mn-lt"/>
                <a:cs typeface="+mn-lt"/>
              </a:rPr>
              <a:t>visualizing clusters or patterns</a:t>
            </a:r>
            <a:r>
              <a:rPr lang="en-US" dirty="0">
                <a:ea typeface="+mn-lt"/>
                <a:cs typeface="+mn-lt"/>
              </a:rPr>
              <a:t> in complex data</a:t>
            </a:r>
            <a:endParaRPr lang="en-US" dirty="0"/>
          </a:p>
          <a:p>
            <a:r>
              <a:rPr lang="en-US" dirty="0">
                <a:ea typeface="+mn-lt"/>
                <a:cs typeface="+mn-lt"/>
              </a:rPr>
              <a:t>To </a:t>
            </a:r>
            <a:r>
              <a:rPr lang="en-US" b="1" dirty="0">
                <a:ea typeface="+mn-lt"/>
                <a:cs typeface="+mn-lt"/>
              </a:rPr>
              <a:t>see which groups are similar or different</a:t>
            </a:r>
            <a:r>
              <a:rPr lang="en-US" dirty="0">
                <a:ea typeface="+mn-lt"/>
                <a:cs typeface="+mn-lt"/>
              </a:rPr>
              <a:t> even if the data is high-dimensional</a:t>
            </a:r>
            <a:endParaRPr lang="en-US" dirty="0"/>
          </a:p>
          <a:p>
            <a:pPr marL="0" indent="0">
              <a:buNone/>
            </a:pPr>
            <a:endParaRPr lang="en-US" dirty="0"/>
          </a:p>
        </p:txBody>
      </p:sp>
    </p:spTree>
    <p:extLst>
      <p:ext uri="{BB962C8B-B14F-4D97-AF65-F5344CB8AC3E}">
        <p14:creationId xmlns:p14="http://schemas.microsoft.com/office/powerpoint/2010/main" val="111729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1BA67-CF1D-092E-A5AD-15D64ADA5D1C}"/>
              </a:ext>
            </a:extLst>
          </p:cNvPr>
          <p:cNvSpPr>
            <a:spLocks noGrp="1"/>
          </p:cNvSpPr>
          <p:nvPr>
            <p:ph type="title"/>
          </p:nvPr>
        </p:nvSpPr>
        <p:spPr>
          <a:xfrm>
            <a:off x="704088" y="914400"/>
            <a:ext cx="5195889" cy="1316736"/>
          </a:xfrm>
        </p:spPr>
        <p:txBody>
          <a:bodyPr>
            <a:normAutofit/>
          </a:bodyPr>
          <a:lstStyle/>
          <a:p>
            <a:r>
              <a:rPr lang="en-US" dirty="0"/>
              <a:t>Contents</a:t>
            </a:r>
          </a:p>
        </p:txBody>
      </p:sp>
      <p:cxnSp>
        <p:nvCxnSpPr>
          <p:cNvPr id="11" name="Straight Connector 10">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E9C6CA-67A2-731B-AAC7-41B16B73133E}"/>
              </a:ext>
            </a:extLst>
          </p:cNvPr>
          <p:cNvSpPr>
            <a:spLocks noGrp="1"/>
          </p:cNvSpPr>
          <p:nvPr>
            <p:ph idx="1"/>
          </p:nvPr>
        </p:nvSpPr>
        <p:spPr>
          <a:xfrm>
            <a:off x="704088" y="2231136"/>
            <a:ext cx="5195889" cy="3931920"/>
          </a:xfrm>
        </p:spPr>
        <p:txBody>
          <a:bodyPr vert="horz" lIns="91440" tIns="45720" rIns="91440" bIns="45720" rtlCol="0">
            <a:normAutofit/>
          </a:bodyPr>
          <a:lstStyle/>
          <a:p>
            <a:r>
              <a:rPr lang="en-US" dirty="0"/>
              <a:t>Text and Document Visualization</a:t>
            </a:r>
          </a:p>
          <a:p>
            <a:r>
              <a:rPr lang="en-US" dirty="0"/>
              <a:t>Multidimensional Data Visualization</a:t>
            </a:r>
          </a:p>
          <a:p>
            <a:r>
              <a:rPr lang="en-US" dirty="0"/>
              <a:t>Comparative Visualization</a:t>
            </a:r>
          </a:p>
        </p:txBody>
      </p:sp>
      <p:pic>
        <p:nvPicPr>
          <p:cNvPr id="5" name="Picture 4" descr="Financial graphs on a dark display">
            <a:extLst>
              <a:ext uri="{FF2B5EF4-FFF2-40B4-BE49-F238E27FC236}">
                <a16:creationId xmlns:a16="http://schemas.microsoft.com/office/drawing/2014/main" id="{06F2904C-598D-9746-6F7A-B0F942B9CAF2}"/>
              </a:ext>
            </a:extLst>
          </p:cNvPr>
          <p:cNvPicPr>
            <a:picLocks noChangeAspect="1"/>
          </p:cNvPicPr>
          <p:nvPr/>
        </p:nvPicPr>
        <p:blipFill>
          <a:blip r:embed="rId2"/>
          <a:srcRect l="20997" r="26409" b="4"/>
          <a:stretch>
            <a:fillRect/>
          </a:stretch>
        </p:blipFill>
        <p:spPr>
          <a:xfrm>
            <a:off x="6420752" y="-1"/>
            <a:ext cx="5771248" cy="6857999"/>
          </a:xfrm>
          <a:prstGeom prst="rect">
            <a:avLst/>
          </a:prstGeom>
        </p:spPr>
      </p:pic>
    </p:spTree>
    <p:extLst>
      <p:ext uri="{BB962C8B-B14F-4D97-AF65-F5344CB8AC3E}">
        <p14:creationId xmlns:p14="http://schemas.microsoft.com/office/powerpoint/2010/main" val="303833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F91D-C014-BAD3-8DD3-90E1402AEAD5}"/>
              </a:ext>
            </a:extLst>
          </p:cNvPr>
          <p:cNvSpPr>
            <a:spLocks noGrp="1"/>
          </p:cNvSpPr>
          <p:nvPr>
            <p:ph type="title"/>
          </p:nvPr>
        </p:nvSpPr>
        <p:spPr/>
        <p:txBody>
          <a:bodyPr/>
          <a:lstStyle/>
          <a:p>
            <a:r>
              <a:rPr lang="en-US" dirty="0">
                <a:ea typeface="+mj-lt"/>
                <a:cs typeface="+mj-lt"/>
              </a:rPr>
              <a:t>How  t-SNE Converts 13 Features into 2 </a:t>
            </a:r>
            <a:endParaRPr lang="en-US" dirty="0"/>
          </a:p>
        </p:txBody>
      </p:sp>
      <p:sp>
        <p:nvSpPr>
          <p:cNvPr id="3" name="Content Placeholder 2">
            <a:extLst>
              <a:ext uri="{FF2B5EF4-FFF2-40B4-BE49-F238E27FC236}">
                <a16:creationId xmlns:a16="http://schemas.microsoft.com/office/drawing/2014/main" id="{A45FB15B-60CA-C568-0D35-0DB03293760B}"/>
              </a:ext>
            </a:extLst>
          </p:cNvPr>
          <p:cNvSpPr>
            <a:spLocks noGrp="1"/>
          </p:cNvSpPr>
          <p:nvPr>
            <p:ph idx="1"/>
          </p:nvPr>
        </p:nvSpPr>
        <p:spPr/>
        <p:txBody>
          <a:bodyPr vert="horz" lIns="91440" tIns="45720" rIns="91440" bIns="45720" rtlCol="0" anchor="t">
            <a:normAutofit/>
          </a:bodyPr>
          <a:lstStyle/>
          <a:p>
            <a:pPr marL="0" indent="0">
              <a:buNone/>
            </a:pPr>
            <a:r>
              <a:rPr lang="en-US"/>
              <a:t>🔢 Original Situation:</a:t>
            </a:r>
          </a:p>
          <a:p>
            <a:r>
              <a:rPr lang="en-US" dirty="0">
                <a:ea typeface="+mn-lt"/>
                <a:cs typeface="+mn-lt"/>
              </a:rPr>
              <a:t>Each wine sample has </a:t>
            </a:r>
            <a:r>
              <a:rPr lang="en-US" b="1" dirty="0">
                <a:ea typeface="+mn-lt"/>
                <a:cs typeface="+mn-lt"/>
              </a:rPr>
              <a:t>13 features</a:t>
            </a:r>
            <a:r>
              <a:rPr lang="en-US" dirty="0">
                <a:ea typeface="+mn-lt"/>
                <a:cs typeface="+mn-lt"/>
              </a:rPr>
              <a:t> (like alcohol, malic acid, magnesium, etc.)</a:t>
            </a:r>
            <a:endParaRPr lang="en-US" dirty="0"/>
          </a:p>
          <a:p>
            <a:r>
              <a:rPr lang="en-US" dirty="0">
                <a:ea typeface="+mn-lt"/>
                <a:cs typeface="+mn-lt"/>
              </a:rPr>
              <a:t>So each sample is a </a:t>
            </a:r>
            <a:r>
              <a:rPr lang="en-US" b="1" dirty="0">
                <a:ea typeface="+mn-lt"/>
                <a:cs typeface="+mn-lt"/>
              </a:rPr>
              <a:t>point in 13-dimensional space</a:t>
            </a:r>
            <a:endParaRPr lang="en-US" dirty="0"/>
          </a:p>
          <a:p>
            <a:r>
              <a:rPr lang="en-US" dirty="0">
                <a:ea typeface="+mn-lt"/>
                <a:cs typeface="+mn-lt"/>
              </a:rPr>
              <a:t>But we </a:t>
            </a:r>
            <a:r>
              <a:rPr lang="en-US" b="1" dirty="0">
                <a:ea typeface="+mn-lt"/>
                <a:cs typeface="+mn-lt"/>
              </a:rPr>
              <a:t>can’t visualize</a:t>
            </a:r>
            <a:r>
              <a:rPr lang="en-US" dirty="0">
                <a:ea typeface="+mn-lt"/>
                <a:cs typeface="+mn-lt"/>
              </a:rPr>
              <a:t> anything in 13D — we need 2D or 3D</a:t>
            </a:r>
            <a:endParaRPr lang="en-US" dirty="0"/>
          </a:p>
          <a:p>
            <a:endParaRPr lang="en-US" dirty="0"/>
          </a:p>
        </p:txBody>
      </p:sp>
    </p:spTree>
    <p:extLst>
      <p:ext uri="{BB962C8B-B14F-4D97-AF65-F5344CB8AC3E}">
        <p14:creationId xmlns:p14="http://schemas.microsoft.com/office/powerpoint/2010/main" val="16917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E639C-5480-7BA6-9A5B-313D717FCEF5}"/>
              </a:ext>
            </a:extLst>
          </p:cNvPr>
          <p:cNvSpPr>
            <a:spLocks noGrp="1"/>
          </p:cNvSpPr>
          <p:nvPr>
            <p:ph type="title"/>
          </p:nvPr>
        </p:nvSpPr>
        <p:spPr>
          <a:xfrm>
            <a:off x="704088" y="914400"/>
            <a:ext cx="3914776" cy="3977269"/>
          </a:xfrm>
        </p:spPr>
        <p:txBody>
          <a:bodyPr>
            <a:normAutofit/>
          </a:bodyPr>
          <a:lstStyle/>
          <a:p>
            <a:r>
              <a:rPr lang="en-US" dirty="0">
                <a:ea typeface="+mj-lt"/>
                <a:cs typeface="+mj-lt"/>
              </a:rPr>
              <a:t>What  t-SNE Does (Conceptually)</a:t>
            </a:r>
            <a:endParaRPr lang="en-US" dirty="0"/>
          </a:p>
        </p:txBody>
      </p:sp>
      <p:cxnSp>
        <p:nvCxnSpPr>
          <p:cNvPr id="11"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9B742B5-A5DA-6254-15CA-3739AF666EE5}"/>
              </a:ext>
            </a:extLst>
          </p:cNvPr>
          <p:cNvGraphicFramePr>
            <a:graphicFrameLocks noGrp="1"/>
          </p:cNvGraphicFramePr>
          <p:nvPr>
            <p:ph idx="1"/>
            <p:extLst>
              <p:ext uri="{D42A27DB-BD31-4B8C-83A1-F6EECF244321}">
                <p14:modId xmlns:p14="http://schemas.microsoft.com/office/powerpoint/2010/main" val="2624816621"/>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01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2578-45FA-7A1F-9343-A2DD96BBE0B5}"/>
              </a:ext>
            </a:extLst>
          </p:cNvPr>
          <p:cNvSpPr>
            <a:spLocks noGrp="1"/>
          </p:cNvSpPr>
          <p:nvPr>
            <p:ph type="title"/>
          </p:nvPr>
        </p:nvSpPr>
        <p:spPr/>
        <p:txBody>
          <a:bodyPr/>
          <a:lstStyle/>
          <a:p>
            <a:r>
              <a:rPr lang="en-US" dirty="0">
                <a:ea typeface="+mj-lt"/>
                <a:cs typeface="+mj-lt"/>
              </a:rPr>
              <a:t>🔧 Step-by-Step Intuition</a:t>
            </a:r>
            <a:endParaRPr lang="en-US" dirty="0"/>
          </a:p>
        </p:txBody>
      </p:sp>
      <p:sp>
        <p:nvSpPr>
          <p:cNvPr id="3" name="Content Placeholder 2">
            <a:extLst>
              <a:ext uri="{FF2B5EF4-FFF2-40B4-BE49-F238E27FC236}">
                <a16:creationId xmlns:a16="http://schemas.microsoft.com/office/drawing/2014/main" id="{1666C501-FB8E-764B-E850-2C19F0EBCBE0}"/>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b="1">
                <a:ea typeface="+mn-lt"/>
                <a:cs typeface="+mn-lt"/>
              </a:rPr>
              <a:t>In High Dimensions</a:t>
            </a:r>
            <a:r>
              <a:rPr lang="en-US">
                <a:ea typeface="+mn-lt"/>
                <a:cs typeface="+mn-lt"/>
              </a:rPr>
              <a:t> (13 features):</a:t>
            </a:r>
            <a:endParaRPr lang="en-US"/>
          </a:p>
          <a:p>
            <a:r>
              <a:rPr lang="en-US">
                <a:ea typeface="+mn-lt"/>
                <a:cs typeface="+mn-lt"/>
              </a:rPr>
              <a:t>t-SNE calculates how close each sample is to others using a probability distribution.</a:t>
            </a:r>
            <a:endParaRPr lang="en-US"/>
          </a:p>
          <a:p>
            <a:r>
              <a:rPr lang="en-US" dirty="0">
                <a:ea typeface="+mn-lt"/>
                <a:cs typeface="+mn-lt"/>
              </a:rPr>
              <a:t>Closer points get </a:t>
            </a:r>
            <a:r>
              <a:rPr lang="en-US" b="1" dirty="0">
                <a:ea typeface="+mn-lt"/>
                <a:cs typeface="+mn-lt"/>
              </a:rPr>
              <a:t>higher probabilities</a:t>
            </a:r>
            <a:r>
              <a:rPr lang="en-US" dirty="0">
                <a:ea typeface="+mn-lt"/>
                <a:cs typeface="+mn-lt"/>
              </a:rPr>
              <a:t> of being neighbors.</a:t>
            </a:r>
            <a:endParaRPr lang="en-US" dirty="0"/>
          </a:p>
          <a:p>
            <a:pPr marL="0" indent="0">
              <a:buNone/>
            </a:pPr>
            <a:r>
              <a:rPr lang="en-US" b="1">
                <a:ea typeface="+mn-lt"/>
                <a:cs typeface="+mn-lt"/>
              </a:rPr>
              <a:t>In Low Dimensions</a:t>
            </a:r>
            <a:r>
              <a:rPr lang="en-US">
                <a:ea typeface="+mn-lt"/>
                <a:cs typeface="+mn-lt"/>
              </a:rPr>
              <a:t> (2 features):</a:t>
            </a:r>
            <a:endParaRPr lang="en-US"/>
          </a:p>
          <a:p>
            <a:r>
              <a:rPr lang="en-US" dirty="0">
                <a:ea typeface="+mn-lt"/>
                <a:cs typeface="+mn-lt"/>
              </a:rPr>
              <a:t>It tries to place the points so that the </a:t>
            </a:r>
            <a:r>
              <a:rPr lang="en-US" b="1" dirty="0">
                <a:ea typeface="+mn-lt"/>
                <a:cs typeface="+mn-lt"/>
              </a:rPr>
              <a:t>distance-based probabilities in 2D match</a:t>
            </a:r>
            <a:r>
              <a:rPr lang="en-US" dirty="0">
                <a:ea typeface="+mn-lt"/>
                <a:cs typeface="+mn-lt"/>
              </a:rPr>
              <a:t> those in 13D as closely as possible.</a:t>
            </a:r>
            <a:endParaRPr lang="en-US" dirty="0"/>
          </a:p>
          <a:p>
            <a:r>
              <a:rPr lang="en-US" dirty="0">
                <a:ea typeface="+mn-lt"/>
                <a:cs typeface="+mn-lt"/>
              </a:rPr>
              <a:t>If two points were close in 13D, they should also be close in 2D.</a:t>
            </a:r>
            <a:endParaRPr lang="en-US" dirty="0"/>
          </a:p>
          <a:p>
            <a:r>
              <a:rPr lang="en-US" dirty="0">
                <a:ea typeface="+mn-lt"/>
                <a:cs typeface="+mn-lt"/>
              </a:rPr>
              <a:t>If two points were far, they should be far in 2D.</a:t>
            </a:r>
            <a:endParaRPr lang="en-US" dirty="0"/>
          </a:p>
          <a:p>
            <a:pPr marL="0" indent="0">
              <a:buNone/>
            </a:pPr>
            <a:r>
              <a:rPr lang="en-US" b="1">
                <a:ea typeface="+mn-lt"/>
                <a:cs typeface="+mn-lt"/>
              </a:rPr>
              <a:t>Optimization</a:t>
            </a:r>
            <a:r>
              <a:rPr lang="en-US">
                <a:ea typeface="+mn-lt"/>
                <a:cs typeface="+mn-lt"/>
              </a:rPr>
              <a:t>:</a:t>
            </a:r>
            <a:endParaRPr lang="en-US"/>
          </a:p>
          <a:p>
            <a:r>
              <a:rPr lang="en-US" dirty="0">
                <a:ea typeface="+mn-lt"/>
                <a:cs typeface="+mn-lt"/>
              </a:rPr>
              <a:t>t-SNE uses a technique called </a:t>
            </a:r>
            <a:r>
              <a:rPr lang="en-US" b="1" dirty="0">
                <a:ea typeface="+mn-lt"/>
                <a:cs typeface="+mn-lt"/>
              </a:rPr>
              <a:t>gradient descent</a:t>
            </a:r>
            <a:r>
              <a:rPr lang="en-US" dirty="0">
                <a:ea typeface="+mn-lt"/>
                <a:cs typeface="+mn-lt"/>
              </a:rPr>
              <a:t> to </a:t>
            </a:r>
            <a:r>
              <a:rPr lang="en-US" b="1" dirty="0">
                <a:ea typeface="+mn-lt"/>
                <a:cs typeface="+mn-lt"/>
              </a:rPr>
              <a:t>minimize the difference</a:t>
            </a:r>
            <a:r>
              <a:rPr lang="en-US" dirty="0">
                <a:ea typeface="+mn-lt"/>
                <a:cs typeface="+mn-lt"/>
              </a:rPr>
              <a:t> between the high-D and low-D similarity distributions.</a:t>
            </a:r>
            <a:endParaRPr lang="en-US" dirty="0"/>
          </a:p>
          <a:p>
            <a:r>
              <a:rPr lang="en-US" dirty="0">
                <a:ea typeface="+mn-lt"/>
                <a:cs typeface="+mn-lt"/>
              </a:rPr>
              <a:t>The result is a set of </a:t>
            </a:r>
            <a:r>
              <a:rPr lang="en-US" b="1" dirty="0">
                <a:ea typeface="+mn-lt"/>
                <a:cs typeface="+mn-lt"/>
              </a:rPr>
              <a:t>2D coordinates</a:t>
            </a:r>
            <a:r>
              <a:rPr lang="en-US" dirty="0">
                <a:ea typeface="+mn-lt"/>
                <a:cs typeface="+mn-lt"/>
              </a:rPr>
              <a:t> that best preserve the relationships.</a:t>
            </a:r>
            <a:endParaRPr lang="en-US" dirty="0"/>
          </a:p>
          <a:p>
            <a:endParaRPr lang="en-US" dirty="0"/>
          </a:p>
        </p:txBody>
      </p:sp>
    </p:spTree>
    <p:extLst>
      <p:ext uri="{BB962C8B-B14F-4D97-AF65-F5344CB8AC3E}">
        <p14:creationId xmlns:p14="http://schemas.microsoft.com/office/powerpoint/2010/main" val="1640691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FC5E9-A99D-8B80-6103-AA1D220E5C57}"/>
              </a:ext>
            </a:extLst>
          </p:cNvPr>
          <p:cNvSpPr>
            <a:spLocks noGrp="1"/>
          </p:cNvSpPr>
          <p:nvPr>
            <p:ph type="title"/>
          </p:nvPr>
        </p:nvSpPr>
        <p:spPr>
          <a:xfrm>
            <a:off x="704088" y="914400"/>
            <a:ext cx="6001512" cy="1307592"/>
          </a:xfrm>
        </p:spPr>
        <p:txBody>
          <a:bodyPr>
            <a:normAutofit/>
          </a:bodyPr>
          <a:lstStyle/>
          <a:p>
            <a:r>
              <a:rPr lang="en-US" dirty="0">
                <a:ea typeface="+mj-lt"/>
                <a:cs typeface="+mj-lt"/>
              </a:rPr>
              <a:t>🎯 End Result</a:t>
            </a:r>
          </a:p>
        </p:txBody>
      </p:sp>
      <p:cxnSp>
        <p:nvCxnSpPr>
          <p:cNvPr id="12" name="Straight Connector 11">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D6BCA8-689C-624F-FE41-5AC6BFF1D857}"/>
              </a:ext>
            </a:extLst>
          </p:cNvPr>
          <p:cNvSpPr>
            <a:spLocks noGrp="1"/>
          </p:cNvSpPr>
          <p:nvPr>
            <p:ph idx="1"/>
          </p:nvPr>
        </p:nvSpPr>
        <p:spPr>
          <a:xfrm>
            <a:off x="704088" y="2231136"/>
            <a:ext cx="6001512" cy="3931920"/>
          </a:xfrm>
        </p:spPr>
        <p:txBody>
          <a:bodyPr vert="horz" lIns="91440" tIns="45720" rIns="91440" bIns="45720" rtlCol="0">
            <a:normAutofit/>
          </a:bodyPr>
          <a:lstStyle/>
          <a:p>
            <a:pPr marL="0" indent="0">
              <a:buNone/>
            </a:pPr>
            <a:r>
              <a:rPr lang="en-US">
                <a:ea typeface="+mn-lt"/>
                <a:cs typeface="+mn-lt"/>
              </a:rPr>
              <a:t>Instead of a 13-dimensional vector like:</a:t>
            </a:r>
            <a:br>
              <a:rPr lang="en-US" dirty="0">
                <a:ea typeface="+mn-lt"/>
                <a:cs typeface="+mn-lt"/>
              </a:rPr>
            </a:br>
            <a:r>
              <a:rPr lang="en-US" dirty="0">
                <a:ea typeface="+mn-lt"/>
                <a:cs typeface="+mn-lt"/>
              </a:rPr>
              <a:t> </a:t>
            </a:r>
            <a:r>
              <a:rPr lang="en-US">
                <a:latin typeface="Consolas"/>
              </a:rPr>
              <a:t>[13.0, 2.0, 2.3, 15.6, ..., 1.2]</a:t>
            </a:r>
            <a:br>
              <a:rPr lang="en-US" dirty="0">
                <a:latin typeface="Consolas"/>
              </a:rPr>
            </a:br>
            <a:r>
              <a:rPr lang="en-US">
                <a:latin typeface="Consolas"/>
              </a:rPr>
              <a:t> You get:</a:t>
            </a:r>
            <a:br>
              <a:rPr lang="en-US" dirty="0">
                <a:latin typeface="Consolas"/>
              </a:rPr>
            </a:br>
            <a:r>
              <a:rPr lang="en-US">
                <a:latin typeface="Consolas"/>
              </a:rPr>
              <a:t> [24.5, -3.2]</a:t>
            </a:r>
            <a:r>
              <a:rPr lang="en-US">
                <a:ea typeface="+mn-lt"/>
                <a:cs typeface="+mn-lt"/>
              </a:rPr>
              <a:t> — which are </a:t>
            </a:r>
            <a:r>
              <a:rPr lang="en-US" b="1">
                <a:ea typeface="+mn-lt"/>
                <a:cs typeface="+mn-lt"/>
              </a:rPr>
              <a:t>2D coordinates</a:t>
            </a:r>
            <a:r>
              <a:rPr lang="en-US">
                <a:ea typeface="+mn-lt"/>
                <a:cs typeface="+mn-lt"/>
              </a:rPr>
              <a:t> you can plot</a:t>
            </a:r>
            <a:endParaRPr lang="en-US"/>
          </a:p>
        </p:txBody>
      </p:sp>
      <p:pic>
        <p:nvPicPr>
          <p:cNvPr id="7" name="Graphic 6" descr="Minimize">
            <a:extLst>
              <a:ext uri="{FF2B5EF4-FFF2-40B4-BE49-F238E27FC236}">
                <a16:creationId xmlns:a16="http://schemas.microsoft.com/office/drawing/2014/main" id="{82ADD847-ADB7-B5EA-B3E1-30B86B94DA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4560" y="1951854"/>
            <a:ext cx="4202057" cy="4202057"/>
          </a:xfrm>
          <a:prstGeom prst="rect">
            <a:avLst/>
          </a:prstGeom>
        </p:spPr>
      </p:pic>
    </p:spTree>
    <p:extLst>
      <p:ext uri="{BB962C8B-B14F-4D97-AF65-F5344CB8AC3E}">
        <p14:creationId xmlns:p14="http://schemas.microsoft.com/office/powerpoint/2010/main" val="4278430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AC32-4D76-6CD9-1D89-067983F46023}"/>
              </a:ext>
            </a:extLst>
          </p:cNvPr>
          <p:cNvSpPr>
            <a:spLocks noGrp="1"/>
          </p:cNvSpPr>
          <p:nvPr>
            <p:ph type="title"/>
          </p:nvPr>
        </p:nvSpPr>
        <p:spPr/>
        <p:txBody>
          <a:bodyPr/>
          <a:lstStyle/>
          <a:p>
            <a:r>
              <a:rPr lang="en-US" dirty="0">
                <a:ea typeface="+mj-lt"/>
                <a:cs typeface="+mj-lt"/>
              </a:rPr>
              <a:t>🔍 Important Notes</a:t>
            </a:r>
            <a:endParaRPr lang="en-US" dirty="0"/>
          </a:p>
        </p:txBody>
      </p:sp>
      <p:sp>
        <p:nvSpPr>
          <p:cNvPr id="3" name="Content Placeholder 2">
            <a:extLst>
              <a:ext uri="{FF2B5EF4-FFF2-40B4-BE49-F238E27FC236}">
                <a16:creationId xmlns:a16="http://schemas.microsoft.com/office/drawing/2014/main" id="{DAC1A101-0598-A750-450C-9DCBAB2A31DB}"/>
              </a:ext>
            </a:extLst>
          </p:cNvPr>
          <p:cNvSpPr>
            <a:spLocks noGrp="1"/>
          </p:cNvSpPr>
          <p:nvPr>
            <p:ph idx="1"/>
          </p:nvPr>
        </p:nvSpPr>
        <p:spPr/>
        <p:txBody>
          <a:bodyPr vert="horz" lIns="91440" tIns="45720" rIns="91440" bIns="45720" rtlCol="0" anchor="t">
            <a:normAutofit/>
          </a:bodyPr>
          <a:lstStyle/>
          <a:p>
            <a:r>
              <a:rPr lang="en-US" dirty="0">
                <a:ea typeface="+mn-lt"/>
                <a:cs typeface="+mn-lt"/>
              </a:rPr>
              <a:t>t-SNE does </a:t>
            </a:r>
            <a:r>
              <a:rPr lang="en-US" b="1" dirty="0">
                <a:ea typeface="+mn-lt"/>
                <a:cs typeface="+mn-lt"/>
              </a:rPr>
              <a:t>not preserve actual distances or directions</a:t>
            </a:r>
            <a:r>
              <a:rPr lang="en-US" dirty="0">
                <a:ea typeface="+mn-lt"/>
                <a:cs typeface="+mn-lt"/>
              </a:rPr>
              <a:t>, only </a:t>
            </a:r>
            <a:r>
              <a:rPr lang="en-US" b="1" dirty="0">
                <a:ea typeface="+mn-lt"/>
                <a:cs typeface="+mn-lt"/>
              </a:rPr>
              <a:t>neighborhood relationships</a:t>
            </a:r>
            <a:r>
              <a:rPr lang="en-US" dirty="0">
                <a:ea typeface="+mn-lt"/>
                <a:cs typeface="+mn-lt"/>
              </a:rPr>
              <a:t>.</a:t>
            </a:r>
            <a:endParaRPr lang="en-US" dirty="0"/>
          </a:p>
          <a:p>
            <a:r>
              <a:rPr lang="en-US" dirty="0">
                <a:ea typeface="+mn-lt"/>
                <a:cs typeface="+mn-lt"/>
              </a:rPr>
              <a:t>It’s </a:t>
            </a:r>
            <a:r>
              <a:rPr lang="en-US" b="1" dirty="0">
                <a:ea typeface="+mn-lt"/>
                <a:cs typeface="+mn-lt"/>
              </a:rPr>
              <a:t>great for visualization</a:t>
            </a:r>
            <a:r>
              <a:rPr lang="en-US" dirty="0">
                <a:ea typeface="+mn-lt"/>
                <a:cs typeface="+mn-lt"/>
              </a:rPr>
              <a:t>, but </a:t>
            </a:r>
            <a:r>
              <a:rPr lang="en-US" b="1" dirty="0">
                <a:ea typeface="+mn-lt"/>
                <a:cs typeface="+mn-lt"/>
              </a:rPr>
              <a:t>not ideal for prediction or feature reduction for models</a:t>
            </a:r>
            <a:r>
              <a:rPr lang="en-US" dirty="0">
                <a:ea typeface="+mn-lt"/>
                <a:cs typeface="+mn-lt"/>
              </a:rPr>
              <a:t>.</a:t>
            </a:r>
            <a:endParaRPr lang="en-US" dirty="0"/>
          </a:p>
          <a:p>
            <a:r>
              <a:rPr lang="en-US" dirty="0">
                <a:ea typeface="+mn-lt"/>
                <a:cs typeface="+mn-lt"/>
              </a:rPr>
              <a:t>It’s </a:t>
            </a:r>
            <a:r>
              <a:rPr lang="en-US" b="1" dirty="0">
                <a:ea typeface="+mn-lt"/>
                <a:cs typeface="+mn-lt"/>
              </a:rPr>
              <a:t>nonlinear</a:t>
            </a:r>
            <a:r>
              <a:rPr lang="en-US" dirty="0">
                <a:ea typeface="+mn-lt"/>
                <a:cs typeface="+mn-lt"/>
              </a:rPr>
              <a:t>, meaning it doesn’t linearly scale down like PCA does</a:t>
            </a:r>
            <a:endParaRPr lang="en-US" dirty="0"/>
          </a:p>
          <a:p>
            <a:endParaRPr lang="en-US" dirty="0"/>
          </a:p>
          <a:p>
            <a:endParaRPr lang="en-US" dirty="0"/>
          </a:p>
          <a:p>
            <a:pPr marL="0" indent="0">
              <a:buNone/>
            </a:pPr>
            <a:r>
              <a:rPr lang="en-US">
                <a:ea typeface="+mn-lt"/>
                <a:cs typeface="+mn-lt"/>
              </a:rPr>
              <a:t>“t-SNE is like taking a messy group photo of people in 13D, then arranging them in 2D so that friends (similar items) stay close and strangers (dissimilar ones) stay apart. It doesn’t preserve exact distances, but it reveals natural groupings and patterns.”</a:t>
            </a:r>
            <a:endParaRPr lang="en-US" dirty="0"/>
          </a:p>
        </p:txBody>
      </p:sp>
    </p:spTree>
    <p:extLst>
      <p:ext uri="{BB962C8B-B14F-4D97-AF65-F5344CB8AC3E}">
        <p14:creationId xmlns:p14="http://schemas.microsoft.com/office/powerpoint/2010/main" val="4038991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2BC1-A583-964B-7E2F-2CF9BE4B1A26}"/>
              </a:ext>
            </a:extLst>
          </p:cNvPr>
          <p:cNvSpPr>
            <a:spLocks noGrp="1"/>
          </p:cNvSpPr>
          <p:nvPr>
            <p:ph type="title"/>
          </p:nvPr>
        </p:nvSpPr>
        <p:spPr/>
        <p:txBody>
          <a:bodyPr/>
          <a:lstStyle/>
          <a:p>
            <a:r>
              <a:rPr lang="en-US" dirty="0">
                <a:ea typeface="+mj-lt"/>
                <a:cs typeface="+mj-lt"/>
              </a:rPr>
              <a:t>🔄 Why the Values Change After  t-SNE</a:t>
            </a:r>
            <a:endParaRPr lang="en-US" dirty="0"/>
          </a:p>
        </p:txBody>
      </p:sp>
      <p:sp>
        <p:nvSpPr>
          <p:cNvPr id="3" name="Content Placeholder 2">
            <a:extLst>
              <a:ext uri="{FF2B5EF4-FFF2-40B4-BE49-F238E27FC236}">
                <a16:creationId xmlns:a16="http://schemas.microsoft.com/office/drawing/2014/main" id="{064E443C-3A87-F753-5538-43C07F031A44}"/>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b="1">
                <a:ea typeface="+mn-lt"/>
                <a:cs typeface="+mn-lt"/>
              </a:rPr>
              <a:t>t-SNE doesn't preserve original feature values or distances</a:t>
            </a:r>
            <a:endParaRPr lang="en-US"/>
          </a:p>
          <a:p>
            <a:r>
              <a:rPr lang="en-US">
                <a:ea typeface="+mn-lt"/>
                <a:cs typeface="+mn-lt"/>
              </a:rPr>
              <a:t>It doesn't try to keep the same numeric values as the original 13 features.</a:t>
            </a:r>
            <a:endParaRPr lang="en-US"/>
          </a:p>
          <a:p>
            <a:r>
              <a:rPr lang="en-US">
                <a:ea typeface="+mn-lt"/>
                <a:cs typeface="+mn-lt"/>
              </a:rPr>
              <a:t>Instead, it </a:t>
            </a:r>
            <a:r>
              <a:rPr lang="en-US" b="1">
                <a:ea typeface="+mn-lt"/>
                <a:cs typeface="+mn-lt"/>
              </a:rPr>
              <a:t>learns a new 2D coordinate system</a:t>
            </a:r>
            <a:r>
              <a:rPr lang="en-US">
                <a:ea typeface="+mn-lt"/>
                <a:cs typeface="+mn-lt"/>
              </a:rPr>
              <a:t> that reflects the </a:t>
            </a:r>
            <a:r>
              <a:rPr lang="en-US" b="1">
                <a:ea typeface="+mn-lt"/>
                <a:cs typeface="+mn-lt"/>
              </a:rPr>
              <a:t>similarity</a:t>
            </a:r>
            <a:r>
              <a:rPr lang="en-US">
                <a:ea typeface="+mn-lt"/>
                <a:cs typeface="+mn-lt"/>
              </a:rPr>
              <a:t> between points.</a:t>
            </a:r>
            <a:endParaRPr lang="en-US"/>
          </a:p>
          <a:p>
            <a:pPr marL="0" indent="0">
              <a:buNone/>
            </a:pPr>
            <a:r>
              <a:rPr lang="en-US" b="1">
                <a:ea typeface="+mn-lt"/>
                <a:cs typeface="+mn-lt"/>
              </a:rPr>
              <a:t>It’s a nonlinear transformation</a:t>
            </a:r>
            <a:endParaRPr lang="en-US"/>
          </a:p>
          <a:p>
            <a:r>
              <a:rPr lang="en-US" dirty="0">
                <a:ea typeface="+mn-lt"/>
                <a:cs typeface="+mn-lt"/>
              </a:rPr>
              <a:t>So the scale, direction, and distances are </a:t>
            </a:r>
            <a:r>
              <a:rPr lang="en-US" b="1" dirty="0">
                <a:ea typeface="+mn-lt"/>
                <a:cs typeface="+mn-lt"/>
              </a:rPr>
              <a:t>all relative</a:t>
            </a:r>
            <a:r>
              <a:rPr lang="en-US" dirty="0">
                <a:ea typeface="+mn-lt"/>
                <a:cs typeface="+mn-lt"/>
              </a:rPr>
              <a:t> and </a:t>
            </a:r>
            <a:r>
              <a:rPr lang="en-US" b="1" dirty="0">
                <a:ea typeface="+mn-lt"/>
                <a:cs typeface="+mn-lt"/>
              </a:rPr>
              <a:t>not interpretable numerically</a:t>
            </a:r>
            <a:r>
              <a:rPr lang="en-US" dirty="0">
                <a:ea typeface="+mn-lt"/>
                <a:cs typeface="+mn-lt"/>
              </a:rPr>
              <a:t>.</a:t>
            </a:r>
            <a:endParaRPr lang="en-US" dirty="0"/>
          </a:p>
          <a:p>
            <a:r>
              <a:rPr lang="en-US" dirty="0">
                <a:ea typeface="+mn-lt"/>
                <a:cs typeface="+mn-lt"/>
              </a:rPr>
              <a:t>t-SNE could </a:t>
            </a:r>
            <a:r>
              <a:rPr lang="en-US" b="1" dirty="0">
                <a:ea typeface="+mn-lt"/>
                <a:cs typeface="+mn-lt"/>
              </a:rPr>
              <a:t>rotate</a:t>
            </a:r>
            <a:r>
              <a:rPr lang="en-US" dirty="0">
                <a:ea typeface="+mn-lt"/>
                <a:cs typeface="+mn-lt"/>
              </a:rPr>
              <a:t>, </a:t>
            </a:r>
            <a:r>
              <a:rPr lang="en-US" b="1" dirty="0">
                <a:ea typeface="+mn-lt"/>
                <a:cs typeface="+mn-lt"/>
              </a:rPr>
              <a:t>flip</a:t>
            </a:r>
            <a:r>
              <a:rPr lang="en-US" dirty="0">
                <a:ea typeface="+mn-lt"/>
                <a:cs typeface="+mn-lt"/>
              </a:rPr>
              <a:t>, or </a:t>
            </a:r>
            <a:r>
              <a:rPr lang="en-US" b="1" dirty="0">
                <a:ea typeface="+mn-lt"/>
                <a:cs typeface="+mn-lt"/>
              </a:rPr>
              <a:t>stretch</a:t>
            </a:r>
            <a:r>
              <a:rPr lang="en-US" dirty="0">
                <a:ea typeface="+mn-lt"/>
                <a:cs typeface="+mn-lt"/>
              </a:rPr>
              <a:t> the data — and that’s okay — as long as:</a:t>
            </a:r>
            <a:endParaRPr lang="en-US" dirty="0"/>
          </a:p>
          <a:p>
            <a:r>
              <a:rPr lang="en-US" dirty="0">
                <a:ea typeface="+mn-lt"/>
                <a:cs typeface="+mn-lt"/>
              </a:rPr>
              <a:t>Points that were </a:t>
            </a:r>
            <a:r>
              <a:rPr lang="en-US" b="1" dirty="0">
                <a:ea typeface="+mn-lt"/>
                <a:cs typeface="+mn-lt"/>
              </a:rPr>
              <a:t>close in 13D</a:t>
            </a:r>
            <a:r>
              <a:rPr lang="en-US" dirty="0">
                <a:ea typeface="+mn-lt"/>
                <a:cs typeface="+mn-lt"/>
              </a:rPr>
              <a:t> are still </a:t>
            </a:r>
            <a:r>
              <a:rPr lang="en-US" b="1" dirty="0">
                <a:ea typeface="+mn-lt"/>
                <a:cs typeface="+mn-lt"/>
              </a:rPr>
              <a:t>close in 2D</a:t>
            </a:r>
            <a:r>
              <a:rPr lang="en-US" dirty="0">
                <a:ea typeface="+mn-lt"/>
                <a:cs typeface="+mn-lt"/>
              </a:rPr>
              <a:t>, and far ones stay far.</a:t>
            </a:r>
            <a:endParaRPr lang="en-US" dirty="0"/>
          </a:p>
          <a:p>
            <a:pPr marL="0" indent="0">
              <a:buNone/>
            </a:pPr>
            <a:r>
              <a:rPr lang="en-US" b="1">
                <a:ea typeface="+mn-lt"/>
                <a:cs typeface="+mn-lt"/>
              </a:rPr>
              <a:t>Axes in t-SNE have no real-world meaning</a:t>
            </a:r>
            <a:endParaRPr lang="en-US"/>
          </a:p>
          <a:p>
            <a:r>
              <a:rPr lang="en-US" dirty="0">
                <a:ea typeface="+mn-lt"/>
                <a:cs typeface="+mn-lt"/>
              </a:rPr>
              <a:t>Unlike PCA, the axes are not "feature 1" and "feature 2"</a:t>
            </a:r>
            <a:endParaRPr lang="en-US" dirty="0"/>
          </a:p>
          <a:p>
            <a:r>
              <a:rPr lang="en-US" dirty="0">
                <a:ea typeface="+mn-lt"/>
                <a:cs typeface="+mn-lt"/>
              </a:rPr>
              <a:t>You should not interpret </a:t>
            </a:r>
            <a:r>
              <a:rPr lang="en-US" dirty="0">
                <a:latin typeface="Consolas"/>
              </a:rPr>
              <a:t>x = 10</a:t>
            </a:r>
            <a:r>
              <a:rPr lang="en-US" dirty="0">
                <a:ea typeface="+mn-lt"/>
                <a:cs typeface="+mn-lt"/>
              </a:rPr>
              <a:t> or </a:t>
            </a:r>
            <a:r>
              <a:rPr lang="en-US" dirty="0">
                <a:latin typeface="Consolas"/>
              </a:rPr>
              <a:t>y = -0.5</a:t>
            </a:r>
            <a:r>
              <a:rPr lang="en-US" dirty="0">
                <a:ea typeface="+mn-lt"/>
                <a:cs typeface="+mn-lt"/>
              </a:rPr>
              <a:t> as specific chemical values</a:t>
            </a:r>
            <a:endParaRPr lang="en-US" dirty="0"/>
          </a:p>
          <a:p>
            <a:endParaRPr lang="en-US" dirty="0"/>
          </a:p>
        </p:txBody>
      </p:sp>
    </p:spTree>
    <p:extLst>
      <p:ext uri="{BB962C8B-B14F-4D97-AF65-F5344CB8AC3E}">
        <p14:creationId xmlns:p14="http://schemas.microsoft.com/office/powerpoint/2010/main" val="109347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2F1F-15C3-8864-8664-8B83E95E37E4}"/>
              </a:ext>
            </a:extLst>
          </p:cNvPr>
          <p:cNvSpPr>
            <a:spLocks noGrp="1"/>
          </p:cNvSpPr>
          <p:nvPr>
            <p:ph type="title"/>
          </p:nvPr>
        </p:nvSpPr>
        <p:spPr/>
        <p:txBody>
          <a:bodyPr/>
          <a:lstStyle/>
          <a:p>
            <a:r>
              <a:rPr lang="en-US" dirty="0">
                <a:ea typeface="+mj-lt"/>
                <a:cs typeface="+mj-lt"/>
              </a:rPr>
              <a:t>📈 What to Understand from This Plot</a:t>
            </a:r>
            <a:endParaRPr lang="en-US" dirty="0"/>
          </a:p>
        </p:txBody>
      </p:sp>
      <p:sp>
        <p:nvSpPr>
          <p:cNvPr id="3" name="Content Placeholder 2">
            <a:extLst>
              <a:ext uri="{FF2B5EF4-FFF2-40B4-BE49-F238E27FC236}">
                <a16:creationId xmlns:a16="http://schemas.microsoft.com/office/drawing/2014/main" id="{8B7971C9-91C7-6DA8-9145-FCD3925877A3}"/>
              </a:ext>
            </a:extLst>
          </p:cNvPr>
          <p:cNvSpPr>
            <a:spLocks noGrp="1"/>
          </p:cNvSpPr>
          <p:nvPr>
            <p:ph idx="1"/>
          </p:nvPr>
        </p:nvSpPr>
        <p:spPr/>
        <p:txBody>
          <a:bodyPr vert="horz" lIns="91440" tIns="45720" rIns="91440" bIns="45720" rtlCol="0" anchor="t">
            <a:normAutofit/>
          </a:bodyPr>
          <a:lstStyle/>
          <a:p>
            <a:pPr marL="0" indent="0">
              <a:buNone/>
            </a:pPr>
            <a:r>
              <a:rPr lang="en-US"/>
              <a:t>✅ Each dot = one wine sample</a:t>
            </a:r>
          </a:p>
          <a:p>
            <a:pPr marL="0" indent="0">
              <a:buNone/>
            </a:pPr>
            <a:r>
              <a:rPr lang="en-US" dirty="0"/>
              <a:t>✅ Colors = different wine types (</a:t>
            </a:r>
            <a:r>
              <a:rPr lang="en-US" dirty="0">
                <a:latin typeface="Consolas"/>
              </a:rPr>
              <a:t>target</a:t>
            </a:r>
            <a:r>
              <a:rPr lang="en-US" dirty="0"/>
              <a:t> 0, 1, or 2)</a:t>
            </a:r>
          </a:p>
          <a:p>
            <a:pPr marL="0" indent="0">
              <a:buNone/>
            </a:pPr>
            <a:endParaRPr lang="en-US" dirty="0"/>
          </a:p>
          <a:p>
            <a:pPr marL="0" indent="0">
              <a:buNone/>
            </a:pPr>
            <a:endParaRPr lang="en-US" dirty="0"/>
          </a:p>
          <a:p>
            <a:pPr marL="0" indent="0">
              <a:buNone/>
            </a:pPr>
            <a:r>
              <a:rPr lang="en-US" dirty="0">
                <a:ea typeface="+mn-lt"/>
                <a:cs typeface="+mn-lt"/>
              </a:rPr>
              <a:t>“t-SNE creates a new 2D world where we can </a:t>
            </a:r>
            <a:r>
              <a:rPr lang="en-US" b="1" dirty="0">
                <a:ea typeface="+mn-lt"/>
                <a:cs typeface="+mn-lt"/>
              </a:rPr>
              <a:t>see relationships</a:t>
            </a:r>
            <a:r>
              <a:rPr lang="en-US" dirty="0">
                <a:ea typeface="+mn-lt"/>
                <a:cs typeface="+mn-lt"/>
              </a:rPr>
              <a:t> that were hidden in 13D. The actual X and Y values are not important — what matters is </a:t>
            </a:r>
            <a:r>
              <a:rPr lang="en-US" b="1" dirty="0">
                <a:ea typeface="+mn-lt"/>
                <a:cs typeface="+mn-lt"/>
              </a:rPr>
              <a:t>how close the points are</a:t>
            </a:r>
            <a:r>
              <a:rPr lang="en-US" dirty="0">
                <a:ea typeface="+mn-lt"/>
                <a:cs typeface="+mn-lt"/>
              </a:rPr>
              <a:t>. The plot shows that class 0 wines are quite different from others, but class 1 and 2 wines are harder to separate.”</a:t>
            </a:r>
            <a:endParaRPr lang="en-US" dirty="0"/>
          </a:p>
          <a:p>
            <a:endParaRPr lang="en-US" dirty="0"/>
          </a:p>
        </p:txBody>
      </p:sp>
    </p:spTree>
    <p:extLst>
      <p:ext uri="{BB962C8B-B14F-4D97-AF65-F5344CB8AC3E}">
        <p14:creationId xmlns:p14="http://schemas.microsoft.com/office/powerpoint/2010/main" val="2874046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gital balance scale using circles">
            <a:extLst>
              <a:ext uri="{FF2B5EF4-FFF2-40B4-BE49-F238E27FC236}">
                <a16:creationId xmlns:a16="http://schemas.microsoft.com/office/drawing/2014/main" id="{449D6467-C05B-6CCA-235E-F736D6C69002}"/>
              </a:ext>
            </a:extLst>
          </p:cNvPr>
          <p:cNvPicPr>
            <a:picLocks noChangeAspect="1"/>
          </p:cNvPicPr>
          <p:nvPr/>
        </p:nvPicPr>
        <p:blipFill>
          <a:blip r:embed="rId2"/>
          <a:srcRect b="7025"/>
          <a:stretch>
            <a:fillRect/>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ED034-8385-8CF7-6276-478BB63BB25E}"/>
              </a:ext>
            </a:extLst>
          </p:cNvPr>
          <p:cNvSpPr>
            <a:spLocks noGrp="1"/>
          </p:cNvSpPr>
          <p:nvPr>
            <p:ph type="title"/>
          </p:nvPr>
        </p:nvSpPr>
        <p:spPr>
          <a:xfrm>
            <a:off x="704088" y="871758"/>
            <a:ext cx="9906000" cy="3871143"/>
          </a:xfrm>
        </p:spPr>
        <p:txBody>
          <a:bodyPr vert="horz" lIns="91440" tIns="45720" rIns="91440" bIns="45720" rtlCol="0" anchor="t">
            <a:normAutofit/>
          </a:bodyPr>
          <a:lstStyle/>
          <a:p>
            <a:r>
              <a:rPr lang="en-US" sz="5400">
                <a:solidFill>
                  <a:srgbClr val="FFFFFF"/>
                </a:solidFill>
              </a:rPr>
              <a:t>Comparative  visualization</a:t>
            </a:r>
          </a:p>
        </p:txBody>
      </p:sp>
      <p:cxnSp>
        <p:nvCxnSpPr>
          <p:cNvPr id="29" name="Straight Connector 2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2520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n placed on top of a signature line">
            <a:extLst>
              <a:ext uri="{FF2B5EF4-FFF2-40B4-BE49-F238E27FC236}">
                <a16:creationId xmlns:a16="http://schemas.microsoft.com/office/drawing/2014/main" id="{AA80A663-C22A-D83F-2E00-C7416858D819}"/>
              </a:ext>
            </a:extLst>
          </p:cNvPr>
          <p:cNvPicPr>
            <a:picLocks noChangeAspect="1"/>
          </p:cNvPicPr>
          <p:nvPr/>
        </p:nvPicPr>
        <p:blipFill>
          <a:blip r:embed="rId2"/>
          <a:srcRect r="-2" b="15603"/>
          <a:stretch>
            <a:fillRect/>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E1F8ED-8895-C384-7C38-D72873DF7F5B}"/>
              </a:ext>
            </a:extLst>
          </p:cNvPr>
          <p:cNvSpPr>
            <a:spLocks noGrp="1"/>
          </p:cNvSpPr>
          <p:nvPr>
            <p:ph type="title"/>
          </p:nvPr>
        </p:nvSpPr>
        <p:spPr>
          <a:xfrm>
            <a:off x="704088" y="871759"/>
            <a:ext cx="5067300" cy="3497042"/>
          </a:xfrm>
        </p:spPr>
        <p:txBody>
          <a:bodyPr vert="horz" lIns="91440" tIns="45720" rIns="91440" bIns="45720" rtlCol="0" anchor="t">
            <a:normAutofit/>
          </a:bodyPr>
          <a:lstStyle/>
          <a:p>
            <a:r>
              <a:rPr lang="en-US" sz="5400">
                <a:solidFill>
                  <a:srgbClr val="FFFFFF"/>
                </a:solidFill>
              </a:rPr>
              <a:t>Text and Document Visualization</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471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5FF17-017D-37F2-3BC6-4D217086A29A}"/>
              </a:ext>
            </a:extLst>
          </p:cNvPr>
          <p:cNvSpPr>
            <a:spLocks noGrp="1"/>
          </p:cNvSpPr>
          <p:nvPr>
            <p:ph type="title"/>
          </p:nvPr>
        </p:nvSpPr>
        <p:spPr>
          <a:xfrm>
            <a:off x="704088" y="914400"/>
            <a:ext cx="5195889" cy="1316736"/>
          </a:xfrm>
        </p:spPr>
        <p:txBody>
          <a:bodyPr>
            <a:normAutofit/>
          </a:bodyPr>
          <a:lstStyle/>
          <a:p>
            <a:r>
              <a:rPr lang="en-US" dirty="0"/>
              <a:t>Vectorizer</a:t>
            </a:r>
          </a:p>
        </p:txBody>
      </p:sp>
      <p:cxnSp>
        <p:nvCxnSpPr>
          <p:cNvPr id="11" name="Straight Connector 10">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E951C1-5EF4-850C-D851-FFC2C1374860}"/>
              </a:ext>
            </a:extLst>
          </p:cNvPr>
          <p:cNvSpPr>
            <a:spLocks noGrp="1"/>
          </p:cNvSpPr>
          <p:nvPr>
            <p:ph idx="1"/>
          </p:nvPr>
        </p:nvSpPr>
        <p:spPr>
          <a:xfrm>
            <a:off x="704088" y="2231136"/>
            <a:ext cx="5195889" cy="3931920"/>
          </a:xfrm>
        </p:spPr>
        <p:txBody>
          <a:bodyPr vert="horz" lIns="91440" tIns="45720" rIns="91440" bIns="45720" rtlCol="0" anchor="t">
            <a:normAutofit/>
          </a:bodyPr>
          <a:lstStyle/>
          <a:p>
            <a:pPr marL="0" indent="0">
              <a:buNone/>
            </a:pPr>
            <a:r>
              <a:rPr lang="en-US" b="1" dirty="0">
                <a:ea typeface="+mn-lt"/>
                <a:cs typeface="+mn-lt"/>
              </a:rPr>
              <a:t>converts a collection of text documents into a numerical format</a:t>
            </a:r>
            <a:r>
              <a:rPr lang="en-US" dirty="0">
                <a:ea typeface="+mn-lt"/>
                <a:cs typeface="+mn-lt"/>
              </a:rPr>
              <a:t> that a computer can understand and analyze. This is called </a:t>
            </a:r>
            <a:r>
              <a:rPr lang="en-US" b="1" dirty="0">
                <a:ea typeface="+mn-lt"/>
                <a:cs typeface="+mn-lt"/>
              </a:rPr>
              <a:t>vectorization</a:t>
            </a:r>
            <a:r>
              <a:rPr lang="en-US" dirty="0">
                <a:ea typeface="+mn-lt"/>
                <a:cs typeface="+mn-lt"/>
              </a:rPr>
              <a:t>, and it’s a crucial step in text analysis and visualization.</a:t>
            </a:r>
            <a:endParaRPr lang="en-US" dirty="0"/>
          </a:p>
        </p:txBody>
      </p:sp>
      <p:pic>
        <p:nvPicPr>
          <p:cNvPr id="5" name="Picture 4" descr="Different colored organizers">
            <a:extLst>
              <a:ext uri="{FF2B5EF4-FFF2-40B4-BE49-F238E27FC236}">
                <a16:creationId xmlns:a16="http://schemas.microsoft.com/office/drawing/2014/main" id="{69DE8AC9-8E93-7FFE-9FF3-E960B85F8443}"/>
              </a:ext>
            </a:extLst>
          </p:cNvPr>
          <p:cNvPicPr>
            <a:picLocks noChangeAspect="1"/>
          </p:cNvPicPr>
          <p:nvPr/>
        </p:nvPicPr>
        <p:blipFill>
          <a:blip r:embed="rId2"/>
          <a:srcRect l="24753" r="24335" b="-2"/>
          <a:stretch>
            <a:fillRect/>
          </a:stretch>
        </p:blipFill>
        <p:spPr>
          <a:xfrm>
            <a:off x="6420752" y="-1"/>
            <a:ext cx="5771248" cy="6857999"/>
          </a:xfrm>
          <a:prstGeom prst="rect">
            <a:avLst/>
          </a:prstGeom>
        </p:spPr>
      </p:pic>
    </p:spTree>
    <p:extLst>
      <p:ext uri="{BB962C8B-B14F-4D97-AF65-F5344CB8AC3E}">
        <p14:creationId xmlns:p14="http://schemas.microsoft.com/office/powerpoint/2010/main" val="426230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A3B18-CA19-8A26-2C35-83CFD78EB9C7}"/>
              </a:ext>
            </a:extLst>
          </p:cNvPr>
          <p:cNvSpPr>
            <a:spLocks noGrp="1"/>
          </p:cNvSpPr>
          <p:nvPr>
            <p:ph type="title"/>
          </p:nvPr>
        </p:nvSpPr>
        <p:spPr>
          <a:xfrm>
            <a:off x="5248656" y="914400"/>
            <a:ext cx="6236208" cy="1307592"/>
          </a:xfrm>
        </p:spPr>
        <p:txBody>
          <a:bodyPr>
            <a:normAutofit/>
          </a:bodyPr>
          <a:lstStyle/>
          <a:p>
            <a:r>
              <a:rPr lang="en-US" dirty="0"/>
              <a:t>Vectorizer</a:t>
            </a:r>
          </a:p>
        </p:txBody>
      </p:sp>
      <p:pic>
        <p:nvPicPr>
          <p:cNvPr id="5" name="Picture 4" descr="Formulas written on a blackboard">
            <a:extLst>
              <a:ext uri="{FF2B5EF4-FFF2-40B4-BE49-F238E27FC236}">
                <a16:creationId xmlns:a16="http://schemas.microsoft.com/office/drawing/2014/main" id="{C4FE9A44-74D3-3B7B-B8CE-6034C9119639}"/>
              </a:ext>
            </a:extLst>
          </p:cNvPr>
          <p:cNvPicPr>
            <a:picLocks noChangeAspect="1"/>
          </p:cNvPicPr>
          <p:nvPr/>
        </p:nvPicPr>
        <p:blipFill>
          <a:blip r:embed="rId2"/>
          <a:srcRect l="30045" r="24568" b="3"/>
          <a:stretch>
            <a:fillRect/>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081831-53D3-3311-D350-B21CCBBAA493}"/>
              </a:ext>
            </a:extLst>
          </p:cNvPr>
          <p:cNvSpPr>
            <a:spLocks noGrp="1"/>
          </p:cNvSpPr>
          <p:nvPr>
            <p:ph idx="1"/>
          </p:nvPr>
        </p:nvSpPr>
        <p:spPr>
          <a:xfrm>
            <a:off x="5248656" y="2221992"/>
            <a:ext cx="6236208" cy="3941064"/>
          </a:xfrm>
        </p:spPr>
        <p:txBody>
          <a:bodyPr vert="horz" lIns="91440" tIns="45720" rIns="91440" bIns="45720" rtlCol="0">
            <a:normAutofit/>
          </a:bodyPr>
          <a:lstStyle/>
          <a:p>
            <a:pPr marL="0" indent="0">
              <a:lnSpc>
                <a:spcPct val="100000"/>
              </a:lnSpc>
              <a:buNone/>
            </a:pPr>
            <a:r>
              <a:rPr lang="en-US" dirty="0"/>
              <a:t>✅ </a:t>
            </a:r>
            <a:r>
              <a:rPr lang="en-US" dirty="0">
                <a:latin typeface="Consolas"/>
              </a:rPr>
              <a:t>vectorizer = </a:t>
            </a:r>
            <a:r>
              <a:rPr lang="en-US" dirty="0" err="1">
                <a:latin typeface="Consolas"/>
              </a:rPr>
              <a:t>CountVectorizer</a:t>
            </a:r>
            <a:r>
              <a:rPr lang="en-US" dirty="0">
                <a:latin typeface="Consolas"/>
              </a:rPr>
              <a:t>(</a:t>
            </a:r>
            <a:r>
              <a:rPr lang="en-US" dirty="0" err="1">
                <a:latin typeface="Consolas"/>
              </a:rPr>
              <a:t>stop_words</a:t>
            </a:r>
            <a:r>
              <a:rPr lang="en-US" dirty="0">
                <a:latin typeface="Consolas"/>
              </a:rPr>
              <a:t>='</a:t>
            </a:r>
            <a:r>
              <a:rPr lang="en-US" dirty="0" err="1">
                <a:latin typeface="Consolas"/>
              </a:rPr>
              <a:t>english</a:t>
            </a:r>
            <a:r>
              <a:rPr lang="en-US" dirty="0">
                <a:latin typeface="Consolas"/>
              </a:rPr>
              <a:t>', </a:t>
            </a:r>
            <a:r>
              <a:rPr lang="en-US" dirty="0" err="1">
                <a:latin typeface="Consolas"/>
              </a:rPr>
              <a:t>max_features</a:t>
            </a:r>
            <a:r>
              <a:rPr lang="en-US" dirty="0">
                <a:latin typeface="Consolas"/>
              </a:rPr>
              <a:t>=1000)</a:t>
            </a:r>
            <a:endParaRPr lang="en-US" dirty="0"/>
          </a:p>
          <a:p>
            <a:pPr marL="0" indent="0">
              <a:lnSpc>
                <a:spcPct val="100000"/>
              </a:lnSpc>
              <a:buNone/>
            </a:pPr>
            <a:r>
              <a:rPr lang="en-US" dirty="0">
                <a:ea typeface="+mn-lt"/>
                <a:cs typeface="+mn-lt"/>
              </a:rPr>
              <a:t>We are creating a </a:t>
            </a:r>
            <a:r>
              <a:rPr lang="en-US" b="1" dirty="0" err="1">
                <a:ea typeface="+mn-lt"/>
                <a:cs typeface="+mn-lt"/>
              </a:rPr>
              <a:t>CountVectorizer</a:t>
            </a:r>
            <a:r>
              <a:rPr lang="en-US" dirty="0">
                <a:ea typeface="+mn-lt"/>
                <a:cs typeface="+mn-lt"/>
              </a:rPr>
              <a:t> object.</a:t>
            </a:r>
            <a:endParaRPr lang="en-US" dirty="0"/>
          </a:p>
          <a:p>
            <a:pPr marL="0" indent="0">
              <a:lnSpc>
                <a:spcPct val="100000"/>
              </a:lnSpc>
              <a:buNone/>
            </a:pPr>
            <a:r>
              <a:rPr lang="en-US" dirty="0">
                <a:ea typeface="+mn-lt"/>
                <a:cs typeface="+mn-lt"/>
              </a:rPr>
              <a:t>This tool:</a:t>
            </a:r>
            <a:endParaRPr lang="en-US" dirty="0"/>
          </a:p>
          <a:p>
            <a:pPr lvl="1">
              <a:lnSpc>
                <a:spcPct val="100000"/>
              </a:lnSpc>
            </a:pPr>
            <a:r>
              <a:rPr lang="en-US" dirty="0">
                <a:ea typeface="+mn-lt"/>
                <a:cs typeface="+mn-lt"/>
              </a:rPr>
              <a:t>Converts text documents into a matrix of </a:t>
            </a:r>
            <a:r>
              <a:rPr lang="en-US" b="1" dirty="0">
                <a:ea typeface="+mn-lt"/>
                <a:cs typeface="+mn-lt"/>
              </a:rPr>
              <a:t>word counts</a:t>
            </a:r>
            <a:r>
              <a:rPr lang="en-US" dirty="0">
                <a:ea typeface="+mn-lt"/>
                <a:cs typeface="+mn-lt"/>
              </a:rPr>
              <a:t>.</a:t>
            </a:r>
            <a:endParaRPr lang="en-US"/>
          </a:p>
          <a:p>
            <a:pPr lvl="1">
              <a:lnSpc>
                <a:spcPct val="100000"/>
              </a:lnSpc>
            </a:pPr>
            <a:r>
              <a:rPr lang="en-US" dirty="0">
                <a:ea typeface="+mn-lt"/>
                <a:cs typeface="+mn-lt"/>
              </a:rPr>
              <a:t>Removes </a:t>
            </a:r>
            <a:r>
              <a:rPr lang="en-US" b="1" dirty="0">
                <a:ea typeface="+mn-lt"/>
                <a:cs typeface="+mn-lt"/>
              </a:rPr>
              <a:t>common English stop words</a:t>
            </a:r>
            <a:r>
              <a:rPr lang="en-US" dirty="0">
                <a:ea typeface="+mn-lt"/>
                <a:cs typeface="+mn-lt"/>
              </a:rPr>
              <a:t> like "the", "is", "and", etc.</a:t>
            </a:r>
            <a:endParaRPr lang="en-US"/>
          </a:p>
          <a:p>
            <a:pPr lvl="1">
              <a:lnSpc>
                <a:spcPct val="100000"/>
              </a:lnSpc>
            </a:pPr>
            <a:r>
              <a:rPr lang="en-US" dirty="0">
                <a:ea typeface="+mn-lt"/>
                <a:cs typeface="+mn-lt"/>
              </a:rPr>
              <a:t>Limits the result to the </a:t>
            </a:r>
            <a:r>
              <a:rPr lang="en-US" b="1" dirty="0">
                <a:ea typeface="+mn-lt"/>
                <a:cs typeface="+mn-lt"/>
              </a:rPr>
              <a:t>top 1000 most frequent words</a:t>
            </a:r>
            <a:r>
              <a:rPr lang="en-US" dirty="0">
                <a:ea typeface="+mn-lt"/>
                <a:cs typeface="+mn-lt"/>
              </a:rPr>
              <a:t>, so that the data is manageable and only the most important words are considered.</a:t>
            </a:r>
            <a:endParaRPr lang="en-US"/>
          </a:p>
          <a:p>
            <a:pPr>
              <a:lnSpc>
                <a:spcPct val="100000"/>
              </a:lnSpc>
            </a:pPr>
            <a:endParaRPr lang="en-US"/>
          </a:p>
        </p:txBody>
      </p:sp>
    </p:spTree>
    <p:extLst>
      <p:ext uri="{BB962C8B-B14F-4D97-AF65-F5344CB8AC3E}">
        <p14:creationId xmlns:p14="http://schemas.microsoft.com/office/powerpoint/2010/main" val="115561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1903C-8DA1-906E-D169-44151BBE382A}"/>
              </a:ext>
            </a:extLst>
          </p:cNvPr>
          <p:cNvSpPr>
            <a:spLocks noGrp="1"/>
          </p:cNvSpPr>
          <p:nvPr>
            <p:ph type="title"/>
          </p:nvPr>
        </p:nvSpPr>
        <p:spPr>
          <a:xfrm>
            <a:off x="704088" y="914400"/>
            <a:ext cx="5195889" cy="1316736"/>
          </a:xfrm>
        </p:spPr>
        <p:txBody>
          <a:bodyPr>
            <a:normAutofit/>
          </a:bodyPr>
          <a:lstStyle/>
          <a:p>
            <a:r>
              <a:rPr lang="en-US" dirty="0"/>
              <a:t>Vectorizer</a:t>
            </a:r>
          </a:p>
        </p:txBody>
      </p:sp>
      <p:cxnSp>
        <p:nvCxnSpPr>
          <p:cNvPr id="11" name="Straight Connector 10">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EDAFB8-6ECA-1E85-25B2-E038D01C5B0C}"/>
              </a:ext>
            </a:extLst>
          </p:cNvPr>
          <p:cNvSpPr>
            <a:spLocks noGrp="1"/>
          </p:cNvSpPr>
          <p:nvPr>
            <p:ph idx="1"/>
          </p:nvPr>
        </p:nvSpPr>
        <p:spPr>
          <a:xfrm>
            <a:off x="704088" y="2231136"/>
            <a:ext cx="5195889" cy="3931920"/>
          </a:xfrm>
        </p:spPr>
        <p:txBody>
          <a:bodyPr vert="horz" lIns="91440" tIns="45720" rIns="91440" bIns="45720" rtlCol="0">
            <a:normAutofit/>
          </a:bodyPr>
          <a:lstStyle/>
          <a:p>
            <a:pPr marL="0" indent="0">
              <a:buNone/>
            </a:pPr>
            <a:r>
              <a:rPr lang="en-US" dirty="0">
                <a:ea typeface="+mn-lt"/>
                <a:cs typeface="+mn-lt"/>
              </a:rPr>
              <a:t>"This tool reads all our documents and keeps a list of the top 1000 most important words, ignoring very common ones that don’t carry much meaning, like 'the' or 'and'."</a:t>
            </a:r>
            <a:endParaRPr lang="en-US" dirty="0"/>
          </a:p>
        </p:txBody>
      </p:sp>
      <p:pic>
        <p:nvPicPr>
          <p:cNvPr id="5" name="Picture 4" descr="Books stacked on a table">
            <a:extLst>
              <a:ext uri="{FF2B5EF4-FFF2-40B4-BE49-F238E27FC236}">
                <a16:creationId xmlns:a16="http://schemas.microsoft.com/office/drawing/2014/main" id="{4F70786D-E239-1C7A-905C-F0C3A8286A76}"/>
              </a:ext>
            </a:extLst>
          </p:cNvPr>
          <p:cNvPicPr>
            <a:picLocks noChangeAspect="1"/>
          </p:cNvPicPr>
          <p:nvPr/>
        </p:nvPicPr>
        <p:blipFill>
          <a:blip r:embed="rId2"/>
          <a:srcRect l="21759" r="22072" b="3"/>
          <a:stretch>
            <a:fillRect/>
          </a:stretch>
        </p:blipFill>
        <p:spPr>
          <a:xfrm>
            <a:off x="6420752" y="-1"/>
            <a:ext cx="5771248" cy="6857999"/>
          </a:xfrm>
          <a:prstGeom prst="rect">
            <a:avLst/>
          </a:prstGeom>
        </p:spPr>
      </p:pic>
    </p:spTree>
    <p:extLst>
      <p:ext uri="{BB962C8B-B14F-4D97-AF65-F5344CB8AC3E}">
        <p14:creationId xmlns:p14="http://schemas.microsoft.com/office/powerpoint/2010/main" val="350228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67565-BBE5-412E-3379-ED54B46077EB}"/>
              </a:ext>
            </a:extLst>
          </p:cNvPr>
          <p:cNvSpPr>
            <a:spLocks noGrp="1"/>
          </p:cNvSpPr>
          <p:nvPr>
            <p:ph type="title"/>
          </p:nvPr>
        </p:nvSpPr>
        <p:spPr>
          <a:xfrm>
            <a:off x="5248656" y="914400"/>
            <a:ext cx="6236208" cy="1307592"/>
          </a:xfrm>
        </p:spPr>
        <p:txBody>
          <a:bodyPr>
            <a:normAutofit/>
          </a:bodyPr>
          <a:lstStyle/>
          <a:p>
            <a:r>
              <a:rPr lang="en-US" dirty="0"/>
              <a:t>Vectorizer</a:t>
            </a:r>
          </a:p>
        </p:txBody>
      </p:sp>
      <p:pic>
        <p:nvPicPr>
          <p:cNvPr id="5" name="Picture 4">
            <a:extLst>
              <a:ext uri="{FF2B5EF4-FFF2-40B4-BE49-F238E27FC236}">
                <a16:creationId xmlns:a16="http://schemas.microsoft.com/office/drawing/2014/main" id="{11FDA6DF-1AF1-4172-D491-339564758C25}"/>
              </a:ext>
            </a:extLst>
          </p:cNvPr>
          <p:cNvPicPr>
            <a:picLocks noChangeAspect="1"/>
          </p:cNvPicPr>
          <p:nvPr/>
        </p:nvPicPr>
        <p:blipFill>
          <a:blip r:embed="rId2"/>
          <a:srcRect l="24864" r="22838" b="-7"/>
          <a:stretch>
            <a:fillRect/>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027AD4-7CDF-3CDE-8A4E-4EF566CC5B8E}"/>
              </a:ext>
            </a:extLst>
          </p:cNvPr>
          <p:cNvSpPr>
            <a:spLocks noGrp="1"/>
          </p:cNvSpPr>
          <p:nvPr>
            <p:ph idx="1"/>
          </p:nvPr>
        </p:nvSpPr>
        <p:spPr>
          <a:xfrm>
            <a:off x="5248656" y="2221992"/>
            <a:ext cx="6236208" cy="3941064"/>
          </a:xfrm>
        </p:spPr>
        <p:txBody>
          <a:bodyPr vert="horz" lIns="91440" tIns="45720" rIns="91440" bIns="45720" rtlCol="0" anchor="t">
            <a:normAutofit/>
          </a:bodyPr>
          <a:lstStyle/>
          <a:p>
            <a:pPr marL="0" indent="0">
              <a:buNone/>
            </a:pPr>
            <a:r>
              <a:rPr lang="en-US" dirty="0"/>
              <a:t>✅ </a:t>
            </a:r>
            <a:r>
              <a:rPr lang="en-US" dirty="0">
                <a:latin typeface="Consolas"/>
              </a:rPr>
              <a:t>X = </a:t>
            </a:r>
            <a:r>
              <a:rPr lang="en-US" err="1">
                <a:latin typeface="Consolas"/>
              </a:rPr>
              <a:t>vectorizer.fit_transform</a:t>
            </a:r>
            <a:r>
              <a:rPr lang="en-US" dirty="0">
                <a:latin typeface="Consolas"/>
              </a:rPr>
              <a:t>(texts)</a:t>
            </a:r>
            <a:endParaRPr lang="en-US" dirty="0"/>
          </a:p>
          <a:p>
            <a:pPr marL="0" indent="0">
              <a:buNone/>
            </a:pPr>
            <a:r>
              <a:rPr lang="en-US" dirty="0">
                <a:ea typeface="+mn-lt"/>
                <a:cs typeface="+mn-lt"/>
              </a:rPr>
              <a:t>This line </a:t>
            </a:r>
            <a:r>
              <a:rPr lang="en-US" b="1" dirty="0">
                <a:ea typeface="+mn-lt"/>
                <a:cs typeface="+mn-lt"/>
              </a:rPr>
              <a:t>applies the vectorizer to our list of text documents (</a:t>
            </a:r>
            <a:r>
              <a:rPr lang="en-US" b="1" dirty="0">
                <a:latin typeface="Consolas"/>
              </a:rPr>
              <a:t>texts</a:t>
            </a:r>
            <a:r>
              <a:rPr lang="en-US" b="1" dirty="0">
                <a:ea typeface="+mn-lt"/>
                <a:cs typeface="+mn-lt"/>
              </a:rPr>
              <a:t>)</a:t>
            </a:r>
            <a:r>
              <a:rPr lang="en-US" dirty="0">
                <a:ea typeface="+mn-lt"/>
                <a:cs typeface="+mn-lt"/>
              </a:rPr>
              <a:t>.</a:t>
            </a:r>
            <a:endParaRPr lang="en-US" dirty="0"/>
          </a:p>
          <a:p>
            <a:pPr marL="0" indent="0">
              <a:buNone/>
            </a:pPr>
            <a:r>
              <a:rPr lang="en-US" dirty="0">
                <a:ea typeface="+mn-lt"/>
                <a:cs typeface="+mn-lt"/>
              </a:rPr>
              <a:t>It returns a </a:t>
            </a:r>
            <a:r>
              <a:rPr lang="en-US" b="1" dirty="0">
                <a:ea typeface="+mn-lt"/>
                <a:cs typeface="+mn-lt"/>
              </a:rPr>
              <a:t>sparse matrix</a:t>
            </a:r>
            <a:r>
              <a:rPr lang="en-US" dirty="0">
                <a:ea typeface="+mn-lt"/>
                <a:cs typeface="+mn-lt"/>
              </a:rPr>
              <a:t> </a:t>
            </a:r>
            <a:r>
              <a:rPr lang="en-US" dirty="0">
                <a:latin typeface="Consolas"/>
              </a:rPr>
              <a:t>X</a:t>
            </a:r>
            <a:r>
              <a:rPr lang="en-US" dirty="0">
                <a:ea typeface="+mn-lt"/>
                <a:cs typeface="+mn-lt"/>
              </a:rPr>
              <a:t>, where:</a:t>
            </a:r>
            <a:endParaRPr lang="en-US" dirty="0"/>
          </a:p>
          <a:p>
            <a:pPr lvl="1"/>
            <a:r>
              <a:rPr lang="en-US" dirty="0">
                <a:ea typeface="+mn-lt"/>
                <a:cs typeface="+mn-lt"/>
              </a:rPr>
              <a:t>Rows = individual documents (articles)</a:t>
            </a:r>
            <a:endParaRPr lang="en-US" dirty="0"/>
          </a:p>
          <a:p>
            <a:pPr lvl="1"/>
            <a:r>
              <a:rPr lang="en-US" dirty="0">
                <a:ea typeface="+mn-lt"/>
                <a:cs typeface="+mn-lt"/>
              </a:rPr>
              <a:t>Columns = unique words (from the top 1000 list)</a:t>
            </a:r>
            <a:endParaRPr lang="en-US" dirty="0"/>
          </a:p>
          <a:p>
            <a:pPr lvl="1"/>
            <a:r>
              <a:rPr lang="en-US" dirty="0">
                <a:ea typeface="+mn-lt"/>
                <a:cs typeface="+mn-lt"/>
              </a:rPr>
              <a:t>Each value = how many times a word appears in a document</a:t>
            </a:r>
            <a:endParaRPr lang="en-US" dirty="0"/>
          </a:p>
          <a:p>
            <a:pPr lvl="1"/>
            <a:r>
              <a:rPr lang="en-US" dirty="0">
                <a:ea typeface="+mn-lt"/>
                <a:cs typeface="+mn-lt"/>
              </a:rPr>
              <a:t>🗣️ "This step turns each document into a row of numbers, showing how often each word appears."</a:t>
            </a:r>
            <a:endParaRPr lang="en-US" dirty="0"/>
          </a:p>
        </p:txBody>
      </p:sp>
    </p:spTree>
    <p:extLst>
      <p:ext uri="{BB962C8B-B14F-4D97-AF65-F5344CB8AC3E}">
        <p14:creationId xmlns:p14="http://schemas.microsoft.com/office/powerpoint/2010/main" val="250895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C2065-BC39-9F48-FE4A-F2B8DE6BA461}"/>
              </a:ext>
            </a:extLst>
          </p:cNvPr>
          <p:cNvSpPr>
            <a:spLocks noGrp="1"/>
          </p:cNvSpPr>
          <p:nvPr>
            <p:ph type="title"/>
          </p:nvPr>
        </p:nvSpPr>
        <p:spPr>
          <a:xfrm>
            <a:off x="704088" y="914400"/>
            <a:ext cx="5195889" cy="1316736"/>
          </a:xfrm>
        </p:spPr>
        <p:txBody>
          <a:bodyPr>
            <a:normAutofit/>
          </a:bodyPr>
          <a:lstStyle/>
          <a:p>
            <a:r>
              <a:rPr lang="en-US" dirty="0"/>
              <a:t>WORD frequency</a:t>
            </a:r>
          </a:p>
        </p:txBody>
      </p:sp>
      <p:cxnSp>
        <p:nvCxnSpPr>
          <p:cNvPr id="11" name="Straight Connector 10">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2CFB61-1E0B-B420-B1A1-1D176B9A74CC}"/>
              </a:ext>
            </a:extLst>
          </p:cNvPr>
          <p:cNvSpPr>
            <a:spLocks noGrp="1"/>
          </p:cNvSpPr>
          <p:nvPr>
            <p:ph idx="1"/>
          </p:nvPr>
        </p:nvSpPr>
        <p:spPr>
          <a:xfrm>
            <a:off x="704088" y="2231136"/>
            <a:ext cx="5195889" cy="3931920"/>
          </a:xfrm>
        </p:spPr>
        <p:txBody>
          <a:bodyPr vert="horz" lIns="91440" tIns="45720" rIns="91440" bIns="45720" rtlCol="0">
            <a:normAutofit/>
          </a:bodyPr>
          <a:lstStyle/>
          <a:p>
            <a:pPr marL="0" indent="0">
              <a:lnSpc>
                <a:spcPct val="100000"/>
              </a:lnSpc>
              <a:buNone/>
            </a:pPr>
            <a:r>
              <a:rPr lang="en-US" sz="1600"/>
              <a:t>✅ </a:t>
            </a:r>
            <a:r>
              <a:rPr lang="en-US" sz="1600" err="1">
                <a:latin typeface="Consolas"/>
              </a:rPr>
              <a:t>word_freq</a:t>
            </a:r>
            <a:r>
              <a:rPr lang="en-US" sz="1600">
                <a:latin typeface="Consolas"/>
              </a:rPr>
              <a:t> = </a:t>
            </a:r>
            <a:r>
              <a:rPr lang="en-US" sz="1600" err="1">
                <a:latin typeface="Consolas"/>
              </a:rPr>
              <a:t>dict</a:t>
            </a:r>
            <a:r>
              <a:rPr lang="en-US" sz="1600">
                <a:latin typeface="Consolas"/>
              </a:rPr>
              <a:t>(zip(</a:t>
            </a:r>
            <a:r>
              <a:rPr lang="en-US" sz="1600" err="1">
                <a:latin typeface="Consolas"/>
              </a:rPr>
              <a:t>vectorizer.get_feature_names_out</a:t>
            </a:r>
            <a:r>
              <a:rPr lang="en-US" sz="1600">
                <a:latin typeface="Consolas"/>
              </a:rPr>
              <a:t>(), </a:t>
            </a:r>
            <a:r>
              <a:rPr lang="en-US" sz="1600" err="1">
                <a:latin typeface="Consolas"/>
              </a:rPr>
              <a:t>X.toarray</a:t>
            </a:r>
            <a:r>
              <a:rPr lang="en-US" sz="1600">
                <a:latin typeface="Consolas"/>
              </a:rPr>
              <a:t>().sum(axis=0)))</a:t>
            </a:r>
            <a:endParaRPr lang="en-US" sz="1600"/>
          </a:p>
          <a:p>
            <a:pPr>
              <a:lnSpc>
                <a:spcPct val="100000"/>
              </a:lnSpc>
            </a:pPr>
            <a:r>
              <a:rPr lang="en-US" sz="1600" err="1">
                <a:latin typeface="Consolas"/>
              </a:rPr>
              <a:t>vectorizer.get_feature_names_out</a:t>
            </a:r>
            <a:r>
              <a:rPr lang="en-US" sz="1600">
                <a:latin typeface="Consolas"/>
              </a:rPr>
              <a:t>()</a:t>
            </a:r>
            <a:r>
              <a:rPr lang="en-US" sz="1600">
                <a:ea typeface="+mn-lt"/>
                <a:cs typeface="+mn-lt"/>
              </a:rPr>
              <a:t> gives us the </a:t>
            </a:r>
            <a:r>
              <a:rPr lang="en-US" sz="1600" b="1">
                <a:ea typeface="+mn-lt"/>
                <a:cs typeface="+mn-lt"/>
              </a:rPr>
              <a:t>actual words</a:t>
            </a:r>
            <a:r>
              <a:rPr lang="en-US" sz="1600">
                <a:ea typeface="+mn-lt"/>
                <a:cs typeface="+mn-lt"/>
              </a:rPr>
              <a:t> (the vocabulary).</a:t>
            </a:r>
            <a:endParaRPr lang="en-US" sz="1600"/>
          </a:p>
          <a:p>
            <a:pPr>
              <a:lnSpc>
                <a:spcPct val="100000"/>
              </a:lnSpc>
            </a:pPr>
            <a:r>
              <a:rPr lang="en-US" sz="1600" err="1">
                <a:latin typeface="Consolas"/>
              </a:rPr>
              <a:t>X.toarray</a:t>
            </a:r>
            <a:r>
              <a:rPr lang="en-US" sz="1600">
                <a:latin typeface="Consolas"/>
              </a:rPr>
              <a:t>().sum(axis=0)</a:t>
            </a:r>
            <a:r>
              <a:rPr lang="en-US" sz="1600">
                <a:ea typeface="+mn-lt"/>
                <a:cs typeface="+mn-lt"/>
              </a:rPr>
              <a:t> calculates the </a:t>
            </a:r>
            <a:r>
              <a:rPr lang="en-US" sz="1600" b="1">
                <a:ea typeface="+mn-lt"/>
                <a:cs typeface="+mn-lt"/>
              </a:rPr>
              <a:t>total count of each word across all documents</a:t>
            </a:r>
            <a:r>
              <a:rPr lang="en-US" sz="1600">
                <a:ea typeface="+mn-lt"/>
                <a:cs typeface="+mn-lt"/>
              </a:rPr>
              <a:t>.</a:t>
            </a:r>
            <a:endParaRPr lang="en-US" sz="1600"/>
          </a:p>
          <a:p>
            <a:pPr>
              <a:lnSpc>
                <a:spcPct val="100000"/>
              </a:lnSpc>
            </a:pPr>
            <a:r>
              <a:rPr lang="en-US" sz="1600">
                <a:latin typeface="Consolas"/>
              </a:rPr>
              <a:t>zip(..., ...)</a:t>
            </a:r>
            <a:r>
              <a:rPr lang="en-US" sz="1600">
                <a:ea typeface="+mn-lt"/>
                <a:cs typeface="+mn-lt"/>
              </a:rPr>
              <a:t> pairs each word with its total count.</a:t>
            </a:r>
            <a:endParaRPr lang="en-US" sz="1600"/>
          </a:p>
          <a:p>
            <a:pPr>
              <a:lnSpc>
                <a:spcPct val="100000"/>
              </a:lnSpc>
            </a:pPr>
            <a:r>
              <a:rPr lang="en-US" sz="1600" err="1">
                <a:latin typeface="Consolas"/>
              </a:rPr>
              <a:t>dict</a:t>
            </a:r>
            <a:r>
              <a:rPr lang="en-US" sz="1600">
                <a:latin typeface="Consolas"/>
              </a:rPr>
              <a:t>(...)</a:t>
            </a:r>
            <a:r>
              <a:rPr lang="en-US" sz="1600">
                <a:ea typeface="+mn-lt"/>
                <a:cs typeface="+mn-lt"/>
              </a:rPr>
              <a:t> converts it into a dictionary format:</a:t>
            </a:r>
            <a:br>
              <a:rPr lang="en-US" sz="1600">
                <a:ea typeface="+mn-lt"/>
                <a:cs typeface="+mn-lt"/>
              </a:rPr>
            </a:br>
            <a:r>
              <a:rPr lang="en-US" sz="1600">
                <a:ea typeface="+mn-lt"/>
                <a:cs typeface="+mn-lt"/>
              </a:rPr>
              <a:t> </a:t>
            </a:r>
            <a:r>
              <a:rPr lang="en-US" sz="1600">
                <a:latin typeface="Consolas"/>
              </a:rPr>
              <a:t>{word1: count1, word2: count2, ...}</a:t>
            </a:r>
            <a:endParaRPr lang="en-US" sz="1600"/>
          </a:p>
          <a:p>
            <a:pPr>
              <a:lnSpc>
                <a:spcPct val="100000"/>
              </a:lnSpc>
            </a:pPr>
            <a:r>
              <a:rPr lang="en-US" sz="1600">
                <a:ea typeface="+mn-lt"/>
                <a:cs typeface="+mn-lt"/>
              </a:rPr>
              <a:t>🗣️ "Now we know </a:t>
            </a:r>
            <a:r>
              <a:rPr lang="en-US" sz="1600" b="1">
                <a:ea typeface="+mn-lt"/>
                <a:cs typeface="+mn-lt"/>
              </a:rPr>
              <a:t>which words appeared the most</a:t>
            </a:r>
            <a:r>
              <a:rPr lang="en-US" sz="1600">
                <a:ea typeface="+mn-lt"/>
                <a:cs typeface="+mn-lt"/>
              </a:rPr>
              <a:t> across all our documents. We'll use this data to create visualizations like a </a:t>
            </a:r>
            <a:r>
              <a:rPr lang="en-US" sz="1600" b="1">
                <a:ea typeface="+mn-lt"/>
                <a:cs typeface="+mn-lt"/>
              </a:rPr>
              <a:t>word cloud</a:t>
            </a:r>
            <a:r>
              <a:rPr lang="en-US" sz="1600">
                <a:ea typeface="+mn-lt"/>
                <a:cs typeface="+mn-lt"/>
              </a:rPr>
              <a:t>."</a:t>
            </a:r>
            <a:endParaRPr lang="en-US" sz="1600"/>
          </a:p>
          <a:p>
            <a:pPr>
              <a:lnSpc>
                <a:spcPct val="100000"/>
              </a:lnSpc>
            </a:pPr>
            <a:endParaRPr lang="en-US" sz="1600"/>
          </a:p>
        </p:txBody>
      </p:sp>
      <p:pic>
        <p:nvPicPr>
          <p:cNvPr id="5" name="Picture 4">
            <a:extLst>
              <a:ext uri="{FF2B5EF4-FFF2-40B4-BE49-F238E27FC236}">
                <a16:creationId xmlns:a16="http://schemas.microsoft.com/office/drawing/2014/main" id="{3E19A71C-73DC-A026-56AE-3239ABE00BDC}"/>
              </a:ext>
            </a:extLst>
          </p:cNvPr>
          <p:cNvPicPr>
            <a:picLocks noChangeAspect="1"/>
          </p:cNvPicPr>
          <p:nvPr/>
        </p:nvPicPr>
        <p:blipFill>
          <a:blip r:embed="rId2"/>
          <a:srcRect l="21651" r="33971" b="6250"/>
          <a:stretch>
            <a:fillRect/>
          </a:stretch>
        </p:blipFill>
        <p:spPr>
          <a:xfrm>
            <a:off x="6420752" y="-1"/>
            <a:ext cx="5771248" cy="6857999"/>
          </a:xfrm>
          <a:prstGeom prst="rect">
            <a:avLst/>
          </a:prstGeom>
        </p:spPr>
      </p:pic>
    </p:spTree>
    <p:extLst>
      <p:ext uri="{BB962C8B-B14F-4D97-AF65-F5344CB8AC3E}">
        <p14:creationId xmlns:p14="http://schemas.microsoft.com/office/powerpoint/2010/main" val="130484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C77DD-78C0-CF04-A63B-AFFD71D0DD60}"/>
              </a:ext>
            </a:extLst>
          </p:cNvPr>
          <p:cNvSpPr>
            <a:spLocks noGrp="1"/>
          </p:cNvSpPr>
          <p:nvPr>
            <p:ph type="title"/>
          </p:nvPr>
        </p:nvSpPr>
        <p:spPr>
          <a:xfrm>
            <a:off x="5248656" y="914400"/>
            <a:ext cx="6236208" cy="1307592"/>
          </a:xfrm>
        </p:spPr>
        <p:txBody>
          <a:bodyPr>
            <a:normAutofit/>
          </a:bodyPr>
          <a:lstStyle/>
          <a:p>
            <a:r>
              <a:rPr lang="en-US" dirty="0"/>
              <a:t>Why it is important?</a:t>
            </a:r>
          </a:p>
        </p:txBody>
      </p:sp>
      <p:pic>
        <p:nvPicPr>
          <p:cNvPr id="5" name="Picture 4" descr="Green dialogue boxes">
            <a:extLst>
              <a:ext uri="{FF2B5EF4-FFF2-40B4-BE49-F238E27FC236}">
                <a16:creationId xmlns:a16="http://schemas.microsoft.com/office/drawing/2014/main" id="{2DBE8C4A-CBD4-A0E3-665E-D47D429216A3}"/>
              </a:ext>
            </a:extLst>
          </p:cNvPr>
          <p:cNvPicPr>
            <a:picLocks noChangeAspect="1"/>
          </p:cNvPicPr>
          <p:nvPr/>
        </p:nvPicPr>
        <p:blipFill>
          <a:blip r:embed="rId2"/>
          <a:srcRect l="18650" r="24678" b="11"/>
          <a:stretch>
            <a:fillRect/>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82A0A9-5185-83EF-9238-A5D1C2636138}"/>
              </a:ext>
            </a:extLst>
          </p:cNvPr>
          <p:cNvSpPr>
            <a:spLocks noGrp="1"/>
          </p:cNvSpPr>
          <p:nvPr>
            <p:ph idx="1"/>
          </p:nvPr>
        </p:nvSpPr>
        <p:spPr>
          <a:xfrm>
            <a:off x="5248656" y="2221992"/>
            <a:ext cx="6236208" cy="3941064"/>
          </a:xfrm>
        </p:spPr>
        <p:txBody>
          <a:bodyPr vert="horz" lIns="91440" tIns="45720" rIns="91440" bIns="45720" rtlCol="0">
            <a:normAutofit/>
          </a:bodyPr>
          <a:lstStyle/>
          <a:p>
            <a:pPr marL="0" indent="0">
              <a:buNone/>
            </a:pPr>
            <a:r>
              <a:rPr lang="en-US">
                <a:ea typeface="+mn-lt"/>
                <a:cs typeface="+mn-lt"/>
              </a:rPr>
              <a:t>This process helps us </a:t>
            </a:r>
            <a:r>
              <a:rPr lang="en-US" b="1">
                <a:ea typeface="+mn-lt"/>
                <a:cs typeface="+mn-lt"/>
              </a:rPr>
              <a:t>quantify</a:t>
            </a:r>
            <a:r>
              <a:rPr lang="en-US">
                <a:ea typeface="+mn-lt"/>
                <a:cs typeface="+mn-lt"/>
              </a:rPr>
              <a:t> text so we can:</a:t>
            </a:r>
            <a:endParaRPr lang="en-US"/>
          </a:p>
          <a:p>
            <a:r>
              <a:rPr lang="en-US" dirty="0">
                <a:ea typeface="+mn-lt"/>
                <a:cs typeface="+mn-lt"/>
              </a:rPr>
              <a:t>See which words are most common</a:t>
            </a:r>
            <a:endParaRPr lang="en-US" dirty="0"/>
          </a:p>
          <a:p>
            <a:r>
              <a:rPr lang="en-US" dirty="0">
                <a:ea typeface="+mn-lt"/>
                <a:cs typeface="+mn-lt"/>
              </a:rPr>
              <a:t>Create visualizations (like word clouds or bar charts)</a:t>
            </a:r>
            <a:endParaRPr lang="en-US" dirty="0"/>
          </a:p>
          <a:p>
            <a:r>
              <a:rPr lang="en-US" dirty="0">
                <a:ea typeface="+mn-lt"/>
                <a:cs typeface="+mn-lt"/>
              </a:rPr>
              <a:t>Feed the data into machine learning models</a:t>
            </a:r>
            <a:endParaRPr lang="en-US" dirty="0"/>
          </a:p>
          <a:p>
            <a:endParaRPr lang="en-US" dirty="0"/>
          </a:p>
        </p:txBody>
      </p:sp>
    </p:spTree>
    <p:extLst>
      <p:ext uri="{BB962C8B-B14F-4D97-AF65-F5344CB8AC3E}">
        <p14:creationId xmlns:p14="http://schemas.microsoft.com/office/powerpoint/2010/main" val="420936687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ChronicleVTI</vt:lpstr>
      <vt:lpstr>Advance Data Visualization technique</vt:lpstr>
      <vt:lpstr>Contents</vt:lpstr>
      <vt:lpstr>Text and Document Visualization</vt:lpstr>
      <vt:lpstr>Vectorizer</vt:lpstr>
      <vt:lpstr>Vectorizer</vt:lpstr>
      <vt:lpstr>Vectorizer</vt:lpstr>
      <vt:lpstr>Vectorizer</vt:lpstr>
      <vt:lpstr>WORD frequency</vt:lpstr>
      <vt:lpstr>Why it is important?</vt:lpstr>
      <vt:lpstr>Word cloud</vt:lpstr>
      <vt:lpstr>Script breakdown and explanation</vt:lpstr>
      <vt:lpstr>Real-Life Use Cases</vt:lpstr>
      <vt:lpstr>Common interpolation Options in imshow()</vt:lpstr>
      <vt:lpstr>Multidimensional Data Visualization</vt:lpstr>
      <vt:lpstr>Reducing Dimensions with t-SNE</vt:lpstr>
      <vt:lpstr>✅ What is t-SNE?</vt:lpstr>
      <vt:lpstr>T-sne explain</vt:lpstr>
      <vt:lpstr>Line-by-Line Explanation</vt:lpstr>
      <vt:lpstr>📊 Why We Use It</vt:lpstr>
      <vt:lpstr>How  t-SNE Converts 13 Features into 2 </vt:lpstr>
      <vt:lpstr>What  t-SNE Does (Conceptually)</vt:lpstr>
      <vt:lpstr>🔧 Step-by-Step Intuition</vt:lpstr>
      <vt:lpstr>🎯 End Result</vt:lpstr>
      <vt:lpstr>🔍 Important Notes</vt:lpstr>
      <vt:lpstr>🔄 Why the Values Change After  t-SNE</vt:lpstr>
      <vt:lpstr>📈 What to Understand from This Plot</vt:lpstr>
      <vt:lpstr>Comparative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190</cp:revision>
  <dcterms:created xsi:type="dcterms:W3CDTF">2025-07-05T15:09:51Z</dcterms:created>
  <dcterms:modified xsi:type="dcterms:W3CDTF">2025-07-05T15:47:44Z</dcterms:modified>
</cp:coreProperties>
</file>