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5" r:id="rId4"/>
    <p:sldId id="264" r:id="rId5"/>
    <p:sldId id="257" r:id="rId6"/>
    <p:sldId id="266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 t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4F9A9-CB77-4A94-AEE0-C37C94C95FF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4CA278-F2FA-46D6-ABA9-10A59764879E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microsoft.com/office/2007/relationships/hdphoto" Target="../media/image4.wdp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1691748" y="2224326"/>
            <a:ext cx="9334500" cy="178498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5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</a:t>
            </a:r>
            <a:r>
              <a:rPr lang="en-US" sz="5400" b="1" kern="0" dirty="0">
                <a:solidFill>
                  <a:srgbClr val="0070C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(KNN)</a:t>
            </a:r>
            <a:endParaRPr lang="en-US" sz="5400" b="1" kern="0" dirty="0">
              <a:solidFill>
                <a:srgbClr val="0070C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3200" b="1" dirty="0">
                <a:latin typeface="Roboto"/>
              </a:rPr>
              <a:t>Arif Istiake Sunny</a:t>
            </a:r>
            <a:endParaRPr lang="en-US" sz="3200" b="1" dirty="0">
              <a:latin typeface="Roboto"/>
            </a:endParaRPr>
          </a:p>
          <a:p>
            <a:pPr algn="ctr"/>
            <a:r>
              <a:rPr lang="en-US" sz="1600" b="1" dirty="0">
                <a:solidFill>
                  <a:schemeClr val="accent1"/>
                </a:solidFill>
                <a:latin typeface="Roboto"/>
              </a:rPr>
              <a:t>sunny1509006@gmail.com</a:t>
            </a:r>
            <a:endParaRPr lang="en-US" sz="1600" b="1" dirty="0">
              <a:solidFill>
                <a:schemeClr val="accent1"/>
              </a:solidFill>
              <a:latin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91737" y="1476471"/>
            <a:ext cx="2627928" cy="366526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724763" y="1476471"/>
            <a:ext cx="2504005" cy="3670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563871" y="5255540"/>
            <a:ext cx="270497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Joseph Hodges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3491616" y="5255540"/>
            <a:ext cx="181812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/>
              <a:t>Evelyn</a:t>
            </a:r>
            <a:r>
              <a:rPr lang="en-US" dirty="0"/>
              <a:t> </a:t>
            </a:r>
            <a:r>
              <a:rPr lang="en-US" sz="3200" b="1" dirty="0"/>
              <a:t>Fix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479963" y="1595782"/>
            <a:ext cx="80217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k-nearest neighbors (KNN) algorithm is a </a:t>
            </a:r>
            <a:r>
              <a:rPr lang="en-US" sz="1600" b="1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simple, supervised machine learning algorithm</a:t>
            </a:r>
            <a:r>
              <a:rPr lang="en-US" sz="1600" dirty="0">
                <a:solidFill>
                  <a:srgbClr val="202124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that can be used to solve both classification and regression problems. It's easy to implement and understand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56130" y="2801405"/>
            <a:ext cx="6457143" cy="3028571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541444" y="2054347"/>
          <a:ext cx="5140036" cy="2453640"/>
        </p:xfrm>
        <a:graphic>
          <a:graphicData uri="http://schemas.openxmlformats.org/drawingml/2006/table">
            <a:tbl>
              <a:tblPr/>
              <a:tblGrid>
                <a:gridCol w="1285009"/>
                <a:gridCol w="1285009"/>
                <a:gridCol w="1285009"/>
                <a:gridCol w="1285009"/>
              </a:tblGrid>
              <a:tr h="244388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Value-2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Value-3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E0B4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Class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256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  <a:tr h="256607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43939" y="988698"/>
            <a:ext cx="6096000" cy="1034642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dirty="0">
                <a:solidFill>
                  <a:schemeClr val="accent1">
                    <a:lumMod val="75000"/>
                  </a:schemeClr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Problem-1</a:t>
            </a:r>
            <a:endParaRPr lang="en-US" sz="2800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Training Data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443939" y="4924826"/>
            <a:ext cx="4904509" cy="857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Classify data pattern </a:t>
            </a:r>
            <a:endParaRPr lang="en-US" dirty="0">
              <a:latin typeface="Bookman Old Style" panose="020506040505050202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using K-Nearest neighbor classifier, </a:t>
            </a:r>
            <a:r>
              <a:rPr lang="en-US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k=3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5034739" y="4932098"/>
          <a:ext cx="2751516" cy="314325"/>
        </p:xfrm>
        <a:graphic>
          <a:graphicData uri="http://schemas.openxmlformats.org/drawingml/2006/table">
            <a:tbl>
              <a:tblPr/>
              <a:tblGrid>
                <a:gridCol w="687879"/>
                <a:gridCol w="687879"/>
                <a:gridCol w="687879"/>
                <a:gridCol w="687879"/>
              </a:tblGrid>
              <a:tr h="244388"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Bookman Old Style" panose="02050604050505020204" pitchFamily="18" charset="0"/>
                        </a:rPr>
                        <a:t>?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Bookman Old Style" panose="02050604050505020204" pitchFamily="18" charset="0"/>
                      </a:endParaRPr>
                    </a:p>
                  </a:txBody>
                  <a:tcPr marL="171450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22547" y="2014930"/>
            <a:ext cx="3914775" cy="28197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1926" y="1666532"/>
            <a:ext cx="8935697" cy="491558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5170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455023" y="1352990"/>
            <a:ext cx="8672946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solidFill>
                  <a:schemeClr val="accent6"/>
                </a:solidFill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Answer:</a:t>
            </a:r>
            <a:endParaRPr lang="en-US" dirty="0">
              <a:solidFill>
                <a:schemeClr val="accent6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lang="en-US" b="1" dirty="0">
              <a:solidFill>
                <a:schemeClr val="accent1">
                  <a:lumMod val="75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2455023" y="4891189"/>
                <a:ext cx="7741922" cy="130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Here 3 lowest distances,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dirty="0">
                    <a:latin typeface="Bookman Old Style" panose="020506040505050202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         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7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     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𝑑𝑖𝑠𝑡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−−−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𝐶𝑙𝑎𝑠𝑠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000"/>
                  </a:spcAft>
                </a:pPr>
                <a:r>
                  <a:rPr lang="en-US" b="1" dirty="0">
                    <a:solidFill>
                      <a:schemeClr val="accent6"/>
                    </a:solidFill>
                    <a:latin typeface="Bookman Old Style" panose="020506040505050202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Apply majority voting, Output class=B</a:t>
                </a:r>
                <a:endParaRPr lang="en-US" b="1" dirty="0">
                  <a:solidFill>
                    <a:schemeClr val="accent6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5023" y="4891189"/>
                <a:ext cx="7741922" cy="1304460"/>
              </a:xfrm>
              <a:prstGeom prst="rect">
                <a:avLst/>
              </a:prstGeom>
              <a:blipFill rotWithShape="1">
                <a:blip r:embed="rId1"/>
                <a:stretch>
                  <a:fillRect l="-1" t="-32" r="1" b="45"/>
                </a:stretch>
              </a:blipFill>
            </p:spPr>
            <p:txBody>
              <a:bodyPr/>
              <a:lstStyle/>
              <a:p>
                <a:r>
                  <a:rPr lang="en-GB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1366" y="1772464"/>
            <a:ext cx="8361883" cy="302966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03419" y="473485"/>
            <a:ext cx="5957454" cy="4831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 Nearest Neighbor (KNN)</a:t>
            </a:r>
            <a:r>
              <a:rPr lang="en-US" sz="2400" b="1" dirty="0">
                <a:latin typeface="Bookman Old Style" panose="0205060405050502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Classifier</a:t>
            </a:r>
            <a:r>
              <a:rPr lang="en-US" sz="2400" b="1" kern="0" dirty="0">
                <a:solidFill>
                  <a:srgbClr val="FF0000"/>
                </a:solidFill>
                <a:latin typeface="Bookman Old Style" panose="020506040505050202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400" b="1" kern="0" dirty="0">
              <a:solidFill>
                <a:srgbClr val="FF0000"/>
              </a:solidFill>
              <a:latin typeface="Cambria" panose="020405030504060302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095750" y="12155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Weighted k-Nearest Neighbors (k-NN)</a:t>
            </a:r>
            <a:endParaRPr lang="en-US" b="1" i="0" dirty="0">
              <a:solidFill>
                <a:srgbClr val="242424"/>
              </a:solidFill>
              <a:effectLst/>
              <a:latin typeface="sohne"/>
            </a:endParaRPr>
          </a:p>
        </p:txBody>
      </p:sp>
      <p:pic>
        <p:nvPicPr>
          <p:cNvPr id="1026" name="Picture 2" descr="7. Weighted KNN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9675" y="1685059"/>
            <a:ext cx="9060873" cy="456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863</Words>
  <Application>WPS Presentation</Application>
  <PresentationFormat>Widescreen</PresentationFormat>
  <Paragraphs>109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2" baseType="lpstr">
      <vt:lpstr>Arial</vt:lpstr>
      <vt:lpstr>SimSun</vt:lpstr>
      <vt:lpstr>Wingdings</vt:lpstr>
      <vt:lpstr>Bookman Old Style</vt:lpstr>
      <vt:lpstr>Segoe Print</vt:lpstr>
      <vt:lpstr>Times New Roman</vt:lpstr>
      <vt:lpstr>Cambria</vt:lpstr>
      <vt:lpstr>Roboto</vt:lpstr>
      <vt:lpstr>Calibri</vt:lpstr>
      <vt:lpstr>Cambria Math</vt:lpstr>
      <vt:lpstr>sohne</vt:lpstr>
      <vt:lpstr>Microsoft YaHei</vt:lpstr>
      <vt:lpstr>Arial Unicode MS</vt:lpstr>
      <vt:lpstr>Calibri Light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Aksadur Rahman</dc:creator>
  <cp:lastModifiedBy>arif istiake sunny</cp:lastModifiedBy>
  <cp:revision>61</cp:revision>
  <dcterms:created xsi:type="dcterms:W3CDTF">2021-08-10T15:37:00Z</dcterms:created>
  <dcterms:modified xsi:type="dcterms:W3CDTF">2025-07-29T15:31:49Z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A70650E933CB4BD0AFA8068A5B92CD2D_12</vt:lpwstr>
  </property>
  <property fmtid="{D5CDD505-2E9C-101B-9397-08002B2CF9AE}" pid="3" name="KSOProductBuildVer">
    <vt:lpwstr>2057-12.2.0.21936</vt:lpwstr>
  </property>
</Properties>
</file>