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95" r:id="rId3"/>
    <p:sldId id="287" r:id="rId4"/>
    <p:sldId id="292" r:id="rId5"/>
    <p:sldId id="293" r:id="rId6"/>
    <p:sldId id="294" r:id="rId7"/>
    <p:sldId id="289" r:id="rId8"/>
    <p:sldId id="290" r:id="rId9"/>
    <p:sldId id="291" r:id="rId10"/>
    <p:sldId id="296" r:id="rId11"/>
    <p:sldId id="257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C3C0-908F-CD41-F51B-842BA3DB9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0098B-FA67-C96D-893E-60E2B2C8E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7CAE-4C21-C49B-7741-F41935B3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F815-C135-485A-BD08-28298AAD7E25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6DD9E-A967-1068-04A2-376890F0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F1C4-628A-A6BB-F9EF-4FBDD388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368-AD1E-4E5D-9716-CE311403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1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5930-0639-A719-890A-4A2A0E07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054CA-E41A-B334-DABE-4342BA54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FDA63-7DB3-E754-CC31-8070BE90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F815-C135-485A-BD08-28298AAD7E25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ACAE9-8768-ED8E-9B5C-08D56C79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DBC9-C1D3-BD0F-F2B4-04DF303E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368-AD1E-4E5D-9716-CE311403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6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6D7D3-D138-63C1-1E97-A8721B80F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2006-C0F5-462A-00AE-7BF123BA2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2F6B5-9D3F-5359-9471-31FE6AC3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F815-C135-485A-BD08-28298AAD7E25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72341-D491-EF3A-BF5D-EA6D4B48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C6EB4-FF63-0EFC-D1D7-C5C46617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368-AD1E-4E5D-9716-CE311403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0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3711-9FC4-C295-A630-1CC95BDF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FAF9A-6181-53A7-36DD-0BACB227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FFFD0-FF5D-FF1D-083C-7E226E53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F815-C135-485A-BD08-28298AAD7E25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F8250-A647-A813-4C19-D12E84C6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CC839-F3E9-5494-1160-23490079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368-AD1E-4E5D-9716-CE311403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56EF-E383-E133-A296-1F74A572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5FFE-0307-3733-1AE2-7964836D6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0999-C724-676C-C9A9-C564E4F2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F815-C135-485A-BD08-28298AAD7E25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A16F8-EC20-91B1-CEFB-FA12FE2A0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F2729-9CE6-4C3A-5198-5C0C1518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368-AD1E-4E5D-9716-CE311403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7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E3A6-363D-9B6C-1FA3-8840E1DC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CEA7-317C-1883-BF9C-AE068B76D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61169-D1AD-2ABF-41F0-6CFDBBE63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1E5DA-F444-E974-5599-43614C6C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F815-C135-485A-BD08-28298AAD7E25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15065-018B-4A3A-5B30-27977C4B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D0D7A-4FC3-66E0-830D-AFEE4741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368-AD1E-4E5D-9716-CE311403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6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A209-CA7A-2FB2-C159-2492173C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85EF1-D169-2787-1F04-FDAB23B02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7EFE9-328E-A5D0-305C-64B43B1D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597E9-C8C7-FBBD-3A04-BD77B63EF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84F5A-4F81-CE63-A6E6-D2169ED57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4DD8C4-93FE-746D-AEB0-BEA18C6C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F815-C135-485A-BD08-28298AAD7E25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5450D-184A-5318-C4BF-3FDFB0EA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42B5F-B9F7-F1FA-D0F7-618592BC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368-AD1E-4E5D-9716-CE311403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3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E764-321F-93B3-B290-8AB5479F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9656B-E1C1-9362-ECF9-733A4C30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F815-C135-485A-BD08-28298AAD7E25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EF8C0-7F82-2040-A196-A0FA99E3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0FD34-79DC-E0CB-608C-44AC7816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368-AD1E-4E5D-9716-CE311403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3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6E275-8DA6-0514-9730-C87A5B68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F815-C135-485A-BD08-28298AAD7E25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B6660-CE3C-EE60-B793-DDC96CBD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7D68F-23A3-9190-10A9-590844D8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368-AD1E-4E5D-9716-CE311403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5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71C2-6A8B-F76D-82BB-F5C81BF88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CC7D-F498-D1F8-B212-727550964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82236-EE14-132C-6A75-EA01278B4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3259E-3405-9976-8F02-E36062E6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F815-C135-485A-BD08-28298AAD7E25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EDDF6-BEF2-9A0D-9C01-D5D97434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F3F52-A9A2-31A3-FC34-8DA7E99F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368-AD1E-4E5D-9716-CE311403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6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DC83-E49C-B87B-3BCC-3904CB5C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F3AD7-B169-D130-98A7-189026B93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6A21B-CB5C-D06C-5EBE-1DB7D038B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CB251-54C5-561F-8585-B232A100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0F815-C135-485A-BD08-28298AAD7E25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0AE39-A328-15B1-73DE-CA8796EA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76677-CD05-997A-4F1A-221FE79A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16368-AD1E-4E5D-9716-CE311403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8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5E855-D71D-67A2-6366-0AB6D002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9C338-02A5-2748-7E35-F0D5AD1D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E8827-95EA-2B0A-DBD8-372275A1B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0F815-C135-485A-BD08-28298AAD7E25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249CF-23EA-57B0-1487-47F53CB79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9D072-E815-C18F-F012-1CBDE26EC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16368-AD1E-4E5D-9716-CE311403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84CA6-3997-C523-79EA-A21598E53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E247F3-616F-D6B9-3BEF-D1CBC9AA6E06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bas Neue" panose="020B0606020202050201" pitchFamily="34" charset="0"/>
              </a:rPr>
              <a:t>Categorical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0007F-EAA8-7BDA-1B7B-7F1857719150}"/>
              </a:ext>
            </a:extLst>
          </p:cNvPr>
          <p:cNvSpPr txBox="1"/>
          <p:nvPr/>
        </p:nvSpPr>
        <p:spPr>
          <a:xfrm>
            <a:off x="1597742" y="1049454"/>
            <a:ext cx="8996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Categorical data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means data that represents </a:t>
            </a:r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categories or labels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not numbers.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EC8EE0-509C-CF9D-4AFD-81513AFD8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56053"/>
              </p:ext>
            </p:extLst>
          </p:nvPr>
        </p:nvGraphicFramePr>
        <p:xfrm>
          <a:off x="1717206" y="1880451"/>
          <a:ext cx="899651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8839">
                  <a:extLst>
                    <a:ext uri="{9D8B030D-6E8A-4147-A177-3AD203B41FA5}">
                      <a16:colId xmlns:a16="http://schemas.microsoft.com/office/drawing/2014/main" val="410030415"/>
                    </a:ext>
                  </a:extLst>
                </a:gridCol>
                <a:gridCol w="2998839">
                  <a:extLst>
                    <a:ext uri="{9D8B030D-6E8A-4147-A177-3AD203B41FA5}">
                      <a16:colId xmlns:a16="http://schemas.microsoft.com/office/drawing/2014/main" val="4243567860"/>
                    </a:ext>
                  </a:extLst>
                </a:gridCol>
                <a:gridCol w="2998839">
                  <a:extLst>
                    <a:ext uri="{9D8B030D-6E8A-4147-A177-3AD203B41FA5}">
                      <a16:colId xmlns:a16="http://schemas.microsoft.com/office/drawing/2014/main" val="1358996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564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Gender → Male / 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Just names, no 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2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Size → Small / Medium / 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Has an order (small &lt; medium &lt; large)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97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Color → Red / Blue / 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Just categories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40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Education → High School / College / PhD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Ordinal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Ordered levels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89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6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FC6E7-9BED-88F6-F9AF-A8CB16600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34AB5D-919D-E6ED-8E29-2B9E02A293C8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bas Neue" panose="020B0606020202050201" pitchFamily="34" charset="0"/>
              </a:rPr>
              <a:t>Why Encoding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3D177-9F61-DFAC-D68E-AF35E27F4551}"/>
              </a:ext>
            </a:extLst>
          </p:cNvPr>
          <p:cNvSpPr txBox="1"/>
          <p:nvPr/>
        </p:nvSpPr>
        <p:spPr>
          <a:xfrm>
            <a:off x="1597742" y="1049454"/>
            <a:ext cx="89965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So categorical data = </a:t>
            </a:r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textual or symbolic values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that describe qualities or groups.</a:t>
            </a:r>
          </a:p>
          <a:p>
            <a:endParaRPr lang="en-US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But machine learning models (like neural networks, decision trees, etc.) only understand </a:t>
            </a:r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numbers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not words.</a:t>
            </a:r>
          </a:p>
          <a:p>
            <a:b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That’s why we need to </a:t>
            </a:r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convert text categories into numbers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— this process is called </a:t>
            </a:r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encoding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872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7C9D0-ECF2-E25C-56DE-6ED7D061C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770F3C-3FB2-75C3-398F-E311217EDDDA}"/>
              </a:ext>
            </a:extLst>
          </p:cNvPr>
          <p:cNvSpPr txBox="1"/>
          <p:nvPr/>
        </p:nvSpPr>
        <p:spPr>
          <a:xfrm>
            <a:off x="1597742" y="403123"/>
            <a:ext cx="8996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bas Neue" panose="020B0606020202050201" pitchFamily="34" charset="0"/>
              </a:rPr>
              <a:t>Methods to Convert Categorical / Text Data to Numerical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A4A480-DD37-C314-2B4D-199D828D4881}"/>
              </a:ext>
            </a:extLst>
          </p:cNvPr>
          <p:cNvSpPr txBox="1"/>
          <p:nvPr/>
        </p:nvSpPr>
        <p:spPr>
          <a:xfrm>
            <a:off x="1597742" y="1603452"/>
            <a:ext cx="89965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Label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One-Hot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Dummy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Ordinal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Binary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Frequency / Count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Target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Hash (Feature Hashing)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Custom Mapping</a:t>
            </a:r>
          </a:p>
        </p:txBody>
      </p:sp>
    </p:spTree>
    <p:extLst>
      <p:ext uri="{BB962C8B-B14F-4D97-AF65-F5344CB8AC3E}">
        <p14:creationId xmlns:p14="http://schemas.microsoft.com/office/powerpoint/2010/main" val="273878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9EDEA-1A05-C8E8-FBA0-49CE6002C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8DC8EB-BC48-D049-FCBD-598AFD196913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bas Neue" panose="020B0606020202050201" pitchFamily="34" charset="0"/>
              </a:rPr>
              <a:t>Heading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8BBFC4-26AF-2BD5-B5DB-5EBC10022B56}"/>
              </a:ext>
            </a:extLst>
          </p:cNvPr>
          <p:cNvSpPr txBox="1"/>
          <p:nvPr/>
        </p:nvSpPr>
        <p:spPr>
          <a:xfrm>
            <a:off x="1597742" y="1894401"/>
            <a:ext cx="899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78629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7157D-E79F-5877-E631-8BE4FE376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B0E3E9-81F5-E6C2-FF03-DEAC193685CB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bas Neue" panose="020B0606020202050201" pitchFamily="34" charset="0"/>
              </a:rPr>
              <a:t>Heading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6C79E-520D-2C49-A110-268F8C229827}"/>
              </a:ext>
            </a:extLst>
          </p:cNvPr>
          <p:cNvSpPr txBox="1"/>
          <p:nvPr/>
        </p:nvSpPr>
        <p:spPr>
          <a:xfrm>
            <a:off x="1597742" y="1894401"/>
            <a:ext cx="899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911427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B2451-A3D4-C948-D66E-3B59A5CDC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C0DD3C-17B0-4F0F-AFCC-9F128041EC90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bas Neue" panose="020B0606020202050201" pitchFamily="34" charset="0"/>
              </a:rPr>
              <a:t>Heading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0BB40-5B5B-9DC8-83E7-2DAC08F9E493}"/>
              </a:ext>
            </a:extLst>
          </p:cNvPr>
          <p:cNvSpPr txBox="1"/>
          <p:nvPr/>
        </p:nvSpPr>
        <p:spPr>
          <a:xfrm>
            <a:off x="1597742" y="1894401"/>
            <a:ext cx="899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345074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FEA27-53BB-FC09-511E-97045BF47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01F787-E47C-375F-157B-36716506BABC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bas Neue" panose="020B0606020202050201" pitchFamily="34" charset="0"/>
              </a:rPr>
              <a:t>Heading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6F986-C6CC-5E7C-3002-13C6D15258A7}"/>
              </a:ext>
            </a:extLst>
          </p:cNvPr>
          <p:cNvSpPr txBox="1"/>
          <p:nvPr/>
        </p:nvSpPr>
        <p:spPr>
          <a:xfrm>
            <a:off x="1597742" y="1894401"/>
            <a:ext cx="899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007949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55EF2-5D70-3190-1FA3-2CB7B1115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2A8DA3-496A-C471-E445-2CC3F01B6D76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bas Neue" panose="020B0606020202050201" pitchFamily="34" charset="0"/>
              </a:rPr>
              <a:t>Heading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8F25F-376A-AB56-DBCB-FC09FC780ADB}"/>
              </a:ext>
            </a:extLst>
          </p:cNvPr>
          <p:cNvSpPr txBox="1"/>
          <p:nvPr/>
        </p:nvSpPr>
        <p:spPr>
          <a:xfrm>
            <a:off x="1597742" y="1894401"/>
            <a:ext cx="899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213910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B70D9-378D-23C6-DAA3-4315E7B80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7BBEFA-149D-B407-96A0-8BC2BDBCD041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bas Neue" panose="020B0606020202050201" pitchFamily="34" charset="0"/>
              </a:rPr>
              <a:t>Heading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737F6-2512-11D1-D01E-170FEA972075}"/>
              </a:ext>
            </a:extLst>
          </p:cNvPr>
          <p:cNvSpPr txBox="1"/>
          <p:nvPr/>
        </p:nvSpPr>
        <p:spPr>
          <a:xfrm>
            <a:off x="1597742" y="1894401"/>
            <a:ext cx="899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520665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7A0F5-CB37-CEB7-A2AA-ACCAF1C64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8A415A-C9C5-A7FD-C57C-4B4B6BC5F963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bas Neue" panose="020B0606020202050201" pitchFamily="34" charset="0"/>
              </a:rPr>
              <a:t>Heading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B732C-D06F-237E-B082-04E66512B2B6}"/>
              </a:ext>
            </a:extLst>
          </p:cNvPr>
          <p:cNvSpPr txBox="1"/>
          <p:nvPr/>
        </p:nvSpPr>
        <p:spPr>
          <a:xfrm>
            <a:off x="1597742" y="1894401"/>
            <a:ext cx="899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855519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E7536-EEE8-D5C5-9689-422506A2A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70A1D9-F266-1D34-5DF9-3C29241E3C05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bas Neue" panose="020B0606020202050201" pitchFamily="34" charset="0"/>
              </a:rPr>
              <a:t>Heading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5C0BA-41C4-D3A9-268B-885A346E9E73}"/>
              </a:ext>
            </a:extLst>
          </p:cNvPr>
          <p:cNvSpPr txBox="1"/>
          <p:nvPr/>
        </p:nvSpPr>
        <p:spPr>
          <a:xfrm>
            <a:off x="1597742" y="1894401"/>
            <a:ext cx="899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44903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0645E-2F96-A430-D0AA-7051E70CF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E4E385-2BC8-0CF1-1DBA-BD972C24BCAD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bas Neue" panose="020B0606020202050201" pitchFamily="34" charset="0"/>
              </a:rPr>
              <a:t>Types of Categorical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46438-0CDA-B5DD-37BF-219AA4267D3E}"/>
              </a:ext>
            </a:extLst>
          </p:cNvPr>
          <p:cNvSpPr txBox="1"/>
          <p:nvPr/>
        </p:nvSpPr>
        <p:spPr>
          <a:xfrm>
            <a:off x="1597742" y="1049454"/>
            <a:ext cx="89965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Nominal (major)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Ordinal (major)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Binary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High-Cardinality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14366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FAE27-3E29-A46E-4704-F34B5726E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1A7FC2-4F6B-494B-3E51-2A636A9A7C6C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bas Neue" panose="020B0606020202050201" pitchFamily="34" charset="0"/>
              </a:rPr>
              <a:t>Heading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8A38F-18B8-672B-E5CA-30ED17B69E6A}"/>
              </a:ext>
            </a:extLst>
          </p:cNvPr>
          <p:cNvSpPr txBox="1"/>
          <p:nvPr/>
        </p:nvSpPr>
        <p:spPr>
          <a:xfrm>
            <a:off x="1597742" y="1894401"/>
            <a:ext cx="899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3513080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0B184-D3D8-D776-CB95-2B53CDF78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99A276-EC3B-F1BE-E3BE-2661CA7FDB96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bas Neue" panose="020B0606020202050201" pitchFamily="34" charset="0"/>
              </a:rPr>
              <a:t>Heading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83AB5-B04B-B5A2-530E-E49F531C6564}"/>
              </a:ext>
            </a:extLst>
          </p:cNvPr>
          <p:cNvSpPr txBox="1"/>
          <p:nvPr/>
        </p:nvSpPr>
        <p:spPr>
          <a:xfrm>
            <a:off x="1597742" y="1894401"/>
            <a:ext cx="899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4174024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71B66-CB7B-2FA4-275D-727D607B3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547845-375D-257F-8DB1-750A91ED39C8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bas Neue" panose="020B0606020202050201" pitchFamily="34" charset="0"/>
              </a:rPr>
              <a:t>Heading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B4D28-D1CD-D28D-4C34-DBB40CBCC680}"/>
              </a:ext>
            </a:extLst>
          </p:cNvPr>
          <p:cNvSpPr txBox="1"/>
          <p:nvPr/>
        </p:nvSpPr>
        <p:spPr>
          <a:xfrm>
            <a:off x="1597742" y="1894401"/>
            <a:ext cx="899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4012331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0F261-95DA-200F-2D0E-DE95D6F61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EC1A7F-07D2-13E3-713E-CCECB310A0B9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bas Neue" panose="020B0606020202050201" pitchFamily="34" charset="0"/>
              </a:rPr>
              <a:t>Heading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3FBAB-4AF7-3C01-4B55-94A28E3863DB}"/>
              </a:ext>
            </a:extLst>
          </p:cNvPr>
          <p:cNvSpPr txBox="1"/>
          <p:nvPr/>
        </p:nvSpPr>
        <p:spPr>
          <a:xfrm>
            <a:off x="1597742" y="1894401"/>
            <a:ext cx="899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328829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EC634-DB7D-6311-86E2-FBA0E67D4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7069D6-D69D-5C4E-7C5A-FC528259A48B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bas Neue" panose="020B0606020202050201" pitchFamily="34" charset="0"/>
              </a:rPr>
              <a:t>Heading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BC74D-D2B2-88ED-46B0-A13AC94CC897}"/>
              </a:ext>
            </a:extLst>
          </p:cNvPr>
          <p:cNvSpPr txBox="1"/>
          <p:nvPr/>
        </p:nvSpPr>
        <p:spPr>
          <a:xfrm>
            <a:off x="1597742" y="1894401"/>
            <a:ext cx="899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806059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BC2D8-03C6-9943-3F3F-7777F0ECF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B6FC5A-3B93-ADA6-0639-636BD81D5F81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bas Neue" panose="020B0606020202050201" pitchFamily="34" charset="0"/>
              </a:rPr>
              <a:t>Heading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A4531-874D-B469-B731-5DB977D88C4D}"/>
              </a:ext>
            </a:extLst>
          </p:cNvPr>
          <p:cNvSpPr txBox="1"/>
          <p:nvPr/>
        </p:nvSpPr>
        <p:spPr>
          <a:xfrm>
            <a:off x="1597742" y="1894401"/>
            <a:ext cx="899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45047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1ED5F-32AC-F5CA-A524-4BF28A8AB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8CFC42-D3E8-3637-D8B4-22DF60AF2A81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bas Neue" panose="020B0606020202050201" pitchFamily="34" charset="0"/>
              </a:rPr>
              <a:t>Nominal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A47CB-135B-4AA2-DA9D-9C19F2FE009E}"/>
              </a:ext>
            </a:extLst>
          </p:cNvPr>
          <p:cNvSpPr txBox="1"/>
          <p:nvPr/>
        </p:nvSpPr>
        <p:spPr>
          <a:xfrm>
            <a:off x="1597742" y="1049454"/>
            <a:ext cx="8996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Categories without inherent order that means categories that have no natural order or ranking — they’re just labels.</a:t>
            </a:r>
          </a:p>
          <a:p>
            <a:endParaRPr lang="en-US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Examples: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A08A66-5EA6-98E8-85D9-B284BBC4E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340389"/>
              </p:ext>
            </p:extLst>
          </p:nvPr>
        </p:nvGraphicFramePr>
        <p:xfrm>
          <a:off x="1666568" y="261911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436033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19745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05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Red, Blue, Green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05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Male, Female, 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32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Dhaka, London, Paris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40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Blood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A, B, AB, 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38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29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C3401-5563-7975-7583-FEBC9B9D2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6CEA0F-1B48-6505-DEBC-F85FCD217B88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bas Neue" panose="020B0606020202050201" pitchFamily="34" charset="0"/>
              </a:rPr>
              <a:t>Nominal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DC695-824B-3360-8B35-C4DA96EF54BB}"/>
              </a:ext>
            </a:extLst>
          </p:cNvPr>
          <p:cNvSpPr txBox="1"/>
          <p:nvPr/>
        </p:nvSpPr>
        <p:spPr>
          <a:xfrm>
            <a:off x="1597742" y="1049454"/>
            <a:ext cx="89965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Key Points:</a:t>
            </a:r>
            <a:endParaRPr lang="en-US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No “greater than” or “less than” meaning.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You can only check </a:t>
            </a:r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equality or difference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(e.g., “Red ≠ Blue”).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Mean/median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are meaningless here.</a:t>
            </a:r>
          </a:p>
          <a:p>
            <a:pPr lvl="1"/>
            <a:endParaRPr lang="en-US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Encoding Methods:</a:t>
            </a:r>
            <a:endParaRPr lang="en-US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One-Hot Encoding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Dummy Variable Encoding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Binary Encoding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Hash Encoding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Frequency Encoding</a:t>
            </a:r>
          </a:p>
        </p:txBody>
      </p:sp>
    </p:spTree>
    <p:extLst>
      <p:ext uri="{BB962C8B-B14F-4D97-AF65-F5344CB8AC3E}">
        <p14:creationId xmlns:p14="http://schemas.microsoft.com/office/powerpoint/2010/main" val="166142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9AA21-4B36-0CCF-6BB2-2992AA504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05B6F4-B8CC-9A55-08B6-BC1CB5E98D84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bas Neue" panose="020B0606020202050201" pitchFamily="34" charset="0"/>
              </a:rPr>
              <a:t>Ordinal Data (Ordered Categories)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21271-E391-5D24-5C8B-0BA26E6C4365}"/>
              </a:ext>
            </a:extLst>
          </p:cNvPr>
          <p:cNvSpPr txBox="1"/>
          <p:nvPr/>
        </p:nvSpPr>
        <p:spPr>
          <a:xfrm>
            <a:off x="1597742" y="1049454"/>
            <a:ext cx="8996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Categories that have a </a:t>
            </a:r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natural order or ranking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but </a:t>
            </a:r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difference between levels is not numeric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  <a:p>
            <a:endParaRPr lang="en-US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Examples: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4FED75-9B53-BCA8-C562-CE39FFF09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794534"/>
              </p:ext>
            </p:extLst>
          </p:nvPr>
        </p:nvGraphicFramePr>
        <p:xfrm>
          <a:off x="1666567" y="2619114"/>
          <a:ext cx="959104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523">
                  <a:extLst>
                    <a:ext uri="{9D8B030D-6E8A-4147-A177-3AD203B41FA5}">
                      <a16:colId xmlns:a16="http://schemas.microsoft.com/office/drawing/2014/main" val="2843603349"/>
                    </a:ext>
                  </a:extLst>
                </a:gridCol>
                <a:gridCol w="4795523">
                  <a:extLst>
                    <a:ext uri="{9D8B030D-6E8A-4147-A177-3AD203B41FA5}">
                      <a16:colId xmlns:a16="http://schemas.microsoft.com/office/drawing/2014/main" val="3219745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Feature</a:t>
                      </a:r>
                      <a:endParaRPr lang="en-US" sz="2400" dirty="0">
                        <a:latin typeface="Open Sans" pitchFamily="2" charset="0"/>
                        <a:ea typeface="Open Sans" pitchFamily="2" charset="0"/>
                        <a:cs typeface="Open San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05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Primary &lt; Secondary &lt; Graduate &lt; Postgraduate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05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Small &lt; Medium &lt; Large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132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Satisfaction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latin typeface="Open Sans" pitchFamily="2" charset="0"/>
                          <a:ea typeface="Open Sans" pitchFamily="2" charset="0"/>
                          <a:cs typeface="Open Sans" pitchFamily="2" charset="0"/>
                        </a:rPr>
                        <a:t>Low &lt; Medium &lt; 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40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71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E21F7-CB42-4F91-CE17-FFEAF45AA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A6CB0D-D3FB-1590-E320-7F3677616D32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bas Neue" panose="020B0606020202050201" pitchFamily="34" charset="0"/>
              </a:rPr>
              <a:t>Ordinal Data (Ordered Categories)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1E225-3E6C-5B58-C2DE-906849AD27A5}"/>
              </a:ext>
            </a:extLst>
          </p:cNvPr>
          <p:cNvSpPr txBox="1"/>
          <p:nvPr/>
        </p:nvSpPr>
        <p:spPr>
          <a:xfrm>
            <a:off x="1597742" y="1049454"/>
            <a:ext cx="89965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Key Points:</a:t>
            </a:r>
            <a:endParaRPr lang="en-US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Order matters.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The </a:t>
            </a:r>
            <a:r>
              <a:rPr lang="en-US" sz="2400" i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intervals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between levels may not be equal.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Suitable for encoding as numeric values in order.</a:t>
            </a:r>
          </a:p>
          <a:p>
            <a:pPr lvl="1"/>
            <a:endParaRPr lang="en-US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Encoding Methods:</a:t>
            </a:r>
            <a:endParaRPr lang="en-US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Label Encoding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Ordinal Encoding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Custom Mapping (manual ranking)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Target Encoding (sometimes)</a:t>
            </a:r>
          </a:p>
        </p:txBody>
      </p:sp>
    </p:spTree>
    <p:extLst>
      <p:ext uri="{BB962C8B-B14F-4D97-AF65-F5344CB8AC3E}">
        <p14:creationId xmlns:p14="http://schemas.microsoft.com/office/powerpoint/2010/main" val="17601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548CD-2164-9E8B-835F-4D6B5A1D3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7C184-A815-B3A5-DFD3-C7CA4E3F4483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bas Neue" panose="020B0606020202050201" pitchFamily="34" charset="0"/>
              </a:rPr>
              <a:t>Binary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9C094-DDEF-BE88-0702-1E218AD55162}"/>
              </a:ext>
            </a:extLst>
          </p:cNvPr>
          <p:cNvSpPr txBox="1"/>
          <p:nvPr/>
        </p:nvSpPr>
        <p:spPr>
          <a:xfrm>
            <a:off x="1597742" y="1894401"/>
            <a:ext cx="899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13835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9FBEF-35C0-0ABC-007B-1B8706392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2698CF-21B3-7538-DD07-4FCD39DB01EF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bas Neue" panose="020B0606020202050201" pitchFamily="34" charset="0"/>
              </a:rPr>
              <a:t>High-cardinality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16266A-EC8F-03DC-BF0B-05F06A7CE4D8}"/>
              </a:ext>
            </a:extLst>
          </p:cNvPr>
          <p:cNvSpPr txBox="1"/>
          <p:nvPr/>
        </p:nvSpPr>
        <p:spPr>
          <a:xfrm>
            <a:off x="1597742" y="1894401"/>
            <a:ext cx="899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61409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F3382-909D-E80C-DEB3-2B7C792B7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ADD978-08D8-0D76-9C87-B774C53612DB}"/>
              </a:ext>
            </a:extLst>
          </p:cNvPr>
          <p:cNvSpPr txBox="1"/>
          <p:nvPr/>
        </p:nvSpPr>
        <p:spPr>
          <a:xfrm>
            <a:off x="1597742" y="403123"/>
            <a:ext cx="8996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ebas Neue" panose="020B0606020202050201" pitchFamily="34" charset="0"/>
              </a:rPr>
              <a:t>Mixed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ED9FEA-3CBC-3445-920D-533DBB523EE5}"/>
              </a:ext>
            </a:extLst>
          </p:cNvPr>
          <p:cNvSpPr txBox="1"/>
          <p:nvPr/>
        </p:nvSpPr>
        <p:spPr>
          <a:xfrm>
            <a:off x="1597742" y="1894401"/>
            <a:ext cx="899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88357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404</Words>
  <Application>Microsoft Office PowerPoint</Application>
  <PresentationFormat>Widescreen</PresentationFormat>
  <Paragraphs>121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Bebas Neue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 M RIFAT REZA</dc:creator>
  <cp:lastModifiedBy>G M RIFAT REZA</cp:lastModifiedBy>
  <cp:revision>8</cp:revision>
  <dcterms:created xsi:type="dcterms:W3CDTF">2025-10-30T15:09:24Z</dcterms:created>
  <dcterms:modified xsi:type="dcterms:W3CDTF">2025-10-30T17:03:56Z</dcterms:modified>
</cp:coreProperties>
</file>