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EB411-3E9B-9DD2-9AFE-9201C2337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53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13438" y="2102880"/>
          <a:ext cx="6881725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138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36014" y="1742857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</a:t>
            </a:r>
            <a:r>
              <a:rPr lang="en-US" b="1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Crrection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36014" y="1339340"/>
            <a:ext cx="540533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228340" y="2717165"/>
                <a:ext cx="3027045" cy="3959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40+33+28+1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40+20+0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+33+40+0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+28+32+0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+1+1+1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20+40+32+1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93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340" y="2717165"/>
                <a:ext cx="3027045" cy="3959225"/>
              </a:xfrm>
              <a:prstGeom prst="rect">
                <a:avLst/>
              </a:prstGeom>
              <a:blipFill rotWithShape="1">
                <a:blip r:embed="rId3"/>
                <a:stretch>
                  <a:fillRect l="-168" t="-128" r="-147" b="-112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6645592" y="2707696"/>
                <a:ext cx="3163426" cy="32315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0+0+0+1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0+28+45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+0+25+22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+0+22+30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+1+1+1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28+25+22+1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76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45+22+30+1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5592" y="2707696"/>
                <a:ext cx="3163426" cy="3231573"/>
              </a:xfrm>
              <a:prstGeom prst="rect">
                <a:avLst/>
              </a:prstGeom>
              <a:blipFill rotWithShape="1">
                <a:blip r:embed="rId4"/>
                <a:stretch>
                  <a:fillRect l="-171" t="-159" r="-135" b="-11551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80" y="1794979"/>
            <a:ext cx="7568492" cy="9000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67" y="3422573"/>
            <a:ext cx="4447743" cy="1099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5270" y="4725608"/>
            <a:ext cx="464582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C=c2=Comp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784" y="1703731"/>
            <a:ext cx="7568492" cy="90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823" y="2692948"/>
            <a:ext cx="7693163" cy="9050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8" y="3791301"/>
            <a:ext cx="6050536" cy="2914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76387" y="1113645"/>
            <a:ext cx="7883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harter"/>
              </a:rPr>
              <a:t>A Naive Bayes classifier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arter"/>
              </a:rPr>
              <a:t>probabilistic</a:t>
            </a:r>
            <a:r>
              <a:rPr lang="en-US" sz="2400" dirty="0">
                <a:latin typeface="charter"/>
              </a:rPr>
              <a:t> machine learning model used for classification tasks. The classifier is based on Bayes’ theorem and produces good results, especially when applied to </a:t>
            </a:r>
            <a:r>
              <a:rPr lang="en-US" sz="2400" b="1" dirty="0">
                <a:latin typeface="charter"/>
              </a:rPr>
              <a:t>textual data analysis</a:t>
            </a:r>
            <a:r>
              <a:rPr lang="en-US" sz="2400" dirty="0">
                <a:latin typeface="charter"/>
              </a:rPr>
              <a:t>, such as in Natural Language Processing (NLP). This algorithm is a supervised learning method and is also known as </a:t>
            </a:r>
            <a:r>
              <a:rPr lang="en-US" sz="2400" b="1" dirty="0">
                <a:latin typeface="charter"/>
              </a:rPr>
              <a:t>simple Bayes</a:t>
            </a:r>
            <a:r>
              <a:rPr lang="en-US" sz="2400" dirty="0">
                <a:latin typeface="charter"/>
              </a:rPr>
              <a:t> or </a:t>
            </a:r>
            <a:r>
              <a:rPr lang="en-US" sz="2400" b="1" dirty="0">
                <a:latin typeface="charter"/>
              </a:rPr>
              <a:t>independent Bayes</a:t>
            </a:r>
            <a:r>
              <a:rPr lang="en-US" sz="2400" dirty="0">
                <a:latin typeface="charter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6129" y="990550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0096" y="1401432"/>
            <a:ext cx="8909397" cy="115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a decision using the Naive Bayesian Classifier whether play will be started or not for the input tuple,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X= (Outlook=sunny, Temperature=mild, Humidity=normal, Wind =false)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80113" y="2681268"/>
          <a:ext cx="6080760" cy="3487480"/>
        </p:xfrm>
        <a:graphic>
          <a:graphicData uri="http://schemas.openxmlformats.org/drawingml/2006/table">
            <a:tbl>
              <a:tblPr firstRow="1" firstCol="1" bandRow="1"/>
              <a:tblGrid>
                <a:gridCol w="92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Outlook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Humidity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38959" y="1491741"/>
            <a:ext cx="1289135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8959" y="2028625"/>
            <a:ext cx="6096000" cy="1304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c1=yes, c2= no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X1=sunny, X2=mild, X3=normal, X4=false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8959" y="3528434"/>
            <a:ext cx="19623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44" y="4090173"/>
            <a:ext cx="7568492" cy="9000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(c1)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blipFill rotWithShape="1">
                <a:blip r:embed="rId3"/>
                <a:stretch>
                  <a:fillRect l="-213" t="-129" r="-197" b="-9634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(c2)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blipFill rotWithShape="1">
                <a:blip r:embed="rId4"/>
                <a:stretch>
                  <a:fillRect l="-227" t="-137" r="-195" b="-9622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053" y="1384183"/>
            <a:ext cx="7568492" cy="900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9131" y="1995890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P (C|x1, x2, x3, x4)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  <a:blipFill rotWithShape="1">
                <a:blip r:embed="rId3"/>
                <a:stretch>
                  <a:fillRect l="-6" t="-43" r="-9007" b="-257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88" y="1981706"/>
            <a:ext cx="461962" cy="497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3692" y="4175260"/>
            <a:ext cx="466506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c1 = yes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921" y="2591262"/>
            <a:ext cx="2962079" cy="13164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</a:p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09453" y="1239732"/>
            <a:ext cx="7509164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75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Why Laplace Correction Needed?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375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75"/>
              </a:spcAft>
            </a:pPr>
            <a:r>
              <a:rPr lang="en-US" sz="1600" dirty="0">
                <a:solidFill>
                  <a:srgbClr val="333333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zero probability cancels the effects of all the other (posteriori) probabilities. Which is unfair? That’s why Laplace correction is needed.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9453" y="3097483"/>
            <a:ext cx="798022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following text is computer or mathematics related using the Naive Bayesian classifier.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9453" y="2673521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59082" y="3908434"/>
          <a:ext cx="6583681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13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</a:p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7781" y="1431260"/>
            <a:ext cx="6096000" cy="2131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C1=Math, c2=Comp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x2=Bit, x3=Chip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1" y="3620885"/>
            <a:ext cx="7568492" cy="9000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035300" y="4237990"/>
                <a:ext cx="2826385" cy="12947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P(x3|c1)=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40+20+0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+33+40+0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+28+32+0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5300" y="4237990"/>
                <a:ext cx="2826385" cy="1294765"/>
              </a:xfrm>
              <a:prstGeom prst="rect">
                <a:avLst/>
              </a:prstGeom>
              <a:blipFill rotWithShape="1">
                <a:blip r:embed="rId3"/>
                <a:stretch>
                  <a:fillRect l="-180" t="-392" r="-157" b="-343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7083425" y="4223385"/>
                <a:ext cx="2826385" cy="13042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P(x1|c2)=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0+28+45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+0+25+22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+0+22+30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3425" y="4223385"/>
                <a:ext cx="2826385" cy="1304290"/>
              </a:xfrm>
              <a:prstGeom prst="rect">
                <a:avLst/>
              </a:prstGeom>
              <a:blipFill rotWithShape="1">
                <a:blip r:embed="rId4"/>
                <a:stretch>
                  <a:fillRect l="-180" t="-389" r="-157" b="-32960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21742" y="1339340"/>
            <a:ext cx="78418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6014" y="5465839"/>
            <a:ext cx="813261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Laplace correction is needed for (Chip/Math) and 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/Comp)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5617" y="2201045"/>
          <a:ext cx="6881725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138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21742" y="1744476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723</Words>
  <Application>Microsoft Office PowerPoint</Application>
  <PresentationFormat>Widescreen</PresentationFormat>
  <Paragraphs>271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charter</vt:lpstr>
      <vt:lpstr>Arial</vt:lpstr>
      <vt:lpstr>Bookman Old Style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G M RIFAT REZA</cp:lastModifiedBy>
  <cp:revision>87</cp:revision>
  <dcterms:created xsi:type="dcterms:W3CDTF">2021-08-10T15:37:00Z</dcterms:created>
  <dcterms:modified xsi:type="dcterms:W3CDTF">2025-10-22T09:48:15Z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5C70112F40A94AA497ED5AA0BFA295D6_12</vt:lpwstr>
  </property>
  <property fmtid="{D5CDD505-2E9C-101B-9397-08002B2CF9AE}" pid="3" name="KSOProductBuildVer">
    <vt:lpwstr>2057-12.2.0.21936</vt:lpwstr>
  </property>
</Properties>
</file>