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82" r:id="rId7"/>
    <p:sldId id="283" r:id="rId8"/>
    <p:sldId id="284" r:id="rId9"/>
    <p:sldId id="262" r:id="rId10"/>
    <p:sldId id="269" r:id="rId11"/>
    <p:sldId id="273" r:id="rId12"/>
    <p:sldId id="268" r:id="rId13"/>
    <p:sldId id="271" r:id="rId14"/>
    <p:sldId id="272" r:id="rId15"/>
    <p:sldId id="274" r:id="rId16"/>
    <p:sldId id="281" r:id="rId17"/>
    <p:sldId id="280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99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3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6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93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58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2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81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74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081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63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E807-0A5F-4914-9D12-FB43141C3F47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ACE4-954C-435B-8944-B126FF961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80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366108-373F-4ABF-ABA9-192EB5CDD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6211683-9556-42B0-BB9D-85D59B904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Combat Urban Insurgencies</a:t>
            </a:r>
          </a:p>
          <a:p>
            <a:r>
              <a:rPr lang="en-US" dirty="0" smtClean="0"/>
              <a:t>Dr. George </a:t>
            </a:r>
            <a:r>
              <a:rPr lang="en-US" dirty="0"/>
              <a:t>Ray</a:t>
            </a:r>
          </a:p>
          <a:p>
            <a:r>
              <a:rPr lang="en-US" dirty="0"/>
              <a:t>Director Research and Development</a:t>
            </a:r>
          </a:p>
          <a:p>
            <a:r>
              <a:rPr lang="en-US" dirty="0"/>
              <a:t>Blue Glacier Management Group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4898" cy="187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="" xmlns:p14="http://schemas.microsoft.com/office/powerpoint/2010/main" val="25719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SOLOMINE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Sense Making tool for open source intelligence: social media, survey, geospatial, general Web, semantic Web, dark Web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fu\Desktop\Mitre\dcayn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0274" y="192677"/>
            <a:ext cx="5752011" cy="4314008"/>
          </a:xfrm>
          <a:prstGeom prst="rect">
            <a:avLst/>
          </a:prstGeom>
          <a:noFill/>
        </p:spPr>
      </p:pic>
      <p:sp>
        <p:nvSpPr>
          <p:cNvPr id="10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01338" y="1"/>
            <a:ext cx="11290662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/>
              <a:t>Background</a:t>
            </a:r>
            <a:endParaRPr lang="en-US" altLang="en-US" sz="36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08000" y="1524000"/>
            <a:ext cx="11684000" cy="4832350"/>
          </a:xfrm>
        </p:spPr>
        <p:txBody>
          <a:bodyPr/>
          <a:lstStyle/>
          <a:p>
            <a:pPr>
              <a:defRPr/>
            </a:pPr>
            <a:r>
              <a:rPr lang="en-US" altLang="en-US" dirty="0" err="1" smtClean="0"/>
              <a:t>Solomine</a:t>
            </a:r>
            <a:r>
              <a:rPr lang="en-US" altLang="en-US" dirty="0" smtClean="0"/>
              <a:t> is a software tool to data mine, analyze and prepare tactical predictions for operators for planning their action </a:t>
            </a:r>
          </a:p>
          <a:p>
            <a:pPr lvl="1">
              <a:defRPr/>
            </a:pPr>
            <a:r>
              <a:rPr lang="en-US" altLang="en-US" dirty="0" smtClean="0"/>
              <a:t>Textual Analytics, Sentiment Analytics, Geospatial Analytics, Risk Terrain Mapping, Probability Grid Method</a:t>
            </a:r>
          </a:p>
          <a:p>
            <a:pPr lvl="2">
              <a:defRPr/>
            </a:pPr>
            <a:r>
              <a:rPr lang="en-US" dirty="0" smtClean="0"/>
              <a:t>Areas of operation have geographic, psychographic and demographic attributes</a:t>
            </a:r>
          </a:p>
          <a:p>
            <a:pPr lvl="2">
              <a:defRPr/>
            </a:pPr>
            <a:r>
              <a:rPr lang="en-US" dirty="0" smtClean="0"/>
              <a:t>Descriptive and predictive analytics can compare incidents with coincident real-world characteristics</a:t>
            </a:r>
          </a:p>
          <a:p>
            <a:pPr lvl="2">
              <a:defRPr/>
            </a:pPr>
            <a:r>
              <a:rPr lang="en-US" dirty="0" smtClean="0"/>
              <a:t>The multiple dimensions of these characteristics mean that multiple models can be derived</a:t>
            </a:r>
          </a:p>
          <a:p>
            <a:pPr lvl="1">
              <a:defRPr/>
            </a:pPr>
            <a:r>
              <a:rPr lang="en-US" dirty="0" smtClean="0"/>
              <a:t>Strategies can be tailored to a specific context</a:t>
            </a:r>
            <a:endParaRPr lang="en-US" altLang="en-US" dirty="0" smtClean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Recceplex</a:t>
            </a:r>
            <a:r>
              <a:rPr lang="en-US" dirty="0" smtClean="0"/>
              <a:t> Machines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="" xmlns:p14="http://schemas.microsoft.com/office/powerpoint/2010/main" val="19661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488321" y="5840744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44994" y="2817341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Solomine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13494" y="3509319"/>
            <a:ext cx="63900" cy="232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5472989" y="3505197"/>
            <a:ext cx="24468" cy="233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21529" y="3517551"/>
            <a:ext cx="2716" cy="230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598506" y="3896335"/>
            <a:ext cx="112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Social Media Data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815743" y="38804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General Web Data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966590" y="4012050"/>
            <a:ext cx="141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Commercial Sites Data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956660" y="3513435"/>
            <a:ext cx="10592" cy="231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5296590" y="3961336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Dark Web Data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233397" y="3500845"/>
            <a:ext cx="23710" cy="233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5493470" y="416352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Results Sets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8288" y="755994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Social Media</a:t>
            </a:r>
          </a:p>
        </p:txBody>
      </p:sp>
      <p:cxnSp>
        <p:nvCxnSpPr>
          <p:cNvPr id="25" name="Elbow Connector 24"/>
          <p:cNvCxnSpPr>
            <a:stCxn id="21" idx="2"/>
          </p:cNvCxnSpPr>
          <p:nvPr/>
        </p:nvCxnSpPr>
        <p:spPr>
          <a:xfrm rot="16200000" flipH="1">
            <a:off x="2429276" y="626605"/>
            <a:ext cx="1294878" cy="3382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1842690" y="1213199"/>
            <a:ext cx="3343264" cy="1608379"/>
          </a:xfrm>
          <a:prstGeom prst="bentConnector3">
            <a:avLst>
              <a:gd name="adj1" fmla="val 8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9293" y="986654"/>
            <a:ext cx="222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Situational Awareness Enactment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63864" y="2456197"/>
            <a:ext cx="3134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ID, demographics, location, sentiment analysis, influence, lexical analysis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38183" y="4621427"/>
            <a:ext cx="947351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General Web</a:t>
            </a:r>
          </a:p>
        </p:txBody>
      </p:sp>
      <p:cxnSp>
        <p:nvCxnSpPr>
          <p:cNvPr id="35" name="Elbow Connector 34"/>
          <p:cNvCxnSpPr>
            <a:endCxn id="32" idx="0"/>
          </p:cNvCxnSpPr>
          <p:nvPr/>
        </p:nvCxnSpPr>
        <p:spPr>
          <a:xfrm rot="10800000" flipV="1">
            <a:off x="2211859" y="3448593"/>
            <a:ext cx="2529958" cy="117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53315" y="3537213"/>
            <a:ext cx="222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Sense Making Enactment</a:t>
            </a:r>
          </a:p>
        </p:txBody>
      </p:sp>
      <p:cxnSp>
        <p:nvCxnSpPr>
          <p:cNvPr id="44" name="Straight Connector 43"/>
          <p:cNvCxnSpPr>
            <a:stCxn id="32" idx="3"/>
          </p:cNvCxnSpPr>
          <p:nvPr/>
        </p:nvCxnSpPr>
        <p:spPr>
          <a:xfrm flipV="1">
            <a:off x="2685534" y="5040297"/>
            <a:ext cx="2134660" cy="3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820193" y="3540034"/>
            <a:ext cx="11182" cy="148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98598" y="4585684"/>
            <a:ext cx="2224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Sentiment analysis, lexical analysis, summarizations, n-grams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77482" y="411879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Dark Web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735479" y="2002938"/>
            <a:ext cx="1299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Mapping Enactment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5461694" y="1326279"/>
            <a:ext cx="18871" cy="145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5172118" y="1662980"/>
            <a:ext cx="185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IP </a:t>
            </a:r>
            <a:r>
              <a:rPr lang="en-US" sz="1000" dirty="0" err="1"/>
              <a:t>addr</a:t>
            </a:r>
            <a:r>
              <a:rPr lang="en-US" sz="1000" dirty="0"/>
              <a:t>, sentiment, lexical analysis, summarization, n-gram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3659" y="1330402"/>
            <a:ext cx="53546" cy="14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574779" y="467552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Local Command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465539" y="923147"/>
            <a:ext cx="0" cy="18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79177" y="923147"/>
            <a:ext cx="309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27174" y="661537"/>
            <a:ext cx="2004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Actionable intelligence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865716" y="2656956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Staff Analyst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886833" y="2887620"/>
            <a:ext cx="3978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86073" y="2644957"/>
            <a:ext cx="1505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Sense Making</a:t>
            </a:r>
            <a:endParaRPr lang="en-US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895083" y="2991591"/>
            <a:ext cx="3970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29188" y="2942008"/>
            <a:ext cx="40521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Attributed significance: operational and </a:t>
            </a:r>
            <a:r>
              <a:rPr lang="en-US" sz="1100" dirty="0" smtClean="0"/>
              <a:t>meme, Sentiment analysis, lexical analysis, auto-summarizations, n-grams</a:t>
            </a:r>
          </a:p>
          <a:p>
            <a:endParaRPr lang="en-US" sz="110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921209" y="3405279"/>
            <a:ext cx="3970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171509" y="3386720"/>
            <a:ext cx="3710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Topologies of potential surprise: cause maps, differentiating scenery </a:t>
            </a:r>
            <a:r>
              <a:rPr lang="en-US" sz="1100" dirty="0" smtClean="0"/>
              <a:t>, concept exploration </a:t>
            </a:r>
            <a:endParaRPr lang="en-US" sz="11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895083" y="3413887"/>
            <a:ext cx="1054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197508" y="965441"/>
            <a:ext cx="222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Tactical Situational </a:t>
            </a:r>
            <a:r>
              <a:rPr lang="en-US" sz="1100" dirty="0"/>
              <a:t>Awareness 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07C1008E-042A-4634-A5E1-8C77F0922A82}"/>
              </a:ext>
            </a:extLst>
          </p:cNvPr>
          <p:cNvSpPr/>
          <p:nvPr/>
        </p:nvSpPr>
        <p:spPr>
          <a:xfrm>
            <a:off x="6731726" y="5992271"/>
            <a:ext cx="1016952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External Intel Sources</a:t>
            </a:r>
          </a:p>
        </p:txBody>
      </p:sp>
      <p:cxnSp>
        <p:nvCxnSpPr>
          <p:cNvPr id="70" name="Shape 69"/>
          <p:cNvCxnSpPr/>
          <p:nvPr/>
        </p:nvCxnSpPr>
        <p:spPr>
          <a:xfrm rot="16200000" flipV="1">
            <a:off x="6001554" y="4231105"/>
            <a:ext cx="2452237" cy="10178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549259" y="4691171"/>
            <a:ext cx="3228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Targeted insurgents thru overt/covert means,</a:t>
            </a:r>
          </a:p>
          <a:p>
            <a:r>
              <a:rPr lang="en-US" sz="1100" dirty="0" smtClean="0"/>
              <a:t>Crime, disorder, insurgent hotspot data,</a:t>
            </a:r>
          </a:p>
          <a:p>
            <a:r>
              <a:rPr lang="en-US" sz="1100" dirty="0" smtClean="0"/>
              <a:t>Linked series of incidents, crimes,</a:t>
            </a:r>
          </a:p>
          <a:p>
            <a:r>
              <a:rPr lang="en-US" sz="1100" dirty="0" smtClean="0"/>
              <a:t>Potential preventative measures </a:t>
            </a:r>
            <a:endParaRPr lang="en-US" sz="1100" dirty="0"/>
          </a:p>
        </p:txBody>
      </p:sp>
      <p:cxnSp>
        <p:nvCxnSpPr>
          <p:cNvPr id="101" name="Elbow Connector 100"/>
          <p:cNvCxnSpPr/>
          <p:nvPr/>
        </p:nvCxnSpPr>
        <p:spPr>
          <a:xfrm rot="16200000" flipH="1">
            <a:off x="5375366" y="4656908"/>
            <a:ext cx="2508069" cy="248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109445" y="5263581"/>
            <a:ext cx="112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Local  </a:t>
            </a:r>
            <a:r>
              <a:rPr lang="en-US" sz="1000" dirty="0"/>
              <a:t>Data</a:t>
            </a:r>
          </a:p>
        </p:txBody>
      </p:sp>
      <p:cxnSp>
        <p:nvCxnSpPr>
          <p:cNvPr id="110" name="Straight Connector 109"/>
          <p:cNvCxnSpPr>
            <a:stCxn id="55" idx="2"/>
          </p:cNvCxnSpPr>
          <p:nvPr/>
        </p:nvCxnSpPr>
        <p:spPr>
          <a:xfrm>
            <a:off x="10031979" y="1381952"/>
            <a:ext cx="0" cy="72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635931" y="2076994"/>
            <a:ext cx="1" cy="75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635931" y="2090057"/>
            <a:ext cx="338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271531" y="1784047"/>
            <a:ext cx="222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Local data, operational status</a:t>
            </a:r>
            <a:endParaRPr lang="en-US" sz="1100" dirty="0"/>
          </a:p>
        </p:txBody>
      </p:sp>
      <p:sp>
        <p:nvSpPr>
          <p:cNvPr id="56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868486" y="6352158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EDW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" y="1013246"/>
            <a:ext cx="152024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Sources</a:t>
            </a:r>
          </a:p>
        </p:txBody>
      </p:sp>
      <p:sp>
        <p:nvSpPr>
          <p:cNvPr id="60" name="Rounded Rectangle 5">
            <a:extLst>
              <a:ext uri="{FF2B5EF4-FFF2-40B4-BE49-F238E27FC236}">
                <a16:creationId xmlns="" xmlns:a16="http://schemas.microsoft.com/office/drawing/2014/main" id="{89D096E0-A351-46E5-B95F-86E2A55EB465}"/>
              </a:ext>
            </a:extLst>
          </p:cNvPr>
          <p:cNvSpPr/>
          <p:nvPr/>
        </p:nvSpPr>
        <p:spPr>
          <a:xfrm>
            <a:off x="1728905" y="1013246"/>
            <a:ext cx="152024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Acquisition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8F91EDF-F13B-4893-A141-EC8E922CC474}"/>
              </a:ext>
            </a:extLst>
          </p:cNvPr>
          <p:cNvSpPr/>
          <p:nvPr/>
        </p:nvSpPr>
        <p:spPr>
          <a:xfrm>
            <a:off x="0" y="1771341"/>
            <a:ext cx="1337235" cy="4188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F646EAE3-AA40-407F-B38E-B6790E9670D1}"/>
              </a:ext>
            </a:extLst>
          </p:cNvPr>
          <p:cNvSpPr/>
          <p:nvPr/>
        </p:nvSpPr>
        <p:spPr>
          <a:xfrm>
            <a:off x="181021" y="3058456"/>
            <a:ext cx="947351" cy="560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General Web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98283BD-E370-4DB8-8B09-3CF7DA44123F}"/>
              </a:ext>
            </a:extLst>
          </p:cNvPr>
          <p:cNvSpPr/>
          <p:nvPr/>
        </p:nvSpPr>
        <p:spPr>
          <a:xfrm>
            <a:off x="181019" y="2405687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Documents, emails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75BF96EF-DD28-42BF-99E2-0D99919F7C51}"/>
              </a:ext>
            </a:extLst>
          </p:cNvPr>
          <p:cNvSpPr/>
          <p:nvPr/>
        </p:nvSpPr>
        <p:spPr>
          <a:xfrm>
            <a:off x="230438" y="3767365"/>
            <a:ext cx="930812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7C1008E-042A-4634-A5E1-8C77F0922A82}"/>
              </a:ext>
            </a:extLst>
          </p:cNvPr>
          <p:cNvSpPr/>
          <p:nvPr/>
        </p:nvSpPr>
        <p:spPr>
          <a:xfrm>
            <a:off x="181019" y="4415808"/>
            <a:ext cx="1016952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External Intel Sources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70251700-4775-48EB-AA49-E6A6F904CC33}"/>
              </a:ext>
            </a:extLst>
          </p:cNvPr>
          <p:cNvSpPr/>
          <p:nvPr/>
        </p:nvSpPr>
        <p:spPr>
          <a:xfrm>
            <a:off x="184131" y="5053401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DBMS and EDW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CD6CC491-6B04-4119-AD97-D1CD0E168D5B}"/>
              </a:ext>
            </a:extLst>
          </p:cNvPr>
          <p:cNvGrpSpPr/>
          <p:nvPr/>
        </p:nvGrpSpPr>
        <p:grpSpPr>
          <a:xfrm>
            <a:off x="3488536" y="1771341"/>
            <a:ext cx="2300107" cy="2253093"/>
            <a:chOff x="7515698" y="3252040"/>
            <a:chExt cx="2300107" cy="2253093"/>
          </a:xfrm>
        </p:grpSpPr>
        <p:sp>
          <p:nvSpPr>
            <p:cNvPr id="83" name="Rectangle 82"/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ACA520E4-C6B7-471E-87D8-A1A4E15AEA99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30F2596F-1D82-4A87-B80F-FA9010627387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8BDBBB80-3045-4379-9FEE-B4F3B0C4981B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EEFC3ED0-4591-4834-ABE3-908E346DB362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8C30273D-4D44-42AD-A785-28A14A1E6C0B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BBA444E6-7E70-44E4-B184-07FFACF57E5B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E5688C44-417D-41CE-AFC9-E164FDBEC9B3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E0C28DB7-D56F-4D7F-97E6-C50E21BA2C36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57A385A7-BF6F-41DB-BE3B-87EDE2A272AF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B6EC20E6-5F41-400A-A8C0-332949EEF6B5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966F4318-8D39-47E4-87C8-37799DA8B29B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57CEF609-13E2-4DB7-BD74-836D3205340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="" xmlns:a16="http://schemas.microsoft.com/office/drawing/2014/main" id="{282F1110-249D-4B6E-B538-412834F90220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449A52CB-128E-4DF1-A6CC-D7D72E03707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7AA71E80-6CF1-4377-A9A7-38D6E6013FB8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6C053D24-6EE3-489B-93D3-9FEA4435B055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4A661593-9D7A-4D7C-97E0-EA5DE404BC3C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A115B598-3E08-4FB3-B007-6CED2DD8D05D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9DA4FCFD-D7F4-426F-A3CD-C6C2FE9D292E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8703B760-0FB5-4F17-8726-041BD091F255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243428EC-6262-437F-A492-00C251D8ED85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610B93BD-6B2A-4335-96B8-92FC185FFECD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EF60DFAF-13B3-43D7-9FF3-44B0DC2E6A9F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EE6D9E46-AD6E-471B-9426-01FA3C460A2C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AD98DB4F-F3DB-4896-9B5B-E99F42E4E43D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52D74162-237B-4C90-96A3-FEEF969B5CA3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13096E54-2EAE-4BC3-9760-33A5FC6AF379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CB970F46-A010-49A9-ABA3-B81457EE878D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4768BEBD-E642-41DA-A4FB-50399555CB98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8F4210D-EA85-4DCB-9657-881E17302337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63C57F4C-4A81-44DE-949D-9152F3951680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68475333-E13F-4767-8C50-8E9ED3FD0092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74B601BA-E51F-4FD7-ACD9-2402E4C7BAA1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5C49DC54-BC8F-47B6-A2AB-FF4AD1A50974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DFA1E5E5-5736-4CB0-8990-10BC9BF8A8E4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5">
            <a:extLst>
              <a:ext uri="{FF2B5EF4-FFF2-40B4-BE49-F238E27FC236}">
                <a16:creationId xmlns="" xmlns:a16="http://schemas.microsoft.com/office/drawing/2014/main" id="{B21A1B31-EB26-4FD2-ADE3-B5B9DE81FD97}"/>
              </a:ext>
            </a:extLst>
          </p:cNvPr>
          <p:cNvSpPr/>
          <p:nvPr/>
        </p:nvSpPr>
        <p:spPr>
          <a:xfrm>
            <a:off x="3508286" y="1013246"/>
            <a:ext cx="2141839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Storage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28904" y="1757817"/>
            <a:ext cx="1387464" cy="419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Integration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37122" y="2380057"/>
            <a:ext cx="1246852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Hortonwork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Data Platform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="" xmlns:a16="http://schemas.microsoft.com/office/drawing/2014/main" id="{C219A86D-B1B7-406C-BC2F-122596AFE947}"/>
              </a:ext>
            </a:extLst>
          </p:cNvPr>
          <p:cNvSpPr/>
          <p:nvPr/>
        </p:nvSpPr>
        <p:spPr>
          <a:xfrm>
            <a:off x="1853967" y="3297611"/>
            <a:ext cx="914400" cy="47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Flume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3313B46-5901-4D12-8974-16120E7CEB35}"/>
              </a:ext>
            </a:extLst>
          </p:cNvPr>
          <p:cNvSpPr/>
          <p:nvPr/>
        </p:nvSpPr>
        <p:spPr>
          <a:xfrm>
            <a:off x="1853967" y="3948809"/>
            <a:ext cx="914400" cy="354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Chukwa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="" xmlns:a16="http://schemas.microsoft.com/office/drawing/2014/main" id="{804467AD-5C8C-47F8-826F-03B252540ADC}"/>
              </a:ext>
            </a:extLst>
          </p:cNvPr>
          <p:cNvSpPr/>
          <p:nvPr/>
        </p:nvSpPr>
        <p:spPr>
          <a:xfrm>
            <a:off x="1853967" y="4439826"/>
            <a:ext cx="914400" cy="467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SQOOP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08E09888-7160-4C57-A070-3FC50FE11972}"/>
              </a:ext>
            </a:extLst>
          </p:cNvPr>
          <p:cNvSpPr/>
          <p:nvPr/>
        </p:nvSpPr>
        <p:spPr>
          <a:xfrm>
            <a:off x="1362735" y="3266340"/>
            <a:ext cx="443407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="" xmlns:a16="http://schemas.microsoft.com/office/drawing/2014/main" id="{0D4825EF-9181-4B33-8FB8-D9EDE6CD6C96}"/>
              </a:ext>
            </a:extLst>
          </p:cNvPr>
          <p:cNvSpPr/>
          <p:nvPr/>
        </p:nvSpPr>
        <p:spPr>
          <a:xfrm>
            <a:off x="3143304" y="2458304"/>
            <a:ext cx="345233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5">
            <a:extLst>
              <a:ext uri="{FF2B5EF4-FFF2-40B4-BE49-F238E27FC236}">
                <a16:creationId xmlns="" xmlns:a16="http://schemas.microsoft.com/office/drawing/2014/main" id="{9A3E4758-5570-469E-A740-0859B6E85CA5}"/>
              </a:ext>
            </a:extLst>
          </p:cNvPr>
          <p:cNvSpPr/>
          <p:nvPr/>
        </p:nvSpPr>
        <p:spPr>
          <a:xfrm>
            <a:off x="6298638" y="2017538"/>
            <a:ext cx="155697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Access</a:t>
            </a:r>
          </a:p>
        </p:txBody>
      </p:sp>
      <p:sp>
        <p:nvSpPr>
          <p:cNvPr id="163" name="Flowchart: Magnetic Disk 162">
            <a:extLst>
              <a:ext uri="{FF2B5EF4-FFF2-40B4-BE49-F238E27FC236}">
                <a16:creationId xmlns="" xmlns:a16="http://schemas.microsoft.com/office/drawing/2014/main" id="{38D61C3B-3AE9-4CDB-87FF-9EAAAAE051FF}"/>
              </a:ext>
            </a:extLst>
          </p:cNvPr>
          <p:cNvSpPr/>
          <p:nvPr/>
        </p:nvSpPr>
        <p:spPr>
          <a:xfrm>
            <a:off x="3657121" y="5726509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EDW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9CFF79C5-85CF-473F-B7E6-B61396E4BACB}"/>
              </a:ext>
            </a:extLst>
          </p:cNvPr>
          <p:cNvSpPr/>
          <p:nvPr/>
        </p:nvSpPr>
        <p:spPr>
          <a:xfrm>
            <a:off x="6580599" y="3201521"/>
            <a:ext cx="1072372" cy="261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="" xmlns:a16="http://schemas.microsoft.com/office/drawing/2014/main" id="{B84F54A4-41F2-41D4-8530-4934B67DB1F0}"/>
              </a:ext>
            </a:extLst>
          </p:cNvPr>
          <p:cNvSpPr/>
          <p:nvPr/>
        </p:nvSpPr>
        <p:spPr>
          <a:xfrm>
            <a:off x="6669783" y="3644232"/>
            <a:ext cx="687572" cy="398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PIG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="" xmlns:a16="http://schemas.microsoft.com/office/drawing/2014/main" id="{DF72FBB5-6563-4362-9149-5BF6146DB674}"/>
              </a:ext>
            </a:extLst>
          </p:cNvPr>
          <p:cNvSpPr/>
          <p:nvPr/>
        </p:nvSpPr>
        <p:spPr>
          <a:xfrm>
            <a:off x="6658091" y="4233794"/>
            <a:ext cx="994880" cy="439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Impala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="" xmlns:a16="http://schemas.microsoft.com/office/drawing/2014/main" id="{4E30A64B-A826-4586-A2DB-791BD1934428}"/>
              </a:ext>
            </a:extLst>
          </p:cNvPr>
          <p:cNvSpPr/>
          <p:nvPr/>
        </p:nvSpPr>
        <p:spPr>
          <a:xfrm>
            <a:off x="6645425" y="4850037"/>
            <a:ext cx="687572" cy="433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Drill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="" xmlns:a16="http://schemas.microsoft.com/office/drawing/2014/main" id="{6B5CAAAD-CC01-4BE5-934B-1F3DA416A1AE}"/>
              </a:ext>
            </a:extLst>
          </p:cNvPr>
          <p:cNvSpPr/>
          <p:nvPr/>
        </p:nvSpPr>
        <p:spPr>
          <a:xfrm>
            <a:off x="6643694" y="5436453"/>
            <a:ext cx="687572" cy="347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169" name="Rounded Rectangle 5">
            <a:extLst>
              <a:ext uri="{FF2B5EF4-FFF2-40B4-BE49-F238E27FC236}">
                <a16:creationId xmlns="" xmlns:a16="http://schemas.microsoft.com/office/drawing/2014/main" id="{4CEB2B8D-9714-4EA0-AACC-6F7D5BBE43CD}"/>
              </a:ext>
            </a:extLst>
          </p:cNvPr>
          <p:cNvSpPr/>
          <p:nvPr/>
        </p:nvSpPr>
        <p:spPr>
          <a:xfrm>
            <a:off x="8207544" y="2328530"/>
            <a:ext cx="3496777" cy="3809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Machine Learning, Data </a:t>
            </a:r>
            <a:r>
              <a:rPr lang="en-US" sz="1400" dirty="0">
                <a:solidFill>
                  <a:srgbClr val="FFFF00"/>
                </a:solidFill>
              </a:rPr>
              <a:t>Analytics and Visualization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4CB23F84-3A8B-4E3C-A9E0-B9FA82C6732D}"/>
              </a:ext>
            </a:extLst>
          </p:cNvPr>
          <p:cNvSpPr/>
          <p:nvPr/>
        </p:nvSpPr>
        <p:spPr>
          <a:xfrm>
            <a:off x="3461135" y="475478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SQL Server </a:t>
            </a:r>
            <a:r>
              <a:rPr lang="en-US" sz="1100" b="1" dirty="0" err="1">
                <a:solidFill>
                  <a:schemeClr val="tx1"/>
                </a:solidFill>
              </a:rPr>
              <a:t>PolyBase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="" xmlns:a16="http://schemas.microsoft.com/office/drawing/2014/main" id="{7CAEA16C-16E5-42DC-8825-434AE8911C33}"/>
              </a:ext>
            </a:extLst>
          </p:cNvPr>
          <p:cNvSpPr/>
          <p:nvPr/>
        </p:nvSpPr>
        <p:spPr>
          <a:xfrm>
            <a:off x="4656923" y="4769916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Oracle ODI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="" xmlns:a16="http://schemas.microsoft.com/office/drawing/2014/main" id="{D77A780E-001B-4843-83AA-51F7B1F173F1}"/>
              </a:ext>
            </a:extLst>
          </p:cNvPr>
          <p:cNvSpPr/>
          <p:nvPr/>
        </p:nvSpPr>
        <p:spPr>
          <a:xfrm>
            <a:off x="8419441" y="3221986"/>
            <a:ext cx="1336273" cy="175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143C345-5F4A-4DC7-96DE-B63160244A43}"/>
              </a:ext>
            </a:extLst>
          </p:cNvPr>
          <p:cNvSpPr/>
          <p:nvPr/>
        </p:nvSpPr>
        <p:spPr>
          <a:xfrm>
            <a:off x="8606191" y="3509662"/>
            <a:ext cx="914400" cy="439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Mahout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7CC8FCFC-5031-469F-AA27-2378C2CAC19E}"/>
              </a:ext>
            </a:extLst>
          </p:cNvPr>
          <p:cNvSpPr/>
          <p:nvPr/>
        </p:nvSpPr>
        <p:spPr>
          <a:xfrm>
            <a:off x="8606432" y="4000057"/>
            <a:ext cx="914400" cy="484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Zeppelin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="" xmlns:a16="http://schemas.microsoft.com/office/drawing/2014/main" id="{4F304040-D8A4-460A-973A-5D4E476A111C}"/>
              </a:ext>
            </a:extLst>
          </p:cNvPr>
          <p:cNvCxnSpPr>
            <a:endCxn id="170" idx="0"/>
          </p:cNvCxnSpPr>
          <p:nvPr/>
        </p:nvCxnSpPr>
        <p:spPr>
          <a:xfrm rot="16200000" flipH="1">
            <a:off x="3109045" y="3945492"/>
            <a:ext cx="1553261" cy="65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2792A19B-EA59-41F1-A3C3-F5896B2C7AB2}"/>
              </a:ext>
            </a:extLst>
          </p:cNvPr>
          <p:cNvCxnSpPr>
            <a:stCxn id="170" idx="2"/>
            <a:endCxn id="163" idx="2"/>
          </p:cNvCxnSpPr>
          <p:nvPr/>
        </p:nvCxnSpPr>
        <p:spPr>
          <a:xfrm rot="5400000">
            <a:off x="3469577" y="5508410"/>
            <a:ext cx="636305" cy="261215"/>
          </a:xfrm>
          <a:prstGeom prst="bentConnector4">
            <a:avLst>
              <a:gd name="adj1" fmla="val 31875"/>
              <a:gd name="adj2" fmla="val 216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="" xmlns:a16="http://schemas.microsoft.com/office/drawing/2014/main" id="{DB6F883D-E2EA-477F-B273-6FAFA57D7E9E}"/>
              </a:ext>
            </a:extLst>
          </p:cNvPr>
          <p:cNvCxnSpPr>
            <a:stCxn id="168" idx="1"/>
            <a:endCxn id="171" idx="3"/>
          </p:cNvCxnSpPr>
          <p:nvPr/>
        </p:nvCxnSpPr>
        <p:spPr>
          <a:xfrm rot="10800000">
            <a:off x="5571324" y="5052960"/>
            <a:ext cx="1072371" cy="557223"/>
          </a:xfrm>
          <a:prstGeom prst="bentConnector3">
            <a:avLst>
              <a:gd name="adj1" fmla="val 33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527255FF-F5ED-4D5D-B458-B179181AD3A0}"/>
              </a:ext>
            </a:extLst>
          </p:cNvPr>
          <p:cNvCxnSpPr>
            <a:cxnSpLocks/>
            <a:stCxn id="171" idx="2"/>
            <a:endCxn id="4" idx="4"/>
          </p:cNvCxnSpPr>
          <p:nvPr/>
        </p:nvCxnSpPr>
        <p:spPr>
          <a:xfrm rot="16200000" flipH="1">
            <a:off x="4877029" y="5573091"/>
            <a:ext cx="1246820" cy="772635"/>
          </a:xfrm>
          <a:prstGeom prst="bentConnector4">
            <a:avLst>
              <a:gd name="adj1" fmla="val 12052"/>
              <a:gd name="adj2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A320891B-C37B-4B60-9FDA-BA227E43DA2C}"/>
              </a:ext>
            </a:extLst>
          </p:cNvPr>
          <p:cNvSpPr/>
          <p:nvPr/>
        </p:nvSpPr>
        <p:spPr>
          <a:xfrm>
            <a:off x="1853967" y="5052842"/>
            <a:ext cx="914400" cy="536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Hadoop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Put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A8E59CA6-463E-43C1-9185-6707A3C76AE6}"/>
              </a:ext>
            </a:extLst>
          </p:cNvPr>
          <p:cNvCxnSpPr>
            <a:stCxn id="83" idx="2"/>
            <a:endCxn id="164" idx="1"/>
          </p:cNvCxnSpPr>
          <p:nvPr/>
        </p:nvCxnSpPr>
        <p:spPr>
          <a:xfrm rot="16200000" flipH="1">
            <a:off x="5366363" y="3296660"/>
            <a:ext cx="486463" cy="1942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059854AE-4B60-4181-8776-94D87AF1DF73}"/>
              </a:ext>
            </a:extLst>
          </p:cNvPr>
          <p:cNvCxnSpPr>
            <a:cxnSpLocks/>
          </p:cNvCxnSpPr>
          <p:nvPr/>
        </p:nvCxnSpPr>
        <p:spPr>
          <a:xfrm>
            <a:off x="5824567" y="2895831"/>
            <a:ext cx="2612464" cy="1957755"/>
          </a:xfrm>
          <a:prstGeom prst="bentConnector3">
            <a:avLst>
              <a:gd name="adj1" fmla="val 80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44C7FF1D-0569-45E0-8D91-07C0C7C54765}"/>
              </a:ext>
            </a:extLst>
          </p:cNvPr>
          <p:cNvSpPr/>
          <p:nvPr/>
        </p:nvSpPr>
        <p:spPr>
          <a:xfrm>
            <a:off x="10463099" y="2809100"/>
            <a:ext cx="1728901" cy="3773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Predictive Analytics</a:t>
            </a:r>
          </a:p>
          <a:p>
            <a:r>
              <a:rPr lang="en-US" sz="1100" b="1" dirty="0" err="1" smtClean="0">
                <a:solidFill>
                  <a:schemeClr val="tx1"/>
                </a:solidFill>
              </a:rPr>
              <a:t>Geolocation</a:t>
            </a:r>
            <a:r>
              <a:rPr lang="en-US" sz="1100" b="1" dirty="0" smtClean="0">
                <a:solidFill>
                  <a:schemeClr val="tx1"/>
                </a:solidFill>
              </a:rPr>
              <a:t> based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      Sentiment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Demographic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Psychographic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Risk Terrain Map</a:t>
            </a:r>
          </a:p>
          <a:p>
            <a:r>
              <a:rPr lang="en-US" sz="1100" b="1" dirty="0" err="1" smtClean="0">
                <a:solidFill>
                  <a:schemeClr val="tx1"/>
                </a:solidFill>
              </a:rPr>
              <a:t>Prob</a:t>
            </a:r>
            <a:r>
              <a:rPr lang="en-US" sz="1100" b="1" dirty="0" smtClean="0">
                <a:solidFill>
                  <a:schemeClr val="tx1"/>
                </a:solidFill>
              </a:rPr>
              <a:t> Grid Analysis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Heat Maps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Influencers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Bad Actors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Zonal Statistics, 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Terrain analysis</a:t>
            </a:r>
          </a:p>
          <a:p>
            <a:r>
              <a:rPr lang="en-US" sz="1100" b="1" dirty="0" err="1" smtClean="0">
                <a:solidFill>
                  <a:schemeClr val="tx1"/>
                </a:solidFill>
              </a:rPr>
              <a:t>hexGridHeatMap</a:t>
            </a:r>
            <a:endParaRPr lang="en-US" sz="1100" b="1" dirty="0" smtClean="0">
              <a:solidFill>
                <a:schemeClr val="tx1"/>
              </a:solidFill>
            </a:endParaRPr>
          </a:p>
          <a:p>
            <a:r>
              <a:rPr lang="en-US" sz="1100" b="1" dirty="0" smtClean="0">
                <a:solidFill>
                  <a:schemeClr val="tx1"/>
                </a:solidFill>
              </a:rPr>
              <a:t>Buffering and buffer analysis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Proximity analysis 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Points of interest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2" name="Rounded Rectangle 5">
            <a:extLst>
              <a:ext uri="{FF2B5EF4-FFF2-40B4-BE49-F238E27FC236}">
                <a16:creationId xmlns="" xmlns:a16="http://schemas.microsoft.com/office/drawing/2014/main" id="{D09D864F-8FF3-4862-8169-E1E99CD93B73}"/>
              </a:ext>
            </a:extLst>
          </p:cNvPr>
          <p:cNvSpPr/>
          <p:nvPr/>
        </p:nvSpPr>
        <p:spPr>
          <a:xfrm>
            <a:off x="10463096" y="1013247"/>
            <a:ext cx="1556971" cy="4919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Case </a:t>
            </a:r>
            <a:r>
              <a:rPr lang="en-US" sz="1400" dirty="0" err="1">
                <a:solidFill>
                  <a:srgbClr val="FFFF00"/>
                </a:solidFill>
              </a:rPr>
              <a:t>Mgmt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43B43DB8-FEDE-4F57-9CDF-8974C5736019}"/>
              </a:ext>
            </a:extLst>
          </p:cNvPr>
          <p:cNvSpPr/>
          <p:nvPr/>
        </p:nvSpPr>
        <p:spPr>
          <a:xfrm>
            <a:off x="10446104" y="1582502"/>
            <a:ext cx="1592721" cy="5143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Case </a:t>
            </a:r>
            <a:r>
              <a:rPr lang="en-US" sz="1400" b="1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606E734-BDAE-4A31-B866-09079940C0F0}"/>
              </a:ext>
            </a:extLst>
          </p:cNvPr>
          <p:cNvSpPr/>
          <p:nvPr/>
        </p:nvSpPr>
        <p:spPr>
          <a:xfrm>
            <a:off x="6156494" y="2809101"/>
            <a:ext cx="3908951" cy="3148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2">
            <a:extLst>
              <a:ext uri="{FF2B5EF4-FFF2-40B4-BE49-F238E27FC236}">
                <a16:creationId xmlns="" xmlns:a16="http://schemas.microsoft.com/office/drawing/2014/main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1"/>
            <a:ext cx="12192000" cy="8206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b="1" dirty="0" smtClean="0">
                <a:latin typeface="+mj-lt"/>
                <a:ea typeface="ＭＳ Ｐゴシック" charset="-128"/>
                <a:cs typeface="+mj-cs"/>
              </a:rPr>
              <a:t>Open Source Intelligence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Batch Environment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90" name="Arrow: Right 160">
            <a:extLst>
              <a:ext uri="{FF2B5EF4-FFF2-40B4-BE49-F238E27FC236}">
                <a16:creationId xmlns="" xmlns:a16="http://schemas.microsoft.com/office/drawing/2014/main" id="{0D4825EF-9181-4B33-8FB8-D9EDE6CD6C96}"/>
              </a:ext>
            </a:extLst>
          </p:cNvPr>
          <p:cNvSpPr/>
          <p:nvPr/>
        </p:nvSpPr>
        <p:spPr>
          <a:xfrm>
            <a:off x="10117866" y="4024432"/>
            <a:ext cx="345233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oter Placeholder 4">
            <a:extLst>
              <a:ext uri="{FF2B5EF4-FFF2-40B4-BE49-F238E27FC236}">
                <a16:creationId xmlns="" xmlns:a16="http://schemas.microsoft.com/office/drawing/2014/main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040" y="6352159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Recceplex</a:t>
            </a:r>
            <a:r>
              <a:rPr lang="en-US" dirty="0" smtClean="0"/>
              <a:t> Machines</a:t>
            </a:r>
            <a:endParaRPr lang="en-US" dirty="0"/>
          </a:p>
        </p:txBody>
      </p:sp>
      <p:sp>
        <p:nvSpPr>
          <p:cNvPr id="85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="" xmlns:p14="http://schemas.microsoft.com/office/powerpoint/2010/main" val="23488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" y="1013246"/>
            <a:ext cx="152024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Sources</a:t>
            </a:r>
          </a:p>
        </p:txBody>
      </p:sp>
      <p:sp>
        <p:nvSpPr>
          <p:cNvPr id="60" name="Rounded Rectangle 5">
            <a:extLst>
              <a:ext uri="{FF2B5EF4-FFF2-40B4-BE49-F238E27FC236}">
                <a16:creationId xmlns="" xmlns:a16="http://schemas.microsoft.com/office/drawing/2014/main" id="{89D096E0-A351-46E5-B95F-86E2A55EB465}"/>
              </a:ext>
            </a:extLst>
          </p:cNvPr>
          <p:cNvSpPr/>
          <p:nvPr/>
        </p:nvSpPr>
        <p:spPr>
          <a:xfrm>
            <a:off x="1781156" y="2058268"/>
            <a:ext cx="152024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FF00"/>
                </a:solidFill>
              </a:rPr>
              <a:t>Solomine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8F91EDF-F13B-4893-A141-EC8E922CC474}"/>
              </a:ext>
            </a:extLst>
          </p:cNvPr>
          <p:cNvSpPr/>
          <p:nvPr/>
        </p:nvSpPr>
        <p:spPr>
          <a:xfrm>
            <a:off x="0" y="1771341"/>
            <a:ext cx="1337235" cy="4188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F646EAE3-AA40-407F-B38E-B6790E9670D1}"/>
              </a:ext>
            </a:extLst>
          </p:cNvPr>
          <p:cNvSpPr/>
          <p:nvPr/>
        </p:nvSpPr>
        <p:spPr>
          <a:xfrm>
            <a:off x="181021" y="3058456"/>
            <a:ext cx="947351" cy="560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General Web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98283BD-E370-4DB8-8B09-3CF7DA44123F}"/>
              </a:ext>
            </a:extLst>
          </p:cNvPr>
          <p:cNvSpPr/>
          <p:nvPr/>
        </p:nvSpPr>
        <p:spPr>
          <a:xfrm>
            <a:off x="181019" y="2405687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Documents, emails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75BF96EF-DD28-42BF-99E2-0D99919F7C51}"/>
              </a:ext>
            </a:extLst>
          </p:cNvPr>
          <p:cNvSpPr/>
          <p:nvPr/>
        </p:nvSpPr>
        <p:spPr>
          <a:xfrm>
            <a:off x="230438" y="3767365"/>
            <a:ext cx="930812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7C1008E-042A-4634-A5E1-8C77F0922A82}"/>
              </a:ext>
            </a:extLst>
          </p:cNvPr>
          <p:cNvSpPr/>
          <p:nvPr/>
        </p:nvSpPr>
        <p:spPr>
          <a:xfrm>
            <a:off x="181019" y="4415808"/>
            <a:ext cx="1016952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External Intel Sources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70251700-4775-48EB-AA49-E6A6F904CC33}"/>
              </a:ext>
            </a:extLst>
          </p:cNvPr>
          <p:cNvSpPr/>
          <p:nvPr/>
        </p:nvSpPr>
        <p:spPr>
          <a:xfrm>
            <a:off x="184131" y="5053401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DBMS and EDW</a:t>
            </a:r>
          </a:p>
        </p:txBody>
      </p:sp>
      <p:sp>
        <p:nvSpPr>
          <p:cNvPr id="157" name="Rounded Rectangle 5">
            <a:extLst>
              <a:ext uri="{FF2B5EF4-FFF2-40B4-BE49-F238E27FC236}">
                <a16:creationId xmlns="" xmlns:a16="http://schemas.microsoft.com/office/drawing/2014/main" id="{B21A1B31-EB26-4FD2-ADE3-B5B9DE81FD97}"/>
              </a:ext>
            </a:extLst>
          </p:cNvPr>
          <p:cNvSpPr/>
          <p:nvPr/>
        </p:nvSpPr>
        <p:spPr>
          <a:xfrm>
            <a:off x="3155588" y="1013246"/>
            <a:ext cx="2141839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Data Storage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08E09888-7160-4C57-A070-3FC50FE11972}"/>
              </a:ext>
            </a:extLst>
          </p:cNvPr>
          <p:cNvSpPr/>
          <p:nvPr/>
        </p:nvSpPr>
        <p:spPr>
          <a:xfrm>
            <a:off x="1349672" y="2221304"/>
            <a:ext cx="443407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="" xmlns:a16="http://schemas.microsoft.com/office/drawing/2014/main" id="{0D4825EF-9181-4B33-8FB8-D9EDE6CD6C96}"/>
              </a:ext>
            </a:extLst>
          </p:cNvPr>
          <p:cNvSpPr/>
          <p:nvPr/>
        </p:nvSpPr>
        <p:spPr>
          <a:xfrm>
            <a:off x="3300059" y="2210103"/>
            <a:ext cx="345233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5">
            <a:extLst>
              <a:ext uri="{FF2B5EF4-FFF2-40B4-BE49-F238E27FC236}">
                <a16:creationId xmlns="" xmlns:a16="http://schemas.microsoft.com/office/drawing/2014/main" id="{4CEB2B8D-9714-4EA0-AACC-6F7D5BBE43CD}"/>
              </a:ext>
            </a:extLst>
          </p:cNvPr>
          <p:cNvSpPr/>
          <p:nvPr/>
        </p:nvSpPr>
        <p:spPr>
          <a:xfrm>
            <a:off x="8259796" y="2067272"/>
            <a:ext cx="2085987" cy="3809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Analysis </a:t>
            </a:r>
            <a:r>
              <a:rPr lang="en-US" sz="1400" dirty="0">
                <a:solidFill>
                  <a:srgbClr val="FFFF00"/>
                </a:solidFill>
              </a:rPr>
              <a:t>and Visualization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44C7FF1D-0569-45E0-8D91-07C0C7C54765}"/>
              </a:ext>
            </a:extLst>
          </p:cNvPr>
          <p:cNvSpPr/>
          <p:nvPr/>
        </p:nvSpPr>
        <p:spPr>
          <a:xfrm>
            <a:off x="9222128" y="2769912"/>
            <a:ext cx="1728901" cy="3773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Predictive Analytics</a:t>
            </a:r>
          </a:p>
          <a:p>
            <a:r>
              <a:rPr lang="en-US" sz="1100" b="1" dirty="0" err="1" smtClean="0">
                <a:solidFill>
                  <a:schemeClr val="tx1"/>
                </a:solidFill>
              </a:rPr>
              <a:t>Geolocation</a:t>
            </a:r>
            <a:r>
              <a:rPr lang="en-US" sz="1100" b="1" dirty="0" smtClean="0">
                <a:solidFill>
                  <a:schemeClr val="tx1"/>
                </a:solidFill>
              </a:rPr>
              <a:t> based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      Sentiment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Demographic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Psychographic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Risk Terrain Map</a:t>
            </a:r>
          </a:p>
          <a:p>
            <a:r>
              <a:rPr lang="en-US" sz="1100" b="1" dirty="0" err="1" smtClean="0">
                <a:solidFill>
                  <a:schemeClr val="tx1"/>
                </a:solidFill>
              </a:rPr>
              <a:t>Prob</a:t>
            </a:r>
            <a:r>
              <a:rPr lang="en-US" sz="1100" b="1" dirty="0" smtClean="0">
                <a:solidFill>
                  <a:schemeClr val="tx1"/>
                </a:solidFill>
              </a:rPr>
              <a:t> Grid Analysis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Heat Maps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Influencers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Bad Actors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Zonal Statistics, 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Terrain analysis</a:t>
            </a:r>
          </a:p>
          <a:p>
            <a:r>
              <a:rPr lang="en-US" sz="1100" b="1" dirty="0" err="1" smtClean="0">
                <a:solidFill>
                  <a:schemeClr val="tx1"/>
                </a:solidFill>
              </a:rPr>
              <a:t>hexGridHeatMap</a:t>
            </a:r>
            <a:endParaRPr lang="en-US" sz="1100" b="1" dirty="0" smtClean="0">
              <a:solidFill>
                <a:schemeClr val="tx1"/>
              </a:solidFill>
            </a:endParaRPr>
          </a:p>
          <a:p>
            <a:r>
              <a:rPr lang="en-US" sz="1100" b="1" dirty="0" smtClean="0">
                <a:solidFill>
                  <a:schemeClr val="tx1"/>
                </a:solidFill>
              </a:rPr>
              <a:t>Buffering and buffer analysis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Proximity analysis 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Points of interest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2" name="Rounded Rectangle 5">
            <a:extLst>
              <a:ext uri="{FF2B5EF4-FFF2-40B4-BE49-F238E27FC236}">
                <a16:creationId xmlns="" xmlns:a16="http://schemas.microsoft.com/office/drawing/2014/main" id="{D09D864F-8FF3-4862-8169-E1E99CD93B73}"/>
              </a:ext>
            </a:extLst>
          </p:cNvPr>
          <p:cNvSpPr/>
          <p:nvPr/>
        </p:nvSpPr>
        <p:spPr>
          <a:xfrm>
            <a:off x="10410845" y="1992962"/>
            <a:ext cx="1556971" cy="4919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Case </a:t>
            </a:r>
            <a:r>
              <a:rPr lang="en-US" sz="1400" dirty="0" err="1">
                <a:solidFill>
                  <a:srgbClr val="FFFF00"/>
                </a:solidFill>
              </a:rPr>
              <a:t>Mgmt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89" name="Rectangle 2">
            <a:extLst>
              <a:ext uri="{FF2B5EF4-FFF2-40B4-BE49-F238E27FC236}">
                <a16:creationId xmlns="" xmlns:a16="http://schemas.microsoft.com/office/drawing/2014/main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1"/>
            <a:ext cx="12192000" cy="8206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b="1" dirty="0" err="1" smtClean="0">
                <a:latin typeface="+mj-lt"/>
                <a:ea typeface="ＭＳ Ｐゴシック" charset="-128"/>
                <a:cs typeface="+mj-cs"/>
              </a:rPr>
              <a:t>Solomine</a:t>
            </a:r>
            <a:r>
              <a:rPr lang="en-US" altLang="en-US" sz="3600" b="1" dirty="0" smtClean="0">
                <a:latin typeface="+mj-lt"/>
                <a:ea typeface="ＭＳ Ｐゴシック" charset="-128"/>
                <a:cs typeface="+mj-cs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Real-time 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AIEnvironment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90" name="Arrow: Right 160">
            <a:extLst>
              <a:ext uri="{FF2B5EF4-FFF2-40B4-BE49-F238E27FC236}">
                <a16:creationId xmlns="" xmlns:a16="http://schemas.microsoft.com/office/drawing/2014/main" id="{0D4825EF-9181-4B33-8FB8-D9EDE6CD6C96}"/>
              </a:ext>
            </a:extLst>
          </p:cNvPr>
          <p:cNvSpPr/>
          <p:nvPr/>
        </p:nvSpPr>
        <p:spPr>
          <a:xfrm>
            <a:off x="4931911" y="2156436"/>
            <a:ext cx="345233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xmlns="" id="{7848E521-3E60-418E-93BD-E9FC9B049AB3}"/>
              </a:ext>
            </a:extLst>
          </p:cNvPr>
          <p:cNvSpPr/>
          <p:nvPr/>
        </p:nvSpPr>
        <p:spPr>
          <a:xfrm>
            <a:off x="3652306" y="2120124"/>
            <a:ext cx="1276029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MongoDB</a:t>
            </a:r>
          </a:p>
        </p:txBody>
      </p:sp>
      <p:grpSp>
        <p:nvGrpSpPr>
          <p:cNvPr id="86" name="Group 77">
            <a:extLst>
              <a:ext uri="{FF2B5EF4-FFF2-40B4-BE49-F238E27FC236}">
                <a16:creationId xmlns:a16="http://schemas.microsoft.com/office/drawing/2014/main" xmlns="" id="{759E571B-00C6-4F93-BF75-2228F2E9369B}"/>
              </a:ext>
            </a:extLst>
          </p:cNvPr>
          <p:cNvGrpSpPr/>
          <p:nvPr/>
        </p:nvGrpSpPr>
        <p:grpSpPr>
          <a:xfrm>
            <a:off x="3452847" y="2977784"/>
            <a:ext cx="1681565" cy="1150066"/>
            <a:chOff x="10009985" y="973201"/>
            <a:chExt cx="2141838" cy="175112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571CD1A-F4F2-4139-BAA1-FA5C087386AA}"/>
                </a:ext>
              </a:extLst>
            </p:cNvPr>
            <p:cNvSpPr/>
            <p:nvPr/>
          </p:nvSpPr>
          <p:spPr>
            <a:xfrm>
              <a:off x="10009985" y="973201"/>
              <a:ext cx="2141838" cy="175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56E795DF-AF24-4F1B-8BE4-3B0071EF04D8}"/>
                </a:ext>
              </a:extLst>
            </p:cNvPr>
            <p:cNvSpPr/>
            <p:nvPr/>
          </p:nvSpPr>
          <p:spPr>
            <a:xfrm>
              <a:off x="10437965" y="1464304"/>
              <a:ext cx="1271199" cy="741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MongoDB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Hadoop</a:t>
              </a:r>
              <a:r>
                <a:rPr 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Connector</a:t>
              </a:r>
            </a:p>
          </p:txBody>
        </p:sp>
      </p:grpSp>
      <p:cxnSp>
        <p:nvCxnSpPr>
          <p:cNvPr id="94" name="Connector: Elbow 16">
            <a:extLst>
              <a:ext uri="{FF2B5EF4-FFF2-40B4-BE49-F238E27FC236}">
                <a16:creationId xmlns:a16="http://schemas.microsoft.com/office/drawing/2014/main" xmlns="" id="{9774BB63-0CF7-4664-9F34-2D1C0E0ACD22}"/>
              </a:ext>
            </a:extLst>
          </p:cNvPr>
          <p:cNvCxnSpPr>
            <a:stCxn id="85" idx="3"/>
            <a:endCxn id="87" idx="0"/>
          </p:cNvCxnSpPr>
          <p:nvPr/>
        </p:nvCxnSpPr>
        <p:spPr>
          <a:xfrm rot="16200000" flipH="1">
            <a:off x="4093805" y="2777959"/>
            <a:ext cx="396340" cy="3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5">
            <a:extLst>
              <a:ext uri="{FF2B5EF4-FFF2-40B4-BE49-F238E27FC236}">
                <a16:creationId xmlns="" xmlns:a16="http://schemas.microsoft.com/office/drawing/2014/main" id="{B21A1B31-EB26-4FD2-ADE3-B5B9DE81FD97}"/>
              </a:ext>
            </a:extLst>
          </p:cNvPr>
          <p:cNvSpPr/>
          <p:nvPr/>
        </p:nvSpPr>
        <p:spPr>
          <a:xfrm>
            <a:off x="5293541" y="1988598"/>
            <a:ext cx="2141839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Machine Learning</a:t>
            </a:r>
            <a:endParaRPr lang="en-US" sz="1400" dirty="0">
              <a:solidFill>
                <a:srgbClr val="FFFF00"/>
              </a:solidFill>
            </a:endParaRPr>
          </a:p>
        </p:txBody>
      </p:sp>
      <p:grpSp>
        <p:nvGrpSpPr>
          <p:cNvPr id="98" name="Group 4">
            <a:extLst>
              <a:ext uri="{FF2B5EF4-FFF2-40B4-BE49-F238E27FC236}">
                <a16:creationId xmlns="" xmlns:a16="http://schemas.microsoft.com/office/drawing/2014/main" id="{CD6CC491-6B04-4119-AD97-D1CD0E168D5B}"/>
              </a:ext>
            </a:extLst>
          </p:cNvPr>
          <p:cNvGrpSpPr/>
          <p:nvPr/>
        </p:nvGrpSpPr>
        <p:grpSpPr>
          <a:xfrm>
            <a:off x="3292593" y="4604907"/>
            <a:ext cx="2300107" cy="2253093"/>
            <a:chOff x="7515698" y="3252040"/>
            <a:chExt cx="2300107" cy="2253093"/>
          </a:xfrm>
        </p:grpSpPr>
        <p:sp>
          <p:nvSpPr>
            <p:cNvPr id="99" name="Rectangle 98"/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ACA520E4-C6B7-471E-87D8-A1A4E15AEA99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0F2596F-1D82-4A87-B80F-FA9010627387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8BDBBB80-3045-4379-9FEE-B4F3B0C4981B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EEFC3ED0-4591-4834-ABE3-908E346DB362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8C30273D-4D44-42AD-A785-28A14A1E6C0B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BBA444E6-7E70-44E4-B184-07FFACF57E5B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E5688C44-417D-41CE-AFC9-E164FDBEC9B3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E0C28DB7-D56F-4D7F-97E6-C50E21BA2C36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57A385A7-BF6F-41DB-BE3B-87EDE2A272AF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B6EC20E6-5F41-400A-A8C0-332949EEF6B5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966F4318-8D39-47E4-87C8-37799DA8B29B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57CEF609-13E2-4DB7-BD74-836D3205340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282F1110-249D-4B6E-B538-412834F90220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449A52CB-128E-4DF1-A6CC-D7D72E03707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7AA71E80-6CF1-4377-A9A7-38D6E6013FB8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6C053D24-6EE3-489B-93D3-9FEA4435B055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4A661593-9D7A-4D7C-97E0-EA5DE404BC3C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A115B598-3E08-4FB3-B007-6CED2DD8D05D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9DA4FCFD-D7F4-426F-A3CD-C6C2FE9D292E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8703B760-0FB5-4F17-8726-041BD091F255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243428EC-6262-437F-A492-00C251D8ED85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610B93BD-6B2A-4335-96B8-92FC185FFECD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EF60DFAF-13B3-43D7-9FF3-44B0DC2E6A9F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E6D9E46-AD6E-471B-9426-01FA3C460A2C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AD98DB4F-F3DB-4896-9B5B-E99F42E4E43D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52D74162-237B-4C90-96A3-FEEF969B5CA3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13096E54-2EAE-4BC3-9760-33A5FC6AF379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CB970F46-A010-49A9-ABA3-B81457EE878D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4768BEBD-E642-41DA-A4FB-50399555CB98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58F4210D-EA85-4DCB-9657-881E17302337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63C57F4C-4A81-44DE-949D-9152F3951680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68475333-E13F-4767-8C50-8E9ED3FD0092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74B601BA-E51F-4FD7-ACD9-2402E4C7BAA1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5C49DC54-BC8F-47B6-A2AB-FF4AD1A50974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DFA1E5E5-5736-4CB0-8990-10BC9BF8A8E4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/>
          <p:cNvCxnSpPr>
            <a:stCxn id="87" idx="2"/>
          </p:cNvCxnSpPr>
          <p:nvPr/>
        </p:nvCxnSpPr>
        <p:spPr>
          <a:xfrm flipH="1">
            <a:off x="4284617" y="4127850"/>
            <a:ext cx="9013" cy="49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hape 193"/>
          <p:cNvCxnSpPr/>
          <p:nvPr/>
        </p:nvCxnSpPr>
        <p:spPr>
          <a:xfrm rot="16200000" flipH="1">
            <a:off x="6165667" y="2717076"/>
            <a:ext cx="731519" cy="653138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829294" y="3161211"/>
            <a:ext cx="1374180" cy="50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GPU Cluster for State-of-the-Art Algorithms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838002" y="3692435"/>
            <a:ext cx="1374180" cy="50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CPU for Classical  Algorithms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488401" y="2782389"/>
            <a:ext cx="1774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Local data, training datasets</a:t>
            </a:r>
            <a:endParaRPr lang="en-US" sz="1100" dirty="0"/>
          </a:p>
        </p:txBody>
      </p:sp>
      <p:cxnSp>
        <p:nvCxnSpPr>
          <p:cNvPr id="212" name="Straight Arrow Connector 211"/>
          <p:cNvCxnSpPr>
            <a:stCxn id="195" idx="3"/>
          </p:cNvCxnSpPr>
          <p:nvPr/>
        </p:nvCxnSpPr>
        <p:spPr>
          <a:xfrm flipV="1">
            <a:off x="8203474" y="3409406"/>
            <a:ext cx="1045029" cy="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384001" y="3509554"/>
            <a:ext cx="746936" cy="26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Models</a:t>
            </a:r>
            <a:endParaRPr lang="en-US" sz="1100" dirty="0"/>
          </a:p>
        </p:txBody>
      </p:sp>
      <p:cxnSp>
        <p:nvCxnSpPr>
          <p:cNvPr id="218" name="Shape 217"/>
          <p:cNvCxnSpPr>
            <a:stCxn id="195" idx="0"/>
            <a:endCxn id="169" idx="1"/>
          </p:cNvCxnSpPr>
          <p:nvPr/>
        </p:nvCxnSpPr>
        <p:spPr>
          <a:xfrm rot="5400000" flipH="1" flipV="1">
            <a:off x="7436367" y="2337782"/>
            <a:ext cx="903446" cy="743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7517497" y="2460171"/>
            <a:ext cx="12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AI-&gt; Classifications, Metrics</a:t>
            </a:r>
            <a:endParaRPr lang="en-US" sz="1100" dirty="0"/>
          </a:p>
        </p:txBody>
      </p:sp>
      <p:sp>
        <p:nvSpPr>
          <p:cNvPr id="70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="" xmlns:p14="http://schemas.microsoft.com/office/powerpoint/2010/main" val="23488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TIRYNS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Tactically Integrated Robotically Enhanced Network / Secure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fu\Desktop\Nite_V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6838" y="121465"/>
            <a:ext cx="2980509" cy="4470764"/>
          </a:xfrm>
          <a:prstGeom prst="rect">
            <a:avLst/>
          </a:prstGeom>
          <a:noFill/>
        </p:spPr>
      </p:pic>
      <p:sp>
        <p:nvSpPr>
          <p:cNvPr id="8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3F4243D-F67C-4BAD-AB14-603474AE54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53588" y="1"/>
            <a:ext cx="11238411" cy="8206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/>
              <a:t>Background</a:t>
            </a:r>
            <a:endParaRPr lang="en-US" altLang="en-US" sz="36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60C1A3D3-3DCC-4F55-B5FE-6FBC54B4FA0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08000" y="1524000"/>
            <a:ext cx="11684000" cy="48323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TIRYNS is a tactical application of the </a:t>
            </a:r>
            <a:r>
              <a:rPr lang="en-US" altLang="en-US" dirty="0" err="1" smtClean="0"/>
              <a:t>NeuroMachina</a:t>
            </a:r>
            <a:r>
              <a:rPr lang="en-US" altLang="en-US" dirty="0" smtClean="0"/>
              <a:t> sensory detection and processing systems for robotic devices – devices under the control of artificial intelligences</a:t>
            </a:r>
          </a:p>
          <a:p>
            <a:pPr>
              <a:defRPr/>
            </a:pPr>
            <a:r>
              <a:rPr lang="en-US" altLang="en-US" dirty="0" smtClean="0"/>
              <a:t>A comprehensive system t</a:t>
            </a:r>
            <a:r>
              <a:rPr lang="en-US" dirty="0" smtClean="0"/>
              <a:t>o create a clear analysis of information for military and security personnel </a:t>
            </a:r>
          </a:p>
          <a:p>
            <a:pPr>
              <a:defRPr/>
            </a:pPr>
            <a:r>
              <a:rPr lang="en-US" altLang="en-US" dirty="0" smtClean="0"/>
              <a:t>Equipment that supports military, law enforcement and security operators while performing their duties</a:t>
            </a:r>
          </a:p>
          <a:p>
            <a:pPr lvl="1">
              <a:defRPr/>
            </a:pPr>
            <a:r>
              <a:rPr lang="en-US" altLang="en-US" dirty="0" smtClean="0"/>
              <a:t>No more blind spots</a:t>
            </a:r>
          </a:p>
          <a:p>
            <a:pPr lvl="1">
              <a:defRPr/>
            </a:pPr>
            <a:r>
              <a:rPr lang="en-US" altLang="en-US" dirty="0" smtClean="0"/>
              <a:t>No more ambush assaults</a:t>
            </a:r>
          </a:p>
          <a:p>
            <a:pPr lvl="1">
              <a:defRPr/>
            </a:pPr>
            <a:r>
              <a:rPr lang="en-US" altLang="en-US" dirty="0" smtClean="0"/>
              <a:t>A sensory detection and processing framework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FCD3D-33B6-4F76-9F59-A722813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Recceplex</a:t>
            </a:r>
            <a:r>
              <a:rPr lang="en-US" dirty="0" smtClean="0"/>
              <a:t> Machines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="" xmlns:p14="http://schemas.microsoft.com/office/powerpoint/2010/main" val="19661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4898" cy="187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4"/>
          <p:cNvGrpSpPr/>
          <p:nvPr/>
        </p:nvGrpSpPr>
        <p:grpSpPr>
          <a:xfrm>
            <a:off x="2023565" y="653143"/>
            <a:ext cx="8150752" cy="5146766"/>
            <a:chOff x="1370422" y="209006"/>
            <a:chExt cx="8150752" cy="5146766"/>
          </a:xfrm>
        </p:grpSpPr>
        <p:grpSp>
          <p:nvGrpSpPr>
            <p:cNvPr id="3" name="Group 68"/>
            <p:cNvGrpSpPr/>
            <p:nvPr/>
          </p:nvGrpSpPr>
          <p:grpSpPr>
            <a:xfrm>
              <a:off x="1370422" y="2826050"/>
              <a:ext cx="2313305" cy="2529722"/>
              <a:chOff x="1017724" y="2172907"/>
              <a:chExt cx="2313305" cy="2529722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017724" y="2172907"/>
                <a:ext cx="2300241" cy="2529722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Solomine</a:t>
                </a:r>
                <a:endParaRPr lang="en-US" sz="2800" dirty="0" smtClean="0"/>
              </a:p>
              <a:p>
                <a:pPr algn="ctr"/>
                <a:endParaRPr lang="en-US" sz="1200" dirty="0" smtClean="0"/>
              </a:p>
              <a:p>
                <a:r>
                  <a:rPr lang="en-US" sz="1200" dirty="0" smtClean="0"/>
                  <a:t> Sense making of the environment  with a toolset to develop, integrate, and maintain thorough, accurate, and current information about people, groups, concepts, product and systems that feeds into other systems</a:t>
                </a:r>
                <a:endParaRPr lang="en-US" sz="28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018903" y="2913017"/>
                <a:ext cx="23121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9"/>
            <p:cNvGrpSpPr/>
            <p:nvPr/>
          </p:nvGrpSpPr>
          <p:grpSpPr>
            <a:xfrm>
              <a:off x="7350034" y="2839111"/>
              <a:ext cx="2171140" cy="2163961"/>
              <a:chOff x="7193280" y="2225158"/>
              <a:chExt cx="2171140" cy="216396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222582" y="2225158"/>
                <a:ext cx="2141838" cy="216396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TIRYNS</a:t>
                </a:r>
              </a:p>
              <a:p>
                <a:pPr algn="ctr"/>
                <a:endParaRPr lang="en-US" sz="1200" dirty="0" smtClean="0"/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Situational Awareness through sensory detection and processing systems for robotic devices – devices under the control of artificial intelligences 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7193280" y="2908664"/>
                <a:ext cx="21597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76"/>
            <p:cNvGrpSpPr/>
            <p:nvPr/>
          </p:nvGrpSpPr>
          <p:grpSpPr>
            <a:xfrm>
              <a:off x="3830589" y="209006"/>
              <a:ext cx="3367045" cy="1907175"/>
              <a:chOff x="4000406" y="940525"/>
              <a:chExt cx="3367045" cy="331796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000406" y="940525"/>
                <a:ext cx="3040470" cy="3317965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NeuroMachina</a:t>
                </a:r>
                <a:endParaRPr lang="en-US" sz="2800" dirty="0" smtClean="0"/>
              </a:p>
              <a:p>
                <a:pPr algn="ctr"/>
                <a:endParaRPr lang="en-US" sz="1200" dirty="0" smtClean="0"/>
              </a:p>
              <a:p>
                <a:r>
                  <a:rPr lang="en-US" sz="1200" dirty="0" smtClean="0"/>
                  <a:t>Classic and state-of-the-art machine learning algorithms in robotic systems  </a:t>
                </a:r>
              </a:p>
              <a:p>
                <a:r>
                  <a:rPr lang="en-US" sz="1200" dirty="0" smtClean="0"/>
                  <a:t>For  tactical force multiplication </a:t>
                </a:r>
              </a:p>
              <a:p>
                <a:r>
                  <a:rPr lang="en-US" sz="1200" dirty="0" smtClean="0"/>
                  <a:t>For data mining open source intelligence 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4328160" y="2119669"/>
                <a:ext cx="303929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>
              <a:off x="2338251" y="2468880"/>
              <a:ext cx="623098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342709" y="2116183"/>
              <a:ext cx="0" cy="3657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320834" y="2468880"/>
              <a:ext cx="0" cy="36140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586651" y="2464526"/>
              <a:ext cx="0" cy="36140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/>
          <p:nvPr/>
        </p:nvGrpSpPr>
        <p:grpSpPr>
          <a:xfrm>
            <a:off x="1631679" y="1859399"/>
            <a:ext cx="2718252" cy="2921608"/>
            <a:chOff x="1017724" y="2172907"/>
            <a:chExt cx="2313305" cy="2529722"/>
          </a:xfrm>
        </p:grpSpPr>
        <p:sp>
          <p:nvSpPr>
            <p:cNvPr id="50" name="Rounded Rectangle 49"/>
            <p:cNvSpPr/>
            <p:nvPr/>
          </p:nvSpPr>
          <p:spPr>
            <a:xfrm>
              <a:off x="1017724" y="2172907"/>
              <a:ext cx="2300241" cy="252972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Sensory Network</a:t>
              </a:r>
            </a:p>
            <a:p>
              <a:pPr algn="ctr"/>
              <a:endParaRPr lang="en-US" sz="8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Portable WIFI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Sensor Protocol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Encryption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Recharging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GNU Radio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P25 Integration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JTRS Integration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Packet Sniffing  net vulnerabilities</a:t>
              </a:r>
              <a:endParaRPr lang="en-US" sz="28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18903" y="2855666"/>
              <a:ext cx="2312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le 53"/>
          <p:cNvSpPr/>
          <p:nvPr/>
        </p:nvSpPr>
        <p:spPr>
          <a:xfrm>
            <a:off x="4688388" y="587828"/>
            <a:ext cx="2141838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TIRYNS</a:t>
            </a:r>
          </a:p>
          <a:p>
            <a:pPr algn="ctr"/>
            <a:endParaRPr lang="en-US" sz="1200" dirty="0" smtClean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991394" y="1489166"/>
            <a:ext cx="623098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760721" y="1123406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973977" y="1489166"/>
            <a:ext cx="0" cy="36140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239794" y="1484812"/>
            <a:ext cx="0" cy="36140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8"/>
          <p:cNvGrpSpPr/>
          <p:nvPr/>
        </p:nvGrpSpPr>
        <p:grpSpPr>
          <a:xfrm>
            <a:off x="7923621" y="1868108"/>
            <a:ext cx="2718252" cy="2921608"/>
            <a:chOff x="1017724" y="2172907"/>
            <a:chExt cx="2313305" cy="2529722"/>
          </a:xfrm>
        </p:grpSpPr>
        <p:sp>
          <p:nvSpPr>
            <p:cNvPr id="19" name="Rounded Rectangle 18"/>
            <p:cNvSpPr/>
            <p:nvPr/>
          </p:nvSpPr>
          <p:spPr>
            <a:xfrm>
              <a:off x="1017724" y="2172907"/>
              <a:ext cx="2300241" cy="252972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Sensory Nodes</a:t>
              </a:r>
            </a:p>
            <a:p>
              <a:pPr algn="ctr"/>
              <a:endParaRPr lang="en-US" sz="8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Audio Nodes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Visual Nodes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NBC Nodes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GPS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Range Finder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Metrologic Nodes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Anemometer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Barometer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Temp/Humidity</a:t>
              </a:r>
              <a:endParaRPr lang="en-US" sz="2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18903" y="2855666"/>
              <a:ext cx="2312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161415" y="169817"/>
            <a:ext cx="2141838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TIRYNS</a:t>
            </a:r>
          </a:p>
          <a:p>
            <a:pPr algn="ctr"/>
            <a:endParaRPr lang="en-US" sz="1200" dirty="0" smtClean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246811" y="1071155"/>
            <a:ext cx="87521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233748" y="705395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926281" y="2830285"/>
            <a:ext cx="0" cy="36140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8"/>
          <p:cNvGrpSpPr/>
          <p:nvPr/>
        </p:nvGrpSpPr>
        <p:grpSpPr>
          <a:xfrm>
            <a:off x="8067311" y="3801409"/>
            <a:ext cx="3192872" cy="2921608"/>
            <a:chOff x="1017724" y="2172907"/>
            <a:chExt cx="2313305" cy="2529722"/>
          </a:xfrm>
        </p:grpSpPr>
        <p:sp>
          <p:nvSpPr>
            <p:cNvPr id="19" name="Rounded Rectangle 18"/>
            <p:cNvSpPr/>
            <p:nvPr/>
          </p:nvSpPr>
          <p:spPr>
            <a:xfrm>
              <a:off x="1017724" y="2172907"/>
              <a:ext cx="2300241" cy="252972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Object Detection</a:t>
              </a:r>
            </a:p>
            <a:p>
              <a:pPr algn="ctr"/>
              <a:endParaRPr lang="en-US" sz="8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Offline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Train HAAR &amp; HOG RGB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Train HAAR &amp; HOG IR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Train HAAR &amp; HOG Thermal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IR/RGB/Thermal fusion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 smtClean="0"/>
                <a:t>Onliine</a:t>
              </a:r>
              <a:endParaRPr lang="en-US" sz="1200" dirty="0" smtClean="0"/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Socket  to </a:t>
              </a:r>
              <a:r>
                <a:rPr lang="en-US" sz="1200" dirty="0" err="1" smtClean="0"/>
                <a:t>Nvidia</a:t>
              </a:r>
              <a:r>
                <a:rPr lang="en-US" sz="1200" dirty="0" smtClean="0"/>
                <a:t> GPU cluster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Train CNN Torso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Train CNN Pedestrian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Train CNN Head</a:t>
              </a:r>
            </a:p>
            <a:p>
              <a:pPr marL="685800" lvl="1" indent="-228600">
                <a:buFont typeface="+mj-lt"/>
                <a:buAutoNum type="alphaLcPeriod"/>
              </a:pPr>
              <a:r>
                <a:rPr lang="en-US" sz="1200" dirty="0" smtClean="0"/>
                <a:t>Train IR/RGB/Thermal</a:t>
              </a:r>
              <a:endParaRPr lang="en-US" sz="2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18903" y="2719936"/>
              <a:ext cx="2312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>
            <a:off x="3116488" y="779417"/>
            <a:ext cx="2141838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Sensory Nodes</a:t>
            </a:r>
          </a:p>
          <a:p>
            <a:pPr algn="ctr"/>
            <a:endParaRPr lang="en-US" sz="1200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70217" y="2338250"/>
            <a:ext cx="493776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3143" y="1706880"/>
            <a:ext cx="87521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50080" y="1341120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332820" y="1415142"/>
            <a:ext cx="2141838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Visual Nodes</a:t>
            </a:r>
          </a:p>
          <a:p>
            <a:pPr algn="ctr"/>
            <a:endParaRPr lang="en-US" sz="1200" dirty="0" smtClean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344194" y="1955075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2569" y="2717073"/>
            <a:ext cx="2141838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</a:t>
            </a:r>
            <a:r>
              <a:rPr lang="en-US" sz="2400" dirty="0" err="1" smtClean="0"/>
              <a:t>Config</a:t>
            </a:r>
            <a:endParaRPr lang="en-US" sz="2400" dirty="0" smtClean="0"/>
          </a:p>
          <a:p>
            <a:pPr algn="ctr"/>
            <a:endParaRPr lang="en-US" sz="1200" dirty="0" smtClean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74571" y="2342607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192097" y="2712718"/>
            <a:ext cx="2141838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Function</a:t>
            </a:r>
          </a:p>
          <a:p>
            <a:pPr algn="ctr"/>
            <a:endParaRPr lang="en-US" sz="1200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321036" y="2338252"/>
            <a:ext cx="0" cy="3657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53595" y="3017520"/>
            <a:ext cx="0" cy="76635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44298" y="3021874"/>
            <a:ext cx="41365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="" xmlns:a16="http://schemas.microsoft.com/office/drawing/2014/main" id="{E3F4243D-F67C-4BAD-AB14-603474AE540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618412" y="1"/>
            <a:ext cx="8573588" cy="8206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Drill Down to </a:t>
            </a:r>
            <a:r>
              <a:rPr lang="en-US" altLang="en-US" sz="3600" dirty="0" smtClean="0">
                <a:latin typeface="+mj-lt"/>
                <a:ea typeface="+mj-ea"/>
                <a:cs typeface="+mj-cs"/>
              </a:rPr>
              <a:t>O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 Function: Object</a:t>
            </a:r>
            <a:r>
              <a:rPr kumimoji="0" lang="en-US" alt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Detection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xmlns="" val="306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FB412-080E-4BB1-8B20-B57E707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Principles</a:t>
            </a:r>
            <a:br>
              <a:rPr lang="en-US" dirty="0"/>
            </a:br>
            <a:r>
              <a:rPr lang="en-US" sz="2200" dirty="0"/>
              <a:t>General Sir Frank </a:t>
            </a:r>
            <a:r>
              <a:rPr lang="en-US" sz="2200" dirty="0" err="1"/>
              <a:t>Kitson</a:t>
            </a:r>
            <a:r>
              <a:rPr lang="en-US" sz="2200" dirty="0"/>
              <a:t>, GBE, KCB, MC &amp; Bar, DL </a:t>
            </a:r>
            <a:br>
              <a:rPr lang="en-US" sz="2200" dirty="0"/>
            </a:br>
            <a:r>
              <a:rPr lang="en-US" sz="2200" dirty="0"/>
              <a:t>Successful Counter-Insurgency Commander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3CBA3-0F87-49F1-9FD8-E8CC2B93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Urban Warfare</a:t>
            </a:r>
          </a:p>
          <a:p>
            <a:pPr lvl="1"/>
            <a:r>
              <a:rPr lang="en-US" dirty="0"/>
              <a:t>In mountainous or forested areas, insurgents can build up an armed force to combat civil society</a:t>
            </a:r>
          </a:p>
          <a:p>
            <a:pPr lvl="1"/>
            <a:r>
              <a:rPr lang="en-US" dirty="0"/>
              <a:t>In urban areas, propaganda, sabotage, and low level violence are the better strategy</a:t>
            </a:r>
          </a:p>
          <a:p>
            <a:pPr lvl="2"/>
            <a:r>
              <a:rPr lang="en-US" dirty="0"/>
              <a:t>Cities are suitable sources of sufficient numbers of people who can be manipulated into riots or marches </a:t>
            </a:r>
          </a:p>
          <a:p>
            <a:pPr lvl="2"/>
            <a:r>
              <a:rPr lang="en-US" dirty="0"/>
              <a:t>With the added benefit that the media are quickly on scene to report it</a:t>
            </a:r>
          </a:p>
          <a:p>
            <a:pPr lvl="1"/>
            <a:r>
              <a:rPr lang="en-US" dirty="0"/>
              <a:t>Often insurgents do violent acts that seem pointless but such acts are typically useful to coerce or persuade local populations</a:t>
            </a:r>
          </a:p>
          <a:p>
            <a:pPr lvl="1"/>
            <a:r>
              <a:rPr lang="en-US" dirty="0"/>
              <a:t>Government credibility is undermined if insurgent violence is left unchecked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182C51-69CF-4A3C-9A79-FB39E7A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669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(1960). Gangs and Counter-gangs, Barrie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Rockliff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(1977). Bunch of Five, Faber and Faber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(1987). Warfare As A Whole. Faber &amp; Faber </a:t>
            </a:r>
            <a:endParaRPr lang="en-US" sz="900" dirty="0"/>
          </a:p>
          <a:p>
            <a:endParaRPr lang="en-US" sz="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71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4"/>
          <p:cNvSpPr txBox="1"/>
          <p:nvPr/>
        </p:nvSpPr>
        <p:spPr>
          <a:xfrm>
            <a:off x="4165600" y="6400414"/>
            <a:ext cx="3860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Recceplex Machines</a:t>
            </a:r>
          </a:p>
        </p:txBody>
      </p:sp>
      <p:grpSp>
        <p:nvGrpSpPr>
          <p:cNvPr id="2" name="Flowchart: Magnetic Disk 3"/>
          <p:cNvGrpSpPr/>
          <p:nvPr/>
        </p:nvGrpSpPr>
        <p:grpSpPr>
          <a:xfrm>
            <a:off x="6028448" y="5601854"/>
            <a:ext cx="2018278" cy="461322"/>
            <a:chOff x="0" y="0"/>
            <a:chExt cx="1513706" cy="461321"/>
          </a:xfrm>
        </p:grpSpPr>
        <p:sp>
          <p:nvSpPr>
            <p:cNvPr id="166" name="Shape"/>
            <p:cNvSpPr/>
            <p:nvPr/>
          </p:nvSpPr>
          <p:spPr>
            <a:xfrm>
              <a:off x="0" y="0"/>
              <a:ext cx="1513706" cy="46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/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0" y="0"/>
              <a:ext cx="1513706" cy="46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/>
              </a:pPr>
              <a:endParaRPr/>
            </a:p>
          </p:txBody>
        </p:sp>
        <p:sp>
          <p:nvSpPr>
            <p:cNvPr id="168" name="Geospatial Database"/>
            <p:cNvSpPr txBox="1"/>
            <p:nvPr/>
          </p:nvSpPr>
          <p:spPr>
            <a:xfrm>
              <a:off x="0" y="130605"/>
              <a:ext cx="15137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/>
              </a:lvl1pPr>
            </a:lstStyle>
            <a:p>
              <a:r>
                <a:t>Geospatial Database</a:t>
              </a:r>
            </a:p>
          </p:txBody>
        </p:sp>
      </p:grpSp>
      <p:grpSp>
        <p:nvGrpSpPr>
          <p:cNvPr id="3" name="Rectangle 54"/>
          <p:cNvGrpSpPr/>
          <p:nvPr/>
        </p:nvGrpSpPr>
        <p:grpSpPr>
          <a:xfrm>
            <a:off x="5972177" y="2461846"/>
            <a:ext cx="2141841" cy="2678423"/>
            <a:chOff x="0" y="-1"/>
            <a:chExt cx="1606379" cy="2678422"/>
          </a:xfrm>
        </p:grpSpPr>
        <p:sp>
          <p:nvSpPr>
            <p:cNvPr id="170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71" name="PYTHON…"/>
            <p:cNvSpPr txBox="1"/>
            <p:nvPr/>
          </p:nvSpPr>
          <p:spPr>
            <a:xfrm>
              <a:off x="0" y="185050"/>
              <a:ext cx="1606379" cy="2308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Rpi.GPIO</a:t>
              </a:r>
            </a:p>
            <a:p>
              <a:pPr algn="ctr">
                <a:defRPr sz="1400" b="1"/>
              </a:pPr>
              <a:r>
                <a:t>PyUSB</a:t>
              </a:r>
            </a:p>
            <a:p>
              <a:pPr algn="ctr">
                <a:defRPr sz="1400" b="1"/>
              </a:pPr>
              <a:r>
                <a:t>Picamera</a:t>
              </a:r>
            </a:p>
            <a:p>
              <a:pPr algn="ctr">
                <a:defRPr sz="1400" b="1"/>
              </a:pPr>
              <a:r>
                <a:t>Opencv</a:t>
              </a:r>
            </a:p>
            <a:p>
              <a:pPr algn="ctr">
                <a:defRPr sz="1400" b="1"/>
              </a:pPr>
              <a:r>
                <a:t>GDAL/OGR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SKLearn</a:t>
              </a:r>
            </a:p>
            <a:p>
              <a:pPr algn="ctr">
                <a:defRPr sz="1400" b="1"/>
              </a:pPr>
              <a:r>
                <a:t>Dlib</a:t>
              </a:r>
            </a:p>
            <a:p>
              <a:pPr algn="ctr">
                <a:defRPr sz="1400" b="1"/>
              </a:pPr>
              <a:r>
                <a:t>Sockets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Rectangle 163"/>
          <p:cNvGrpSpPr/>
          <p:nvPr/>
        </p:nvGrpSpPr>
        <p:grpSpPr>
          <a:xfrm>
            <a:off x="4167263" y="3101745"/>
            <a:ext cx="1072376" cy="1512689"/>
            <a:chOff x="-1" y="0"/>
            <a:chExt cx="804281" cy="1512688"/>
          </a:xfrm>
        </p:grpSpPr>
        <p:sp>
          <p:nvSpPr>
            <p:cNvPr id="173" name="Rectangle"/>
            <p:cNvSpPr/>
            <p:nvPr/>
          </p:nvSpPr>
          <p:spPr>
            <a:xfrm>
              <a:off x="-1" y="0"/>
              <a:ext cx="804281" cy="1512688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74" name="GPIO"/>
            <p:cNvSpPr txBox="1"/>
            <p:nvPr/>
          </p:nvSpPr>
          <p:spPr>
            <a:xfrm>
              <a:off x="-1" y="0"/>
              <a:ext cx="80428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GPIO</a:t>
              </a:r>
            </a:p>
          </p:txBody>
        </p:sp>
      </p:grpSp>
      <p:grpSp>
        <p:nvGrpSpPr>
          <p:cNvPr id="5" name="Rectangle 173"/>
          <p:cNvGrpSpPr/>
          <p:nvPr/>
        </p:nvGrpSpPr>
        <p:grpSpPr>
          <a:xfrm>
            <a:off x="4167263" y="1178318"/>
            <a:ext cx="1072376" cy="1751129"/>
            <a:chOff x="-1" y="-1"/>
            <a:chExt cx="804281" cy="1751127"/>
          </a:xfrm>
        </p:grpSpPr>
        <p:sp>
          <p:nvSpPr>
            <p:cNvPr id="176" name="Rectangle"/>
            <p:cNvSpPr/>
            <p:nvPr/>
          </p:nvSpPr>
          <p:spPr>
            <a:xfrm>
              <a:off x="-1" y="-1"/>
              <a:ext cx="804281" cy="1751127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77" name="CSI"/>
            <p:cNvSpPr txBox="1"/>
            <p:nvPr/>
          </p:nvSpPr>
          <p:spPr>
            <a:xfrm>
              <a:off x="-1" y="-1"/>
              <a:ext cx="80428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CSI</a:t>
              </a:r>
            </a:p>
          </p:txBody>
        </p:sp>
      </p:grpSp>
      <p:grpSp>
        <p:nvGrpSpPr>
          <p:cNvPr id="6" name="Rectangle 100"/>
          <p:cNvGrpSpPr/>
          <p:nvPr/>
        </p:nvGrpSpPr>
        <p:grpSpPr>
          <a:xfrm>
            <a:off x="8534401" y="2467782"/>
            <a:ext cx="3185973" cy="923328"/>
            <a:chOff x="0" y="-4464"/>
            <a:chExt cx="2389479" cy="923327"/>
          </a:xfrm>
        </p:grpSpPr>
        <p:sp>
          <p:nvSpPr>
            <p:cNvPr id="179" name="Rectangle"/>
            <p:cNvSpPr/>
            <p:nvPr/>
          </p:nvSpPr>
          <p:spPr>
            <a:xfrm>
              <a:off x="0" y="0"/>
              <a:ext cx="2389479" cy="914400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/>
            </a:p>
          </p:txBody>
        </p:sp>
        <p:sp>
          <p:nvSpPr>
            <p:cNvPr id="180" name="Image classification…"/>
            <p:cNvSpPr txBox="1"/>
            <p:nvPr/>
          </p:nvSpPr>
          <p:spPr>
            <a:xfrm>
              <a:off x="0" y="-4464"/>
              <a:ext cx="2389479" cy="923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Image classification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/>
              </a:pPr>
              <a:r>
                <a:t>Geospatial analytics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/>
              </a:pPr>
              <a:r>
                <a:t>Encryption </a:t>
              </a:r>
            </a:p>
          </p:txBody>
        </p:sp>
      </p:grpSp>
      <p:sp>
        <p:nvSpPr>
          <p:cNvPr id="182" name="Rectangle 2"/>
          <p:cNvSpPr txBox="1"/>
          <p:nvPr/>
        </p:nvSpPr>
        <p:spPr>
          <a:xfrm>
            <a:off x="1337187" y="-1"/>
            <a:ext cx="108548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TIRYNS Portable Sensory</a:t>
            </a:r>
            <a:r>
              <a:rPr dirty="0" smtClean="0"/>
              <a:t> </a:t>
            </a:r>
            <a:r>
              <a:rPr dirty="0"/>
              <a:t>Environment</a:t>
            </a:r>
          </a:p>
        </p:txBody>
      </p:sp>
      <p:grpSp>
        <p:nvGrpSpPr>
          <p:cNvPr id="7" name="Rectangle 22"/>
          <p:cNvGrpSpPr/>
          <p:nvPr/>
        </p:nvGrpSpPr>
        <p:grpSpPr>
          <a:xfrm>
            <a:off x="4167263" y="4853839"/>
            <a:ext cx="1072376" cy="1512689"/>
            <a:chOff x="-1" y="0"/>
            <a:chExt cx="804281" cy="1512688"/>
          </a:xfrm>
        </p:grpSpPr>
        <p:sp>
          <p:nvSpPr>
            <p:cNvPr id="183" name="Rectangle"/>
            <p:cNvSpPr/>
            <p:nvPr/>
          </p:nvSpPr>
          <p:spPr>
            <a:xfrm>
              <a:off x="-1" y="0"/>
              <a:ext cx="804281" cy="1512688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184" name="USB"/>
            <p:cNvSpPr txBox="1"/>
            <p:nvPr/>
          </p:nvSpPr>
          <p:spPr>
            <a:xfrm>
              <a:off x="-1" y="0"/>
              <a:ext cx="80428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USB</a:t>
              </a:r>
            </a:p>
          </p:txBody>
        </p:sp>
      </p:grpSp>
      <p:grpSp>
        <p:nvGrpSpPr>
          <p:cNvPr id="8" name="Rectangle 23"/>
          <p:cNvGrpSpPr/>
          <p:nvPr/>
        </p:nvGrpSpPr>
        <p:grpSpPr>
          <a:xfrm>
            <a:off x="-2" y="2582894"/>
            <a:ext cx="1819427" cy="2543306"/>
            <a:chOff x="-1" y="-1"/>
            <a:chExt cx="1364568" cy="2543304"/>
          </a:xfrm>
        </p:grpSpPr>
        <p:sp>
          <p:nvSpPr>
            <p:cNvPr id="186" name="Rectangle"/>
            <p:cNvSpPr/>
            <p:nvPr/>
          </p:nvSpPr>
          <p:spPr>
            <a:xfrm>
              <a:off x="-1" y="-1"/>
              <a:ext cx="1364568" cy="2543304"/>
            </a:xfrm>
            <a:prstGeom prst="rect">
              <a:avLst/>
            </a:prstGeom>
            <a:solidFill>
              <a:schemeClr val="accent6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/>
              </a:pPr>
              <a:endParaRPr/>
            </a:p>
          </p:txBody>
        </p:sp>
        <p:sp>
          <p:nvSpPr>
            <p:cNvPr id="187" name="Equipment…"/>
            <p:cNvSpPr txBox="1"/>
            <p:nvPr/>
          </p:nvSpPr>
          <p:spPr>
            <a:xfrm>
              <a:off x="-1" y="117490"/>
              <a:ext cx="1364568" cy="2308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Equipment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Cameras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Microphone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Motion Detect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Anemometer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Range Finder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Temp/Humid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Altimeter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t>Heater/Fan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9" name="Straight Connector 30"/>
          <p:cNvSpPr/>
          <p:nvPr/>
        </p:nvSpPr>
        <p:spPr>
          <a:xfrm flipH="1">
            <a:off x="5627077" y="1389336"/>
            <a:ext cx="1" cy="467384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0" name="Straight Arrow Connector 32"/>
          <p:cNvSpPr/>
          <p:nvPr/>
        </p:nvSpPr>
        <p:spPr>
          <a:xfrm>
            <a:off x="5239637" y="2053882"/>
            <a:ext cx="387441" cy="3883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1" name="Straight Arrow Connector 35"/>
          <p:cNvSpPr/>
          <p:nvPr/>
        </p:nvSpPr>
        <p:spPr>
          <a:xfrm flipV="1">
            <a:off x="5239637" y="3854547"/>
            <a:ext cx="387441" cy="35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2" name="Straight Arrow Connector 37"/>
          <p:cNvSpPr/>
          <p:nvPr/>
        </p:nvSpPr>
        <p:spPr>
          <a:xfrm flipV="1">
            <a:off x="5239637" y="5430130"/>
            <a:ext cx="387441" cy="1800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3" name="Straight Arrow Connector 41"/>
          <p:cNvSpPr/>
          <p:nvPr/>
        </p:nvSpPr>
        <p:spPr>
          <a:xfrm>
            <a:off x="5627076" y="3801056"/>
            <a:ext cx="34510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6" name="Straight Arrow Connector 44"/>
          <p:cNvSpPr/>
          <p:nvPr/>
        </p:nvSpPr>
        <p:spPr>
          <a:xfrm>
            <a:off x="7038283" y="5153055"/>
            <a:ext cx="1176" cy="43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95" name="Straight Arrow Connector 46"/>
          <p:cNvSpPr/>
          <p:nvPr/>
        </p:nvSpPr>
        <p:spPr>
          <a:xfrm>
            <a:off x="1819421" y="3854547"/>
            <a:ext cx="67525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6" name="Oval 50"/>
          <p:cNvSpPr/>
          <p:nvPr/>
        </p:nvSpPr>
        <p:spPr>
          <a:xfrm>
            <a:off x="2475902" y="3694158"/>
            <a:ext cx="468927" cy="320779"/>
          </a:xfrm>
          <a:prstGeom prst="ellipse">
            <a:avLst/>
          </a:prstGeom>
          <a:ln w="31750"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Shape 55"/>
          <p:cNvSpPr/>
          <p:nvPr/>
        </p:nvSpPr>
        <p:spPr>
          <a:xfrm>
            <a:off x="2114974" y="2053590"/>
            <a:ext cx="2033693" cy="1800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7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18" name="Shape 57"/>
          <p:cNvSpPr/>
          <p:nvPr/>
        </p:nvSpPr>
        <p:spPr>
          <a:xfrm>
            <a:off x="2114974" y="3854450"/>
            <a:ext cx="2033693" cy="1755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19" name="Straight Arrow Connector 59"/>
          <p:cNvSpPr/>
          <p:nvPr/>
        </p:nvSpPr>
        <p:spPr>
          <a:xfrm>
            <a:off x="2965910" y="3855000"/>
            <a:ext cx="1184423" cy="2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9" name="Cloud 60"/>
          <p:cNvGrpSpPr/>
          <p:nvPr/>
        </p:nvGrpSpPr>
        <p:grpSpPr>
          <a:xfrm>
            <a:off x="8532157" y="1212775"/>
            <a:ext cx="2648235" cy="916178"/>
            <a:chOff x="0" y="0"/>
            <a:chExt cx="1986175" cy="916177"/>
          </a:xfrm>
        </p:grpSpPr>
        <p:sp>
          <p:nvSpPr>
            <p:cNvPr id="200" name="Shape"/>
            <p:cNvSpPr/>
            <p:nvPr/>
          </p:nvSpPr>
          <p:spPr>
            <a:xfrm>
              <a:off x="0" y="0"/>
              <a:ext cx="1986176" cy="916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Shape"/>
            <p:cNvSpPr/>
            <p:nvPr/>
          </p:nvSpPr>
          <p:spPr>
            <a:xfrm>
              <a:off x="100853" y="46586"/>
              <a:ext cx="1820001" cy="77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3" name="TextBox 61"/>
          <p:cNvSpPr txBox="1"/>
          <p:nvPr/>
        </p:nvSpPr>
        <p:spPr>
          <a:xfrm>
            <a:off x="8905044" y="1501879"/>
            <a:ext cx="121231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/>
            </a:lvl1pPr>
          </a:lstStyle>
          <a:p>
            <a:r>
              <a:rPr lang="en-US" dirty="0" smtClean="0"/>
              <a:t>Portabl</a:t>
            </a:r>
            <a:r>
              <a:rPr dirty="0" smtClean="0"/>
              <a:t>e </a:t>
            </a:r>
            <a:r>
              <a:rPr dirty="0" err="1"/>
              <a:t>Wifi</a:t>
            </a:r>
            <a:endParaRPr dirty="0"/>
          </a:p>
        </p:txBody>
      </p:sp>
      <p:grpSp>
        <p:nvGrpSpPr>
          <p:cNvPr id="10" name="Rectangle 62"/>
          <p:cNvGrpSpPr/>
          <p:nvPr/>
        </p:nvGrpSpPr>
        <p:grpSpPr>
          <a:xfrm>
            <a:off x="6520158" y="1510524"/>
            <a:ext cx="1072374" cy="338552"/>
            <a:chOff x="0" y="0"/>
            <a:chExt cx="804280" cy="338551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804280" cy="303353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205" name="Wifi"/>
            <p:cNvSpPr txBox="1"/>
            <p:nvPr/>
          </p:nvSpPr>
          <p:spPr>
            <a:xfrm>
              <a:off x="0" y="0"/>
              <a:ext cx="80428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Wifi</a:t>
              </a:r>
            </a:p>
          </p:txBody>
        </p:sp>
      </p:grpSp>
      <p:sp>
        <p:nvSpPr>
          <p:cNvPr id="220" name="Straight Arrow Connector 66"/>
          <p:cNvSpPr/>
          <p:nvPr/>
        </p:nvSpPr>
        <p:spPr>
          <a:xfrm>
            <a:off x="7051529" y="1843105"/>
            <a:ext cx="3780" cy="60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08" name="Straight Arrow Connector 70"/>
          <p:cNvSpPr/>
          <p:nvPr/>
        </p:nvSpPr>
        <p:spPr>
          <a:xfrm flipH="1">
            <a:off x="8114017" y="2929446"/>
            <a:ext cx="42038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1" name="Rectangle 71"/>
          <p:cNvGrpSpPr/>
          <p:nvPr/>
        </p:nvGrpSpPr>
        <p:grpSpPr>
          <a:xfrm>
            <a:off x="8905044" y="3523462"/>
            <a:ext cx="2607214" cy="2843067"/>
            <a:chOff x="0" y="-1"/>
            <a:chExt cx="1955409" cy="2843066"/>
          </a:xfrm>
        </p:grpSpPr>
        <p:sp>
          <p:nvSpPr>
            <p:cNvPr id="209" name="Rectangle"/>
            <p:cNvSpPr/>
            <p:nvPr/>
          </p:nvSpPr>
          <p:spPr>
            <a:xfrm>
              <a:off x="0" y="-1"/>
              <a:ext cx="1955409" cy="2843066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b="1"/>
              </a:pPr>
              <a:endParaRPr/>
            </a:p>
          </p:txBody>
        </p:sp>
        <p:sp>
          <p:nvSpPr>
            <p:cNvPr id="210" name="Analysis…"/>
            <p:cNvSpPr txBox="1"/>
            <p:nvPr/>
          </p:nvSpPr>
          <p:spPr>
            <a:xfrm>
              <a:off x="0" y="136567"/>
              <a:ext cx="1955409" cy="2569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/>
              </a:pPr>
              <a:r>
                <a:t>Analysis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Motion detected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Number of Tangos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Direction of march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Interdiction path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Line of sight analysis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Sensory enhanced video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Distance to target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Wind speeds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Elevation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Temp/humid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Cover or concealed positions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endParaRPr>
                <a:solidFill>
                  <a:srgbClr val="FFFFFF"/>
                </a:solidFill>
              </a:endParaRPr>
            </a:p>
            <a:p>
              <a:pPr>
                <a:defRPr sz="1100" b="1"/>
              </a:pPr>
              <a:r>
                <a:t> </a:t>
              </a:r>
            </a:p>
          </p:txBody>
        </p:sp>
      </p:grpSp>
      <p:sp>
        <p:nvSpPr>
          <p:cNvPr id="212" name="TextBox 72"/>
          <p:cNvSpPr txBox="1"/>
          <p:nvPr/>
        </p:nvSpPr>
        <p:spPr>
          <a:xfrm>
            <a:off x="7049361" y="5196538"/>
            <a:ext cx="5010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/>
            </a:lvl1pPr>
          </a:lstStyle>
          <a:p>
            <a:r>
              <a:t>DEM</a:t>
            </a:r>
          </a:p>
        </p:txBody>
      </p:sp>
      <p:sp>
        <p:nvSpPr>
          <p:cNvPr id="221" name="Elbow Connector 76"/>
          <p:cNvSpPr/>
          <p:nvPr/>
        </p:nvSpPr>
        <p:spPr>
          <a:xfrm>
            <a:off x="8129694" y="3799840"/>
            <a:ext cx="756921" cy="114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24" y="0"/>
                </a:lnTo>
                <a:lnTo>
                  <a:pt x="10824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22" name="Straight Arrow Connector 82"/>
          <p:cNvSpPr/>
          <p:nvPr/>
        </p:nvSpPr>
        <p:spPr>
          <a:xfrm>
            <a:off x="7609711" y="1673737"/>
            <a:ext cx="912473" cy="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Footer Placeholder 4"/>
          <p:cNvSpPr txBox="1"/>
          <p:nvPr/>
        </p:nvSpPr>
        <p:spPr>
          <a:xfrm>
            <a:off x="4165600" y="6400414"/>
            <a:ext cx="3860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Recceplex Machines</a:t>
            </a:r>
          </a:p>
        </p:txBody>
      </p:sp>
      <p:grpSp>
        <p:nvGrpSpPr>
          <p:cNvPr id="2" name="Rectangle 54"/>
          <p:cNvGrpSpPr/>
          <p:nvPr/>
        </p:nvGrpSpPr>
        <p:grpSpPr>
          <a:xfrm>
            <a:off x="585641" y="2864106"/>
            <a:ext cx="2141841" cy="2678423"/>
            <a:chOff x="0" y="-1"/>
            <a:chExt cx="1606379" cy="2678422"/>
          </a:xfrm>
        </p:grpSpPr>
        <p:sp>
          <p:nvSpPr>
            <p:cNvPr id="585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586" name="PYTHON…"/>
            <p:cNvSpPr txBox="1"/>
            <p:nvPr/>
          </p:nvSpPr>
          <p:spPr>
            <a:xfrm>
              <a:off x="0" y="692880"/>
              <a:ext cx="1606379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400" b="1"/>
              </a:pPr>
              <a:r>
                <a:rPr sz="1600"/>
                <a:t>MIMO</a:t>
              </a:r>
            </a:p>
            <a:p>
              <a:pPr algn="ctr">
                <a:defRPr sz="1400" b="1"/>
              </a:pPr>
              <a:r>
                <a:rPr sz="1600"/>
                <a:t>USRP</a:t>
              </a:r>
              <a:endParaRPr sz="1600"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8" name="Rectangle 2"/>
          <p:cNvSpPr txBox="1"/>
          <p:nvPr/>
        </p:nvSpPr>
        <p:spPr>
          <a:xfrm>
            <a:off x="0" y="-65305"/>
            <a:ext cx="12192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t>Communications Environment</a:t>
            </a:r>
          </a:p>
        </p:txBody>
      </p:sp>
      <p:grpSp>
        <p:nvGrpSpPr>
          <p:cNvPr id="3" name="Cloud 60"/>
          <p:cNvGrpSpPr/>
          <p:nvPr/>
        </p:nvGrpSpPr>
        <p:grpSpPr>
          <a:xfrm>
            <a:off x="4314610" y="1305350"/>
            <a:ext cx="4473409" cy="1547611"/>
            <a:chOff x="0" y="0"/>
            <a:chExt cx="3355055" cy="1547609"/>
          </a:xfrm>
        </p:grpSpPr>
        <p:sp>
          <p:nvSpPr>
            <p:cNvPr id="589" name="Shape"/>
            <p:cNvSpPr/>
            <p:nvPr/>
          </p:nvSpPr>
          <p:spPr>
            <a:xfrm>
              <a:off x="0" y="-1"/>
              <a:ext cx="3355056" cy="1547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"/>
            <p:cNvSpPr/>
            <p:nvPr/>
          </p:nvSpPr>
          <p:spPr>
            <a:xfrm>
              <a:off x="170362" y="78694"/>
              <a:ext cx="3074352" cy="1313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92" name="TextBox 61"/>
          <p:cNvSpPr txBox="1"/>
          <p:nvPr/>
        </p:nvSpPr>
        <p:spPr>
          <a:xfrm>
            <a:off x="5032417" y="4914601"/>
            <a:ext cx="358343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t>DoD Tactical Networks</a:t>
            </a:r>
          </a:p>
          <a:p>
            <a:pPr defTabSz="355600"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JTRS/SCA compliant Future Communications Networks</a:t>
            </a:r>
          </a:p>
        </p:txBody>
      </p:sp>
      <p:grpSp>
        <p:nvGrpSpPr>
          <p:cNvPr id="4" name="Rectangle 62"/>
          <p:cNvGrpSpPr/>
          <p:nvPr/>
        </p:nvGrpSpPr>
        <p:grpSpPr>
          <a:xfrm>
            <a:off x="614326" y="1912784"/>
            <a:ext cx="2084474" cy="338552"/>
            <a:chOff x="-759074" y="-1"/>
            <a:chExt cx="1563354" cy="338551"/>
          </a:xfrm>
        </p:grpSpPr>
        <p:sp>
          <p:nvSpPr>
            <p:cNvPr id="593" name="Rectangle"/>
            <p:cNvSpPr/>
            <p:nvPr/>
          </p:nvSpPr>
          <p:spPr>
            <a:xfrm>
              <a:off x="-758131" y="0"/>
              <a:ext cx="1562411" cy="303353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594" name="GNU Radio"/>
            <p:cNvSpPr txBox="1"/>
            <p:nvPr/>
          </p:nvSpPr>
          <p:spPr>
            <a:xfrm>
              <a:off x="-759074" y="-1"/>
              <a:ext cx="156335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GNU Radio</a:t>
              </a:r>
            </a:p>
          </p:txBody>
        </p:sp>
      </p:grpSp>
      <p:sp>
        <p:nvSpPr>
          <p:cNvPr id="608" name="Straight Arrow Connector 66"/>
          <p:cNvSpPr/>
          <p:nvPr/>
        </p:nvSpPr>
        <p:spPr>
          <a:xfrm>
            <a:off x="1656562" y="2245365"/>
            <a:ext cx="1" cy="60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09" name="Straight Arrow Connector 82"/>
          <p:cNvSpPr/>
          <p:nvPr/>
        </p:nvSpPr>
        <p:spPr>
          <a:xfrm>
            <a:off x="2715978" y="2079155"/>
            <a:ext cx="15916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5" name="Rectangle 62"/>
          <p:cNvGrpSpPr/>
          <p:nvPr/>
        </p:nvGrpSpPr>
        <p:grpSpPr>
          <a:xfrm>
            <a:off x="5921387" y="3400542"/>
            <a:ext cx="1805493" cy="966479"/>
            <a:chOff x="0" y="0"/>
            <a:chExt cx="1354118" cy="966478"/>
          </a:xfrm>
        </p:grpSpPr>
        <p:sp>
          <p:nvSpPr>
            <p:cNvPr id="599" name="Rectangle"/>
            <p:cNvSpPr/>
            <p:nvPr/>
          </p:nvSpPr>
          <p:spPr>
            <a:xfrm>
              <a:off x="0" y="0"/>
              <a:ext cx="1354119" cy="510737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00" name="PRC 152…"/>
            <p:cNvSpPr txBox="1"/>
            <p:nvPr/>
          </p:nvSpPr>
          <p:spPr>
            <a:xfrm>
              <a:off x="0" y="0"/>
              <a:ext cx="1354119" cy="966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r>
                <a:t>PRC 152</a:t>
              </a:r>
            </a:p>
            <a:p>
              <a:pPr algn="ctr">
                <a:defRPr sz="1200" b="1"/>
              </a:pPr>
              <a:r>
                <a:t>Software Option</a:t>
              </a:r>
            </a:p>
          </p:txBody>
        </p:sp>
      </p:grpSp>
      <p:grpSp>
        <p:nvGrpSpPr>
          <p:cNvPr id="6" name="Cloud 60"/>
          <p:cNvGrpSpPr/>
          <p:nvPr/>
        </p:nvGrpSpPr>
        <p:grpSpPr>
          <a:xfrm>
            <a:off x="4129491" y="4469920"/>
            <a:ext cx="4915152" cy="1700436"/>
            <a:chOff x="0" y="0"/>
            <a:chExt cx="3686363" cy="1700434"/>
          </a:xfrm>
        </p:grpSpPr>
        <p:sp>
          <p:nvSpPr>
            <p:cNvPr id="602" name="Shape"/>
            <p:cNvSpPr/>
            <p:nvPr/>
          </p:nvSpPr>
          <p:spPr>
            <a:xfrm>
              <a:off x="0" y="-1"/>
              <a:ext cx="3686364" cy="170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3" name="Shape"/>
            <p:cNvSpPr/>
            <p:nvPr/>
          </p:nvSpPr>
          <p:spPr>
            <a:xfrm>
              <a:off x="187185" y="86465"/>
              <a:ext cx="3377940" cy="144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05" name="TextBox 61"/>
          <p:cNvSpPr txBox="1"/>
          <p:nvPr/>
        </p:nvSpPr>
        <p:spPr>
          <a:xfrm>
            <a:off x="4913884" y="1638001"/>
            <a:ext cx="358343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t>Mobile Wifi (802.11)</a:t>
            </a:r>
          </a:p>
          <a:p>
            <a:pPr defTabSz="355600"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P25 radios (Homeland Security Agencies, Police, Foreign Military)</a:t>
            </a:r>
          </a:p>
        </p:txBody>
      </p:sp>
      <p:sp>
        <p:nvSpPr>
          <p:cNvPr id="606" name="Line"/>
          <p:cNvSpPr/>
          <p:nvPr/>
        </p:nvSpPr>
        <p:spPr>
          <a:xfrm flipH="1" flipV="1">
            <a:off x="6942668" y="2808164"/>
            <a:ext cx="1" cy="60604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07" name="Line"/>
          <p:cNvSpPr/>
          <p:nvPr/>
        </p:nvSpPr>
        <p:spPr>
          <a:xfrm flipV="1">
            <a:off x="6942668" y="3900297"/>
            <a:ext cx="1" cy="60604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Footer Placeholder 4"/>
          <p:cNvSpPr txBox="1"/>
          <p:nvPr/>
        </p:nvSpPr>
        <p:spPr>
          <a:xfrm>
            <a:off x="4165600" y="6400414"/>
            <a:ext cx="3860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Recceplex Machines</a:t>
            </a:r>
          </a:p>
        </p:txBody>
      </p:sp>
      <p:grpSp>
        <p:nvGrpSpPr>
          <p:cNvPr id="2" name="Rectangle 54"/>
          <p:cNvGrpSpPr/>
          <p:nvPr/>
        </p:nvGrpSpPr>
        <p:grpSpPr>
          <a:xfrm>
            <a:off x="585641" y="2864106"/>
            <a:ext cx="2141841" cy="2678423"/>
            <a:chOff x="0" y="-1"/>
            <a:chExt cx="1606379" cy="2678422"/>
          </a:xfrm>
        </p:grpSpPr>
        <p:sp>
          <p:nvSpPr>
            <p:cNvPr id="612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13" name="PYTHON…"/>
            <p:cNvSpPr txBox="1"/>
            <p:nvPr/>
          </p:nvSpPr>
          <p:spPr>
            <a:xfrm>
              <a:off x="0" y="569770"/>
              <a:ext cx="1606379" cy="1538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600" b="1"/>
              </a:pPr>
              <a:r>
                <a:t>Sockets</a:t>
              </a:r>
            </a:p>
            <a:p>
              <a:pPr algn="ctr">
                <a:defRPr sz="1600" b="1"/>
              </a:pPr>
              <a:r>
                <a:t>Send Image</a:t>
              </a:r>
            </a:p>
            <a:p>
              <a:pPr algn="ctr">
                <a:defRPr sz="1600" b="1"/>
              </a:pPr>
              <a:r>
                <a:t>Recv Class</a:t>
              </a:r>
              <a:endParaRPr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5" name="Rectangle 2"/>
          <p:cNvSpPr txBox="1"/>
          <p:nvPr/>
        </p:nvSpPr>
        <p:spPr>
          <a:xfrm>
            <a:off x="0" y="-65305"/>
            <a:ext cx="12192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/>
            </a:lvl1pPr>
          </a:lstStyle>
          <a:p>
            <a:r>
              <a:t>GPU Cluster Environment</a:t>
            </a:r>
          </a:p>
        </p:txBody>
      </p:sp>
      <p:grpSp>
        <p:nvGrpSpPr>
          <p:cNvPr id="3" name="Cloud 60"/>
          <p:cNvGrpSpPr/>
          <p:nvPr/>
        </p:nvGrpSpPr>
        <p:grpSpPr>
          <a:xfrm>
            <a:off x="4314610" y="1172427"/>
            <a:ext cx="4948159" cy="1711855"/>
            <a:chOff x="0" y="0"/>
            <a:chExt cx="3711117" cy="1711853"/>
          </a:xfrm>
        </p:grpSpPr>
        <p:sp>
          <p:nvSpPr>
            <p:cNvPr id="616" name="Shape"/>
            <p:cNvSpPr/>
            <p:nvPr/>
          </p:nvSpPr>
          <p:spPr>
            <a:xfrm>
              <a:off x="0" y="-1"/>
              <a:ext cx="3711118" cy="1711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7" name="Shape"/>
            <p:cNvSpPr/>
            <p:nvPr/>
          </p:nvSpPr>
          <p:spPr>
            <a:xfrm>
              <a:off x="188442" y="87046"/>
              <a:ext cx="3400623" cy="1453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" name="Rectangle 62"/>
          <p:cNvGrpSpPr/>
          <p:nvPr/>
        </p:nvGrpSpPr>
        <p:grpSpPr>
          <a:xfrm>
            <a:off x="614326" y="1912784"/>
            <a:ext cx="2084474" cy="338552"/>
            <a:chOff x="-759074" y="-1"/>
            <a:chExt cx="1563354" cy="338551"/>
          </a:xfrm>
        </p:grpSpPr>
        <p:sp>
          <p:nvSpPr>
            <p:cNvPr id="619" name="Rectangle"/>
            <p:cNvSpPr/>
            <p:nvPr/>
          </p:nvSpPr>
          <p:spPr>
            <a:xfrm>
              <a:off x="-758131" y="0"/>
              <a:ext cx="1562411" cy="303353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20" name="WIFI"/>
            <p:cNvSpPr txBox="1"/>
            <p:nvPr/>
          </p:nvSpPr>
          <p:spPr>
            <a:xfrm>
              <a:off x="-759074" y="-1"/>
              <a:ext cx="156335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/>
              </a:lvl1pPr>
            </a:lstStyle>
            <a:p>
              <a:r>
                <a:t>WIFI</a:t>
              </a:r>
            </a:p>
          </p:txBody>
        </p:sp>
      </p:grpSp>
      <p:sp>
        <p:nvSpPr>
          <p:cNvPr id="638" name="Straight Arrow Connector 66"/>
          <p:cNvSpPr/>
          <p:nvPr/>
        </p:nvSpPr>
        <p:spPr>
          <a:xfrm>
            <a:off x="1656562" y="2245365"/>
            <a:ext cx="1" cy="60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23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  <p:sp>
        <p:nvSpPr>
          <p:cNvPr id="639" name="Straight Arrow Connector 82"/>
          <p:cNvSpPr/>
          <p:nvPr/>
        </p:nvSpPr>
        <p:spPr>
          <a:xfrm>
            <a:off x="2715978" y="2052770"/>
            <a:ext cx="1606188" cy="15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25" name="TextBox 61"/>
          <p:cNvSpPr txBox="1"/>
          <p:nvPr/>
        </p:nvSpPr>
        <p:spPr>
          <a:xfrm>
            <a:off x="5582090" y="1790402"/>
            <a:ext cx="193844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r>
              <a:t>Mobile Wifi</a:t>
            </a:r>
          </a:p>
        </p:txBody>
      </p:sp>
      <p:grpSp>
        <p:nvGrpSpPr>
          <p:cNvPr id="5" name="Rectangle 54"/>
          <p:cNvGrpSpPr/>
          <p:nvPr/>
        </p:nvGrpSpPr>
        <p:grpSpPr>
          <a:xfrm>
            <a:off x="4260803" y="3662273"/>
            <a:ext cx="2141841" cy="2678423"/>
            <a:chOff x="0" y="-1"/>
            <a:chExt cx="1606379" cy="2678422"/>
          </a:xfrm>
        </p:grpSpPr>
        <p:sp>
          <p:nvSpPr>
            <p:cNvPr id="626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27" name="PYTHON…"/>
            <p:cNvSpPr txBox="1"/>
            <p:nvPr/>
          </p:nvSpPr>
          <p:spPr>
            <a:xfrm>
              <a:off x="0" y="323549"/>
              <a:ext cx="1606379" cy="2031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600" b="1"/>
              </a:pPr>
              <a:r>
                <a:t>Sockets</a:t>
              </a:r>
            </a:p>
            <a:p>
              <a:pPr algn="ctr">
                <a:defRPr sz="1600" b="1"/>
              </a:pPr>
              <a:r>
                <a:t>CNN Match CUDA</a:t>
              </a:r>
            </a:p>
            <a:p>
              <a:pPr algn="ctr">
                <a:defRPr sz="1600" b="1"/>
              </a:pPr>
              <a:endParaRPr/>
            </a:p>
            <a:p>
              <a:pPr algn="ctr">
                <a:defRPr sz="1600" b="1" u="sng"/>
              </a:pPr>
              <a:r>
                <a:t>nVidia </a:t>
              </a:r>
            </a:p>
            <a:p>
              <a:pPr algn="ctr">
                <a:defRPr sz="1600" b="1"/>
              </a:pPr>
              <a:r>
                <a:t>GPU Cluster</a:t>
              </a:r>
              <a:endParaRPr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Rectangle 62"/>
          <p:cNvGrpSpPr/>
          <p:nvPr/>
        </p:nvGrpSpPr>
        <p:grpSpPr>
          <a:xfrm>
            <a:off x="5460166" y="3069637"/>
            <a:ext cx="2518596" cy="402039"/>
            <a:chOff x="-916593" y="-17754"/>
            <a:chExt cx="1888946" cy="402038"/>
          </a:xfrm>
        </p:grpSpPr>
        <p:sp>
          <p:nvSpPr>
            <p:cNvPr id="629" name="Rectangle"/>
            <p:cNvSpPr/>
            <p:nvPr/>
          </p:nvSpPr>
          <p:spPr>
            <a:xfrm>
              <a:off x="-916024" y="0"/>
              <a:ext cx="1887808" cy="366531"/>
            </a:xfrm>
            <a:prstGeom prst="rect">
              <a:avLst/>
            </a:prstGeom>
            <a:solidFill>
              <a:srgbClr val="B3A2C7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30" name="AWS"/>
            <p:cNvSpPr txBox="1"/>
            <p:nvPr/>
          </p:nvSpPr>
          <p:spPr>
            <a:xfrm>
              <a:off x="-916594" y="-17755"/>
              <a:ext cx="1888947" cy="402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600" b="1"/>
              </a:lvl1pPr>
            </a:lstStyle>
            <a:p>
              <a:r>
                <a:t>AWS</a:t>
              </a:r>
            </a:p>
          </p:txBody>
        </p:sp>
      </p:grpSp>
      <p:grpSp>
        <p:nvGrpSpPr>
          <p:cNvPr id="7" name="Rectangle 54"/>
          <p:cNvGrpSpPr/>
          <p:nvPr/>
        </p:nvGrpSpPr>
        <p:grpSpPr>
          <a:xfrm>
            <a:off x="6919338" y="3662273"/>
            <a:ext cx="2141840" cy="2678423"/>
            <a:chOff x="0" y="-1"/>
            <a:chExt cx="1606379" cy="2678422"/>
          </a:xfrm>
        </p:grpSpPr>
        <p:sp>
          <p:nvSpPr>
            <p:cNvPr id="632" name="Rectangle"/>
            <p:cNvSpPr/>
            <p:nvPr/>
          </p:nvSpPr>
          <p:spPr>
            <a:xfrm>
              <a:off x="0" y="-1"/>
              <a:ext cx="1606379" cy="2678422"/>
            </a:xfrm>
            <a:prstGeom prst="rect">
              <a:avLst/>
            </a:pr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/>
              </a:pPr>
              <a:endParaRPr/>
            </a:p>
          </p:txBody>
        </p:sp>
        <p:sp>
          <p:nvSpPr>
            <p:cNvPr id="633" name="PYTHON…"/>
            <p:cNvSpPr txBox="1"/>
            <p:nvPr/>
          </p:nvSpPr>
          <p:spPr>
            <a:xfrm>
              <a:off x="0" y="200438"/>
              <a:ext cx="1606379" cy="2277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 b="1" u="sng"/>
              </a:pPr>
              <a:r>
                <a:t>PYTHON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600" b="1" u="sng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1600" b="1"/>
              </a:pPr>
              <a:r>
                <a:t>Sockets</a:t>
              </a:r>
            </a:p>
            <a:p>
              <a:pPr algn="ctr">
                <a:defRPr sz="1600" b="1"/>
              </a:pPr>
              <a:r>
                <a:t>CNN Train</a:t>
              </a:r>
            </a:p>
            <a:p>
              <a:pPr algn="ctr">
                <a:defRPr sz="1600" b="1"/>
              </a:pPr>
              <a:r>
                <a:t>CUDA</a:t>
              </a:r>
            </a:p>
            <a:p>
              <a:pPr algn="ctr">
                <a:defRPr sz="1600" b="1"/>
              </a:pPr>
              <a:endParaRPr/>
            </a:p>
            <a:p>
              <a:pPr algn="ctr">
                <a:defRPr sz="1600" b="1" u="sng"/>
              </a:pPr>
              <a:r>
                <a:t>nVidia </a:t>
              </a:r>
            </a:p>
            <a:p>
              <a:pPr algn="ctr">
                <a:defRPr sz="1600" b="1"/>
              </a:pPr>
              <a:r>
                <a:t>GPU Cluster</a:t>
              </a:r>
              <a:endParaRPr u="sng"/>
            </a:p>
            <a:p>
              <a:pPr algn="ctr">
                <a:defRPr sz="1400" b="1"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5" name="Line"/>
          <p:cNvSpPr/>
          <p:nvPr/>
        </p:nvSpPr>
        <p:spPr>
          <a:xfrm flipV="1">
            <a:off x="6739468" y="2876513"/>
            <a:ext cx="1" cy="2008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36" name="Line"/>
          <p:cNvSpPr/>
          <p:nvPr/>
        </p:nvSpPr>
        <p:spPr>
          <a:xfrm flipV="1">
            <a:off x="7467601" y="3444967"/>
            <a:ext cx="1" cy="2008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37" name="Line"/>
          <p:cNvSpPr/>
          <p:nvPr/>
        </p:nvSpPr>
        <p:spPr>
          <a:xfrm flipV="1">
            <a:off x="6096000" y="3444967"/>
            <a:ext cx="0" cy="2008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FB412-080E-4BB1-8B20-B57E707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Principles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3CBA3-0F87-49F1-9FD8-E8CC2B93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Insurgency</a:t>
            </a:r>
          </a:p>
          <a:p>
            <a:pPr lvl="1"/>
            <a:r>
              <a:rPr lang="en-US" dirty="0"/>
              <a:t>Insurgency is largely a battle for men's minds </a:t>
            </a:r>
          </a:p>
          <a:p>
            <a:pPr lvl="2"/>
            <a:r>
              <a:rPr lang="en-US" dirty="0"/>
              <a:t>Civil society must have a mechanism to disseminate information and influence</a:t>
            </a:r>
          </a:p>
          <a:p>
            <a:pPr lvl="2"/>
            <a:r>
              <a:rPr lang="en-US" dirty="0"/>
              <a:t>A government information service is only effective at the start of an insurgency</a:t>
            </a:r>
          </a:p>
          <a:p>
            <a:pPr lvl="2"/>
            <a:r>
              <a:rPr lang="en-US" dirty="0"/>
              <a:t>Once an insurgency has operational momentum, a mass of lower-level information is a necessity</a:t>
            </a:r>
          </a:p>
          <a:p>
            <a:pPr lvl="1"/>
            <a:r>
              <a:rPr lang="en-US" dirty="0"/>
              <a:t>Intelligence must be decentralized to an extent such that local commanders can organize their operations effectively</a:t>
            </a:r>
          </a:p>
          <a:p>
            <a:pPr lvl="2"/>
            <a:r>
              <a:rPr lang="en-US" dirty="0"/>
              <a:t>The major difficulty is the speed that is required to do this once an insurgency catches civil society unawares.</a:t>
            </a:r>
          </a:p>
          <a:p>
            <a:pPr lvl="2"/>
            <a:r>
              <a:rPr lang="en-US" dirty="0"/>
              <a:t>Regarding intel security, once in the fight security risks must be taken to ensure effective local operations</a:t>
            </a:r>
          </a:p>
          <a:p>
            <a:pPr lvl="1"/>
            <a:r>
              <a:rPr lang="en-US" dirty="0"/>
              <a:t>The public cannot defend itself against organized insurgent violence, as the heaps of bodies in Kenya, Malaya and Cyprus attest</a:t>
            </a:r>
          </a:p>
          <a:p>
            <a:pPr lvl="1"/>
            <a:r>
              <a:rPr lang="en-US" dirty="0"/>
              <a:t>Insurgents are better at violence than civil citizenry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182C51-69CF-4A3C-9A79-FB39E7A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669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(1960). Gangs and Counter-gangs, Barrie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Rockliff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(1977). Bunch of Five, Faber and Faber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(1987). Warfare As A Whole. Faber &amp; Faber </a:t>
            </a:r>
            <a:endParaRPr lang="en-US" sz="900" dirty="0"/>
          </a:p>
          <a:p>
            <a:endParaRPr lang="en-US" sz="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032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FB412-080E-4BB1-8B20-B57E707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Principles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3CBA3-0F87-49F1-9FD8-E8CC2B93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Counter-Insurgency</a:t>
            </a:r>
          </a:p>
          <a:p>
            <a:pPr lvl="1"/>
            <a:r>
              <a:rPr lang="en-US" dirty="0"/>
              <a:t>Governments typically believe that they can fight an insurgency without the use of violence. </a:t>
            </a:r>
          </a:p>
          <a:p>
            <a:pPr lvl="2"/>
            <a:r>
              <a:rPr lang="en-US" dirty="0"/>
              <a:t>The fact that an insurgency has reached the point of using riots or other forms of violence means that violence must be used to counter it</a:t>
            </a:r>
          </a:p>
          <a:p>
            <a:pPr lvl="2"/>
            <a:r>
              <a:rPr lang="en-US" dirty="0"/>
              <a:t>There is a temptation to delay the use of force against violent bad actors because of the danger of driving uncommitted into the insurgent camp</a:t>
            </a:r>
          </a:p>
          <a:p>
            <a:pPr lvl="1"/>
            <a:r>
              <a:rPr lang="en-US" dirty="0"/>
              <a:t>Counter-insurgency should not be considered an operational matter but a major function of civil society. It needs good coordinating machinery </a:t>
            </a:r>
            <a:r>
              <a:rPr lang="en-US" dirty="0">
                <a:solidFill>
                  <a:srgbClr val="FF0000"/>
                </a:solidFill>
              </a:rPr>
              <a:t>(can  </a:t>
            </a:r>
            <a:r>
              <a:rPr lang="en-US" dirty="0" err="1">
                <a:solidFill>
                  <a:srgbClr val="FF0000"/>
                </a:solidFill>
              </a:rPr>
              <a:t>Solomine</a:t>
            </a:r>
            <a:r>
              <a:rPr lang="en-US" dirty="0">
                <a:solidFill>
                  <a:srgbClr val="FF0000"/>
                </a:solidFill>
              </a:rPr>
              <a:t> help?)</a:t>
            </a:r>
          </a:p>
          <a:p>
            <a:pPr lvl="1"/>
            <a:r>
              <a:rPr lang="en-US" dirty="0"/>
              <a:t>Everything done by the government and its civil agents must be legal, otherwise you play into the insurgents propaganda</a:t>
            </a:r>
          </a:p>
          <a:p>
            <a:pPr lvl="2"/>
            <a:r>
              <a:rPr lang="en-US" dirty="0"/>
              <a:t>Making radical changes to the legal system to fight the insurgency cannot be done unless a decentralized information service exists that influences all major support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182C51-69CF-4A3C-9A79-FB39E7A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669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(1960). Gangs and Counter-gangs, Barrie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Rockliff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(1977). Bunch of Five, Faber and Faber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(1987). Warfare As A Whole. Faber &amp; Faber </a:t>
            </a:r>
            <a:endParaRPr lang="en-US" sz="900" dirty="0"/>
          </a:p>
          <a:p>
            <a:endParaRPr lang="en-US" sz="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965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FB412-080E-4BB1-8B20-B57E707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Principles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3CBA3-0F87-49F1-9FD8-E8CC2B93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Paramount Principles</a:t>
            </a:r>
          </a:p>
          <a:p>
            <a:pPr lvl="1"/>
            <a:r>
              <a:rPr lang="en-US" dirty="0"/>
              <a:t>The use of technology is critical for the efficient ordering of civil forces</a:t>
            </a:r>
          </a:p>
          <a:p>
            <a:pPr lvl="1"/>
            <a:r>
              <a:rPr lang="en-US" dirty="0"/>
              <a:t>Auxiliary local forces should be integrated into counter-insurgency operations</a:t>
            </a:r>
          </a:p>
          <a:p>
            <a:pPr lvl="2"/>
            <a:r>
              <a:rPr lang="en-US" dirty="0"/>
              <a:t>Local </a:t>
            </a:r>
            <a:r>
              <a:rPr lang="en-US" dirty="0" smtClean="0"/>
              <a:t> Government</a:t>
            </a:r>
          </a:p>
          <a:p>
            <a:pPr lvl="3"/>
            <a:r>
              <a:rPr lang="en-US" dirty="0" smtClean="0"/>
              <a:t>Police </a:t>
            </a:r>
            <a:endParaRPr lang="en-US" dirty="0"/>
          </a:p>
          <a:p>
            <a:pPr lvl="3"/>
            <a:r>
              <a:rPr lang="en-US" dirty="0" smtClean="0"/>
              <a:t>Emergency Responders</a:t>
            </a:r>
          </a:p>
          <a:p>
            <a:pPr lvl="3"/>
            <a:r>
              <a:rPr lang="en-US" dirty="0" smtClean="0"/>
              <a:t>Civil Authorities</a:t>
            </a:r>
            <a:endParaRPr lang="en-US" dirty="0"/>
          </a:p>
          <a:p>
            <a:pPr lvl="2"/>
            <a:r>
              <a:rPr lang="en-US" dirty="0"/>
              <a:t>Local Security Organizations</a:t>
            </a:r>
          </a:p>
          <a:p>
            <a:pPr lvl="2"/>
            <a:r>
              <a:rPr lang="en-US" dirty="0"/>
              <a:t>Liaison positions are flexible mechanisms to encourage informal relationships.  They are used where work is complex, horizontally specialized and highly interdependent</a:t>
            </a:r>
          </a:p>
          <a:p>
            <a:pPr lvl="2"/>
            <a:r>
              <a:rPr lang="en-US" dirty="0"/>
              <a:t>In contrast, an integrating manager is a liaison position with formal authority to act on behalf of the central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182C51-69CF-4A3C-9A79-FB39E7A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669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(1960). Gangs and Counter-gangs, Barrie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Rockliff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(1977). Bunch of Five, Faber and Faber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(1987). Warfare As A Whole. Faber &amp; Faber </a:t>
            </a:r>
            <a:endParaRPr lang="en-US" sz="900" dirty="0"/>
          </a:p>
          <a:p>
            <a:endParaRPr lang="en-US" sz="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191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FB412-080E-4BB1-8B20-B57E707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Principles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3CBA3-0F87-49F1-9FD8-E8CC2B93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Special Operations do not win wars, they must be integrated </a:t>
            </a:r>
            <a:r>
              <a:rPr lang="en-US" dirty="0" smtClean="0"/>
              <a:t>with conventional force operations[2]</a:t>
            </a:r>
          </a:p>
          <a:p>
            <a:r>
              <a:rPr lang="en-US" dirty="0" smtClean="0"/>
              <a:t>One of the major shortcomings of Future War thinking is that militaries study only what is comfortable for them and that which makes them satisfied with themselves [1]</a:t>
            </a:r>
          </a:p>
          <a:p>
            <a:r>
              <a:rPr lang="en-US" dirty="0" smtClean="0"/>
              <a:t>Raiding is not a strategy, it is not a substitute for joint force conventional operations; such raids often embolden the enemy (consider Somalia); special forces must join with combined arms teams [1]</a:t>
            </a:r>
          </a:p>
          <a:p>
            <a:r>
              <a:rPr lang="en-US" dirty="0" smtClean="0"/>
              <a:t>Reliance on proxies to do our fighting on the land and only fight in the air is a fallacy [1]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182C51-69CF-4A3C-9A79-FB39E7A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669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McMaster, HR ((2003-2015) Thinking and War Scholarship, War on Terrorism, Future War and Technology, US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Govt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DoD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pp105 to 107,  pp 16 to 17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F. (1977). Bunch of Five, Faber and Faber</a:t>
            </a:r>
          </a:p>
          <a:p>
            <a:endParaRPr lang="en-US" sz="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191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FB412-080E-4BB1-8B20-B57E707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Principles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3CBA3-0F87-49F1-9FD8-E8CC2B93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and firepower is not a strategy, i.e. efficient targeting is not a sufficient strategy to overcome an adversary without combined arms forces that can compel an outcome [1</a:t>
            </a:r>
            <a:r>
              <a:rPr lang="en-US" dirty="0" smtClean="0"/>
              <a:t>]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Uncertainty </a:t>
            </a:r>
            <a:r>
              <a:rPr lang="en-US" sz="2800" dirty="0" smtClean="0"/>
              <a:t>is friction on the </a:t>
            </a:r>
            <a:r>
              <a:rPr lang="en-US" sz="2800" dirty="0" smtClean="0"/>
              <a:t>battlefield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Technology </a:t>
            </a:r>
            <a:r>
              <a:rPr lang="en-US" sz="2400" dirty="0" smtClean="0"/>
              <a:t>is effective at identifying the enemy and ensuring all friendly forces have a common understanding of the operation and this reduces some </a:t>
            </a:r>
            <a:r>
              <a:rPr lang="en-US" sz="2400" dirty="0" smtClean="0"/>
              <a:t>uncertainty</a:t>
            </a:r>
            <a:endParaRPr lang="en-US" sz="2800" dirty="0" smtClean="0"/>
          </a:p>
          <a:p>
            <a:pPr lvl="1"/>
            <a:r>
              <a:rPr lang="en-US" dirty="0" smtClean="0"/>
              <a:t>Technology may be effective at identifying enemy positions but this does not end uncertainty because the tenor of your enemy is still unknown. </a:t>
            </a:r>
          </a:p>
          <a:p>
            <a:pPr lvl="1"/>
            <a:r>
              <a:rPr lang="en-US" dirty="0" smtClean="0"/>
              <a:t>First shock may steel their resolve to fight until victory or it may shatter them. </a:t>
            </a:r>
          </a:p>
          <a:p>
            <a:pPr lvl="1"/>
            <a:r>
              <a:rPr lang="en-US" dirty="0" smtClean="0"/>
              <a:t>We can’t assume it will shatter them, there is still uncertainty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182C51-69CF-4A3C-9A79-FB39E7A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669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McMaster, HR ((2003-2015) Thinking and War Scholarship, War on Terrorism, Future War and Technology, US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Govt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DoD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pp105 to 107,  14 to 15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191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FB412-080E-4BB1-8B20-B57E707A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Principles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3CBA3-0F87-49F1-9FD8-E8CC2B93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Air Force and Navy advocate certainty through technology, shock and awe in future war. [1]</a:t>
            </a:r>
          </a:p>
          <a:p>
            <a:r>
              <a:rPr lang="en-US" dirty="0" smtClean="0"/>
              <a:t>The Marine Corps rejects these prevailing assumptions about future war[1]</a:t>
            </a:r>
          </a:p>
          <a:p>
            <a:pPr lvl="1"/>
            <a:r>
              <a:rPr lang="en-US" dirty="0" smtClean="0"/>
              <a:t>It is a combined arms force that operates on land, sea, air; it knows land warfare</a:t>
            </a:r>
          </a:p>
          <a:p>
            <a:pPr lvl="1"/>
            <a:r>
              <a:rPr lang="en-US" dirty="0" smtClean="0"/>
              <a:t>It does not redefine war in frameworks of reduced risk</a:t>
            </a:r>
          </a:p>
          <a:p>
            <a:pPr lvl="1"/>
            <a:r>
              <a:rPr lang="en-US" dirty="0" smtClean="0"/>
              <a:t>It defines war as a violent struggle between hostile, irreconcilable wills and is characterized by chaos, friction and uncertainty. </a:t>
            </a:r>
          </a:p>
          <a:p>
            <a:r>
              <a:rPr lang="en-US" dirty="0" smtClean="0"/>
              <a:t>We need to unleash the power of combined arms across the Army[1]</a:t>
            </a:r>
          </a:p>
          <a:p>
            <a:pPr lvl="1"/>
            <a:r>
              <a:rPr lang="en-US" dirty="0" smtClean="0"/>
              <a:t>We have overwhelming power in our Infantry, Armor and Cavalry working together</a:t>
            </a:r>
          </a:p>
          <a:p>
            <a:r>
              <a:rPr lang="en-US" dirty="0" smtClean="0"/>
              <a:t>American Military Power is joint power: land</a:t>
            </a:r>
            <a:r>
              <a:rPr lang="en-US" smtClean="0"/>
              <a:t>, air, sea, space and cyber [1]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182C51-69CF-4A3C-9A79-FB39E7AE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669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McMaster, HR ((2003-2015) Thinking and War Scholarship, War on Terrorism, Future War and Technology, US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Govt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DoD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pp105 to 107,  23 to 25, pp 140 to 142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191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33E12-C2E1-4E8C-BC5D-BEB0B89C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745EE7-9216-4359-BA06-106FB39E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mission critical that a unified representation of all intelligence, from internal and external sources, is organized on a stable and scalable structure that can be dynamically enhanced</a:t>
            </a:r>
          </a:p>
          <a:p>
            <a:r>
              <a:rPr lang="en-US" dirty="0"/>
              <a:t>Applying the principles and rules of Linked Open Data to provide an unified representation for using this massive data resource,  will enable </a:t>
            </a:r>
          </a:p>
          <a:p>
            <a:pPr lvl="1"/>
            <a:r>
              <a:rPr lang="en-US" dirty="0"/>
              <a:t>Local commanders as well as staff analysts to investigate, process and apply the information </a:t>
            </a:r>
          </a:p>
          <a:p>
            <a:pPr lvl="1"/>
            <a:r>
              <a:rPr lang="en-US" dirty="0"/>
              <a:t>Use machine learning to augment the discovery of new patterns, anomalies, and relationships relevant to downstream objectives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4" y="220708"/>
            <a:ext cx="762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/>
          <p:cNvSpPr txBox="1"/>
          <p:nvPr/>
        </p:nvSpPr>
        <p:spPr>
          <a:xfrm>
            <a:off x="609600" y="6400414"/>
            <a:ext cx="2844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November 17</a:t>
            </a:r>
            <a:r>
              <a:rPr dirty="0" smtClean="0"/>
              <a:t>, </a:t>
            </a:r>
            <a:r>
              <a:rPr dirty="0"/>
              <a:t>2018</a:t>
            </a:r>
          </a:p>
        </p:txBody>
      </p:sp>
    </p:spTree>
    <p:extLst>
      <p:ext uri="{BB962C8B-B14F-4D97-AF65-F5344CB8AC3E}">
        <p14:creationId xmlns="" xmlns:p14="http://schemas.microsoft.com/office/powerpoint/2010/main" val="18363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2142</Words>
  <Application>Microsoft Office PowerPoint</Application>
  <PresentationFormat>Custom</PresentationFormat>
  <Paragraphs>370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Intelligent Cities</vt:lpstr>
      <vt:lpstr>Framework Principles General Sir Frank Kitson, GBE, KCB, MC &amp; Bar, DL  Successful Counter-Insurgency Commander </vt:lpstr>
      <vt:lpstr>Framework Principles (con’t) </vt:lpstr>
      <vt:lpstr>Framework Principles (con’t) </vt:lpstr>
      <vt:lpstr>Framework Principles (con’t) </vt:lpstr>
      <vt:lpstr>Framework Principles (con’t) </vt:lpstr>
      <vt:lpstr>Framework Principles (con’t) </vt:lpstr>
      <vt:lpstr>Framework Principles (con’t) </vt:lpstr>
      <vt:lpstr>Intelligent Cities</vt:lpstr>
      <vt:lpstr>SOLOMINE</vt:lpstr>
      <vt:lpstr>Background</vt:lpstr>
      <vt:lpstr>Slide 12</vt:lpstr>
      <vt:lpstr>Slide 13</vt:lpstr>
      <vt:lpstr>Slide 14</vt:lpstr>
      <vt:lpstr>TIRYNS</vt:lpstr>
      <vt:lpstr>Background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ray</dc:creator>
  <cp:lastModifiedBy>fu ms</cp:lastModifiedBy>
  <cp:revision>154</cp:revision>
  <dcterms:created xsi:type="dcterms:W3CDTF">2016-08-07T02:14:04Z</dcterms:created>
  <dcterms:modified xsi:type="dcterms:W3CDTF">2018-12-15T16:34:32Z</dcterms:modified>
</cp:coreProperties>
</file>