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78"/>
  </p:notesMasterIdLst>
  <p:handoutMasterIdLst>
    <p:handoutMasterId r:id="rId79"/>
  </p:handoutMasterIdLst>
  <p:sldIdLst>
    <p:sldId id="542" r:id="rId2"/>
    <p:sldId id="580" r:id="rId3"/>
    <p:sldId id="581" r:id="rId4"/>
    <p:sldId id="582" r:id="rId5"/>
    <p:sldId id="583" r:id="rId6"/>
    <p:sldId id="578" r:id="rId7"/>
    <p:sldId id="579" r:id="rId8"/>
    <p:sldId id="509" r:id="rId9"/>
    <p:sldId id="505" r:id="rId10"/>
    <p:sldId id="510" r:id="rId11"/>
    <p:sldId id="511" r:id="rId12"/>
    <p:sldId id="513" r:id="rId13"/>
    <p:sldId id="512" r:id="rId14"/>
    <p:sldId id="514" r:id="rId15"/>
    <p:sldId id="515" r:id="rId16"/>
    <p:sldId id="516" r:id="rId17"/>
    <p:sldId id="517" r:id="rId18"/>
    <p:sldId id="518" r:id="rId19"/>
    <p:sldId id="503" r:id="rId20"/>
    <p:sldId id="519" r:id="rId21"/>
    <p:sldId id="520" r:id="rId22"/>
    <p:sldId id="521" r:id="rId23"/>
    <p:sldId id="522" r:id="rId24"/>
    <p:sldId id="523" r:id="rId25"/>
    <p:sldId id="524" r:id="rId26"/>
    <p:sldId id="525" r:id="rId27"/>
    <p:sldId id="527" r:id="rId28"/>
    <p:sldId id="541" r:id="rId29"/>
    <p:sldId id="528" r:id="rId30"/>
    <p:sldId id="529" r:id="rId31"/>
    <p:sldId id="530" r:id="rId32"/>
    <p:sldId id="531" r:id="rId33"/>
    <p:sldId id="532" r:id="rId34"/>
    <p:sldId id="533" r:id="rId35"/>
    <p:sldId id="534" r:id="rId36"/>
    <p:sldId id="535" r:id="rId37"/>
    <p:sldId id="536" r:id="rId38"/>
    <p:sldId id="537" r:id="rId39"/>
    <p:sldId id="538" r:id="rId40"/>
    <p:sldId id="539" r:id="rId41"/>
    <p:sldId id="540" r:id="rId42"/>
    <p:sldId id="543" r:id="rId43"/>
    <p:sldId id="544" r:id="rId44"/>
    <p:sldId id="545" r:id="rId45"/>
    <p:sldId id="546" r:id="rId46"/>
    <p:sldId id="547" r:id="rId47"/>
    <p:sldId id="548" r:id="rId48"/>
    <p:sldId id="549" r:id="rId49"/>
    <p:sldId id="550" r:id="rId50"/>
    <p:sldId id="551" r:id="rId51"/>
    <p:sldId id="552" r:id="rId52"/>
    <p:sldId id="553" r:id="rId53"/>
    <p:sldId id="554" r:id="rId54"/>
    <p:sldId id="555" r:id="rId55"/>
    <p:sldId id="556" r:id="rId56"/>
    <p:sldId id="557" r:id="rId57"/>
    <p:sldId id="558" r:id="rId58"/>
    <p:sldId id="559" r:id="rId59"/>
    <p:sldId id="560" r:id="rId60"/>
    <p:sldId id="561" r:id="rId61"/>
    <p:sldId id="562" r:id="rId62"/>
    <p:sldId id="563" r:id="rId63"/>
    <p:sldId id="564" r:id="rId64"/>
    <p:sldId id="565" r:id="rId65"/>
    <p:sldId id="566" r:id="rId66"/>
    <p:sldId id="567" r:id="rId67"/>
    <p:sldId id="568" r:id="rId68"/>
    <p:sldId id="569" r:id="rId69"/>
    <p:sldId id="570" r:id="rId70"/>
    <p:sldId id="571" r:id="rId71"/>
    <p:sldId id="572" r:id="rId72"/>
    <p:sldId id="573" r:id="rId73"/>
    <p:sldId id="574" r:id="rId74"/>
    <p:sldId id="575" r:id="rId75"/>
    <p:sldId id="576" r:id="rId76"/>
    <p:sldId id="577" r:id="rId77"/>
  </p:sldIdLst>
  <p:sldSz cx="9144000" cy="6858000" type="letter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003300"/>
    <a:srgbClr val="66FF99"/>
    <a:srgbClr val="B64F3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7" autoAdjust="0"/>
    <p:restoredTop sz="67152" autoAdjust="0"/>
  </p:normalViewPr>
  <p:slideViewPr>
    <p:cSldViewPr>
      <p:cViewPr varScale="1">
        <p:scale>
          <a:sx n="69" d="100"/>
          <a:sy n="69" d="100"/>
        </p:scale>
        <p:origin x="-11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460" y="-90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1545664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07" tIns="45295" rIns="92207" bIns="452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notes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717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0625" y="703263"/>
            <a:ext cx="4630738" cy="3473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xmlns="" val="1300318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1183" y="8830627"/>
            <a:ext cx="3037628" cy="464184"/>
          </a:xfrm>
          <a:prstGeom prst="rect">
            <a:avLst/>
          </a:prstGeom>
          <a:noFill/>
        </p:spPr>
        <p:txBody>
          <a:bodyPr lIns="91577" tIns="45789" rIns="91577" bIns="45789"/>
          <a:lstStyle/>
          <a:p>
            <a:fld id="{C2E3E29B-DBBD-4252-B107-65288379DCD2}" type="slidenum">
              <a:rPr lang="en-US"/>
              <a:pPr/>
              <a:t>26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8306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1588" y="-1588"/>
            <a:ext cx="9145588" cy="6859588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D5C37-4CCB-4701-B7F0-FA87B06A06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327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8C3E35-0407-451B-9E68-8042E98B9C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918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D6697-B25D-4A14-BC1E-32ED40E1A9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6152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3517900" y="6284913"/>
            <a:ext cx="5626100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0000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CMSC 491				</a:t>
            </a:r>
            <a:fld id="{DA79BA1C-EB7E-425D-9CBD-112953D48C56}" type="slidenum">
              <a:rPr lang="en-US" smtClean="0"/>
              <a:pPr>
                <a:defRPr/>
              </a:pPr>
              <a:t>‹#›</a:t>
            </a:fld>
            <a:r>
              <a:rPr lang="en-US" dirty="0"/>
              <a:t>			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77586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1588" y="-1588"/>
            <a:ext cx="9145588" cy="6859588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ight Triangle 4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35855-35B9-4E8F-9340-60DBCD730F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0349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AF7735-5342-489D-B8CC-C34B3B5DB7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3043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8541A-6215-48B5-BC24-D1E4442027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4047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4A9C3-5634-4767-8FF1-0663CB98C6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81761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006A7-2BBA-4AC2-8780-BA1090C38D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82603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5400000">
            <a:off x="433388" y="-433388"/>
            <a:ext cx="6858000" cy="7724775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B3087CE-D020-48AB-8586-8D3B841EC6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76633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rtlCol="0" anchor="ctr">
            <a:normAutofit/>
          </a:bodyPr>
          <a:lstStyle>
            <a:lvl1pPr algn="r"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934D50-24D2-4427-8A3E-703E931AEB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0836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5051425"/>
            <a:ext cx="3575050" cy="1806575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588" y="5051425"/>
            <a:ext cx="9145588" cy="180657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325" y="365125"/>
            <a:ext cx="7521575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325" y="1100138"/>
            <a:ext cx="7521575" cy="357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613" y="5870575"/>
            <a:ext cx="2176462" cy="201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dirty="0">
                <a:solidFill>
                  <a:srgbClr val="FFFFFF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900" y="6284913"/>
            <a:ext cx="4724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spc="200" baseline="0" dirty="0">
                <a:solidFill>
                  <a:srgbClr val="FF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50" y="6170613"/>
            <a:ext cx="503238" cy="503237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 smtClean="0">
                <a:solidFill>
                  <a:srgbClr val="FFFFFF"/>
                </a:solidFill>
                <a:latin typeface="Arial" charset="0"/>
              </a:defRPr>
            </a:lvl1pPr>
          </a:lstStyle>
          <a:p>
            <a:pPr>
              <a:defRPr/>
            </a:pPr>
            <a:fld id="{D38D466B-CC97-4D46-8F80-6354154972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7" r:id="rId4"/>
    <p:sldLayoutId id="2147483678" r:id="rId5"/>
    <p:sldLayoutId id="2147483679" r:id="rId6"/>
    <p:sldLayoutId id="2147483680" r:id="rId7"/>
    <p:sldLayoutId id="2147483686" r:id="rId8"/>
    <p:sldLayoutId id="2147483687" r:id="rId9"/>
    <p:sldLayoutId id="2147483681" r:id="rId10"/>
    <p:sldLayoutId id="2147483682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 cap="all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anose="020B06030201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anose="020B06030201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anose="020B06030201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anose="020B06030201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anose="020B06030201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anose="020B06030201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anose="020B06030201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anose="020B0603020102020204" pitchFamily="34" charset="0"/>
        </a:defRPr>
      </a:lvl9pPr>
    </p:titleStyle>
    <p:bodyStyle>
      <a:lvl1pPr marL="342900" indent="-342900" algn="l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038" indent="-173038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1638" indent="-163513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238" indent="-163513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8838" indent="-173038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tmethods.net/advstats/cluster.html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r>
              <a:rPr lang="en-US" dirty="0" smtClean="0"/>
              <a:t> </a:t>
            </a:r>
            <a:r>
              <a:rPr lang="en-US" dirty="0" err="1" smtClean="0"/>
              <a:t>narraive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035855-35B9-4E8F-9340-60DBCD730F3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mining evaluating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245475" cy="3579812"/>
          </a:xfrm>
        </p:spPr>
        <p:txBody>
          <a:bodyPr/>
          <a:lstStyle/>
          <a:p>
            <a:pPr marL="342900" lvl="1" indent="-342900">
              <a:spcBef>
                <a:spcPts val="800"/>
              </a:spcBef>
              <a:buClrTx/>
              <a:buNone/>
            </a:pPr>
            <a:r>
              <a:rPr lang="en-US" altLang="en-US" b="1" dirty="0"/>
              <a:t>The book authors believe that purposeful selected data is he best when available </a:t>
            </a:r>
            <a:r>
              <a:rPr lang="en-US" altLang="en-US" b="1" baseline="30000" dirty="0"/>
              <a:t>[2]</a:t>
            </a:r>
          </a:p>
          <a:p>
            <a:pPr marL="342900" lvl="1" indent="-342900">
              <a:spcBef>
                <a:spcPts val="800"/>
              </a:spcBef>
              <a:buClrTx/>
              <a:buNone/>
            </a:pPr>
            <a:r>
              <a:rPr lang="en-US" altLang="en-US" b="1" dirty="0"/>
              <a:t>They are not alone; Creswell notes that social research deals with an </a:t>
            </a:r>
            <a:r>
              <a:rPr lang="en-US" altLang="en-US" b="1" dirty="0" err="1"/>
              <a:t>issuue</a:t>
            </a:r>
            <a:r>
              <a:rPr lang="en-US" altLang="en-US" b="1" dirty="0"/>
              <a:t> or concern that guides the research. </a:t>
            </a:r>
          </a:p>
          <a:p>
            <a:pPr marL="342900" lvl="1" indent="-342900">
              <a:spcBef>
                <a:spcPts val="800"/>
              </a:spcBef>
              <a:buClrTx/>
              <a:buNone/>
            </a:pPr>
            <a:r>
              <a:rPr lang="en-US" altLang="en-US" b="1" dirty="0"/>
              <a:t>So for Creswell, purposeful selection is necessary to </a:t>
            </a:r>
            <a:r>
              <a:rPr lang="en-US" b="1" dirty="0"/>
              <a:t>permit inquiry and understanding  from the data </a:t>
            </a:r>
            <a:r>
              <a:rPr lang="en-US" b="1" baseline="30000" dirty="0"/>
              <a:t>[7]</a:t>
            </a:r>
          </a:p>
          <a:p>
            <a:pPr marL="342900" lvl="1" indent="-342900">
              <a:spcBef>
                <a:spcPts val="800"/>
              </a:spcBef>
              <a:buClrTx/>
              <a:buNone/>
            </a:pPr>
            <a:r>
              <a:rPr lang="en-US" b="1" dirty="0"/>
              <a:t>Yin agrees and argues that a sampling strategy should not be followed in selection. The analogy for such studies is not with surveys but with experiments </a:t>
            </a:r>
            <a:r>
              <a:rPr lang="en-US" b="1" baseline="30000" dirty="0"/>
              <a:t>[4]</a:t>
            </a:r>
          </a:p>
          <a:p>
            <a:pPr marL="342900" lvl="1" indent="-342900">
              <a:spcBef>
                <a:spcPts val="800"/>
              </a:spcBef>
              <a:buClrTx/>
              <a:buNone/>
            </a:pPr>
            <a:r>
              <a:rPr lang="en-US" b="1" dirty="0"/>
              <a:t>The logic for conducting  one research case should replicable to other cases</a:t>
            </a:r>
            <a:endParaRPr lang="en-US" altLang="en-US" b="1" baseline="30000" dirty="0"/>
          </a:p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[1] Mining the Social Web, O'Reilly Media; 2 edition (October 20, 2013) By Matthew Russell                                                  </a:t>
            </a: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[2] Social Media Mining with R,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Packt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Publishing; (March 24, 2014) by Nathan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Danneman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Richard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Heimann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[3] Data Science from Scratch, O'Reilly Media, Joel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Grus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900" dirty="0"/>
              <a:t>[4] Yin, R. (2008).</a:t>
            </a:r>
            <a:r>
              <a:rPr lang="en-US" sz="900" i="1" dirty="0"/>
              <a:t>Case Study Research: Design and Methods</a:t>
            </a:r>
            <a:r>
              <a:rPr lang="en-US" sz="900" dirty="0"/>
              <a:t>. Thousand Oaks, CA: Sage Publications, Inc</a:t>
            </a:r>
          </a:p>
          <a:p>
            <a:r>
              <a:rPr lang="en-US" sz="900" dirty="0"/>
              <a:t>[5] </a:t>
            </a:r>
            <a:r>
              <a:rPr lang="x-none" sz="900" dirty="0"/>
              <a:t>Weick, K. (1979).  </a:t>
            </a:r>
            <a:r>
              <a:rPr lang="x-none" sz="900" i="1" dirty="0"/>
              <a:t>The Social Psychology of Organizing.</a:t>
            </a:r>
            <a:r>
              <a:rPr lang="x-none" sz="900" dirty="0"/>
              <a:t> New York, NY: McGraw-Hill.</a:t>
            </a:r>
            <a:endParaRPr lang="en-US" sz="900" dirty="0"/>
          </a:p>
          <a:p>
            <a:r>
              <a:rPr lang="en-US" sz="900" dirty="0"/>
              <a:t>[6] </a:t>
            </a:r>
            <a:r>
              <a:rPr lang="x-none" sz="900" dirty="0"/>
              <a:t>Czarniawska, B. (2008). </a:t>
            </a:r>
            <a:r>
              <a:rPr lang="x-none" sz="900" i="1" dirty="0"/>
              <a:t>A Theory of Organizing.</a:t>
            </a:r>
            <a:r>
              <a:rPr lang="x-none" sz="900" dirty="0"/>
              <a:t> Cheltenham, England: Edward Elgar Publishing. </a:t>
            </a:r>
            <a:endParaRPr lang="en-US" sz="900" dirty="0"/>
          </a:p>
          <a:p>
            <a:r>
              <a:rPr lang="en-US" sz="900" dirty="0"/>
              <a:t>[7] </a:t>
            </a:r>
            <a:r>
              <a:rPr lang="x-none" sz="900" dirty="0"/>
              <a:t>Creswell, J. (20</a:t>
            </a:r>
            <a:r>
              <a:rPr lang="en-US" sz="900" dirty="0"/>
              <a:t>12</a:t>
            </a:r>
            <a:r>
              <a:rPr lang="x-none" sz="900" dirty="0"/>
              <a:t>). </a:t>
            </a:r>
            <a:r>
              <a:rPr lang="x-none" sz="900" i="1" dirty="0"/>
              <a:t>Qualitative Inquiry &amp; Research Design: Choosing Among Five Approaches</a:t>
            </a:r>
            <a:r>
              <a:rPr lang="en-US" sz="900" i="1" dirty="0"/>
              <a:t> Third Edition</a:t>
            </a:r>
            <a:r>
              <a:rPr lang="x-none" sz="900" i="1" dirty="0"/>
              <a:t>.</a:t>
            </a:r>
            <a:r>
              <a:rPr lang="x-none" sz="900" dirty="0"/>
              <a:t> Thousand Oaks, CA: Sage Publications.</a:t>
            </a:r>
            <a:endParaRPr lang="en-US" sz="900" dirty="0"/>
          </a:p>
          <a:p>
            <a:r>
              <a:rPr lang="en-US" sz="900" dirty="0"/>
              <a:t>[8] Popper, Karl (1953/1957). Science: Conjectures and Refutations.  The Philosophy of Science: a Personal Report, edited by C.A. Mace. </a:t>
            </a:r>
            <a:r>
              <a:rPr lang="x-none" sz="900" dirty="0"/>
              <a:t> </a:t>
            </a:r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xmlns="" val="1924870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mining evaluating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245475" cy="3579812"/>
          </a:xfrm>
        </p:spPr>
        <p:txBody>
          <a:bodyPr/>
          <a:lstStyle/>
          <a:p>
            <a:r>
              <a:rPr lang="en-US" dirty="0"/>
              <a:t>As we discussed the data from social media, Twitter included, is not randomly selected and may not be not independent</a:t>
            </a:r>
          </a:p>
          <a:p>
            <a:r>
              <a:rPr lang="en-US" dirty="0"/>
              <a:t>Data are dependent if knowing something about whether Tweet 123 was sent  gives us some information about whether Tweet 234 was sent </a:t>
            </a:r>
            <a:r>
              <a:rPr lang="en-US" baseline="30000" dirty="0"/>
              <a:t>[3]</a:t>
            </a:r>
          </a:p>
          <a:p>
            <a:r>
              <a:rPr lang="en-US" dirty="0"/>
              <a:t>Yet, social media data is often a first step in a measurement because it is so readily available and easy to acquire</a:t>
            </a:r>
          </a:p>
          <a:p>
            <a:r>
              <a:rPr lang="en-US" dirty="0"/>
              <a:t>Its a clear choice for obtaining the pulse of the masses</a:t>
            </a:r>
          </a:p>
          <a:p>
            <a:r>
              <a:rPr lang="en-US" dirty="0"/>
              <a:t>Like the fruit fly in biology, it may not generalize because social media users are largely young, urban and middle-class </a:t>
            </a:r>
            <a:r>
              <a:rPr lang="en-US" baseline="30000" dirty="0"/>
              <a:t>[2]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[1] Mining the Social Web, O'Reilly Media; 2 edition (October 20, 2013) By Matthew Russell                                                  </a:t>
            </a: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[2] Social Media Mining with R,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Packt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Publishing; (March 24, 2014) by Nathan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Danneman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Richard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Heimann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[3] Data Science from Scratch, O'Reilly Media, Joel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Grus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900" dirty="0"/>
              <a:t>[4] Yin, R. (2008).</a:t>
            </a:r>
            <a:r>
              <a:rPr lang="en-US" sz="900" i="1" dirty="0"/>
              <a:t>Case Study Research: Design and Methods</a:t>
            </a:r>
            <a:r>
              <a:rPr lang="en-US" sz="900" dirty="0"/>
              <a:t>. Thousand Oaks, CA: Sage Publications, Inc</a:t>
            </a:r>
          </a:p>
          <a:p>
            <a:r>
              <a:rPr lang="en-US" sz="900" dirty="0"/>
              <a:t>[5] </a:t>
            </a:r>
            <a:r>
              <a:rPr lang="x-none" sz="900" dirty="0"/>
              <a:t>Weick, K. (1979).  </a:t>
            </a:r>
            <a:r>
              <a:rPr lang="x-none" sz="900" i="1" dirty="0"/>
              <a:t>The Social Psychology of Organizing.</a:t>
            </a:r>
            <a:r>
              <a:rPr lang="x-none" sz="900" dirty="0"/>
              <a:t> New York, NY: McGraw-Hill.</a:t>
            </a:r>
            <a:endParaRPr lang="en-US" sz="900" dirty="0"/>
          </a:p>
          <a:p>
            <a:r>
              <a:rPr lang="en-US" sz="900" dirty="0"/>
              <a:t>[6] </a:t>
            </a:r>
            <a:r>
              <a:rPr lang="x-none" sz="900" dirty="0"/>
              <a:t>Czarniawska, B. (2008). </a:t>
            </a:r>
            <a:r>
              <a:rPr lang="x-none" sz="900" i="1" dirty="0"/>
              <a:t>A Theory of Organizing.</a:t>
            </a:r>
            <a:r>
              <a:rPr lang="x-none" sz="900" dirty="0"/>
              <a:t> Cheltenham, England: Edward Elgar Publishing. </a:t>
            </a:r>
            <a:endParaRPr lang="en-US" sz="900" dirty="0"/>
          </a:p>
          <a:p>
            <a:r>
              <a:rPr lang="en-US" sz="900" dirty="0"/>
              <a:t>[7] </a:t>
            </a:r>
            <a:r>
              <a:rPr lang="x-none" sz="900" dirty="0"/>
              <a:t>Creswell, J. (20</a:t>
            </a:r>
            <a:r>
              <a:rPr lang="en-US" sz="900" dirty="0"/>
              <a:t>12</a:t>
            </a:r>
            <a:r>
              <a:rPr lang="x-none" sz="900" dirty="0"/>
              <a:t>). </a:t>
            </a:r>
            <a:r>
              <a:rPr lang="x-none" sz="900" i="1" dirty="0"/>
              <a:t>Qualitative Inquiry &amp; Research Design: Choosing Among Five Approaches</a:t>
            </a:r>
            <a:r>
              <a:rPr lang="en-US" sz="900" i="1" dirty="0"/>
              <a:t> Third Edition</a:t>
            </a:r>
            <a:r>
              <a:rPr lang="x-none" sz="900" i="1" dirty="0"/>
              <a:t>.</a:t>
            </a:r>
            <a:r>
              <a:rPr lang="x-none" sz="900" dirty="0"/>
              <a:t> Thousand Oaks, CA: Sage Publications.</a:t>
            </a:r>
            <a:endParaRPr lang="en-US" sz="900" dirty="0"/>
          </a:p>
          <a:p>
            <a:r>
              <a:rPr lang="en-US" sz="900" dirty="0"/>
              <a:t>[8] Popper, Karl (1953/1957). Science: Conjectures and Refutations.  The Philosophy of Science: a Personal Report, edited by C.A. Mace. </a:t>
            </a:r>
            <a:r>
              <a:rPr lang="x-none" sz="900" dirty="0"/>
              <a:t> </a:t>
            </a:r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xmlns="" val="1924870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character of Social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245475" cy="3579812"/>
          </a:xfrm>
        </p:spPr>
        <p:txBody>
          <a:bodyPr/>
          <a:lstStyle/>
          <a:p>
            <a:r>
              <a:rPr lang="en-US" dirty="0"/>
              <a:t>Twitter data is 140 char and although this is an extreme limit, it likewise encourages more accurate and succinct communication </a:t>
            </a:r>
            <a:r>
              <a:rPr lang="en-US" baseline="30000" dirty="0"/>
              <a:t>[2] </a:t>
            </a:r>
          </a:p>
          <a:p>
            <a:r>
              <a:rPr lang="en-US" dirty="0"/>
              <a:t>Blogs or Corporate Web sites have more data but that data is carefully thought out also so like Twitter is accurate even though not as concise</a:t>
            </a:r>
          </a:p>
          <a:p>
            <a:r>
              <a:rPr lang="en-US" dirty="0"/>
              <a:t>In the past, behavioral researchers had two choices:</a:t>
            </a:r>
          </a:p>
          <a:p>
            <a:pPr lvl="2"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Expensive primary research through survey, interview or other costly methods that then had to be hand coded for classification</a:t>
            </a:r>
          </a:p>
          <a:p>
            <a:pPr lvl="2"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In such cases, there was a difference in coding between individuals or even with the same individual over time – a lack of uniformity</a:t>
            </a:r>
          </a:p>
          <a:p>
            <a:pPr lvl="2"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The other choice was to use widely available survey results that may not be directly related to your research question, are infrequent and aggregated</a:t>
            </a:r>
          </a:p>
          <a:p>
            <a:endParaRPr lang="en-US" dirty="0"/>
          </a:p>
          <a:p>
            <a:r>
              <a:rPr lang="en-US" dirty="0"/>
              <a:t> 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[1] Mining the Social Web, O'Reilly Media; 2 edition (October 20, 2013) By Matthew Russell                                                  </a:t>
            </a: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[2] Social Media Mining with R,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Packt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Publishing; (March 24, 2014) by Nathan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Danneman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Richard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Heimann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[3] Data Science from Scratch, O'Reilly Media, Joel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Grus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900" dirty="0"/>
              <a:t>[4] Yin, R. (2008).</a:t>
            </a:r>
            <a:r>
              <a:rPr lang="en-US" sz="900" i="1" dirty="0"/>
              <a:t>Case Study Research: Design and Methods</a:t>
            </a:r>
            <a:r>
              <a:rPr lang="en-US" sz="900" dirty="0"/>
              <a:t>. Thousand Oaks, CA: Sage Publications, Inc</a:t>
            </a:r>
          </a:p>
          <a:p>
            <a:r>
              <a:rPr lang="en-US" sz="900" dirty="0"/>
              <a:t>[5] </a:t>
            </a:r>
            <a:r>
              <a:rPr lang="x-none" sz="900" dirty="0"/>
              <a:t>Weick, K. (1979).  </a:t>
            </a:r>
            <a:r>
              <a:rPr lang="x-none" sz="900" i="1" dirty="0"/>
              <a:t>The Social Psychology of Organizing.</a:t>
            </a:r>
            <a:r>
              <a:rPr lang="x-none" sz="900" dirty="0"/>
              <a:t> New York, NY: McGraw-Hill.</a:t>
            </a:r>
            <a:endParaRPr lang="en-US" sz="900" dirty="0"/>
          </a:p>
          <a:p>
            <a:r>
              <a:rPr lang="en-US" sz="900" dirty="0"/>
              <a:t>[6] </a:t>
            </a:r>
            <a:r>
              <a:rPr lang="x-none" sz="900" dirty="0"/>
              <a:t>Czarniawska, B. (2008). </a:t>
            </a:r>
            <a:r>
              <a:rPr lang="x-none" sz="900" i="1" dirty="0"/>
              <a:t>A Theory of Organizing.</a:t>
            </a:r>
            <a:r>
              <a:rPr lang="x-none" sz="900" dirty="0"/>
              <a:t> Cheltenham, England: Edward Elgar Publishing. </a:t>
            </a:r>
            <a:endParaRPr lang="en-US" sz="900" dirty="0"/>
          </a:p>
          <a:p>
            <a:r>
              <a:rPr lang="en-US" sz="900" dirty="0"/>
              <a:t>[7] </a:t>
            </a:r>
            <a:r>
              <a:rPr lang="x-none" sz="900" dirty="0"/>
              <a:t>Creswell, J. (20</a:t>
            </a:r>
            <a:r>
              <a:rPr lang="en-US" sz="900" dirty="0"/>
              <a:t>12</a:t>
            </a:r>
            <a:r>
              <a:rPr lang="x-none" sz="900" dirty="0"/>
              <a:t>). </a:t>
            </a:r>
            <a:r>
              <a:rPr lang="x-none" sz="900" i="1" dirty="0"/>
              <a:t>Qualitative Inquiry &amp; Research Design: Choosing Among Five Approaches</a:t>
            </a:r>
            <a:r>
              <a:rPr lang="en-US" sz="900" i="1" dirty="0"/>
              <a:t> Third Edition</a:t>
            </a:r>
            <a:r>
              <a:rPr lang="x-none" sz="900" i="1" dirty="0"/>
              <a:t>.</a:t>
            </a:r>
            <a:r>
              <a:rPr lang="x-none" sz="900" dirty="0"/>
              <a:t> Thousand Oaks, CA: Sage Publications.</a:t>
            </a:r>
            <a:endParaRPr lang="en-US" sz="900" dirty="0"/>
          </a:p>
          <a:p>
            <a:r>
              <a:rPr lang="en-US" sz="900" dirty="0"/>
              <a:t>[8] Popper, Karl (1953/1957). Science: Conjectures and Refutations.  The Philosophy of Science: a Personal Report, edited by C.A. Mace. </a:t>
            </a:r>
            <a:r>
              <a:rPr lang="x-none" sz="900" dirty="0"/>
              <a:t> </a:t>
            </a:r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xmlns="" val="1924870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character of Social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245475" cy="3579812"/>
          </a:xfrm>
        </p:spPr>
        <p:txBody>
          <a:bodyPr/>
          <a:lstStyle/>
          <a:p>
            <a:r>
              <a:rPr lang="en-US" dirty="0"/>
              <a:t>In contrast to old methods, social media mining is:</a:t>
            </a:r>
          </a:p>
          <a:p>
            <a:pPr lvl="2"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Available at the individual level not as aggregates alone</a:t>
            </a:r>
          </a:p>
          <a:p>
            <a:pPr lvl="2"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Its continuous and not done infrequently </a:t>
            </a:r>
          </a:p>
          <a:p>
            <a:pPr lvl="2"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Its much easier to aggregate individual data than to disaggregate summaries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b="1" dirty="0"/>
              <a:t>This makes social media data ideal for time studies, how things vary over time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b="1" dirty="0"/>
              <a:t>In addition, it make it better suited for cross correlation, the association of elements in two different sets as opposed to correlation within a set  </a:t>
            </a:r>
          </a:p>
          <a:p>
            <a:endParaRPr lang="en-US" dirty="0"/>
          </a:p>
          <a:p>
            <a:r>
              <a:rPr lang="en-US" dirty="0"/>
              <a:t> 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[1] Mining the Social Web, O'Reilly Media; 2 edition (October 20, 2013) By Matthew Russell                                                  </a:t>
            </a: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[2] Social Media Mining with R,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Packt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Publishing; (March 24, 2014) by Nathan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Danneman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Richard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Heimann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[3] Data Science from Scratch, O'Reilly Media, Joel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Grus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900" dirty="0"/>
              <a:t>[4] Yin, R. (2008).</a:t>
            </a:r>
            <a:r>
              <a:rPr lang="en-US" sz="900" i="1" dirty="0"/>
              <a:t>Case Study Research: Design and Methods</a:t>
            </a:r>
            <a:r>
              <a:rPr lang="en-US" sz="900" dirty="0"/>
              <a:t>. Thousand Oaks, CA: Sage Publications, Inc</a:t>
            </a:r>
          </a:p>
          <a:p>
            <a:r>
              <a:rPr lang="en-US" sz="900" dirty="0"/>
              <a:t>[5] </a:t>
            </a:r>
            <a:r>
              <a:rPr lang="x-none" sz="900" dirty="0"/>
              <a:t>Weick, K. (1979).  </a:t>
            </a:r>
            <a:r>
              <a:rPr lang="x-none" sz="900" i="1" dirty="0"/>
              <a:t>The Social Psychology of Organizing.</a:t>
            </a:r>
            <a:r>
              <a:rPr lang="x-none" sz="900" dirty="0"/>
              <a:t> New York, NY: McGraw-Hill.</a:t>
            </a:r>
            <a:endParaRPr lang="en-US" sz="900" dirty="0"/>
          </a:p>
          <a:p>
            <a:r>
              <a:rPr lang="en-US" sz="900" dirty="0"/>
              <a:t>[6] </a:t>
            </a:r>
            <a:r>
              <a:rPr lang="x-none" sz="900" dirty="0"/>
              <a:t>Czarniawska, B. (2008). </a:t>
            </a:r>
            <a:r>
              <a:rPr lang="x-none" sz="900" i="1" dirty="0"/>
              <a:t>A Theory of Organizing.</a:t>
            </a:r>
            <a:r>
              <a:rPr lang="x-none" sz="900" dirty="0"/>
              <a:t> Cheltenham, England: Edward Elgar Publishing. </a:t>
            </a:r>
            <a:endParaRPr lang="en-US" sz="900" dirty="0"/>
          </a:p>
          <a:p>
            <a:r>
              <a:rPr lang="en-US" sz="900" dirty="0"/>
              <a:t>[7] </a:t>
            </a:r>
            <a:r>
              <a:rPr lang="x-none" sz="900" dirty="0"/>
              <a:t>Creswell, J. (20</a:t>
            </a:r>
            <a:r>
              <a:rPr lang="en-US" sz="900" dirty="0"/>
              <a:t>12</a:t>
            </a:r>
            <a:r>
              <a:rPr lang="x-none" sz="900" dirty="0"/>
              <a:t>). </a:t>
            </a:r>
            <a:r>
              <a:rPr lang="x-none" sz="900" i="1" dirty="0"/>
              <a:t>Qualitative Inquiry &amp; Research Design: Choosing Among Five Approaches</a:t>
            </a:r>
            <a:r>
              <a:rPr lang="en-US" sz="900" i="1" dirty="0"/>
              <a:t> Third Edition</a:t>
            </a:r>
            <a:r>
              <a:rPr lang="x-none" sz="900" i="1" dirty="0"/>
              <a:t>.</a:t>
            </a:r>
            <a:r>
              <a:rPr lang="x-none" sz="900" dirty="0"/>
              <a:t> Thousand Oaks, CA: Sage Publications.</a:t>
            </a:r>
            <a:endParaRPr lang="en-US" sz="900" dirty="0"/>
          </a:p>
          <a:p>
            <a:r>
              <a:rPr lang="en-US" sz="900" dirty="0"/>
              <a:t>[8] Popper, Karl (1953/1957). Science: Conjectures and Refutations.  The Philosophy of Science: a Personal Report, edited by C.A. Mace. </a:t>
            </a:r>
            <a:r>
              <a:rPr lang="x-none" sz="900" dirty="0"/>
              <a:t> </a:t>
            </a:r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xmlns="" val="1924870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data Measurement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245475" cy="3579812"/>
          </a:xfrm>
        </p:spPr>
        <p:txBody>
          <a:bodyPr/>
          <a:lstStyle/>
          <a:p>
            <a:r>
              <a:rPr lang="en-US" dirty="0"/>
              <a:t>Physical characteristics are comparatively easy to measure</a:t>
            </a:r>
          </a:p>
          <a:p>
            <a:r>
              <a:rPr lang="en-US" altLang="en-US" b="1" dirty="0"/>
              <a:t>To measure a behavior such as sentiment, proxy measures are proposed with the hope they reflect the behavior to be measured</a:t>
            </a:r>
          </a:p>
          <a:p>
            <a:r>
              <a:rPr lang="en-US" altLang="en-US" dirty="0"/>
              <a:t>A common pitfall, as we mentioned at the beginning of the course is </a:t>
            </a:r>
            <a:r>
              <a:rPr lang="en-US" altLang="en-US" dirty="0" err="1"/>
              <a:t>overfitting</a:t>
            </a:r>
            <a:r>
              <a:rPr lang="en-US" altLang="en-US" dirty="0"/>
              <a:t> data</a:t>
            </a:r>
          </a:p>
          <a:p>
            <a:r>
              <a:rPr lang="en-US" altLang="en-US" b="1" dirty="0"/>
              <a:t>This is the development of a model that purports a principle based on the fit of the model to test data but breaks down with more data </a:t>
            </a:r>
            <a:r>
              <a:rPr lang="en-US" altLang="en-US" dirty="0"/>
              <a:t>as it is widely applied </a:t>
            </a:r>
            <a:r>
              <a:rPr lang="en-US" altLang="en-US" b="1" dirty="0"/>
              <a:t> </a:t>
            </a:r>
          </a:p>
          <a:p>
            <a:r>
              <a:rPr lang="en-US" altLang="en-US" dirty="0"/>
              <a:t>A mitigation is to validate the model with data from different sets </a:t>
            </a:r>
            <a:endParaRPr lang="en-US" altLang="en-US" b="1" dirty="0"/>
          </a:p>
          <a:p>
            <a:endParaRPr lang="en-US" dirty="0"/>
          </a:p>
          <a:p>
            <a:r>
              <a:rPr lang="en-US" dirty="0"/>
              <a:t> 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[1] Mining the Social Web, O'Reilly Media; 2 edition (October 20, 2013) By Matthew Russell                                                  </a:t>
            </a: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[2] Social Media Mining with R,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Packt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Publishing; (March 24, 2014) by Nathan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Danneman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Richard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Heimann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[3] Data Science from Scratch, O'Reilly Media, Joel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Grus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900" dirty="0"/>
              <a:t>[4] Yin, R. (2008).</a:t>
            </a:r>
            <a:r>
              <a:rPr lang="en-US" sz="900" i="1" dirty="0"/>
              <a:t>Case Study Research: Design and Methods</a:t>
            </a:r>
            <a:r>
              <a:rPr lang="en-US" sz="900" dirty="0"/>
              <a:t>. Thousand Oaks, CA: Sage Publications, Inc</a:t>
            </a:r>
          </a:p>
          <a:p>
            <a:r>
              <a:rPr lang="en-US" sz="900" dirty="0"/>
              <a:t>[5] </a:t>
            </a:r>
            <a:r>
              <a:rPr lang="x-none" sz="900" dirty="0"/>
              <a:t>Weick, K. (1979).  </a:t>
            </a:r>
            <a:r>
              <a:rPr lang="x-none" sz="900" i="1" dirty="0"/>
              <a:t>The Social Psychology of Organizing.</a:t>
            </a:r>
            <a:r>
              <a:rPr lang="x-none" sz="900" dirty="0"/>
              <a:t> New York, NY: McGraw-Hill.</a:t>
            </a:r>
            <a:endParaRPr lang="en-US" sz="900" dirty="0"/>
          </a:p>
          <a:p>
            <a:r>
              <a:rPr lang="en-US" sz="900" dirty="0"/>
              <a:t>[6] </a:t>
            </a:r>
            <a:r>
              <a:rPr lang="x-none" sz="900" dirty="0"/>
              <a:t>Czarniawska, B. (2008). </a:t>
            </a:r>
            <a:r>
              <a:rPr lang="x-none" sz="900" i="1" dirty="0"/>
              <a:t>A Theory of Organizing.</a:t>
            </a:r>
            <a:r>
              <a:rPr lang="x-none" sz="900" dirty="0"/>
              <a:t> Cheltenham, England: Edward Elgar Publishing. </a:t>
            </a:r>
            <a:endParaRPr lang="en-US" sz="900" dirty="0"/>
          </a:p>
          <a:p>
            <a:r>
              <a:rPr lang="en-US" sz="900" dirty="0"/>
              <a:t>[7] </a:t>
            </a:r>
            <a:r>
              <a:rPr lang="x-none" sz="900" dirty="0"/>
              <a:t>Creswell, J. (20</a:t>
            </a:r>
            <a:r>
              <a:rPr lang="en-US" sz="900" dirty="0"/>
              <a:t>12</a:t>
            </a:r>
            <a:r>
              <a:rPr lang="x-none" sz="900" dirty="0"/>
              <a:t>). </a:t>
            </a:r>
            <a:r>
              <a:rPr lang="x-none" sz="900" i="1" dirty="0"/>
              <a:t>Qualitative Inquiry &amp; Research Design: Choosing Among Five Approaches</a:t>
            </a:r>
            <a:r>
              <a:rPr lang="en-US" sz="900" i="1" dirty="0"/>
              <a:t> Third Edition</a:t>
            </a:r>
            <a:r>
              <a:rPr lang="x-none" sz="900" i="1" dirty="0"/>
              <a:t>.</a:t>
            </a:r>
            <a:r>
              <a:rPr lang="x-none" sz="900" dirty="0"/>
              <a:t> Thousand Oaks, CA: Sage Publications.</a:t>
            </a:r>
            <a:endParaRPr lang="en-US" sz="900" dirty="0"/>
          </a:p>
          <a:p>
            <a:r>
              <a:rPr lang="en-US" sz="900" dirty="0"/>
              <a:t>[8] Popper, Karl (1953/1957). Science: Conjectures and Refutations.  The Philosophy of Science: a Personal Report, edited by C.A. Mace. </a:t>
            </a:r>
            <a:r>
              <a:rPr lang="x-none" sz="900" dirty="0"/>
              <a:t> </a:t>
            </a:r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xmlns="" val="1924870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data Measurement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245475" cy="4005262"/>
          </a:xfrm>
        </p:spPr>
        <p:txBody>
          <a:bodyPr/>
          <a:lstStyle/>
          <a:p>
            <a:r>
              <a:rPr lang="en-US" dirty="0"/>
              <a:t>Another issue is mixtures of relationships, in which not one pattern but multiple, often conflicting patterns can emerge from the data</a:t>
            </a:r>
            <a:endParaRPr lang="en-US" baseline="30000" dirty="0"/>
          </a:p>
          <a:p>
            <a:r>
              <a:rPr lang="en-US" altLang="en-US" b="1" dirty="0"/>
              <a:t>It is a bigger problem </a:t>
            </a:r>
            <a:r>
              <a:rPr lang="en-US" altLang="en-US" dirty="0"/>
              <a:t>with social media data that covers long periods of time, groups and individuals </a:t>
            </a:r>
            <a:r>
              <a:rPr lang="en-US" baseline="30000" dirty="0"/>
              <a:t>[2]</a:t>
            </a:r>
          </a:p>
          <a:p>
            <a:r>
              <a:rPr lang="en-US" altLang="en-US" b="1" dirty="0"/>
              <a:t>With a volatile medium like Twitter, another issue is statistically significant findings that really don’t have any behavioral meaning</a:t>
            </a:r>
          </a:p>
          <a:p>
            <a:r>
              <a:rPr lang="en-US" altLang="en-US" dirty="0"/>
              <a:t>The book example, finding  2% increase in positive sentiment for some issue today than yesterday. That stream of consciousness can change day to day</a:t>
            </a:r>
          </a:p>
          <a:p>
            <a:r>
              <a:rPr lang="en-US" altLang="en-US" b="1" dirty="0"/>
              <a:t>Another challenge is selecting data based on the dependent variable: </a:t>
            </a:r>
          </a:p>
          <a:p>
            <a:pPr lvl="2"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The find factors for success in modeling, you look at successful models and see they are all tall and conclude that being tall results in success</a:t>
            </a:r>
          </a:p>
          <a:p>
            <a:pPr lvl="2"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The solution is to study both successful ad unsuccessful </a:t>
            </a:r>
          </a:p>
          <a:p>
            <a:endParaRPr lang="en-US" altLang="en-US" b="1" dirty="0"/>
          </a:p>
          <a:p>
            <a:endParaRPr lang="en-US" dirty="0"/>
          </a:p>
          <a:p>
            <a:r>
              <a:rPr lang="en-US" dirty="0"/>
              <a:t> 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[1] Mining the Social Web, O'Reilly Media; 2 edition (October 20, 2013) By Matthew Russell                                                  </a:t>
            </a: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[2] Social Media Mining with R,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Packt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Publishing; (March 24, 2014) by Nathan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Danneman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Richard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Heimann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[3] Data Science from Scratch, O'Reilly Media, Joel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Grus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900" dirty="0"/>
              <a:t>[4] Yin, R. (2008).</a:t>
            </a:r>
            <a:r>
              <a:rPr lang="en-US" sz="900" i="1" dirty="0"/>
              <a:t>Case Study Research: Design and Methods</a:t>
            </a:r>
            <a:r>
              <a:rPr lang="en-US" sz="900" dirty="0"/>
              <a:t>. Thousand Oaks, CA: Sage Publications, Inc</a:t>
            </a:r>
          </a:p>
          <a:p>
            <a:r>
              <a:rPr lang="en-US" sz="900" dirty="0"/>
              <a:t>[5] </a:t>
            </a:r>
            <a:r>
              <a:rPr lang="x-none" sz="900" dirty="0"/>
              <a:t>Weick, K. (1979).  </a:t>
            </a:r>
            <a:r>
              <a:rPr lang="x-none" sz="900" i="1" dirty="0"/>
              <a:t>The Social Psychology of Organizing.</a:t>
            </a:r>
            <a:r>
              <a:rPr lang="x-none" sz="900" dirty="0"/>
              <a:t> New York, NY: McGraw-Hill.</a:t>
            </a:r>
            <a:endParaRPr lang="en-US" sz="900" dirty="0"/>
          </a:p>
          <a:p>
            <a:r>
              <a:rPr lang="en-US" sz="900" dirty="0"/>
              <a:t>[6] </a:t>
            </a:r>
            <a:r>
              <a:rPr lang="x-none" sz="900" dirty="0"/>
              <a:t>Czarniawska, B. (2008). </a:t>
            </a:r>
            <a:r>
              <a:rPr lang="x-none" sz="900" i="1" dirty="0"/>
              <a:t>A Theory of Organizing.</a:t>
            </a:r>
            <a:r>
              <a:rPr lang="x-none" sz="900" dirty="0"/>
              <a:t> Cheltenham, England: Edward Elgar Publishing. </a:t>
            </a:r>
            <a:endParaRPr lang="en-US" sz="900" dirty="0"/>
          </a:p>
          <a:p>
            <a:r>
              <a:rPr lang="en-US" sz="900" dirty="0"/>
              <a:t>[7] </a:t>
            </a:r>
            <a:r>
              <a:rPr lang="x-none" sz="900" dirty="0"/>
              <a:t>Creswell, J. (20</a:t>
            </a:r>
            <a:r>
              <a:rPr lang="en-US" sz="900" dirty="0"/>
              <a:t>12</a:t>
            </a:r>
            <a:r>
              <a:rPr lang="x-none" sz="900" dirty="0"/>
              <a:t>). </a:t>
            </a:r>
            <a:r>
              <a:rPr lang="x-none" sz="900" i="1" dirty="0"/>
              <a:t>Qualitative Inquiry &amp; Research Design: Choosing Among Five Approaches</a:t>
            </a:r>
            <a:r>
              <a:rPr lang="en-US" sz="900" i="1" dirty="0"/>
              <a:t> Third Edition</a:t>
            </a:r>
            <a:r>
              <a:rPr lang="x-none" sz="900" i="1" dirty="0"/>
              <a:t>.</a:t>
            </a:r>
            <a:r>
              <a:rPr lang="x-none" sz="900" dirty="0"/>
              <a:t> Thousand Oaks, CA: Sage Publications.</a:t>
            </a:r>
            <a:endParaRPr lang="en-US" sz="900" dirty="0"/>
          </a:p>
          <a:p>
            <a:r>
              <a:rPr lang="en-US" sz="900" dirty="0"/>
              <a:t>[8] Popper, Karl (1953/1957). Science: Conjectures and Refutations.  The Philosophy of Science: a Personal Report, edited by C.A. Mace. </a:t>
            </a:r>
            <a:r>
              <a:rPr lang="x-none" sz="900" dirty="0"/>
              <a:t> </a:t>
            </a:r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xmlns="" val="1924870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and unsupervised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245475" cy="4005262"/>
          </a:xfrm>
        </p:spPr>
        <p:txBody>
          <a:bodyPr/>
          <a:lstStyle/>
          <a:p>
            <a:r>
              <a:rPr lang="en-US" altLang="en-US" dirty="0"/>
              <a:t>Supervised mining is to use data that has been tagged or labeled to perform mining actions</a:t>
            </a:r>
          </a:p>
          <a:p>
            <a:r>
              <a:rPr lang="en-US" altLang="en-US" dirty="0"/>
              <a:t>We have talked about lexicon based supervised mining: the lexicon </a:t>
            </a:r>
            <a:r>
              <a:rPr lang="en-US" altLang="en-US" dirty="0" err="1"/>
              <a:t>hass</a:t>
            </a:r>
            <a:r>
              <a:rPr lang="en-US" altLang="en-US" dirty="0"/>
              <a:t> been tagged as positive or negative sentiment</a:t>
            </a:r>
          </a:p>
          <a:p>
            <a:r>
              <a:rPr lang="en-US" altLang="en-US" b="1" dirty="0"/>
              <a:t>Many approaches to data mining involve “training” data sets that have been tagged or scored as having a certain outcome </a:t>
            </a:r>
          </a:p>
          <a:p>
            <a:r>
              <a:rPr lang="en-US" altLang="en-US" dirty="0"/>
              <a:t>In this manner, </a:t>
            </a:r>
            <a:r>
              <a:rPr lang="en-US" altLang="en-US" b="1" dirty="0"/>
              <a:t>the other attributes can be formed into a model to predict the outcome</a:t>
            </a:r>
          </a:p>
          <a:p>
            <a:r>
              <a:rPr lang="en-US" altLang="en-US" b="1" dirty="0"/>
              <a:t>Unsupervised learning, on the other hand, does not require a training set with an outcome already labeled</a:t>
            </a:r>
          </a:p>
          <a:p>
            <a:endParaRPr lang="en-US" dirty="0"/>
          </a:p>
          <a:p>
            <a:r>
              <a:rPr lang="en-US" dirty="0"/>
              <a:t> 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[1] Mining the Social Web, O'Reilly Media; 2 edition (October 20, 2013) By Matthew Russell                                                  </a:t>
            </a: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[2] Social Media Mining with R,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Packt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Publishing; (March 24, 2014) by Nathan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Danneman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Richard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Heimann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[3] Data Science from Scratch, O'Reilly Media, Joel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Grus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900" dirty="0"/>
              <a:t>[4] Yin, R. (2008).</a:t>
            </a:r>
            <a:r>
              <a:rPr lang="en-US" sz="900" i="1" dirty="0"/>
              <a:t>Case Study Research: Design and Methods</a:t>
            </a:r>
            <a:r>
              <a:rPr lang="en-US" sz="900" dirty="0"/>
              <a:t>. Thousand Oaks, CA: Sage Publications, Inc</a:t>
            </a:r>
          </a:p>
          <a:p>
            <a:r>
              <a:rPr lang="en-US" sz="900" dirty="0"/>
              <a:t>[5] </a:t>
            </a:r>
            <a:r>
              <a:rPr lang="x-none" sz="900" dirty="0"/>
              <a:t>Weick, K. (1979).  </a:t>
            </a:r>
            <a:r>
              <a:rPr lang="x-none" sz="900" i="1" dirty="0"/>
              <a:t>The Social Psychology of Organizing.</a:t>
            </a:r>
            <a:r>
              <a:rPr lang="x-none" sz="900" dirty="0"/>
              <a:t> New York, NY: McGraw-Hill.</a:t>
            </a:r>
            <a:endParaRPr lang="en-US" sz="900" dirty="0"/>
          </a:p>
          <a:p>
            <a:r>
              <a:rPr lang="en-US" sz="900" dirty="0"/>
              <a:t>[6] </a:t>
            </a:r>
            <a:r>
              <a:rPr lang="x-none" sz="900" dirty="0"/>
              <a:t>Czarniawska, B. (2008). </a:t>
            </a:r>
            <a:r>
              <a:rPr lang="x-none" sz="900" i="1" dirty="0"/>
              <a:t>A Theory of Organizing.</a:t>
            </a:r>
            <a:r>
              <a:rPr lang="x-none" sz="900" dirty="0"/>
              <a:t> Cheltenham, England: Edward Elgar Publishing. </a:t>
            </a:r>
            <a:endParaRPr lang="en-US" sz="900" dirty="0"/>
          </a:p>
          <a:p>
            <a:r>
              <a:rPr lang="en-US" sz="900" dirty="0"/>
              <a:t>[7] </a:t>
            </a:r>
            <a:r>
              <a:rPr lang="x-none" sz="900" dirty="0"/>
              <a:t>Creswell, J. (20</a:t>
            </a:r>
            <a:r>
              <a:rPr lang="en-US" sz="900" dirty="0"/>
              <a:t>12</a:t>
            </a:r>
            <a:r>
              <a:rPr lang="x-none" sz="900" dirty="0"/>
              <a:t>). </a:t>
            </a:r>
            <a:r>
              <a:rPr lang="x-none" sz="900" i="1" dirty="0"/>
              <a:t>Qualitative Inquiry &amp; Research Design: Choosing Among Five Approaches</a:t>
            </a:r>
            <a:r>
              <a:rPr lang="en-US" sz="900" i="1" dirty="0"/>
              <a:t> Third Edition</a:t>
            </a:r>
            <a:r>
              <a:rPr lang="x-none" sz="900" i="1" dirty="0"/>
              <a:t>.</a:t>
            </a:r>
            <a:r>
              <a:rPr lang="x-none" sz="900" dirty="0"/>
              <a:t> Thousand Oaks, CA: Sage Publications.</a:t>
            </a:r>
            <a:endParaRPr lang="en-US" sz="900" dirty="0"/>
          </a:p>
          <a:p>
            <a:r>
              <a:rPr lang="en-US" sz="900" dirty="0"/>
              <a:t>[8] Popper, Karl (1953/1957). Science: Conjectures and Refutations.  The Philosophy of Science: a Personal Report, edited by C.A. Mace. </a:t>
            </a:r>
            <a:r>
              <a:rPr lang="x-none" sz="900" dirty="0"/>
              <a:t> </a:t>
            </a:r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xmlns="" val="1924870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</a:t>
            </a:r>
            <a:r>
              <a:rPr lang="en-US" dirty="0" err="1"/>
              <a:t>bayes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245475" cy="4005262"/>
          </a:xfrm>
        </p:spPr>
        <p:txBody>
          <a:bodyPr/>
          <a:lstStyle/>
          <a:p>
            <a:r>
              <a:rPr lang="en-US" altLang="en-US" dirty="0"/>
              <a:t>This is a classifier, Supervised mining is to use data that has been tagged or labeled to perform mining actions</a:t>
            </a:r>
          </a:p>
          <a:p>
            <a:r>
              <a:rPr lang="en-US" dirty="0"/>
              <a:t>A classifier assigns new objects to classes</a:t>
            </a:r>
          </a:p>
          <a:p>
            <a:r>
              <a:rPr lang="en-US" dirty="0"/>
              <a:t>Naïve </a:t>
            </a:r>
            <a:r>
              <a:rPr lang="en-US" dirty="0" err="1"/>
              <a:t>Bayes</a:t>
            </a:r>
            <a:r>
              <a:rPr lang="en-US" dirty="0"/>
              <a:t> is a supervised mining approach </a:t>
            </a:r>
          </a:p>
          <a:p>
            <a:r>
              <a:rPr lang="en-US" dirty="0"/>
              <a:t>With Naïve </a:t>
            </a:r>
            <a:r>
              <a:rPr lang="en-US" dirty="0" err="1"/>
              <a:t>Bayes</a:t>
            </a:r>
            <a:r>
              <a:rPr lang="en-US" dirty="0"/>
              <a:t>, we have a training set of labeled input that “trains” the algorithm</a:t>
            </a:r>
          </a:p>
          <a:p>
            <a:r>
              <a:rPr lang="en-US" dirty="0"/>
              <a:t>The algorithm can then classify new, unlabeled documents into the correct class</a:t>
            </a:r>
          </a:p>
          <a:p>
            <a:r>
              <a:rPr lang="en-US" dirty="0"/>
              <a:t>The naïve adjective is given because he approach assumes all data are independent</a:t>
            </a:r>
          </a:p>
          <a:p>
            <a:r>
              <a:rPr lang="en-US" dirty="0"/>
              <a:t>It is often used in spam detection</a:t>
            </a:r>
          </a:p>
          <a:p>
            <a:r>
              <a:rPr lang="en-US" dirty="0"/>
              <a:t> 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[1] Mining the Social Web, O'Reilly Media; 2 edition (October 20, 2013) By Matthew Russell                                                  </a:t>
            </a: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[2] Social Media Mining with R,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Packt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Publishing; (March 24, 2014) by Nathan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Danneman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Richard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Heimann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[3] Data Science from Scratch, O'Reilly Media, Joel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Grus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900" dirty="0"/>
              <a:t>[4] Yin, R. (2008).</a:t>
            </a:r>
            <a:r>
              <a:rPr lang="en-US" sz="900" i="1" dirty="0"/>
              <a:t>Case Study Research: Design and Methods</a:t>
            </a:r>
            <a:r>
              <a:rPr lang="en-US" sz="900" dirty="0"/>
              <a:t>. Thousand Oaks, CA: Sage Publications, Inc</a:t>
            </a:r>
          </a:p>
          <a:p>
            <a:r>
              <a:rPr lang="en-US" sz="900" dirty="0"/>
              <a:t>[5] </a:t>
            </a:r>
            <a:r>
              <a:rPr lang="x-none" sz="900" dirty="0"/>
              <a:t>Weick, K. (1979).  </a:t>
            </a:r>
            <a:r>
              <a:rPr lang="x-none" sz="900" i="1" dirty="0"/>
              <a:t>The Social Psychology of Organizing.</a:t>
            </a:r>
            <a:r>
              <a:rPr lang="x-none" sz="900" dirty="0"/>
              <a:t> New York, NY: McGraw-Hill.</a:t>
            </a:r>
            <a:endParaRPr lang="en-US" sz="900" dirty="0"/>
          </a:p>
          <a:p>
            <a:r>
              <a:rPr lang="en-US" sz="900" dirty="0"/>
              <a:t>[6] </a:t>
            </a:r>
            <a:r>
              <a:rPr lang="x-none" sz="900" dirty="0"/>
              <a:t>Czarniawska, B. (2008). </a:t>
            </a:r>
            <a:r>
              <a:rPr lang="x-none" sz="900" i="1" dirty="0"/>
              <a:t>A Theory of Organizing.</a:t>
            </a:r>
            <a:r>
              <a:rPr lang="x-none" sz="900" dirty="0"/>
              <a:t> Cheltenham, England: Edward Elgar Publishing. </a:t>
            </a:r>
            <a:endParaRPr lang="en-US" sz="900" dirty="0"/>
          </a:p>
          <a:p>
            <a:r>
              <a:rPr lang="en-US" sz="900" dirty="0"/>
              <a:t>[7] </a:t>
            </a:r>
            <a:r>
              <a:rPr lang="x-none" sz="900" dirty="0"/>
              <a:t>Creswell, J. (20</a:t>
            </a:r>
            <a:r>
              <a:rPr lang="en-US" sz="900" dirty="0"/>
              <a:t>12</a:t>
            </a:r>
            <a:r>
              <a:rPr lang="x-none" sz="900" dirty="0"/>
              <a:t>). </a:t>
            </a:r>
            <a:r>
              <a:rPr lang="x-none" sz="900" i="1" dirty="0"/>
              <a:t>Qualitative Inquiry &amp; Research Design: Choosing Among Five Approaches</a:t>
            </a:r>
            <a:r>
              <a:rPr lang="en-US" sz="900" i="1" dirty="0"/>
              <a:t> Third Edition</a:t>
            </a:r>
            <a:r>
              <a:rPr lang="x-none" sz="900" i="1" dirty="0"/>
              <a:t>.</a:t>
            </a:r>
            <a:r>
              <a:rPr lang="x-none" sz="900" dirty="0"/>
              <a:t> Thousand Oaks, CA: Sage Publications.</a:t>
            </a:r>
            <a:endParaRPr lang="en-US" sz="900" dirty="0"/>
          </a:p>
          <a:p>
            <a:r>
              <a:rPr lang="en-US" sz="900" dirty="0"/>
              <a:t>[8] Popper, Karl (1953/1957). Science: Conjectures and Refutations.  The Philosophy of Science: a Personal Report, edited by C.A. Mace. </a:t>
            </a:r>
            <a:r>
              <a:rPr lang="x-none" sz="900" dirty="0"/>
              <a:t> </a:t>
            </a:r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xmlns="" val="1924870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</a:t>
            </a:r>
            <a:r>
              <a:rPr lang="en-US" dirty="0" err="1"/>
              <a:t>bayes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245475" cy="4005262"/>
          </a:xfrm>
        </p:spPr>
        <p:txBody>
          <a:bodyPr/>
          <a:lstStyle/>
          <a:p>
            <a:r>
              <a:rPr lang="en-US" altLang="en-US" dirty="0"/>
              <a:t>Assume that some tweets might be spam and you want to develop a classifier to filter them automatically</a:t>
            </a:r>
          </a:p>
          <a:p>
            <a:r>
              <a:rPr lang="en-US" altLang="en-US" dirty="0"/>
              <a:t>Words like </a:t>
            </a:r>
            <a:r>
              <a:rPr lang="en-US" altLang="en-US" dirty="0" err="1"/>
              <a:t>viagra</a:t>
            </a:r>
            <a:r>
              <a:rPr lang="en-US" altLang="en-US" dirty="0"/>
              <a:t> and terms like authentic </a:t>
            </a:r>
            <a:r>
              <a:rPr lang="en-US" altLang="en-US" dirty="0" err="1"/>
              <a:t>rolex</a:t>
            </a:r>
            <a:r>
              <a:rPr lang="en-US" altLang="en-US" dirty="0"/>
              <a:t> could be words that tip you off </a:t>
            </a:r>
            <a:r>
              <a:rPr lang="en-US" altLang="en-US" baseline="30000" dirty="0"/>
              <a:t>[3]</a:t>
            </a:r>
          </a:p>
          <a:p>
            <a:r>
              <a:rPr lang="en-US" altLang="en-US" dirty="0"/>
              <a:t>We could look at a training set of both spam and non-spam and note the % of tweets in each that contain such words</a:t>
            </a:r>
          </a:p>
          <a:p>
            <a:r>
              <a:rPr lang="en-US" altLang="en-US" dirty="0"/>
              <a:t>If we take the example of </a:t>
            </a:r>
            <a:r>
              <a:rPr lang="en-US" altLang="en-US" dirty="0" err="1"/>
              <a:t>viagra</a:t>
            </a:r>
            <a:r>
              <a:rPr lang="en-US" altLang="en-US" dirty="0"/>
              <a:t> and find that 50% of spam contains that word but only 1% of non spam contains it then we can calculate probability of spam</a:t>
            </a:r>
          </a:p>
          <a:p>
            <a:r>
              <a:rPr lang="en-US" altLang="en-US" dirty="0"/>
              <a:t>The formula is </a:t>
            </a:r>
            <a:r>
              <a:rPr lang="en-US" i="1" dirty="0">
                <a:solidFill>
                  <a:srgbClr val="FF0000"/>
                </a:solidFill>
              </a:rPr>
              <a:t>P(S|V )= P(V|S)  / (P(V|S )+ P(V |~S)</a:t>
            </a:r>
          </a:p>
          <a:p>
            <a:r>
              <a:rPr lang="en-US" dirty="0"/>
              <a:t>So with our %s: P(S|V) = (.5) / (.5 -.01) = .98 or 98% of messages with </a:t>
            </a:r>
            <a:r>
              <a:rPr lang="en-US" dirty="0" err="1"/>
              <a:t>viagra</a:t>
            </a:r>
            <a:r>
              <a:rPr lang="en-US" dirty="0"/>
              <a:t> are spam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[1] Mining the Social Web, O'Reilly Media; 2 edition (October 20, 2013) By Matthew Russell                                                  </a:t>
            </a: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[2] Social Media Mining with R,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Packt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Publishing; (March 24, 2014) by Nathan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Danneman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Richard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Heimann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[3] Data Science from Scratch, O'Reilly Media, Joel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Grus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900" dirty="0"/>
              <a:t>[4] Yin, R. (2008).</a:t>
            </a:r>
            <a:r>
              <a:rPr lang="en-US" sz="900" i="1" dirty="0"/>
              <a:t>Case Study Research: Design and Methods</a:t>
            </a:r>
            <a:r>
              <a:rPr lang="en-US" sz="900" dirty="0"/>
              <a:t>. Thousand Oaks, CA: Sage Publications, Inc</a:t>
            </a:r>
          </a:p>
          <a:p>
            <a:r>
              <a:rPr lang="en-US" sz="900" dirty="0"/>
              <a:t>[5] </a:t>
            </a:r>
            <a:r>
              <a:rPr lang="x-none" sz="900" dirty="0"/>
              <a:t>Weick, K. (1979).  </a:t>
            </a:r>
            <a:r>
              <a:rPr lang="x-none" sz="900" i="1" dirty="0"/>
              <a:t>The Social Psychology of Organizing.</a:t>
            </a:r>
            <a:r>
              <a:rPr lang="x-none" sz="900" dirty="0"/>
              <a:t> New York, NY: McGraw-Hill.</a:t>
            </a:r>
            <a:endParaRPr lang="en-US" sz="900" dirty="0"/>
          </a:p>
          <a:p>
            <a:r>
              <a:rPr lang="en-US" sz="900" dirty="0"/>
              <a:t>[6] </a:t>
            </a:r>
            <a:r>
              <a:rPr lang="x-none" sz="900" dirty="0"/>
              <a:t>Czarniawska, B. (2008). </a:t>
            </a:r>
            <a:r>
              <a:rPr lang="x-none" sz="900" i="1" dirty="0"/>
              <a:t>A Theory of Organizing.</a:t>
            </a:r>
            <a:r>
              <a:rPr lang="x-none" sz="900" dirty="0"/>
              <a:t> Cheltenham, England: Edward Elgar Publishing. </a:t>
            </a:r>
            <a:endParaRPr lang="en-US" sz="900" dirty="0"/>
          </a:p>
          <a:p>
            <a:r>
              <a:rPr lang="en-US" sz="900" dirty="0"/>
              <a:t>[7] </a:t>
            </a:r>
            <a:r>
              <a:rPr lang="x-none" sz="900" dirty="0"/>
              <a:t>Creswell, J. (20</a:t>
            </a:r>
            <a:r>
              <a:rPr lang="en-US" sz="900" dirty="0"/>
              <a:t>12</a:t>
            </a:r>
            <a:r>
              <a:rPr lang="x-none" sz="900" dirty="0"/>
              <a:t>). </a:t>
            </a:r>
            <a:r>
              <a:rPr lang="x-none" sz="900" i="1" dirty="0"/>
              <a:t>Qualitative Inquiry &amp; Research Design: Choosing Among Five Approaches</a:t>
            </a:r>
            <a:r>
              <a:rPr lang="en-US" sz="900" i="1" dirty="0"/>
              <a:t> Third Edition</a:t>
            </a:r>
            <a:r>
              <a:rPr lang="x-none" sz="900" i="1" dirty="0"/>
              <a:t>.</a:t>
            </a:r>
            <a:r>
              <a:rPr lang="x-none" sz="900" dirty="0"/>
              <a:t> Thousand Oaks, CA: Sage Publications.</a:t>
            </a:r>
            <a:endParaRPr lang="en-US" sz="900" dirty="0"/>
          </a:p>
          <a:p>
            <a:r>
              <a:rPr lang="en-US" sz="900" dirty="0"/>
              <a:t>[8] Popper, Karl (1953/1957). Science: Conjectures and Refutations.  The Philosophy of Science: a Personal Report, edited by C.A. Mace. </a:t>
            </a:r>
            <a:r>
              <a:rPr lang="x-none" sz="900" dirty="0"/>
              <a:t> </a:t>
            </a:r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xmlns="" val="1924870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8006A7-2BBA-4AC2-8780-BA1090C38D8E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grpSp>
        <p:nvGrpSpPr>
          <p:cNvPr id="3" name="Group 67"/>
          <p:cNvGrpSpPr/>
          <p:nvPr/>
        </p:nvGrpSpPr>
        <p:grpSpPr>
          <a:xfrm>
            <a:off x="1371600" y="918519"/>
            <a:ext cx="6661942" cy="4948881"/>
            <a:chOff x="1110458" y="1754189"/>
            <a:chExt cx="6661942" cy="4473575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110458" y="1754189"/>
              <a:ext cx="6573838" cy="44735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H="1" flipV="1">
              <a:off x="5621337" y="1828800"/>
              <a:ext cx="614363" cy="8175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6354762" y="2905125"/>
              <a:ext cx="201613" cy="16192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6816725" y="1952625"/>
              <a:ext cx="495300" cy="4730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022975" y="2425700"/>
              <a:ext cx="1714500" cy="1665288"/>
            </a:xfrm>
            <a:custGeom>
              <a:avLst/>
              <a:gdLst>
                <a:gd name="T0" fmla="*/ 760 w 1080"/>
                <a:gd name="T1" fmla="*/ 38 h 1049"/>
                <a:gd name="T2" fmla="*/ 823 w 1080"/>
                <a:gd name="T3" fmla="*/ 38 h 1049"/>
                <a:gd name="T4" fmla="*/ 906 w 1080"/>
                <a:gd name="T5" fmla="*/ 83 h 1049"/>
                <a:gd name="T6" fmla="*/ 1079 w 1080"/>
                <a:gd name="T7" fmla="*/ 325 h 1049"/>
                <a:gd name="T8" fmla="*/ 1073 w 1080"/>
                <a:gd name="T9" fmla="*/ 434 h 1049"/>
                <a:gd name="T10" fmla="*/ 955 w 1080"/>
                <a:gd name="T11" fmla="*/ 518 h 1049"/>
                <a:gd name="T12" fmla="*/ 858 w 1080"/>
                <a:gd name="T13" fmla="*/ 582 h 1049"/>
                <a:gd name="T14" fmla="*/ 737 w 1080"/>
                <a:gd name="T15" fmla="*/ 441 h 1049"/>
                <a:gd name="T16" fmla="*/ 784 w 1080"/>
                <a:gd name="T17" fmla="*/ 403 h 1049"/>
                <a:gd name="T18" fmla="*/ 823 w 1080"/>
                <a:gd name="T19" fmla="*/ 373 h 1049"/>
                <a:gd name="T20" fmla="*/ 741 w 1080"/>
                <a:gd name="T21" fmla="*/ 251 h 1049"/>
                <a:gd name="T22" fmla="*/ 510 w 1080"/>
                <a:gd name="T23" fmla="*/ 403 h 1049"/>
                <a:gd name="T24" fmla="*/ 735 w 1080"/>
                <a:gd name="T25" fmla="*/ 700 h 1049"/>
                <a:gd name="T26" fmla="*/ 927 w 1080"/>
                <a:gd name="T27" fmla="*/ 564 h 1049"/>
                <a:gd name="T28" fmla="*/ 926 w 1080"/>
                <a:gd name="T29" fmla="*/ 1048 h 1049"/>
                <a:gd name="T30" fmla="*/ 439 w 1080"/>
                <a:gd name="T31" fmla="*/ 1048 h 1049"/>
                <a:gd name="T32" fmla="*/ 437 w 1080"/>
                <a:gd name="T33" fmla="*/ 320 h 1049"/>
                <a:gd name="T34" fmla="*/ 325 w 1080"/>
                <a:gd name="T35" fmla="*/ 390 h 1049"/>
                <a:gd name="T36" fmla="*/ 226 w 1080"/>
                <a:gd name="T37" fmla="*/ 390 h 1049"/>
                <a:gd name="T38" fmla="*/ 215 w 1080"/>
                <a:gd name="T39" fmla="*/ 376 h 1049"/>
                <a:gd name="T40" fmla="*/ 141 w 1080"/>
                <a:gd name="T41" fmla="*/ 277 h 1049"/>
                <a:gd name="T42" fmla="*/ 0 w 1080"/>
                <a:gd name="T43" fmla="*/ 105 h 1049"/>
                <a:gd name="T44" fmla="*/ 160 w 1080"/>
                <a:gd name="T45" fmla="*/ 0 h 1049"/>
                <a:gd name="T46" fmla="*/ 261 w 1080"/>
                <a:gd name="T47" fmla="*/ 130 h 1049"/>
                <a:gd name="T48" fmla="*/ 289 w 1080"/>
                <a:gd name="T49" fmla="*/ 155 h 1049"/>
                <a:gd name="T50" fmla="*/ 493 w 1080"/>
                <a:gd name="T51" fmla="*/ 38 h 1049"/>
                <a:gd name="T52" fmla="*/ 577 w 1080"/>
                <a:gd name="T53" fmla="*/ 38 h 1049"/>
                <a:gd name="T54" fmla="*/ 760 w 1080"/>
                <a:gd name="T55" fmla="*/ 3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80" h="1049">
                  <a:moveTo>
                    <a:pt x="760" y="38"/>
                  </a:moveTo>
                  <a:lnTo>
                    <a:pt x="823" y="38"/>
                  </a:lnTo>
                  <a:lnTo>
                    <a:pt x="906" y="83"/>
                  </a:lnTo>
                  <a:lnTo>
                    <a:pt x="1079" y="325"/>
                  </a:lnTo>
                  <a:lnTo>
                    <a:pt x="1073" y="434"/>
                  </a:lnTo>
                  <a:lnTo>
                    <a:pt x="955" y="518"/>
                  </a:lnTo>
                  <a:lnTo>
                    <a:pt x="858" y="582"/>
                  </a:lnTo>
                  <a:lnTo>
                    <a:pt x="737" y="441"/>
                  </a:lnTo>
                  <a:lnTo>
                    <a:pt x="784" y="403"/>
                  </a:lnTo>
                  <a:lnTo>
                    <a:pt x="823" y="373"/>
                  </a:lnTo>
                  <a:lnTo>
                    <a:pt x="741" y="251"/>
                  </a:lnTo>
                  <a:lnTo>
                    <a:pt x="510" y="403"/>
                  </a:lnTo>
                  <a:lnTo>
                    <a:pt x="735" y="700"/>
                  </a:lnTo>
                  <a:lnTo>
                    <a:pt x="927" y="564"/>
                  </a:lnTo>
                  <a:lnTo>
                    <a:pt x="926" y="1048"/>
                  </a:lnTo>
                  <a:lnTo>
                    <a:pt x="439" y="1048"/>
                  </a:lnTo>
                  <a:lnTo>
                    <a:pt x="437" y="320"/>
                  </a:lnTo>
                  <a:lnTo>
                    <a:pt x="325" y="390"/>
                  </a:lnTo>
                  <a:lnTo>
                    <a:pt x="226" y="390"/>
                  </a:lnTo>
                  <a:lnTo>
                    <a:pt x="215" y="376"/>
                  </a:lnTo>
                  <a:lnTo>
                    <a:pt x="141" y="277"/>
                  </a:lnTo>
                  <a:lnTo>
                    <a:pt x="0" y="105"/>
                  </a:lnTo>
                  <a:lnTo>
                    <a:pt x="160" y="0"/>
                  </a:lnTo>
                  <a:lnTo>
                    <a:pt x="261" y="130"/>
                  </a:lnTo>
                  <a:lnTo>
                    <a:pt x="289" y="155"/>
                  </a:lnTo>
                  <a:lnTo>
                    <a:pt x="493" y="38"/>
                  </a:lnTo>
                  <a:lnTo>
                    <a:pt x="577" y="38"/>
                  </a:lnTo>
                  <a:lnTo>
                    <a:pt x="760" y="38"/>
                  </a:ln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7570787" y="2909887"/>
              <a:ext cx="201613" cy="220663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Arc 11"/>
            <p:cNvSpPr>
              <a:spLocks/>
            </p:cNvSpPr>
            <p:nvPr/>
          </p:nvSpPr>
          <p:spPr bwMode="auto">
            <a:xfrm>
              <a:off x="6950075" y="2474912"/>
              <a:ext cx="280988" cy="109538"/>
            </a:xfrm>
            <a:custGeom>
              <a:avLst/>
              <a:gdLst>
                <a:gd name="G0" fmla="+- 21600 0 0"/>
                <a:gd name="G1" fmla="+- 322 0 0"/>
                <a:gd name="G2" fmla="+- 21600 0 0"/>
                <a:gd name="T0" fmla="*/ 43198 w 43200"/>
                <a:gd name="T1" fmla="*/ 0 h 21922"/>
                <a:gd name="T2" fmla="*/ 2 w 43200"/>
                <a:gd name="T3" fmla="*/ 4 h 21922"/>
                <a:gd name="T4" fmla="*/ 21600 w 43200"/>
                <a:gd name="T5" fmla="*/ 322 h 21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922" fill="none" extrusionOk="0">
                  <a:moveTo>
                    <a:pt x="43197" y="0"/>
                  </a:moveTo>
                  <a:cubicBezTo>
                    <a:pt x="43199" y="107"/>
                    <a:pt x="43200" y="214"/>
                    <a:pt x="43200" y="322"/>
                  </a:cubicBezTo>
                  <a:cubicBezTo>
                    <a:pt x="43200" y="12251"/>
                    <a:pt x="33529" y="21922"/>
                    <a:pt x="21600" y="21922"/>
                  </a:cubicBezTo>
                  <a:cubicBezTo>
                    <a:pt x="9670" y="21922"/>
                    <a:pt x="0" y="12251"/>
                    <a:pt x="0" y="322"/>
                  </a:cubicBezTo>
                  <a:cubicBezTo>
                    <a:pt x="-1" y="215"/>
                    <a:pt x="0" y="109"/>
                    <a:pt x="2" y="4"/>
                  </a:cubicBezTo>
                </a:path>
                <a:path w="43200" h="21922" stroke="0" extrusionOk="0">
                  <a:moveTo>
                    <a:pt x="43197" y="0"/>
                  </a:moveTo>
                  <a:cubicBezTo>
                    <a:pt x="43199" y="107"/>
                    <a:pt x="43200" y="214"/>
                    <a:pt x="43200" y="322"/>
                  </a:cubicBezTo>
                  <a:cubicBezTo>
                    <a:pt x="43200" y="12251"/>
                    <a:pt x="33529" y="21922"/>
                    <a:pt x="21600" y="21922"/>
                  </a:cubicBezTo>
                  <a:cubicBezTo>
                    <a:pt x="9670" y="21922"/>
                    <a:pt x="0" y="12251"/>
                    <a:pt x="0" y="322"/>
                  </a:cubicBezTo>
                  <a:cubicBezTo>
                    <a:pt x="-1" y="215"/>
                    <a:pt x="0" y="109"/>
                    <a:pt x="2" y="4"/>
                  </a:cubicBezTo>
                  <a:lnTo>
                    <a:pt x="21600" y="32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rc 12"/>
            <p:cNvSpPr>
              <a:spLocks/>
            </p:cNvSpPr>
            <p:nvPr/>
          </p:nvSpPr>
          <p:spPr bwMode="auto">
            <a:xfrm>
              <a:off x="7229475" y="2481262"/>
              <a:ext cx="239713" cy="169863"/>
            </a:xfrm>
            <a:custGeom>
              <a:avLst/>
              <a:gdLst>
                <a:gd name="G0" fmla="+- 15351 0 0"/>
                <a:gd name="G1" fmla="+- 21600 0 0"/>
                <a:gd name="G2" fmla="+- 21600 0 0"/>
                <a:gd name="T0" fmla="*/ 0 w 36951"/>
                <a:gd name="T1" fmla="*/ 6404 h 36443"/>
                <a:gd name="T2" fmla="*/ 31043 w 36951"/>
                <a:gd name="T3" fmla="*/ 36443 h 36443"/>
                <a:gd name="T4" fmla="*/ 15351 w 36951"/>
                <a:gd name="T5" fmla="*/ 21600 h 36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951" h="36443" fill="none" extrusionOk="0">
                  <a:moveTo>
                    <a:pt x="0" y="6404"/>
                  </a:moveTo>
                  <a:cubicBezTo>
                    <a:pt x="4057" y="2305"/>
                    <a:pt x="9584" y="-1"/>
                    <a:pt x="15351" y="0"/>
                  </a:cubicBezTo>
                  <a:cubicBezTo>
                    <a:pt x="27280" y="0"/>
                    <a:pt x="36951" y="9670"/>
                    <a:pt x="36951" y="21600"/>
                  </a:cubicBezTo>
                  <a:cubicBezTo>
                    <a:pt x="36951" y="27120"/>
                    <a:pt x="34836" y="32432"/>
                    <a:pt x="31043" y="36443"/>
                  </a:cubicBezTo>
                </a:path>
                <a:path w="36951" h="36443" stroke="0" extrusionOk="0">
                  <a:moveTo>
                    <a:pt x="0" y="6404"/>
                  </a:moveTo>
                  <a:cubicBezTo>
                    <a:pt x="4057" y="2305"/>
                    <a:pt x="9584" y="-1"/>
                    <a:pt x="15351" y="0"/>
                  </a:cubicBezTo>
                  <a:cubicBezTo>
                    <a:pt x="27280" y="0"/>
                    <a:pt x="36951" y="9670"/>
                    <a:pt x="36951" y="21600"/>
                  </a:cubicBezTo>
                  <a:cubicBezTo>
                    <a:pt x="36951" y="27120"/>
                    <a:pt x="34836" y="32432"/>
                    <a:pt x="31043" y="36443"/>
                  </a:cubicBezTo>
                  <a:lnTo>
                    <a:pt x="15351" y="2160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6376991" y="4257675"/>
              <a:ext cx="984251" cy="1758950"/>
              <a:chOff x="4141" y="2464"/>
              <a:chExt cx="620" cy="1108"/>
            </a:xfrm>
          </p:grpSpPr>
          <p:grpSp>
            <p:nvGrpSpPr>
              <p:cNvPr id="6" name="Group 14"/>
              <p:cNvGrpSpPr>
                <a:grpSpLocks/>
              </p:cNvGrpSpPr>
              <p:nvPr/>
            </p:nvGrpSpPr>
            <p:grpSpPr bwMode="auto">
              <a:xfrm>
                <a:off x="4141" y="2812"/>
                <a:ext cx="620" cy="760"/>
                <a:chOff x="4141" y="2812"/>
                <a:chExt cx="620" cy="760"/>
              </a:xfrm>
            </p:grpSpPr>
            <p:sp>
              <p:nvSpPr>
                <p:cNvPr id="17" name="Rectangle 16"/>
                <p:cNvSpPr>
                  <a:spLocks noChangeArrowheads="1"/>
                </p:cNvSpPr>
                <p:nvPr/>
              </p:nvSpPr>
              <p:spPr bwMode="auto">
                <a:xfrm>
                  <a:off x="4246" y="2812"/>
                  <a:ext cx="414" cy="1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Rectangle 17"/>
                <p:cNvSpPr>
                  <a:spLocks noChangeArrowheads="1"/>
                </p:cNvSpPr>
                <p:nvPr/>
              </p:nvSpPr>
              <p:spPr bwMode="auto">
                <a:xfrm>
                  <a:off x="4141" y="2918"/>
                  <a:ext cx="619" cy="6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Arc 17"/>
                <p:cNvSpPr>
                  <a:spLocks/>
                </p:cNvSpPr>
                <p:nvPr/>
              </p:nvSpPr>
              <p:spPr bwMode="auto">
                <a:xfrm>
                  <a:off x="4142" y="2814"/>
                  <a:ext cx="110" cy="127"/>
                </a:xfrm>
                <a:custGeom>
                  <a:avLst/>
                  <a:gdLst>
                    <a:gd name="G0" fmla="+- 21597 0 0"/>
                    <a:gd name="G1" fmla="+- 21592 0 0"/>
                    <a:gd name="G2" fmla="+- 21600 0 0"/>
                    <a:gd name="T0" fmla="*/ 0 w 21597"/>
                    <a:gd name="T1" fmla="*/ 21253 h 21592"/>
                    <a:gd name="T2" fmla="*/ 21010 w 21597"/>
                    <a:gd name="T3" fmla="*/ 0 h 21592"/>
                    <a:gd name="T4" fmla="*/ 21597 w 21597"/>
                    <a:gd name="T5" fmla="*/ 21592 h 215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2" fill="none" extrusionOk="0">
                      <a:moveTo>
                        <a:pt x="-1" y="21252"/>
                      </a:moveTo>
                      <a:cubicBezTo>
                        <a:pt x="181" y="9685"/>
                        <a:pt x="9444" y="314"/>
                        <a:pt x="21009" y="-1"/>
                      </a:cubicBezTo>
                    </a:path>
                    <a:path w="21597" h="21592" stroke="0" extrusionOk="0">
                      <a:moveTo>
                        <a:pt x="-1" y="21252"/>
                      </a:moveTo>
                      <a:cubicBezTo>
                        <a:pt x="181" y="9685"/>
                        <a:pt x="9444" y="314"/>
                        <a:pt x="21009" y="-1"/>
                      </a:cubicBezTo>
                      <a:lnTo>
                        <a:pt x="21597" y="2159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Arc 18"/>
                <p:cNvSpPr>
                  <a:spLocks/>
                </p:cNvSpPr>
                <p:nvPr/>
              </p:nvSpPr>
              <p:spPr bwMode="auto">
                <a:xfrm>
                  <a:off x="4648" y="2814"/>
                  <a:ext cx="113" cy="12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" name="Oval 19"/>
              <p:cNvSpPr>
                <a:spLocks noChangeArrowheads="1"/>
              </p:cNvSpPr>
              <p:nvPr/>
            </p:nvSpPr>
            <p:spPr bwMode="auto">
              <a:xfrm>
                <a:off x="4283" y="2464"/>
                <a:ext cx="330" cy="310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" name="Group 20"/>
            <p:cNvGrpSpPr>
              <a:grpSpLocks/>
            </p:cNvGrpSpPr>
            <p:nvPr/>
          </p:nvGrpSpPr>
          <p:grpSpPr bwMode="auto">
            <a:xfrm>
              <a:off x="5348288" y="3768725"/>
              <a:ext cx="992188" cy="1763713"/>
              <a:chOff x="3493" y="2156"/>
              <a:chExt cx="625" cy="1111"/>
            </a:xfrm>
          </p:grpSpPr>
          <p:grpSp>
            <p:nvGrpSpPr>
              <p:cNvPr id="15" name="Group 21"/>
              <p:cNvGrpSpPr>
                <a:grpSpLocks/>
              </p:cNvGrpSpPr>
              <p:nvPr/>
            </p:nvGrpSpPr>
            <p:grpSpPr bwMode="auto">
              <a:xfrm>
                <a:off x="3493" y="2504"/>
                <a:ext cx="625" cy="763"/>
                <a:chOff x="3493" y="2504"/>
                <a:chExt cx="625" cy="763"/>
              </a:xfrm>
            </p:grpSpPr>
            <p:sp>
              <p:nvSpPr>
                <p:cNvPr id="24" name="Rectangle 23"/>
                <p:cNvSpPr>
                  <a:spLocks noChangeArrowheads="1"/>
                </p:cNvSpPr>
                <p:nvPr/>
              </p:nvSpPr>
              <p:spPr bwMode="auto">
                <a:xfrm>
                  <a:off x="3601" y="2504"/>
                  <a:ext cx="413" cy="159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Rectangle 24"/>
                <p:cNvSpPr>
                  <a:spLocks noChangeArrowheads="1"/>
                </p:cNvSpPr>
                <p:nvPr/>
              </p:nvSpPr>
              <p:spPr bwMode="auto">
                <a:xfrm>
                  <a:off x="3493" y="2614"/>
                  <a:ext cx="625" cy="653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Arc 24"/>
                <p:cNvSpPr>
                  <a:spLocks/>
                </p:cNvSpPr>
                <p:nvPr/>
              </p:nvSpPr>
              <p:spPr bwMode="auto">
                <a:xfrm>
                  <a:off x="3495" y="2505"/>
                  <a:ext cx="112" cy="130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66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Arc 25"/>
                <p:cNvSpPr>
                  <a:spLocks/>
                </p:cNvSpPr>
                <p:nvPr/>
              </p:nvSpPr>
              <p:spPr bwMode="auto">
                <a:xfrm>
                  <a:off x="4003" y="2510"/>
                  <a:ext cx="115" cy="129"/>
                </a:xfrm>
                <a:custGeom>
                  <a:avLst/>
                  <a:gdLst>
                    <a:gd name="G0" fmla="+- 379 0 0"/>
                    <a:gd name="G1" fmla="+- 21600 0 0"/>
                    <a:gd name="G2" fmla="+- 21600 0 0"/>
                    <a:gd name="T0" fmla="*/ 0 w 21976"/>
                    <a:gd name="T1" fmla="*/ 3 h 21600"/>
                    <a:gd name="T2" fmla="*/ 21976 w 21976"/>
                    <a:gd name="T3" fmla="*/ 21259 h 21600"/>
                    <a:gd name="T4" fmla="*/ 379 w 2197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976" h="21600" fill="none" extrusionOk="0">
                      <a:moveTo>
                        <a:pt x="0" y="3"/>
                      </a:moveTo>
                      <a:cubicBezTo>
                        <a:pt x="126" y="1"/>
                        <a:pt x="252" y="-1"/>
                        <a:pt x="379" y="0"/>
                      </a:cubicBezTo>
                      <a:cubicBezTo>
                        <a:pt x="12175" y="0"/>
                        <a:pt x="21790" y="9464"/>
                        <a:pt x="21976" y="21258"/>
                      </a:cubicBezTo>
                    </a:path>
                    <a:path w="21976" h="21600" stroke="0" extrusionOk="0">
                      <a:moveTo>
                        <a:pt x="0" y="3"/>
                      </a:moveTo>
                      <a:cubicBezTo>
                        <a:pt x="126" y="1"/>
                        <a:pt x="252" y="-1"/>
                        <a:pt x="379" y="0"/>
                      </a:cubicBezTo>
                      <a:cubicBezTo>
                        <a:pt x="12175" y="0"/>
                        <a:pt x="21790" y="9464"/>
                        <a:pt x="21976" y="21258"/>
                      </a:cubicBezTo>
                      <a:lnTo>
                        <a:pt x="379" y="2160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3" name="Oval 26"/>
              <p:cNvSpPr>
                <a:spLocks noChangeArrowheads="1"/>
              </p:cNvSpPr>
              <p:nvPr/>
            </p:nvSpPr>
            <p:spPr bwMode="auto">
              <a:xfrm>
                <a:off x="3638" y="2156"/>
                <a:ext cx="332" cy="314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" name="Group 27"/>
            <p:cNvGrpSpPr>
              <a:grpSpLocks/>
            </p:cNvGrpSpPr>
            <p:nvPr/>
          </p:nvGrpSpPr>
          <p:grpSpPr bwMode="auto">
            <a:xfrm>
              <a:off x="2359025" y="3768725"/>
              <a:ext cx="984250" cy="1763713"/>
              <a:chOff x="1610" y="2156"/>
              <a:chExt cx="620" cy="1111"/>
            </a:xfrm>
          </p:grpSpPr>
          <p:grpSp>
            <p:nvGrpSpPr>
              <p:cNvPr id="22" name="Group 28"/>
              <p:cNvGrpSpPr>
                <a:grpSpLocks/>
              </p:cNvGrpSpPr>
              <p:nvPr/>
            </p:nvGrpSpPr>
            <p:grpSpPr bwMode="auto">
              <a:xfrm>
                <a:off x="1610" y="2504"/>
                <a:ext cx="620" cy="763"/>
                <a:chOff x="1610" y="2504"/>
                <a:chExt cx="620" cy="763"/>
              </a:xfrm>
            </p:grpSpPr>
            <p:sp>
              <p:nvSpPr>
                <p:cNvPr id="31" name="Rectangle 30"/>
                <p:cNvSpPr>
                  <a:spLocks noChangeArrowheads="1"/>
                </p:cNvSpPr>
                <p:nvPr/>
              </p:nvSpPr>
              <p:spPr bwMode="auto">
                <a:xfrm>
                  <a:off x="1717" y="2504"/>
                  <a:ext cx="413" cy="159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Rectangle 31"/>
                <p:cNvSpPr>
                  <a:spLocks noChangeArrowheads="1"/>
                </p:cNvSpPr>
                <p:nvPr/>
              </p:nvSpPr>
              <p:spPr bwMode="auto">
                <a:xfrm>
                  <a:off x="1610" y="2614"/>
                  <a:ext cx="620" cy="653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Arc 31"/>
                <p:cNvSpPr>
                  <a:spLocks/>
                </p:cNvSpPr>
                <p:nvPr/>
              </p:nvSpPr>
              <p:spPr bwMode="auto">
                <a:xfrm>
                  <a:off x="1612" y="2505"/>
                  <a:ext cx="112" cy="130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66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Arc 32"/>
                <p:cNvSpPr>
                  <a:spLocks/>
                </p:cNvSpPr>
                <p:nvPr/>
              </p:nvSpPr>
              <p:spPr bwMode="auto">
                <a:xfrm>
                  <a:off x="2117" y="2510"/>
                  <a:ext cx="112" cy="129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597"/>
                    <a:gd name="T1" fmla="*/ 0 h 21600"/>
                    <a:gd name="T2" fmla="*/ 21597 w 21597"/>
                    <a:gd name="T3" fmla="*/ 21259 h 21600"/>
                    <a:gd name="T4" fmla="*/ 0 w 2159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600" fill="none" extrusionOk="0">
                      <a:moveTo>
                        <a:pt x="-1" y="0"/>
                      </a:moveTo>
                      <a:cubicBezTo>
                        <a:pt x="11796" y="0"/>
                        <a:pt x="21411" y="9464"/>
                        <a:pt x="21597" y="21258"/>
                      </a:cubicBezTo>
                    </a:path>
                    <a:path w="21597" h="21600" stroke="0" extrusionOk="0">
                      <a:moveTo>
                        <a:pt x="-1" y="0"/>
                      </a:moveTo>
                      <a:cubicBezTo>
                        <a:pt x="11796" y="0"/>
                        <a:pt x="21411" y="9464"/>
                        <a:pt x="21597" y="2125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0" name="Oval 33"/>
              <p:cNvSpPr>
                <a:spLocks noChangeArrowheads="1"/>
              </p:cNvSpPr>
              <p:nvPr/>
            </p:nvSpPr>
            <p:spPr bwMode="auto">
              <a:xfrm>
                <a:off x="1755" y="2156"/>
                <a:ext cx="331" cy="314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" name="Group 34"/>
            <p:cNvGrpSpPr>
              <a:grpSpLocks/>
            </p:cNvGrpSpPr>
            <p:nvPr/>
          </p:nvGrpSpPr>
          <p:grpSpPr bwMode="auto">
            <a:xfrm>
              <a:off x="1303338" y="4257675"/>
              <a:ext cx="984250" cy="1758950"/>
              <a:chOff x="945" y="2464"/>
              <a:chExt cx="620" cy="1108"/>
            </a:xfrm>
          </p:grpSpPr>
          <p:sp>
            <p:nvSpPr>
              <p:cNvPr id="36" name="Oval 35"/>
              <p:cNvSpPr>
                <a:spLocks noChangeArrowheads="1"/>
              </p:cNvSpPr>
              <p:nvPr/>
            </p:nvSpPr>
            <p:spPr bwMode="auto">
              <a:xfrm>
                <a:off x="1089" y="2464"/>
                <a:ext cx="331" cy="310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9" name="Group 36"/>
              <p:cNvGrpSpPr>
                <a:grpSpLocks/>
              </p:cNvGrpSpPr>
              <p:nvPr/>
            </p:nvGrpSpPr>
            <p:grpSpPr bwMode="auto">
              <a:xfrm>
                <a:off x="945" y="2812"/>
                <a:ext cx="620" cy="760"/>
                <a:chOff x="945" y="2812"/>
                <a:chExt cx="620" cy="760"/>
              </a:xfrm>
            </p:grpSpPr>
            <p:sp>
              <p:nvSpPr>
                <p:cNvPr id="38" name="Rectangle 37"/>
                <p:cNvSpPr>
                  <a:spLocks noChangeArrowheads="1"/>
                </p:cNvSpPr>
                <p:nvPr/>
              </p:nvSpPr>
              <p:spPr bwMode="auto">
                <a:xfrm>
                  <a:off x="1053" y="2812"/>
                  <a:ext cx="413" cy="154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Rectangle 38"/>
                <p:cNvSpPr>
                  <a:spLocks noChangeArrowheads="1"/>
                </p:cNvSpPr>
                <p:nvPr/>
              </p:nvSpPr>
              <p:spPr bwMode="auto">
                <a:xfrm>
                  <a:off x="945" y="2918"/>
                  <a:ext cx="620" cy="654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Arc 39"/>
                <p:cNvSpPr>
                  <a:spLocks/>
                </p:cNvSpPr>
                <p:nvPr/>
              </p:nvSpPr>
              <p:spPr bwMode="auto">
                <a:xfrm>
                  <a:off x="946" y="2814"/>
                  <a:ext cx="112" cy="127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58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57"/>
                      </a:moveTo>
                      <a:cubicBezTo>
                        <a:pt x="182" y="9611"/>
                        <a:pt x="9566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57"/>
                      </a:moveTo>
                      <a:cubicBezTo>
                        <a:pt x="182" y="9611"/>
                        <a:pt x="9566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Arc 40"/>
                <p:cNvSpPr>
                  <a:spLocks/>
                </p:cNvSpPr>
                <p:nvPr/>
              </p:nvSpPr>
              <p:spPr bwMode="auto">
                <a:xfrm>
                  <a:off x="1451" y="2814"/>
                  <a:ext cx="113" cy="128"/>
                </a:xfrm>
                <a:custGeom>
                  <a:avLst/>
                  <a:gdLst>
                    <a:gd name="G0" fmla="+- 0 0 0"/>
                    <a:gd name="G1" fmla="+- 21599 0 0"/>
                    <a:gd name="G2" fmla="+- 21600 0 0"/>
                    <a:gd name="T0" fmla="*/ 191 w 21600"/>
                    <a:gd name="T1" fmla="*/ 0 h 21599"/>
                    <a:gd name="T2" fmla="*/ 21600 w 21600"/>
                    <a:gd name="T3" fmla="*/ 21599 h 21599"/>
                    <a:gd name="T4" fmla="*/ 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191" y="-1"/>
                      </a:moveTo>
                      <a:cubicBezTo>
                        <a:pt x="12045" y="104"/>
                        <a:pt x="21600" y="9744"/>
                        <a:pt x="21600" y="21599"/>
                      </a:cubicBezTo>
                    </a:path>
                    <a:path w="21600" h="21599" stroke="0" extrusionOk="0">
                      <a:moveTo>
                        <a:pt x="191" y="-1"/>
                      </a:moveTo>
                      <a:cubicBezTo>
                        <a:pt x="12045" y="104"/>
                        <a:pt x="21600" y="9744"/>
                        <a:pt x="21600" y="21599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228725" y="4279900"/>
              <a:ext cx="6172200" cy="1736725"/>
            </a:xfrm>
            <a:custGeom>
              <a:avLst/>
              <a:gdLst>
                <a:gd name="T0" fmla="*/ 0 w 3888"/>
                <a:gd name="T1" fmla="*/ 1093 h 1094"/>
                <a:gd name="T2" fmla="*/ 1386 w 3888"/>
                <a:gd name="T3" fmla="*/ 0 h 1094"/>
                <a:gd name="T4" fmla="*/ 2444 w 3888"/>
                <a:gd name="T5" fmla="*/ 0 h 1094"/>
                <a:gd name="T6" fmla="*/ 3887 w 3888"/>
                <a:gd name="T7" fmla="*/ 1093 h 1094"/>
                <a:gd name="T8" fmla="*/ 0 w 3888"/>
                <a:gd name="T9" fmla="*/ 1093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88" h="1094">
                  <a:moveTo>
                    <a:pt x="0" y="1093"/>
                  </a:moveTo>
                  <a:lnTo>
                    <a:pt x="1386" y="0"/>
                  </a:lnTo>
                  <a:lnTo>
                    <a:pt x="2444" y="0"/>
                  </a:lnTo>
                  <a:lnTo>
                    <a:pt x="3887" y="1093"/>
                  </a:lnTo>
                  <a:lnTo>
                    <a:pt x="0" y="1093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5" name="Group 42"/>
            <p:cNvGrpSpPr>
              <a:grpSpLocks/>
            </p:cNvGrpSpPr>
            <p:nvPr/>
          </p:nvGrpSpPr>
          <p:grpSpPr bwMode="auto">
            <a:xfrm>
              <a:off x="4286252" y="4425950"/>
              <a:ext cx="1225551" cy="1797050"/>
              <a:chOff x="2824" y="2570"/>
              <a:chExt cx="772" cy="1132"/>
            </a:xfrm>
          </p:grpSpPr>
          <p:sp>
            <p:nvSpPr>
              <p:cNvPr id="44" name="Oval 43"/>
              <p:cNvSpPr>
                <a:spLocks noChangeArrowheads="1"/>
              </p:cNvSpPr>
              <p:nvPr/>
            </p:nvSpPr>
            <p:spPr bwMode="auto">
              <a:xfrm>
                <a:off x="3002" y="2570"/>
                <a:ext cx="408" cy="378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" name="Group 44"/>
              <p:cNvGrpSpPr>
                <a:grpSpLocks/>
              </p:cNvGrpSpPr>
              <p:nvPr/>
            </p:nvGrpSpPr>
            <p:grpSpPr bwMode="auto">
              <a:xfrm>
                <a:off x="2824" y="2990"/>
                <a:ext cx="772" cy="712"/>
                <a:chOff x="2824" y="2990"/>
                <a:chExt cx="772" cy="712"/>
              </a:xfrm>
            </p:grpSpPr>
            <p:sp>
              <p:nvSpPr>
                <p:cNvPr id="46" name="Rectangle 45"/>
                <p:cNvSpPr>
                  <a:spLocks noChangeArrowheads="1"/>
                </p:cNvSpPr>
                <p:nvPr/>
              </p:nvSpPr>
              <p:spPr bwMode="auto">
                <a:xfrm>
                  <a:off x="2953" y="2992"/>
                  <a:ext cx="508" cy="18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Rectangle 46"/>
                <p:cNvSpPr>
                  <a:spLocks noChangeArrowheads="1"/>
                </p:cNvSpPr>
                <p:nvPr/>
              </p:nvSpPr>
              <p:spPr bwMode="auto">
                <a:xfrm>
                  <a:off x="2826" y="3126"/>
                  <a:ext cx="769" cy="5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Arc 47"/>
                <p:cNvSpPr>
                  <a:spLocks/>
                </p:cNvSpPr>
                <p:nvPr/>
              </p:nvSpPr>
              <p:spPr bwMode="auto">
                <a:xfrm>
                  <a:off x="2824" y="2993"/>
                  <a:ext cx="140" cy="155"/>
                </a:xfrm>
                <a:custGeom>
                  <a:avLst/>
                  <a:gdLst>
                    <a:gd name="G0" fmla="+- 21600 0 0"/>
                    <a:gd name="G1" fmla="+- 21598 0 0"/>
                    <a:gd name="G2" fmla="+- 21600 0 0"/>
                    <a:gd name="T0" fmla="*/ 0 w 21600"/>
                    <a:gd name="T1" fmla="*/ 21598 h 21598"/>
                    <a:gd name="T2" fmla="*/ 21290 w 21600"/>
                    <a:gd name="T3" fmla="*/ 0 h 21598"/>
                    <a:gd name="T4" fmla="*/ 21600 w 21600"/>
                    <a:gd name="T5" fmla="*/ 21598 h 215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8" fill="none" extrusionOk="0">
                      <a:moveTo>
                        <a:pt x="0" y="21598"/>
                      </a:moveTo>
                      <a:cubicBezTo>
                        <a:pt x="0" y="9789"/>
                        <a:pt x="9482" y="169"/>
                        <a:pt x="21290" y="0"/>
                      </a:cubicBezTo>
                    </a:path>
                    <a:path w="21600" h="21598" stroke="0" extrusionOk="0">
                      <a:moveTo>
                        <a:pt x="0" y="21598"/>
                      </a:moveTo>
                      <a:cubicBezTo>
                        <a:pt x="0" y="9789"/>
                        <a:pt x="9482" y="169"/>
                        <a:pt x="21290" y="0"/>
                      </a:cubicBezTo>
                      <a:lnTo>
                        <a:pt x="21600" y="2159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Arc 48"/>
                <p:cNvSpPr>
                  <a:spLocks/>
                </p:cNvSpPr>
                <p:nvPr/>
              </p:nvSpPr>
              <p:spPr bwMode="auto">
                <a:xfrm>
                  <a:off x="3457" y="2990"/>
                  <a:ext cx="139" cy="157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461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875" y="0"/>
                        <a:pt x="21523" y="9586"/>
                        <a:pt x="21599" y="21461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875" y="0"/>
                        <a:pt x="21523" y="9586"/>
                        <a:pt x="21599" y="21461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3" name="Group 49"/>
            <p:cNvGrpSpPr>
              <a:grpSpLocks/>
            </p:cNvGrpSpPr>
            <p:nvPr/>
          </p:nvGrpSpPr>
          <p:grpSpPr bwMode="auto">
            <a:xfrm>
              <a:off x="2995613" y="4411663"/>
              <a:ext cx="1225550" cy="1797050"/>
              <a:chOff x="2011" y="2561"/>
              <a:chExt cx="772" cy="1132"/>
            </a:xfrm>
          </p:grpSpPr>
          <p:sp>
            <p:nvSpPr>
              <p:cNvPr id="51" name="Oval 50"/>
              <p:cNvSpPr>
                <a:spLocks noChangeArrowheads="1"/>
              </p:cNvSpPr>
              <p:nvPr/>
            </p:nvSpPr>
            <p:spPr bwMode="auto">
              <a:xfrm>
                <a:off x="2192" y="2561"/>
                <a:ext cx="404" cy="377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5" name="Group 51"/>
              <p:cNvGrpSpPr>
                <a:grpSpLocks/>
              </p:cNvGrpSpPr>
              <p:nvPr/>
            </p:nvGrpSpPr>
            <p:grpSpPr bwMode="auto">
              <a:xfrm>
                <a:off x="2011" y="2982"/>
                <a:ext cx="772" cy="711"/>
                <a:chOff x="2011" y="2982"/>
                <a:chExt cx="772" cy="711"/>
              </a:xfrm>
            </p:grpSpPr>
            <p:sp>
              <p:nvSpPr>
                <p:cNvPr id="53" name="Rectangle 52"/>
                <p:cNvSpPr>
                  <a:spLocks noChangeArrowheads="1"/>
                </p:cNvSpPr>
                <p:nvPr/>
              </p:nvSpPr>
              <p:spPr bwMode="auto">
                <a:xfrm>
                  <a:off x="2144" y="2982"/>
                  <a:ext cx="504" cy="187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Rectangle 53"/>
                <p:cNvSpPr>
                  <a:spLocks noChangeArrowheads="1"/>
                </p:cNvSpPr>
                <p:nvPr/>
              </p:nvSpPr>
              <p:spPr bwMode="auto">
                <a:xfrm>
                  <a:off x="2013" y="3113"/>
                  <a:ext cx="769" cy="580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Arc 54"/>
                <p:cNvSpPr>
                  <a:spLocks/>
                </p:cNvSpPr>
                <p:nvPr/>
              </p:nvSpPr>
              <p:spPr bwMode="auto">
                <a:xfrm>
                  <a:off x="2011" y="2983"/>
                  <a:ext cx="138" cy="154"/>
                </a:xfrm>
                <a:custGeom>
                  <a:avLst/>
                  <a:gdLst>
                    <a:gd name="G0" fmla="+- 21600 0 0"/>
                    <a:gd name="G1" fmla="+- 21599 0 0"/>
                    <a:gd name="G2" fmla="+- 21600 0 0"/>
                    <a:gd name="T0" fmla="*/ 0 w 21600"/>
                    <a:gd name="T1" fmla="*/ 21599 h 21599"/>
                    <a:gd name="T2" fmla="*/ 21443 w 21600"/>
                    <a:gd name="T3" fmla="*/ 0 h 21599"/>
                    <a:gd name="T4" fmla="*/ 2160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</a:path>
                    <a:path w="21600" h="21599" stroke="0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  <a:lnTo>
                        <a:pt x="21600" y="21599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Arc 55"/>
                <p:cNvSpPr>
                  <a:spLocks/>
                </p:cNvSpPr>
                <p:nvPr/>
              </p:nvSpPr>
              <p:spPr bwMode="auto">
                <a:xfrm>
                  <a:off x="2643" y="2983"/>
                  <a:ext cx="140" cy="154"/>
                </a:xfrm>
                <a:custGeom>
                  <a:avLst/>
                  <a:gdLst>
                    <a:gd name="G0" fmla="+- 156 0 0"/>
                    <a:gd name="G1" fmla="+- 21600 0 0"/>
                    <a:gd name="G2" fmla="+- 21600 0 0"/>
                    <a:gd name="T0" fmla="*/ 0 w 21756"/>
                    <a:gd name="T1" fmla="*/ 1 h 21600"/>
                    <a:gd name="T2" fmla="*/ 21756 w 21756"/>
                    <a:gd name="T3" fmla="*/ 21600 h 21600"/>
                    <a:gd name="T4" fmla="*/ 156 w 2175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756" h="21600" fill="none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</a:path>
                    <a:path w="21756" h="21600" stroke="0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  <a:lnTo>
                        <a:pt x="156" y="21600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0" name="Group 56"/>
            <p:cNvGrpSpPr>
              <a:grpSpLocks/>
            </p:cNvGrpSpPr>
            <p:nvPr/>
          </p:nvGrpSpPr>
          <p:grpSpPr bwMode="auto">
            <a:xfrm>
              <a:off x="2995613" y="4421188"/>
              <a:ext cx="1225550" cy="1797050"/>
              <a:chOff x="2011" y="2567"/>
              <a:chExt cx="772" cy="1132"/>
            </a:xfrm>
          </p:grpSpPr>
          <p:sp>
            <p:nvSpPr>
              <p:cNvPr id="58" name="Oval 57"/>
              <p:cNvSpPr>
                <a:spLocks noChangeArrowheads="1"/>
              </p:cNvSpPr>
              <p:nvPr/>
            </p:nvSpPr>
            <p:spPr bwMode="auto">
              <a:xfrm>
                <a:off x="2192" y="2567"/>
                <a:ext cx="404" cy="377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2" name="Group 58"/>
              <p:cNvGrpSpPr>
                <a:grpSpLocks/>
              </p:cNvGrpSpPr>
              <p:nvPr/>
            </p:nvGrpSpPr>
            <p:grpSpPr bwMode="auto">
              <a:xfrm>
                <a:off x="2011" y="2988"/>
                <a:ext cx="772" cy="711"/>
                <a:chOff x="2011" y="2988"/>
                <a:chExt cx="772" cy="711"/>
              </a:xfrm>
            </p:grpSpPr>
            <p:sp>
              <p:nvSpPr>
                <p:cNvPr id="60" name="Rectangle 59"/>
                <p:cNvSpPr>
                  <a:spLocks noChangeArrowheads="1"/>
                </p:cNvSpPr>
                <p:nvPr/>
              </p:nvSpPr>
              <p:spPr bwMode="auto">
                <a:xfrm>
                  <a:off x="2144" y="2988"/>
                  <a:ext cx="504" cy="18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Rectangle 60"/>
                <p:cNvSpPr>
                  <a:spLocks noChangeArrowheads="1"/>
                </p:cNvSpPr>
                <p:nvPr/>
              </p:nvSpPr>
              <p:spPr bwMode="auto">
                <a:xfrm>
                  <a:off x="2013" y="3119"/>
                  <a:ext cx="769" cy="58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Arc 61"/>
                <p:cNvSpPr>
                  <a:spLocks/>
                </p:cNvSpPr>
                <p:nvPr/>
              </p:nvSpPr>
              <p:spPr bwMode="auto">
                <a:xfrm>
                  <a:off x="2011" y="2989"/>
                  <a:ext cx="138" cy="154"/>
                </a:xfrm>
                <a:custGeom>
                  <a:avLst/>
                  <a:gdLst>
                    <a:gd name="G0" fmla="+- 21600 0 0"/>
                    <a:gd name="G1" fmla="+- 21599 0 0"/>
                    <a:gd name="G2" fmla="+- 21600 0 0"/>
                    <a:gd name="T0" fmla="*/ 0 w 21600"/>
                    <a:gd name="T1" fmla="*/ 21599 h 21599"/>
                    <a:gd name="T2" fmla="*/ 21443 w 21600"/>
                    <a:gd name="T3" fmla="*/ 0 h 21599"/>
                    <a:gd name="T4" fmla="*/ 2160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</a:path>
                    <a:path w="21600" h="21599" stroke="0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  <a:lnTo>
                        <a:pt x="21600" y="2159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Arc 62"/>
                <p:cNvSpPr>
                  <a:spLocks/>
                </p:cNvSpPr>
                <p:nvPr/>
              </p:nvSpPr>
              <p:spPr bwMode="auto">
                <a:xfrm>
                  <a:off x="2643" y="2989"/>
                  <a:ext cx="140" cy="154"/>
                </a:xfrm>
                <a:custGeom>
                  <a:avLst/>
                  <a:gdLst>
                    <a:gd name="G0" fmla="+- 156 0 0"/>
                    <a:gd name="G1" fmla="+- 21600 0 0"/>
                    <a:gd name="G2" fmla="+- 21600 0 0"/>
                    <a:gd name="T0" fmla="*/ 0 w 21756"/>
                    <a:gd name="T1" fmla="*/ 1 h 21600"/>
                    <a:gd name="T2" fmla="*/ 21756 w 21756"/>
                    <a:gd name="T3" fmla="*/ 21600 h 21600"/>
                    <a:gd name="T4" fmla="*/ 156 w 2175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756" h="21600" fill="none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</a:path>
                    <a:path w="21756" h="21600" stroke="0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  <a:lnTo>
                        <a:pt x="156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4" name="TextBox 63"/>
            <p:cNvSpPr txBox="1"/>
            <p:nvPr/>
          </p:nvSpPr>
          <p:spPr>
            <a:xfrm>
              <a:off x="1228725" y="1764306"/>
              <a:ext cx="4672804" cy="63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Naïve </a:t>
              </a:r>
              <a:r>
                <a:rPr lang="en-US" dirty="0" err="1"/>
                <a:t>Bayes</a:t>
              </a:r>
              <a:endParaRPr lang="en-US" dirty="0"/>
            </a:p>
            <a:p>
              <a:endParaRPr lang="en-US" sz="1600" dirty="0"/>
            </a:p>
          </p:txBody>
        </p:sp>
      </p:grpSp>
      <p:sp>
        <p:nvSpPr>
          <p:cNvPr id="66" name="Title 1"/>
          <p:cNvSpPr txBox="1">
            <a:spLocks/>
          </p:cNvSpPr>
          <p:nvPr/>
        </p:nvSpPr>
        <p:spPr>
          <a:xfrm>
            <a:off x="822325" y="365125"/>
            <a:ext cx="7521575" cy="5492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9pPr>
          </a:lstStyle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xmlns="" val="3578660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threats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035855-35B9-4E8F-9340-60DBCD730F3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714450" y="1682998"/>
            <a:ext cx="5482588" cy="1210331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Entropy narrative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9041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and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321675" cy="3579812"/>
          </a:xfrm>
        </p:spPr>
        <p:txBody>
          <a:bodyPr/>
          <a:lstStyle/>
          <a:p>
            <a:r>
              <a:rPr lang="en-US" dirty="0"/>
              <a:t>To be understood, a transmitted message must be placed into a conceptual framework </a:t>
            </a:r>
          </a:p>
          <a:p>
            <a:r>
              <a:rPr lang="en-US" dirty="0"/>
              <a:t>Technology has made sending an email, text, voice mail, tweet or blog post message very easy </a:t>
            </a:r>
          </a:p>
          <a:p>
            <a:r>
              <a:rPr lang="en-US" dirty="0"/>
              <a:t>Yet these communication media do not necessarily enhance our ability to organize our thoughts into an understandable message</a:t>
            </a:r>
          </a:p>
          <a:p>
            <a:r>
              <a:rPr lang="en-US" dirty="0"/>
              <a:t>Claude Shannon noted that communication engineering is separate from the semantics of the messages. </a:t>
            </a:r>
          </a:p>
          <a:p>
            <a:r>
              <a:rPr lang="en-US" dirty="0"/>
              <a:t>We are studying the engineering aspect of the process. 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]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Cochrum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K.. (2013). </a:t>
            </a:r>
            <a:r>
              <a:rPr lang="en-US" sz="9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Close: Leading Well Across Distance and Cultures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 Amazon: </a:t>
            </a:r>
            <a:r>
              <a:rPr lang="en-US" sz="900" dirty="0"/>
              <a:t>On-Demand Publishing LLC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P887</a:t>
            </a:r>
          </a:p>
          <a:p>
            <a:pPr algn="just"/>
            <a:r>
              <a:rPr lang="en-US" sz="900" dirty="0"/>
              <a:t>[2] Pocket Mentor (2010). </a:t>
            </a:r>
            <a:r>
              <a:rPr lang="en-US" sz="900" i="1" dirty="0"/>
              <a:t>Leading Virtual Teams</a:t>
            </a:r>
            <a:r>
              <a:rPr lang="en-US" sz="900" dirty="0"/>
              <a:t>.  Boston: Harvard Business Press</a:t>
            </a:r>
          </a:p>
          <a:p>
            <a:pPr algn="just"/>
            <a:r>
              <a:rPr lang="en-US" sz="900" dirty="0"/>
              <a:t>[3] </a:t>
            </a:r>
            <a:r>
              <a:rPr lang="en-US" sz="900" dirty="0" err="1"/>
              <a:t>Thill</a:t>
            </a:r>
            <a:r>
              <a:rPr lang="en-US" sz="900" dirty="0"/>
              <a:t>, J. &amp; C. </a:t>
            </a:r>
            <a:r>
              <a:rPr lang="en-US" sz="900" dirty="0" err="1"/>
              <a:t>Bovee</a:t>
            </a:r>
            <a:r>
              <a:rPr lang="en-US" sz="900" dirty="0"/>
              <a:t> (2004). </a:t>
            </a:r>
            <a:r>
              <a:rPr lang="en-US" sz="900" i="1" dirty="0"/>
              <a:t>Excellence in Business Communication</a:t>
            </a:r>
            <a:r>
              <a:rPr lang="en-US" sz="900" dirty="0"/>
              <a:t>. 6e. Prentice Hall.</a:t>
            </a:r>
          </a:p>
          <a:p>
            <a:pPr algn="just"/>
            <a:r>
              <a:rPr lang="en-US" sz="900" dirty="0"/>
              <a:t>[4] 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Shannon, C. (1948, July/October). A mathematical theory of communication. </a:t>
            </a:r>
            <a:r>
              <a:rPr lang="en-US" sz="9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Bell System Technical Journal 27 (3), 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379–423.  Retrieved from http://www.alcatel-lucent.com/bstj/vol27-1948/articles/bstj27-3-379.pdf</a:t>
            </a:r>
          </a:p>
          <a:p>
            <a:pPr algn="just"/>
            <a:endParaRPr lang="en-US" sz="900" dirty="0"/>
          </a:p>
          <a:p>
            <a:pPr algn="just"/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733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 descr="Parchment"/>
          <p:cNvSpPr>
            <a:spLocks noChangeArrowheads="1"/>
          </p:cNvSpPr>
          <p:nvPr/>
        </p:nvSpPr>
        <p:spPr bwMode="auto">
          <a:xfrm>
            <a:off x="3505200" y="1676400"/>
            <a:ext cx="2133600" cy="19812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Channel/Medium</a:t>
            </a:r>
          </a:p>
        </p:txBody>
      </p:sp>
      <p:sp>
        <p:nvSpPr>
          <p:cNvPr id="6" name="Rectangle 7" descr="Parchment"/>
          <p:cNvSpPr>
            <a:spLocks noChangeArrowheads="1"/>
          </p:cNvSpPr>
          <p:nvPr/>
        </p:nvSpPr>
        <p:spPr bwMode="auto">
          <a:xfrm>
            <a:off x="609600" y="1676401"/>
            <a:ext cx="2590800" cy="5334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1400" b="1" dirty="0"/>
              <a:t>Source creates message</a:t>
            </a:r>
          </a:p>
        </p:txBody>
      </p:sp>
      <p:sp>
        <p:nvSpPr>
          <p:cNvPr id="7" name="Rectangle 10" descr="Parchment"/>
          <p:cNvSpPr>
            <a:spLocks noChangeArrowheads="1"/>
          </p:cNvSpPr>
          <p:nvPr/>
        </p:nvSpPr>
        <p:spPr bwMode="auto">
          <a:xfrm>
            <a:off x="609600" y="3200400"/>
            <a:ext cx="2590800" cy="4572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Transmitter sends message</a:t>
            </a:r>
          </a:p>
        </p:txBody>
      </p:sp>
      <p:sp>
        <p:nvSpPr>
          <p:cNvPr id="8" name="Rectangle 11" descr="Parchment"/>
          <p:cNvSpPr>
            <a:spLocks noChangeArrowheads="1"/>
          </p:cNvSpPr>
          <p:nvPr/>
        </p:nvSpPr>
        <p:spPr bwMode="auto">
          <a:xfrm>
            <a:off x="609600" y="2400300"/>
            <a:ext cx="2590800" cy="5715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Transmitter encodes </a:t>
            </a:r>
            <a:r>
              <a:rPr lang="en-US" sz="14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m</a:t>
            </a:r>
            <a:r>
              <a:rPr lang="en-US" sz="1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essage</a:t>
            </a:r>
          </a:p>
        </p:txBody>
      </p:sp>
      <p:sp>
        <p:nvSpPr>
          <p:cNvPr id="9" name="Rectangle 12" descr="Parchment"/>
          <p:cNvSpPr>
            <a:spLocks noChangeArrowheads="1"/>
          </p:cNvSpPr>
          <p:nvPr/>
        </p:nvSpPr>
        <p:spPr bwMode="auto">
          <a:xfrm>
            <a:off x="5943600" y="1676400"/>
            <a:ext cx="2590800" cy="533401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Destination gets message </a:t>
            </a:r>
          </a:p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sends </a:t>
            </a:r>
            <a:r>
              <a:rPr lang="en-US" sz="14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f</a:t>
            </a:r>
            <a:r>
              <a:rPr lang="en-US" sz="1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eedback</a:t>
            </a:r>
          </a:p>
        </p:txBody>
      </p:sp>
      <p:sp>
        <p:nvSpPr>
          <p:cNvPr id="10" name="Rectangle 13" descr="Parchment"/>
          <p:cNvSpPr>
            <a:spLocks noChangeArrowheads="1"/>
          </p:cNvSpPr>
          <p:nvPr/>
        </p:nvSpPr>
        <p:spPr bwMode="auto">
          <a:xfrm>
            <a:off x="5943600" y="3200400"/>
            <a:ext cx="2590800" cy="4572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Receiver </a:t>
            </a:r>
            <a:r>
              <a:rPr lang="en-US" sz="14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g</a:t>
            </a:r>
            <a:r>
              <a:rPr lang="en-US" sz="1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ets </a:t>
            </a:r>
            <a:r>
              <a:rPr lang="en-US" sz="14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m</a:t>
            </a:r>
            <a:r>
              <a:rPr lang="en-US" sz="1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essage</a:t>
            </a:r>
          </a:p>
        </p:txBody>
      </p:sp>
      <p:sp>
        <p:nvSpPr>
          <p:cNvPr id="11" name="Rectangle 14" descr="Parchment"/>
          <p:cNvSpPr>
            <a:spLocks noChangeArrowheads="1"/>
          </p:cNvSpPr>
          <p:nvPr/>
        </p:nvSpPr>
        <p:spPr bwMode="auto">
          <a:xfrm>
            <a:off x="5943600" y="2476500"/>
            <a:ext cx="2590800" cy="4953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Receiver </a:t>
            </a:r>
            <a:r>
              <a:rPr lang="en-US" sz="14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d</a:t>
            </a:r>
            <a:r>
              <a:rPr lang="en-US" sz="1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ecodes message</a:t>
            </a:r>
          </a:p>
        </p:txBody>
      </p:sp>
      <p:cxnSp>
        <p:nvCxnSpPr>
          <p:cNvPr id="12" name="AutoShape 31"/>
          <p:cNvCxnSpPr>
            <a:cxnSpLocks noChangeShapeType="1"/>
            <a:stCxn id="6" idx="2"/>
            <a:endCxn id="8" idx="0"/>
          </p:cNvCxnSpPr>
          <p:nvPr/>
        </p:nvCxnSpPr>
        <p:spPr bwMode="auto">
          <a:xfrm>
            <a:off x="1905000" y="2209801"/>
            <a:ext cx="0" cy="1904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" name="AutoShape 32"/>
          <p:cNvCxnSpPr>
            <a:cxnSpLocks noChangeShapeType="1"/>
            <a:stCxn id="8" idx="2"/>
            <a:endCxn id="7" idx="0"/>
          </p:cNvCxnSpPr>
          <p:nvPr/>
        </p:nvCxnSpPr>
        <p:spPr bwMode="auto">
          <a:xfrm>
            <a:off x="1905000" y="2971800"/>
            <a:ext cx="0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" name="AutoShape 33"/>
          <p:cNvCxnSpPr>
            <a:cxnSpLocks noChangeShapeType="1"/>
            <a:stCxn id="10" idx="0"/>
            <a:endCxn id="11" idx="2"/>
          </p:cNvCxnSpPr>
          <p:nvPr/>
        </p:nvCxnSpPr>
        <p:spPr bwMode="auto">
          <a:xfrm flipV="1">
            <a:off x="7239000" y="2971800"/>
            <a:ext cx="0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" name="AutoShape 34"/>
          <p:cNvCxnSpPr>
            <a:cxnSpLocks noChangeShapeType="1"/>
            <a:stCxn id="11" idx="0"/>
            <a:endCxn id="9" idx="2"/>
          </p:cNvCxnSpPr>
          <p:nvPr/>
        </p:nvCxnSpPr>
        <p:spPr bwMode="auto">
          <a:xfrm flipV="1">
            <a:off x="7239000" y="2209801"/>
            <a:ext cx="0" cy="2666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6" name="Line 35"/>
          <p:cNvSpPr>
            <a:spLocks noChangeShapeType="1"/>
          </p:cNvSpPr>
          <p:nvPr/>
        </p:nvSpPr>
        <p:spPr bwMode="auto">
          <a:xfrm flipH="1">
            <a:off x="3200400" y="19812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Line 42"/>
          <p:cNvSpPr>
            <a:spLocks noChangeShapeType="1"/>
          </p:cNvSpPr>
          <p:nvPr/>
        </p:nvSpPr>
        <p:spPr bwMode="auto">
          <a:xfrm>
            <a:off x="3200400" y="34290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 44"/>
          <p:cNvSpPr>
            <a:spLocks noChangeShapeType="1"/>
          </p:cNvSpPr>
          <p:nvPr/>
        </p:nvSpPr>
        <p:spPr bwMode="auto">
          <a:xfrm flipH="1">
            <a:off x="1905000" y="1421674"/>
            <a:ext cx="533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45"/>
          <p:cNvSpPr>
            <a:spLocks noChangeShapeType="1"/>
          </p:cNvSpPr>
          <p:nvPr/>
        </p:nvSpPr>
        <p:spPr bwMode="auto">
          <a:xfrm>
            <a:off x="5638800" y="34290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Shannon’s model</a:t>
            </a:r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609600" y="4038598"/>
            <a:ext cx="8321675" cy="762002"/>
          </a:xfrm>
        </p:spPr>
        <p:txBody>
          <a:bodyPr/>
          <a:lstStyle/>
          <a:p>
            <a:r>
              <a:rPr lang="en-US" dirty="0"/>
              <a:t>First published in 1948, Shannon’s communication model has been extended over the years to include receiver feedback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[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] 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Shannon, C. (1948, July/October). A mathematical theory of communication. </a:t>
            </a:r>
            <a:r>
              <a:rPr lang="en-US" sz="9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Bell System Technical Journal 27 (3), 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379–423.  Retrieved from http://www.alcatel-lucent.com/bstj/vol27-1948/articles/bstj27-3-379.pdf</a:t>
            </a:r>
          </a:p>
          <a:p>
            <a:pPr algn="just"/>
            <a:endParaRPr lang="en-US" sz="900" dirty="0"/>
          </a:p>
          <a:p>
            <a:pPr algn="just"/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1" name="AutoShape 34"/>
          <p:cNvCxnSpPr>
            <a:cxnSpLocks noChangeShapeType="1"/>
          </p:cNvCxnSpPr>
          <p:nvPr/>
        </p:nvCxnSpPr>
        <p:spPr bwMode="auto">
          <a:xfrm flipV="1">
            <a:off x="7239000" y="1409701"/>
            <a:ext cx="0" cy="26669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4" name="AutoShape 32"/>
          <p:cNvCxnSpPr>
            <a:cxnSpLocks noChangeShapeType="1"/>
            <a:stCxn id="22" idx="1"/>
          </p:cNvCxnSpPr>
          <p:nvPr/>
        </p:nvCxnSpPr>
        <p:spPr bwMode="auto">
          <a:xfrm>
            <a:off x="1905000" y="1421675"/>
            <a:ext cx="0" cy="2547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xmlns="" val="3401868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Shannon’s Communication Model starts with a message which is encoded and then transmitted, received and decoded and perceived by recipient</a:t>
            </a:r>
          </a:p>
          <a:p>
            <a:r>
              <a:rPr lang="en-US" dirty="0"/>
              <a:t>The sender selects the appropriate channel for the message; the channel can be spoken or written</a:t>
            </a:r>
          </a:p>
          <a:p>
            <a:r>
              <a:rPr lang="en-US" dirty="0"/>
              <a:t>The message is transmitted to the receiver through a medium, for example telephone, email, discussion board, video conference,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The choice of channel and medium depends on the formality, speed, receiver location, receiver culture and type of message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900" dirty="0">
                <a:effectLst/>
              </a:rPr>
              <a:t>[</a:t>
            </a:r>
            <a:r>
              <a:rPr lang="en-US" sz="900" dirty="0"/>
              <a:t>1</a:t>
            </a:r>
            <a:r>
              <a:rPr lang="en-US" sz="900" dirty="0">
                <a:effectLst/>
              </a:rPr>
              <a:t>] </a:t>
            </a:r>
            <a:r>
              <a:rPr lang="en-US" sz="900" dirty="0"/>
              <a:t>Pocket Mentor (2010). </a:t>
            </a:r>
            <a:r>
              <a:rPr lang="en-US" sz="900" i="1" dirty="0"/>
              <a:t>Leading Virtual Teams</a:t>
            </a:r>
            <a:r>
              <a:rPr lang="en-US" sz="900" dirty="0"/>
              <a:t>.  Boston: Harvard Business Press</a:t>
            </a:r>
          </a:p>
          <a:p>
            <a:pPr algn="just"/>
            <a:r>
              <a:rPr lang="en-US" sz="900" dirty="0"/>
              <a:t>[2] </a:t>
            </a:r>
            <a:r>
              <a:rPr lang="en-US" sz="900" dirty="0" err="1"/>
              <a:t>Thill</a:t>
            </a:r>
            <a:r>
              <a:rPr lang="en-US" sz="900" dirty="0"/>
              <a:t>, J. &amp; C. </a:t>
            </a:r>
            <a:r>
              <a:rPr lang="en-US" sz="900" dirty="0" err="1"/>
              <a:t>Bovee</a:t>
            </a:r>
            <a:r>
              <a:rPr lang="en-US" sz="900" dirty="0"/>
              <a:t> (2004). </a:t>
            </a:r>
            <a:r>
              <a:rPr lang="en-US" sz="900" i="1" dirty="0"/>
              <a:t>Excellence in Business Communication</a:t>
            </a:r>
            <a:r>
              <a:rPr lang="en-US" sz="900" dirty="0"/>
              <a:t>. 6e. Prentice Hall.</a:t>
            </a:r>
          </a:p>
          <a:p>
            <a:pPr algn="just"/>
            <a:r>
              <a:rPr lang="en-US" sz="900" dirty="0"/>
              <a:t>[3] 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Shannon, C. (1948, July/October). A mathematical theory of communication. </a:t>
            </a:r>
            <a:r>
              <a:rPr lang="en-US" sz="9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Bell System Technical Journal 27 (3), 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379–423.  Retrieved from http://www.alcatel-lucent.com/bstj/vol27-1948/articles/bstj27-3-379.pdf</a:t>
            </a:r>
          </a:p>
          <a:p>
            <a:pPr algn="just"/>
            <a:r>
              <a:rPr lang="en-US" sz="900" dirty="0"/>
              <a:t>  </a:t>
            </a:r>
          </a:p>
          <a:p>
            <a:pPr algn="just"/>
            <a:endParaRPr lang="en-US" sz="900" i="1" dirty="0"/>
          </a:p>
          <a:p>
            <a:pPr algn="just"/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194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Communications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Effective messages focus on one topic and should limit the amount of information per message according to the type of media</a:t>
            </a:r>
          </a:p>
          <a:p>
            <a:r>
              <a:rPr lang="en-US" dirty="0"/>
              <a:t>	Telephone and email for less information </a:t>
            </a:r>
          </a:p>
          <a:p>
            <a:r>
              <a:rPr lang="en-US" dirty="0"/>
              <a:t>	Documents in team repository for more information </a:t>
            </a:r>
          </a:p>
          <a:p>
            <a:r>
              <a:rPr lang="en-US" dirty="0"/>
              <a:t>Communication barriers are also known as noise and limit the ability of the receiver to understand the message</a:t>
            </a:r>
          </a:p>
          <a:p>
            <a:r>
              <a:rPr lang="en-US" dirty="0"/>
              <a:t>A common danger in international communications is a language or perceptual barrier</a:t>
            </a:r>
          </a:p>
          <a:p>
            <a:r>
              <a:rPr lang="en-US" dirty="0"/>
              <a:t>Different cultures may place received information into a conceptual framework different from the senders, leading to misunderstandings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900" dirty="0">
                <a:effectLst/>
              </a:rPr>
              <a:t>[</a:t>
            </a:r>
            <a:r>
              <a:rPr lang="en-US" sz="900" dirty="0"/>
              <a:t>1] </a:t>
            </a:r>
            <a:r>
              <a:rPr lang="en-US" sz="900" dirty="0" err="1"/>
              <a:t>Obradovich</a:t>
            </a:r>
            <a:r>
              <a:rPr lang="en-US" sz="900" dirty="0"/>
              <a:t>, J. &amp; P. Smith (2008). Design Concepts for Virtual Work Systems. In </a:t>
            </a:r>
            <a:r>
              <a:rPr lang="en-US" sz="900" dirty="0" err="1"/>
              <a:t>Nemiro</a:t>
            </a:r>
            <a:r>
              <a:rPr lang="en-US" sz="900" dirty="0"/>
              <a:t>, J., M. </a:t>
            </a:r>
            <a:r>
              <a:rPr lang="en-US" sz="900" dirty="0" err="1"/>
              <a:t>Beyerlein</a:t>
            </a:r>
            <a:r>
              <a:rPr lang="en-US" sz="900" dirty="0"/>
              <a:t>, L. Bradley, S. </a:t>
            </a:r>
            <a:r>
              <a:rPr lang="en-US" sz="900" dirty="0" err="1"/>
              <a:t>Beyerlein</a:t>
            </a:r>
            <a:r>
              <a:rPr lang="en-US" sz="900" dirty="0"/>
              <a:t> (</a:t>
            </a:r>
            <a:r>
              <a:rPr lang="en-US" sz="900" dirty="0" err="1"/>
              <a:t>Eds</a:t>
            </a:r>
            <a:r>
              <a:rPr lang="en-US" sz="900" dirty="0"/>
              <a:t>). The Handbook of High-Performance Virtual Teams (295-328). San Francisco: </a:t>
            </a:r>
            <a:r>
              <a:rPr lang="en-US" sz="900" dirty="0" err="1"/>
              <a:t>Jossey</a:t>
            </a:r>
            <a:r>
              <a:rPr lang="en-US" sz="900" dirty="0"/>
              <a:t>-Bass.</a:t>
            </a:r>
            <a:endParaRPr lang="en-US" sz="900" dirty="0">
              <a:effectLst/>
            </a:endParaRPr>
          </a:p>
          <a:p>
            <a:pPr algn="just"/>
            <a:r>
              <a:rPr lang="en-US" sz="900" dirty="0">
                <a:effectLst/>
              </a:rPr>
              <a:t>[</a:t>
            </a:r>
            <a:r>
              <a:rPr lang="en-US" sz="900" dirty="0"/>
              <a:t>2</a:t>
            </a:r>
            <a:r>
              <a:rPr lang="en-US" sz="900" dirty="0">
                <a:effectLst/>
              </a:rPr>
              <a:t>] </a:t>
            </a:r>
            <a:r>
              <a:rPr lang="en-US" sz="900" dirty="0"/>
              <a:t>Pocket Mentor (2010). </a:t>
            </a:r>
            <a:r>
              <a:rPr lang="en-US" sz="900" i="1" dirty="0"/>
              <a:t>Leading Virtual Teams</a:t>
            </a:r>
            <a:r>
              <a:rPr lang="en-US" sz="900" dirty="0"/>
              <a:t>.  Boston: Harvard Business Press</a:t>
            </a:r>
          </a:p>
          <a:p>
            <a:pPr algn="just"/>
            <a:r>
              <a:rPr lang="en-US" sz="900" dirty="0"/>
              <a:t>[3] </a:t>
            </a:r>
            <a:r>
              <a:rPr lang="en-US" sz="900" dirty="0" err="1"/>
              <a:t>Thill</a:t>
            </a:r>
            <a:r>
              <a:rPr lang="en-US" sz="900" dirty="0"/>
              <a:t>, J. &amp; C. </a:t>
            </a:r>
            <a:r>
              <a:rPr lang="en-US" sz="900" dirty="0" err="1"/>
              <a:t>Bovee</a:t>
            </a:r>
            <a:r>
              <a:rPr lang="en-US" sz="900" dirty="0"/>
              <a:t> (2004). </a:t>
            </a:r>
            <a:r>
              <a:rPr lang="en-US" sz="900" i="1" dirty="0"/>
              <a:t>Excellence in Business Communication</a:t>
            </a:r>
            <a:r>
              <a:rPr lang="en-US" sz="900" dirty="0"/>
              <a:t>. 6e. Prentice Hall.  </a:t>
            </a:r>
          </a:p>
          <a:p>
            <a:pPr algn="just"/>
            <a:endParaRPr lang="en-US" sz="900" i="1" dirty="0"/>
          </a:p>
          <a:p>
            <a:pPr algn="just"/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802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Barriers to effective communications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321675" cy="3579812"/>
          </a:xfrm>
        </p:spPr>
        <p:txBody>
          <a:bodyPr/>
          <a:lstStyle/>
          <a:p>
            <a:r>
              <a:rPr lang="en-US" dirty="0"/>
              <a:t>Noise is any impairment to the communication process  </a:t>
            </a:r>
          </a:p>
          <a:p>
            <a:r>
              <a:rPr lang="en-US" dirty="0"/>
              <a:t>Noise includes the perceptual and language difficulties on the previous slide</a:t>
            </a:r>
          </a:p>
          <a:p>
            <a:r>
              <a:rPr lang="en-US" dirty="0"/>
              <a:t>Noise can also be distractions such as technology problems or emotional distractions of the receiver </a:t>
            </a:r>
          </a:p>
          <a:p>
            <a:r>
              <a:rPr lang="en-US" dirty="0"/>
              <a:t>Information overload is also noise. Each of us is inundated with relevant messages but the problem is exasperated by spam and other irrelevant messages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900" dirty="0"/>
              <a:t>[1] Baan, A. &amp; M. </a:t>
            </a:r>
            <a:r>
              <a:rPr lang="en-US" sz="900" dirty="0" err="1"/>
              <a:t>Maznevski</a:t>
            </a:r>
            <a:r>
              <a:rPr lang="en-US" sz="900" dirty="0"/>
              <a:t> (2008). Training for Virtual Collaboration. In </a:t>
            </a:r>
            <a:r>
              <a:rPr lang="en-US" sz="900" dirty="0" err="1"/>
              <a:t>Nemiro</a:t>
            </a:r>
            <a:r>
              <a:rPr lang="en-US" sz="900" dirty="0"/>
              <a:t>, J., M. </a:t>
            </a:r>
            <a:r>
              <a:rPr lang="en-US" sz="900" dirty="0" err="1"/>
              <a:t>Beyerlein</a:t>
            </a:r>
            <a:r>
              <a:rPr lang="en-US" sz="900" dirty="0"/>
              <a:t>, L. Bradley, S. </a:t>
            </a:r>
            <a:r>
              <a:rPr lang="en-US" sz="900" dirty="0" err="1"/>
              <a:t>Beyerlein</a:t>
            </a:r>
            <a:r>
              <a:rPr lang="en-US" sz="900" dirty="0"/>
              <a:t> (</a:t>
            </a:r>
            <a:r>
              <a:rPr lang="en-US" sz="900" dirty="0" err="1"/>
              <a:t>Eds</a:t>
            </a:r>
            <a:r>
              <a:rPr lang="en-US" sz="900" dirty="0"/>
              <a:t>). The Handbook of High-Performance Virtual Teams (345-365). San Francisco: </a:t>
            </a:r>
            <a:r>
              <a:rPr lang="en-US" sz="900" dirty="0" err="1"/>
              <a:t>Jossey</a:t>
            </a:r>
            <a:r>
              <a:rPr lang="en-US" sz="900" dirty="0"/>
              <a:t>-Bass.</a:t>
            </a:r>
          </a:p>
          <a:p>
            <a:pPr algn="just"/>
            <a:r>
              <a:rPr lang="en-US" sz="900" dirty="0">
                <a:effectLst/>
              </a:rPr>
              <a:t>[</a:t>
            </a:r>
            <a:r>
              <a:rPr lang="en-US" sz="900" dirty="0"/>
              <a:t>2</a:t>
            </a:r>
            <a:r>
              <a:rPr lang="en-US" sz="900" dirty="0">
                <a:effectLst/>
              </a:rPr>
              <a:t>] </a:t>
            </a:r>
            <a:r>
              <a:rPr lang="en-US" sz="900" dirty="0"/>
              <a:t>Pocket Mentor (2010). </a:t>
            </a:r>
            <a:r>
              <a:rPr lang="en-US" sz="900" i="1" dirty="0"/>
              <a:t>Leading Virtual Teams</a:t>
            </a:r>
            <a:r>
              <a:rPr lang="en-US" sz="900" dirty="0"/>
              <a:t>.  Boston: Harvard Business Press</a:t>
            </a:r>
          </a:p>
          <a:p>
            <a:pPr algn="just"/>
            <a:r>
              <a:rPr lang="en-US" sz="900" dirty="0"/>
              <a:t>[3] </a:t>
            </a:r>
            <a:r>
              <a:rPr lang="en-US" sz="900" dirty="0" err="1"/>
              <a:t>Thill</a:t>
            </a:r>
            <a:r>
              <a:rPr lang="en-US" sz="900" dirty="0"/>
              <a:t>, J. &amp; C. </a:t>
            </a:r>
            <a:r>
              <a:rPr lang="en-US" sz="900" dirty="0" err="1"/>
              <a:t>Bovee</a:t>
            </a:r>
            <a:r>
              <a:rPr lang="en-US" sz="900" dirty="0"/>
              <a:t> (2004). </a:t>
            </a:r>
            <a:r>
              <a:rPr lang="en-US" sz="900" i="1" dirty="0"/>
              <a:t>Excellence in Business Communication</a:t>
            </a:r>
            <a:r>
              <a:rPr lang="en-US" sz="900" dirty="0"/>
              <a:t>. 6e. Prentice Hall.  </a:t>
            </a:r>
          </a:p>
          <a:p>
            <a:pPr algn="just"/>
            <a:endParaRPr lang="en-US" sz="900" i="1" dirty="0"/>
          </a:p>
          <a:p>
            <a:pPr algn="just"/>
            <a:endParaRPr lang="en-US" sz="900" i="1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969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Entropy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4063" y="1173163"/>
            <a:ext cx="8185150" cy="49037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 measure of information usefulness is the </a:t>
            </a:r>
            <a:r>
              <a:rPr lang="en-US" b="1" dirty="0">
                <a:solidFill>
                  <a:srgbClr val="000099"/>
                </a:solidFill>
              </a:rPr>
              <a:t>entropy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dirty="0"/>
              <a:t>measure, which is defined as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dirty="0"/>
              <a:t>			entropy (S) = – </a:t>
            </a:r>
            <a:r>
              <a:rPr lang="en-US" dirty="0">
                <a:sym typeface="Symbol" pitchFamily="18" charset="2"/>
              </a:rPr>
              <a:t>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When a set S is split into multiple sets Si, I=1, 2, …, r, we can          measure the purity of the resultant set of sets as:	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dirty="0"/>
              <a:t>	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dirty="0"/>
              <a:t>		purity(</a:t>
            </a:r>
            <a:r>
              <a:rPr lang="en-US" i="1" dirty="0"/>
              <a:t>S</a:t>
            </a:r>
            <a:r>
              <a:rPr lang="en-US" baseline="-25000" dirty="0"/>
              <a:t>1</a:t>
            </a:r>
            <a:r>
              <a:rPr lang="en-US" i="1" dirty="0"/>
              <a:t>, S</a:t>
            </a:r>
            <a:r>
              <a:rPr lang="en-US" baseline="-25000" dirty="0"/>
              <a:t>2</a:t>
            </a:r>
            <a:r>
              <a:rPr lang="en-US" i="1" dirty="0"/>
              <a:t>, ….., </a:t>
            </a:r>
            <a:r>
              <a:rPr lang="en-US" i="1" dirty="0" err="1"/>
              <a:t>S</a:t>
            </a:r>
            <a:r>
              <a:rPr lang="en-US" baseline="-25000" dirty="0" err="1"/>
              <a:t>r</a:t>
            </a:r>
            <a:r>
              <a:rPr lang="en-US" dirty="0"/>
              <a:t>) = </a:t>
            </a:r>
            <a:r>
              <a:rPr lang="en-US" dirty="0">
                <a:sym typeface="Symbol" pitchFamily="18" charset="2"/>
              </a:rPr>
              <a:t>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dirty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dirty="0"/>
              <a:t>The information gain due to particular split of S into S</a:t>
            </a:r>
            <a:r>
              <a:rPr lang="en-US" baseline="-25000" dirty="0"/>
              <a:t>i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 = 1, 2, …., r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000099"/>
                </a:solidFill>
              </a:rPr>
              <a:t>Information-gain</a:t>
            </a:r>
            <a:r>
              <a:rPr lang="en-US" dirty="0"/>
              <a:t> (</a:t>
            </a:r>
            <a:r>
              <a:rPr lang="en-US" i="1" dirty="0"/>
              <a:t>S</a:t>
            </a:r>
            <a:r>
              <a:rPr lang="en-US" dirty="0"/>
              <a:t>, {</a:t>
            </a:r>
            <a:r>
              <a:rPr lang="en-US" i="1" dirty="0"/>
              <a:t>S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S</a:t>
            </a:r>
            <a:r>
              <a:rPr lang="en-US" baseline="-25000" dirty="0"/>
              <a:t>2</a:t>
            </a:r>
            <a:r>
              <a:rPr lang="en-US" dirty="0"/>
              <a:t>, …., </a:t>
            </a:r>
            <a:r>
              <a:rPr lang="en-US" i="1" dirty="0" err="1"/>
              <a:t>S</a:t>
            </a:r>
            <a:r>
              <a:rPr lang="en-US" baseline="-25000" dirty="0" err="1"/>
              <a:t>r</a:t>
            </a:r>
            <a:r>
              <a:rPr lang="en-US" dirty="0"/>
              <a:t>) = purity(</a:t>
            </a:r>
            <a:r>
              <a:rPr lang="en-US" i="1" dirty="0"/>
              <a:t>S </a:t>
            </a:r>
            <a:r>
              <a:rPr lang="en-US" dirty="0"/>
              <a:t>) – purity (</a:t>
            </a:r>
            <a:r>
              <a:rPr lang="en-US" i="1" dirty="0"/>
              <a:t>S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S</a:t>
            </a:r>
            <a:r>
              <a:rPr lang="en-US" baseline="-25000" dirty="0"/>
              <a:t>2</a:t>
            </a:r>
            <a:r>
              <a:rPr lang="en-US" dirty="0"/>
              <a:t>, … </a:t>
            </a:r>
            <a:r>
              <a:rPr lang="en-US" i="1" dirty="0" err="1"/>
              <a:t>S</a:t>
            </a:r>
            <a:r>
              <a:rPr lang="en-US" baseline="-25000" dirty="0" err="1"/>
              <a:t>r</a:t>
            </a:r>
            <a:r>
              <a:rPr lang="en-US" dirty="0"/>
              <a:t>)</a:t>
            </a:r>
            <a:endParaRPr lang="en-US" sz="1600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sz="1600" dirty="0">
              <a:sym typeface="Symbol" pitchFamily="18" charset="2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1600" dirty="0"/>
              <a:t>	</a:t>
            </a:r>
          </a:p>
          <a:p>
            <a:pPr>
              <a:lnSpc>
                <a:spcPct val="90000"/>
              </a:lnSpc>
            </a:pPr>
            <a:endParaRPr lang="en-US" sz="1600" dirty="0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4083050" y="3255963"/>
            <a:ext cx="1854200" cy="806450"/>
            <a:chOff x="2616" y="2772"/>
            <a:chExt cx="1168" cy="508"/>
          </a:xfrm>
        </p:grpSpPr>
        <p:sp>
          <p:nvSpPr>
            <p:cNvPr id="329733" name="Text Box 5"/>
            <p:cNvSpPr txBox="1">
              <a:spLocks noChangeArrowheads="1"/>
            </p:cNvSpPr>
            <p:nvPr/>
          </p:nvSpPr>
          <p:spPr bwMode="auto">
            <a:xfrm>
              <a:off x="2670" y="2772"/>
              <a:ext cx="17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  <a:ea typeface="+mn-ea"/>
                </a:rPr>
                <a:t>r</a:t>
              </a:r>
            </a:p>
          </p:txBody>
        </p:sp>
        <p:sp>
          <p:nvSpPr>
            <p:cNvPr id="329734" name="Text Box 6"/>
            <p:cNvSpPr txBox="1">
              <a:spLocks noChangeArrowheads="1"/>
            </p:cNvSpPr>
            <p:nvPr/>
          </p:nvSpPr>
          <p:spPr bwMode="auto">
            <a:xfrm>
              <a:off x="2616" y="3088"/>
              <a:ext cx="31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i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  <a:ea typeface="+mn-ea"/>
                </a:rPr>
                <a:t>i</a:t>
              </a:r>
              <a:r>
                <a:rPr lang="en-US" sz="1400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  <a:ea typeface="+mn-ea"/>
                </a:rPr>
                <a:t>= 1</a:t>
              </a:r>
            </a:p>
          </p:txBody>
        </p:sp>
        <p:sp>
          <p:nvSpPr>
            <p:cNvPr id="329735" name="Text Box 7"/>
            <p:cNvSpPr txBox="1">
              <a:spLocks noChangeArrowheads="1"/>
            </p:cNvSpPr>
            <p:nvPr/>
          </p:nvSpPr>
          <p:spPr bwMode="auto">
            <a:xfrm>
              <a:off x="2845" y="2800"/>
              <a:ext cx="346" cy="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|</a:t>
              </a:r>
              <a:r>
                <a:rPr 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sz="1800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|</a:t>
              </a:r>
            </a:p>
            <a:p>
              <a:pPr>
                <a:spcBef>
                  <a:spcPct val="50000"/>
                </a:spcBef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|</a:t>
              </a:r>
              <a:r>
                <a:rPr 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|</a:t>
              </a:r>
            </a:p>
          </p:txBody>
        </p:sp>
        <p:sp>
          <p:nvSpPr>
            <p:cNvPr id="48141" name="Line 8"/>
            <p:cNvSpPr>
              <a:spLocks noChangeShapeType="1"/>
            </p:cNvSpPr>
            <p:nvPr/>
          </p:nvSpPr>
          <p:spPr bwMode="auto">
            <a:xfrm>
              <a:off x="2858" y="3028"/>
              <a:ext cx="2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9737" name="Text Box 9"/>
            <p:cNvSpPr txBox="1">
              <a:spLocks noChangeArrowheads="1"/>
            </p:cNvSpPr>
            <p:nvPr/>
          </p:nvSpPr>
          <p:spPr bwMode="auto">
            <a:xfrm>
              <a:off x="3051" y="2869"/>
              <a:ext cx="73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purity </a:t>
              </a:r>
              <a:r>
                <a:rPr lang="en-US" sz="18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(</a:t>
              </a:r>
              <a:r>
                <a:rPr lang="en-US" sz="18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sz="1800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sz="18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)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183063" y="1584325"/>
            <a:ext cx="1325562" cy="825500"/>
            <a:chOff x="2613" y="3007"/>
            <a:chExt cx="683" cy="520"/>
          </a:xfrm>
        </p:grpSpPr>
        <p:sp>
          <p:nvSpPr>
            <p:cNvPr id="329739" name="Text Box 11"/>
            <p:cNvSpPr txBox="1">
              <a:spLocks noChangeArrowheads="1"/>
            </p:cNvSpPr>
            <p:nvPr/>
          </p:nvSpPr>
          <p:spPr bwMode="auto">
            <a:xfrm flipH="1">
              <a:off x="2629" y="3007"/>
              <a:ext cx="23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 i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  <a:ea typeface="+mn-ea"/>
                </a:rPr>
                <a:t>k</a:t>
              </a:r>
            </a:p>
          </p:txBody>
        </p:sp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2613" y="3175"/>
              <a:ext cx="683" cy="352"/>
              <a:chOff x="1451" y="2964"/>
              <a:chExt cx="683" cy="352"/>
            </a:xfrm>
          </p:grpSpPr>
          <p:sp>
            <p:nvSpPr>
              <p:cNvPr id="329741" name="Text Box 13"/>
              <p:cNvSpPr txBox="1">
                <a:spLocks noChangeArrowheads="1"/>
              </p:cNvSpPr>
              <p:nvPr/>
            </p:nvSpPr>
            <p:spPr bwMode="auto">
              <a:xfrm flipH="1">
                <a:off x="1451" y="3124"/>
                <a:ext cx="31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1400" i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 charset="0"/>
                    <a:ea typeface="+mn-ea"/>
                  </a:rPr>
                  <a:t>i- </a:t>
                </a:r>
                <a:r>
                  <a:rPr lang="en-US" sz="1400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 charset="0"/>
                    <a:ea typeface="+mn-ea"/>
                  </a:rPr>
                  <a:t>1</a:t>
                </a:r>
              </a:p>
            </p:txBody>
          </p:sp>
          <p:sp>
            <p:nvSpPr>
              <p:cNvPr id="329742" name="Text Box 14"/>
              <p:cNvSpPr txBox="1">
                <a:spLocks noChangeArrowheads="1"/>
              </p:cNvSpPr>
              <p:nvPr/>
            </p:nvSpPr>
            <p:spPr bwMode="auto">
              <a:xfrm flipH="1">
                <a:off x="1643" y="2964"/>
                <a:ext cx="49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8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p</a:t>
                </a:r>
                <a:r>
                  <a:rPr lang="en-US" sz="1800" i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i</a:t>
                </a:r>
                <a:r>
                  <a:rPr lang="en-US" sz="18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log</a:t>
                </a:r>
                <a:r>
                  <a:rPr lang="en-US" sz="1800" i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2 </a:t>
                </a:r>
                <a:r>
                  <a:rPr lang="en-US" sz="18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p</a:t>
                </a:r>
                <a:r>
                  <a:rPr lang="en-US" sz="1800" i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i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2277990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8006A7-2BBA-4AC2-8780-BA1090C38D8E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grpSp>
        <p:nvGrpSpPr>
          <p:cNvPr id="3" name="Group 67"/>
          <p:cNvGrpSpPr/>
          <p:nvPr/>
        </p:nvGrpSpPr>
        <p:grpSpPr>
          <a:xfrm>
            <a:off x="1352685" y="918519"/>
            <a:ext cx="6680857" cy="4948881"/>
            <a:chOff x="1091543" y="1754189"/>
            <a:chExt cx="6680857" cy="4473575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110458" y="1754189"/>
              <a:ext cx="6573838" cy="44735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H="1" flipV="1">
              <a:off x="5621337" y="1828800"/>
              <a:ext cx="614363" cy="8175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6354762" y="2905125"/>
              <a:ext cx="201613" cy="16192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6816725" y="1952625"/>
              <a:ext cx="495300" cy="4730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022975" y="2425700"/>
              <a:ext cx="1714500" cy="1665288"/>
            </a:xfrm>
            <a:custGeom>
              <a:avLst/>
              <a:gdLst>
                <a:gd name="T0" fmla="*/ 760 w 1080"/>
                <a:gd name="T1" fmla="*/ 38 h 1049"/>
                <a:gd name="T2" fmla="*/ 823 w 1080"/>
                <a:gd name="T3" fmla="*/ 38 h 1049"/>
                <a:gd name="T4" fmla="*/ 906 w 1080"/>
                <a:gd name="T5" fmla="*/ 83 h 1049"/>
                <a:gd name="T6" fmla="*/ 1079 w 1080"/>
                <a:gd name="T7" fmla="*/ 325 h 1049"/>
                <a:gd name="T8" fmla="*/ 1073 w 1080"/>
                <a:gd name="T9" fmla="*/ 434 h 1049"/>
                <a:gd name="T10" fmla="*/ 955 w 1080"/>
                <a:gd name="T11" fmla="*/ 518 h 1049"/>
                <a:gd name="T12" fmla="*/ 858 w 1080"/>
                <a:gd name="T13" fmla="*/ 582 h 1049"/>
                <a:gd name="T14" fmla="*/ 737 w 1080"/>
                <a:gd name="T15" fmla="*/ 441 h 1049"/>
                <a:gd name="T16" fmla="*/ 784 w 1080"/>
                <a:gd name="T17" fmla="*/ 403 h 1049"/>
                <a:gd name="T18" fmla="*/ 823 w 1080"/>
                <a:gd name="T19" fmla="*/ 373 h 1049"/>
                <a:gd name="T20" fmla="*/ 741 w 1080"/>
                <a:gd name="T21" fmla="*/ 251 h 1049"/>
                <a:gd name="T22" fmla="*/ 510 w 1080"/>
                <a:gd name="T23" fmla="*/ 403 h 1049"/>
                <a:gd name="T24" fmla="*/ 735 w 1080"/>
                <a:gd name="T25" fmla="*/ 700 h 1049"/>
                <a:gd name="T26" fmla="*/ 927 w 1080"/>
                <a:gd name="T27" fmla="*/ 564 h 1049"/>
                <a:gd name="T28" fmla="*/ 926 w 1080"/>
                <a:gd name="T29" fmla="*/ 1048 h 1049"/>
                <a:gd name="T30" fmla="*/ 439 w 1080"/>
                <a:gd name="T31" fmla="*/ 1048 h 1049"/>
                <a:gd name="T32" fmla="*/ 437 w 1080"/>
                <a:gd name="T33" fmla="*/ 320 h 1049"/>
                <a:gd name="T34" fmla="*/ 325 w 1080"/>
                <a:gd name="T35" fmla="*/ 390 h 1049"/>
                <a:gd name="T36" fmla="*/ 226 w 1080"/>
                <a:gd name="T37" fmla="*/ 390 h 1049"/>
                <a:gd name="T38" fmla="*/ 215 w 1080"/>
                <a:gd name="T39" fmla="*/ 376 h 1049"/>
                <a:gd name="T40" fmla="*/ 141 w 1080"/>
                <a:gd name="T41" fmla="*/ 277 h 1049"/>
                <a:gd name="T42" fmla="*/ 0 w 1080"/>
                <a:gd name="T43" fmla="*/ 105 h 1049"/>
                <a:gd name="T44" fmla="*/ 160 w 1080"/>
                <a:gd name="T45" fmla="*/ 0 h 1049"/>
                <a:gd name="T46" fmla="*/ 261 w 1080"/>
                <a:gd name="T47" fmla="*/ 130 h 1049"/>
                <a:gd name="T48" fmla="*/ 289 w 1080"/>
                <a:gd name="T49" fmla="*/ 155 h 1049"/>
                <a:gd name="T50" fmla="*/ 493 w 1080"/>
                <a:gd name="T51" fmla="*/ 38 h 1049"/>
                <a:gd name="T52" fmla="*/ 577 w 1080"/>
                <a:gd name="T53" fmla="*/ 38 h 1049"/>
                <a:gd name="T54" fmla="*/ 760 w 1080"/>
                <a:gd name="T55" fmla="*/ 3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80" h="1049">
                  <a:moveTo>
                    <a:pt x="760" y="38"/>
                  </a:moveTo>
                  <a:lnTo>
                    <a:pt x="823" y="38"/>
                  </a:lnTo>
                  <a:lnTo>
                    <a:pt x="906" y="83"/>
                  </a:lnTo>
                  <a:lnTo>
                    <a:pt x="1079" y="325"/>
                  </a:lnTo>
                  <a:lnTo>
                    <a:pt x="1073" y="434"/>
                  </a:lnTo>
                  <a:lnTo>
                    <a:pt x="955" y="518"/>
                  </a:lnTo>
                  <a:lnTo>
                    <a:pt x="858" y="582"/>
                  </a:lnTo>
                  <a:lnTo>
                    <a:pt x="737" y="441"/>
                  </a:lnTo>
                  <a:lnTo>
                    <a:pt x="784" y="403"/>
                  </a:lnTo>
                  <a:lnTo>
                    <a:pt x="823" y="373"/>
                  </a:lnTo>
                  <a:lnTo>
                    <a:pt x="741" y="251"/>
                  </a:lnTo>
                  <a:lnTo>
                    <a:pt x="510" y="403"/>
                  </a:lnTo>
                  <a:lnTo>
                    <a:pt x="735" y="700"/>
                  </a:lnTo>
                  <a:lnTo>
                    <a:pt x="927" y="564"/>
                  </a:lnTo>
                  <a:lnTo>
                    <a:pt x="926" y="1048"/>
                  </a:lnTo>
                  <a:lnTo>
                    <a:pt x="439" y="1048"/>
                  </a:lnTo>
                  <a:lnTo>
                    <a:pt x="437" y="320"/>
                  </a:lnTo>
                  <a:lnTo>
                    <a:pt x="325" y="390"/>
                  </a:lnTo>
                  <a:lnTo>
                    <a:pt x="226" y="390"/>
                  </a:lnTo>
                  <a:lnTo>
                    <a:pt x="215" y="376"/>
                  </a:lnTo>
                  <a:lnTo>
                    <a:pt x="141" y="277"/>
                  </a:lnTo>
                  <a:lnTo>
                    <a:pt x="0" y="105"/>
                  </a:lnTo>
                  <a:lnTo>
                    <a:pt x="160" y="0"/>
                  </a:lnTo>
                  <a:lnTo>
                    <a:pt x="261" y="130"/>
                  </a:lnTo>
                  <a:lnTo>
                    <a:pt x="289" y="155"/>
                  </a:lnTo>
                  <a:lnTo>
                    <a:pt x="493" y="38"/>
                  </a:lnTo>
                  <a:lnTo>
                    <a:pt x="577" y="38"/>
                  </a:lnTo>
                  <a:lnTo>
                    <a:pt x="760" y="38"/>
                  </a:ln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7570787" y="2909887"/>
              <a:ext cx="201613" cy="220663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Arc 11"/>
            <p:cNvSpPr>
              <a:spLocks/>
            </p:cNvSpPr>
            <p:nvPr/>
          </p:nvSpPr>
          <p:spPr bwMode="auto">
            <a:xfrm>
              <a:off x="6950075" y="2474912"/>
              <a:ext cx="280988" cy="109538"/>
            </a:xfrm>
            <a:custGeom>
              <a:avLst/>
              <a:gdLst>
                <a:gd name="G0" fmla="+- 21600 0 0"/>
                <a:gd name="G1" fmla="+- 322 0 0"/>
                <a:gd name="G2" fmla="+- 21600 0 0"/>
                <a:gd name="T0" fmla="*/ 43198 w 43200"/>
                <a:gd name="T1" fmla="*/ 0 h 21922"/>
                <a:gd name="T2" fmla="*/ 2 w 43200"/>
                <a:gd name="T3" fmla="*/ 4 h 21922"/>
                <a:gd name="T4" fmla="*/ 21600 w 43200"/>
                <a:gd name="T5" fmla="*/ 322 h 21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922" fill="none" extrusionOk="0">
                  <a:moveTo>
                    <a:pt x="43197" y="0"/>
                  </a:moveTo>
                  <a:cubicBezTo>
                    <a:pt x="43199" y="107"/>
                    <a:pt x="43200" y="214"/>
                    <a:pt x="43200" y="322"/>
                  </a:cubicBezTo>
                  <a:cubicBezTo>
                    <a:pt x="43200" y="12251"/>
                    <a:pt x="33529" y="21922"/>
                    <a:pt x="21600" y="21922"/>
                  </a:cubicBezTo>
                  <a:cubicBezTo>
                    <a:pt x="9670" y="21922"/>
                    <a:pt x="0" y="12251"/>
                    <a:pt x="0" y="322"/>
                  </a:cubicBezTo>
                  <a:cubicBezTo>
                    <a:pt x="-1" y="215"/>
                    <a:pt x="0" y="109"/>
                    <a:pt x="2" y="4"/>
                  </a:cubicBezTo>
                </a:path>
                <a:path w="43200" h="21922" stroke="0" extrusionOk="0">
                  <a:moveTo>
                    <a:pt x="43197" y="0"/>
                  </a:moveTo>
                  <a:cubicBezTo>
                    <a:pt x="43199" y="107"/>
                    <a:pt x="43200" y="214"/>
                    <a:pt x="43200" y="322"/>
                  </a:cubicBezTo>
                  <a:cubicBezTo>
                    <a:pt x="43200" y="12251"/>
                    <a:pt x="33529" y="21922"/>
                    <a:pt x="21600" y="21922"/>
                  </a:cubicBezTo>
                  <a:cubicBezTo>
                    <a:pt x="9670" y="21922"/>
                    <a:pt x="0" y="12251"/>
                    <a:pt x="0" y="322"/>
                  </a:cubicBezTo>
                  <a:cubicBezTo>
                    <a:pt x="-1" y="215"/>
                    <a:pt x="0" y="109"/>
                    <a:pt x="2" y="4"/>
                  </a:cubicBezTo>
                  <a:lnTo>
                    <a:pt x="21600" y="32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rc 12"/>
            <p:cNvSpPr>
              <a:spLocks/>
            </p:cNvSpPr>
            <p:nvPr/>
          </p:nvSpPr>
          <p:spPr bwMode="auto">
            <a:xfrm>
              <a:off x="7229475" y="2481262"/>
              <a:ext cx="239713" cy="169863"/>
            </a:xfrm>
            <a:custGeom>
              <a:avLst/>
              <a:gdLst>
                <a:gd name="G0" fmla="+- 15351 0 0"/>
                <a:gd name="G1" fmla="+- 21600 0 0"/>
                <a:gd name="G2" fmla="+- 21600 0 0"/>
                <a:gd name="T0" fmla="*/ 0 w 36951"/>
                <a:gd name="T1" fmla="*/ 6404 h 36443"/>
                <a:gd name="T2" fmla="*/ 31043 w 36951"/>
                <a:gd name="T3" fmla="*/ 36443 h 36443"/>
                <a:gd name="T4" fmla="*/ 15351 w 36951"/>
                <a:gd name="T5" fmla="*/ 21600 h 36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951" h="36443" fill="none" extrusionOk="0">
                  <a:moveTo>
                    <a:pt x="0" y="6404"/>
                  </a:moveTo>
                  <a:cubicBezTo>
                    <a:pt x="4057" y="2305"/>
                    <a:pt x="9584" y="-1"/>
                    <a:pt x="15351" y="0"/>
                  </a:cubicBezTo>
                  <a:cubicBezTo>
                    <a:pt x="27280" y="0"/>
                    <a:pt x="36951" y="9670"/>
                    <a:pt x="36951" y="21600"/>
                  </a:cubicBezTo>
                  <a:cubicBezTo>
                    <a:pt x="36951" y="27120"/>
                    <a:pt x="34836" y="32432"/>
                    <a:pt x="31043" y="36443"/>
                  </a:cubicBezTo>
                </a:path>
                <a:path w="36951" h="36443" stroke="0" extrusionOk="0">
                  <a:moveTo>
                    <a:pt x="0" y="6404"/>
                  </a:moveTo>
                  <a:cubicBezTo>
                    <a:pt x="4057" y="2305"/>
                    <a:pt x="9584" y="-1"/>
                    <a:pt x="15351" y="0"/>
                  </a:cubicBezTo>
                  <a:cubicBezTo>
                    <a:pt x="27280" y="0"/>
                    <a:pt x="36951" y="9670"/>
                    <a:pt x="36951" y="21600"/>
                  </a:cubicBezTo>
                  <a:cubicBezTo>
                    <a:pt x="36951" y="27120"/>
                    <a:pt x="34836" y="32432"/>
                    <a:pt x="31043" y="36443"/>
                  </a:cubicBezTo>
                  <a:lnTo>
                    <a:pt x="15351" y="2160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6376991" y="4257675"/>
              <a:ext cx="984251" cy="1758950"/>
              <a:chOff x="4141" y="2464"/>
              <a:chExt cx="620" cy="1108"/>
            </a:xfrm>
          </p:grpSpPr>
          <p:grpSp>
            <p:nvGrpSpPr>
              <p:cNvPr id="6" name="Group 14"/>
              <p:cNvGrpSpPr>
                <a:grpSpLocks/>
              </p:cNvGrpSpPr>
              <p:nvPr/>
            </p:nvGrpSpPr>
            <p:grpSpPr bwMode="auto">
              <a:xfrm>
                <a:off x="4141" y="2812"/>
                <a:ext cx="620" cy="760"/>
                <a:chOff x="4141" y="2812"/>
                <a:chExt cx="620" cy="760"/>
              </a:xfrm>
            </p:grpSpPr>
            <p:sp>
              <p:nvSpPr>
                <p:cNvPr id="17" name="Rectangle 16"/>
                <p:cNvSpPr>
                  <a:spLocks noChangeArrowheads="1"/>
                </p:cNvSpPr>
                <p:nvPr/>
              </p:nvSpPr>
              <p:spPr bwMode="auto">
                <a:xfrm>
                  <a:off x="4246" y="2812"/>
                  <a:ext cx="414" cy="1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Rectangle 17"/>
                <p:cNvSpPr>
                  <a:spLocks noChangeArrowheads="1"/>
                </p:cNvSpPr>
                <p:nvPr/>
              </p:nvSpPr>
              <p:spPr bwMode="auto">
                <a:xfrm>
                  <a:off x="4141" y="2918"/>
                  <a:ext cx="619" cy="6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Arc 17"/>
                <p:cNvSpPr>
                  <a:spLocks/>
                </p:cNvSpPr>
                <p:nvPr/>
              </p:nvSpPr>
              <p:spPr bwMode="auto">
                <a:xfrm>
                  <a:off x="4142" y="2814"/>
                  <a:ext cx="110" cy="127"/>
                </a:xfrm>
                <a:custGeom>
                  <a:avLst/>
                  <a:gdLst>
                    <a:gd name="G0" fmla="+- 21597 0 0"/>
                    <a:gd name="G1" fmla="+- 21592 0 0"/>
                    <a:gd name="G2" fmla="+- 21600 0 0"/>
                    <a:gd name="T0" fmla="*/ 0 w 21597"/>
                    <a:gd name="T1" fmla="*/ 21253 h 21592"/>
                    <a:gd name="T2" fmla="*/ 21010 w 21597"/>
                    <a:gd name="T3" fmla="*/ 0 h 21592"/>
                    <a:gd name="T4" fmla="*/ 21597 w 21597"/>
                    <a:gd name="T5" fmla="*/ 21592 h 215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2" fill="none" extrusionOk="0">
                      <a:moveTo>
                        <a:pt x="-1" y="21252"/>
                      </a:moveTo>
                      <a:cubicBezTo>
                        <a:pt x="181" y="9685"/>
                        <a:pt x="9444" y="314"/>
                        <a:pt x="21009" y="-1"/>
                      </a:cubicBezTo>
                    </a:path>
                    <a:path w="21597" h="21592" stroke="0" extrusionOk="0">
                      <a:moveTo>
                        <a:pt x="-1" y="21252"/>
                      </a:moveTo>
                      <a:cubicBezTo>
                        <a:pt x="181" y="9685"/>
                        <a:pt x="9444" y="314"/>
                        <a:pt x="21009" y="-1"/>
                      </a:cubicBezTo>
                      <a:lnTo>
                        <a:pt x="21597" y="2159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Arc 18"/>
                <p:cNvSpPr>
                  <a:spLocks/>
                </p:cNvSpPr>
                <p:nvPr/>
              </p:nvSpPr>
              <p:spPr bwMode="auto">
                <a:xfrm>
                  <a:off x="4648" y="2814"/>
                  <a:ext cx="113" cy="12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" name="Oval 19"/>
              <p:cNvSpPr>
                <a:spLocks noChangeArrowheads="1"/>
              </p:cNvSpPr>
              <p:nvPr/>
            </p:nvSpPr>
            <p:spPr bwMode="auto">
              <a:xfrm>
                <a:off x="4283" y="2464"/>
                <a:ext cx="330" cy="310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" name="Group 20"/>
            <p:cNvGrpSpPr>
              <a:grpSpLocks/>
            </p:cNvGrpSpPr>
            <p:nvPr/>
          </p:nvGrpSpPr>
          <p:grpSpPr bwMode="auto">
            <a:xfrm>
              <a:off x="5348288" y="3768725"/>
              <a:ext cx="992188" cy="1763713"/>
              <a:chOff x="3493" y="2156"/>
              <a:chExt cx="625" cy="1111"/>
            </a:xfrm>
          </p:grpSpPr>
          <p:grpSp>
            <p:nvGrpSpPr>
              <p:cNvPr id="15" name="Group 21"/>
              <p:cNvGrpSpPr>
                <a:grpSpLocks/>
              </p:cNvGrpSpPr>
              <p:nvPr/>
            </p:nvGrpSpPr>
            <p:grpSpPr bwMode="auto">
              <a:xfrm>
                <a:off x="3493" y="2504"/>
                <a:ext cx="625" cy="763"/>
                <a:chOff x="3493" y="2504"/>
                <a:chExt cx="625" cy="763"/>
              </a:xfrm>
            </p:grpSpPr>
            <p:sp>
              <p:nvSpPr>
                <p:cNvPr id="24" name="Rectangle 23"/>
                <p:cNvSpPr>
                  <a:spLocks noChangeArrowheads="1"/>
                </p:cNvSpPr>
                <p:nvPr/>
              </p:nvSpPr>
              <p:spPr bwMode="auto">
                <a:xfrm>
                  <a:off x="3601" y="2504"/>
                  <a:ext cx="413" cy="159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Rectangle 24"/>
                <p:cNvSpPr>
                  <a:spLocks noChangeArrowheads="1"/>
                </p:cNvSpPr>
                <p:nvPr/>
              </p:nvSpPr>
              <p:spPr bwMode="auto">
                <a:xfrm>
                  <a:off x="3493" y="2614"/>
                  <a:ext cx="625" cy="653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Arc 24"/>
                <p:cNvSpPr>
                  <a:spLocks/>
                </p:cNvSpPr>
                <p:nvPr/>
              </p:nvSpPr>
              <p:spPr bwMode="auto">
                <a:xfrm>
                  <a:off x="3495" y="2505"/>
                  <a:ext cx="112" cy="130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66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Arc 25"/>
                <p:cNvSpPr>
                  <a:spLocks/>
                </p:cNvSpPr>
                <p:nvPr/>
              </p:nvSpPr>
              <p:spPr bwMode="auto">
                <a:xfrm>
                  <a:off x="4003" y="2510"/>
                  <a:ext cx="115" cy="129"/>
                </a:xfrm>
                <a:custGeom>
                  <a:avLst/>
                  <a:gdLst>
                    <a:gd name="G0" fmla="+- 379 0 0"/>
                    <a:gd name="G1" fmla="+- 21600 0 0"/>
                    <a:gd name="G2" fmla="+- 21600 0 0"/>
                    <a:gd name="T0" fmla="*/ 0 w 21976"/>
                    <a:gd name="T1" fmla="*/ 3 h 21600"/>
                    <a:gd name="T2" fmla="*/ 21976 w 21976"/>
                    <a:gd name="T3" fmla="*/ 21259 h 21600"/>
                    <a:gd name="T4" fmla="*/ 379 w 2197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976" h="21600" fill="none" extrusionOk="0">
                      <a:moveTo>
                        <a:pt x="0" y="3"/>
                      </a:moveTo>
                      <a:cubicBezTo>
                        <a:pt x="126" y="1"/>
                        <a:pt x="252" y="-1"/>
                        <a:pt x="379" y="0"/>
                      </a:cubicBezTo>
                      <a:cubicBezTo>
                        <a:pt x="12175" y="0"/>
                        <a:pt x="21790" y="9464"/>
                        <a:pt x="21976" y="21258"/>
                      </a:cubicBezTo>
                    </a:path>
                    <a:path w="21976" h="21600" stroke="0" extrusionOk="0">
                      <a:moveTo>
                        <a:pt x="0" y="3"/>
                      </a:moveTo>
                      <a:cubicBezTo>
                        <a:pt x="126" y="1"/>
                        <a:pt x="252" y="-1"/>
                        <a:pt x="379" y="0"/>
                      </a:cubicBezTo>
                      <a:cubicBezTo>
                        <a:pt x="12175" y="0"/>
                        <a:pt x="21790" y="9464"/>
                        <a:pt x="21976" y="21258"/>
                      </a:cubicBezTo>
                      <a:lnTo>
                        <a:pt x="379" y="2160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3" name="Oval 26"/>
              <p:cNvSpPr>
                <a:spLocks noChangeArrowheads="1"/>
              </p:cNvSpPr>
              <p:nvPr/>
            </p:nvSpPr>
            <p:spPr bwMode="auto">
              <a:xfrm>
                <a:off x="3638" y="2156"/>
                <a:ext cx="332" cy="314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" name="Group 27"/>
            <p:cNvGrpSpPr>
              <a:grpSpLocks/>
            </p:cNvGrpSpPr>
            <p:nvPr/>
          </p:nvGrpSpPr>
          <p:grpSpPr bwMode="auto">
            <a:xfrm>
              <a:off x="2359025" y="3768725"/>
              <a:ext cx="984250" cy="1763713"/>
              <a:chOff x="1610" y="2156"/>
              <a:chExt cx="620" cy="1111"/>
            </a:xfrm>
          </p:grpSpPr>
          <p:grpSp>
            <p:nvGrpSpPr>
              <p:cNvPr id="22" name="Group 28"/>
              <p:cNvGrpSpPr>
                <a:grpSpLocks/>
              </p:cNvGrpSpPr>
              <p:nvPr/>
            </p:nvGrpSpPr>
            <p:grpSpPr bwMode="auto">
              <a:xfrm>
                <a:off x="1610" y="2504"/>
                <a:ext cx="620" cy="763"/>
                <a:chOff x="1610" y="2504"/>
                <a:chExt cx="620" cy="763"/>
              </a:xfrm>
            </p:grpSpPr>
            <p:sp>
              <p:nvSpPr>
                <p:cNvPr id="31" name="Rectangle 30"/>
                <p:cNvSpPr>
                  <a:spLocks noChangeArrowheads="1"/>
                </p:cNvSpPr>
                <p:nvPr/>
              </p:nvSpPr>
              <p:spPr bwMode="auto">
                <a:xfrm>
                  <a:off x="1717" y="2504"/>
                  <a:ext cx="413" cy="159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Rectangle 31"/>
                <p:cNvSpPr>
                  <a:spLocks noChangeArrowheads="1"/>
                </p:cNvSpPr>
                <p:nvPr/>
              </p:nvSpPr>
              <p:spPr bwMode="auto">
                <a:xfrm>
                  <a:off x="1610" y="2614"/>
                  <a:ext cx="620" cy="653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Arc 31"/>
                <p:cNvSpPr>
                  <a:spLocks/>
                </p:cNvSpPr>
                <p:nvPr/>
              </p:nvSpPr>
              <p:spPr bwMode="auto">
                <a:xfrm>
                  <a:off x="1612" y="2505"/>
                  <a:ext cx="112" cy="130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66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Arc 32"/>
                <p:cNvSpPr>
                  <a:spLocks/>
                </p:cNvSpPr>
                <p:nvPr/>
              </p:nvSpPr>
              <p:spPr bwMode="auto">
                <a:xfrm>
                  <a:off x="2117" y="2510"/>
                  <a:ext cx="112" cy="129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597"/>
                    <a:gd name="T1" fmla="*/ 0 h 21600"/>
                    <a:gd name="T2" fmla="*/ 21597 w 21597"/>
                    <a:gd name="T3" fmla="*/ 21259 h 21600"/>
                    <a:gd name="T4" fmla="*/ 0 w 2159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600" fill="none" extrusionOk="0">
                      <a:moveTo>
                        <a:pt x="-1" y="0"/>
                      </a:moveTo>
                      <a:cubicBezTo>
                        <a:pt x="11796" y="0"/>
                        <a:pt x="21411" y="9464"/>
                        <a:pt x="21597" y="21258"/>
                      </a:cubicBezTo>
                    </a:path>
                    <a:path w="21597" h="21600" stroke="0" extrusionOk="0">
                      <a:moveTo>
                        <a:pt x="-1" y="0"/>
                      </a:moveTo>
                      <a:cubicBezTo>
                        <a:pt x="11796" y="0"/>
                        <a:pt x="21411" y="9464"/>
                        <a:pt x="21597" y="2125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0" name="Oval 33"/>
              <p:cNvSpPr>
                <a:spLocks noChangeArrowheads="1"/>
              </p:cNvSpPr>
              <p:nvPr/>
            </p:nvSpPr>
            <p:spPr bwMode="auto">
              <a:xfrm>
                <a:off x="1755" y="2156"/>
                <a:ext cx="331" cy="314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" name="Group 34"/>
            <p:cNvGrpSpPr>
              <a:grpSpLocks/>
            </p:cNvGrpSpPr>
            <p:nvPr/>
          </p:nvGrpSpPr>
          <p:grpSpPr bwMode="auto">
            <a:xfrm>
              <a:off x="1303338" y="4257675"/>
              <a:ext cx="984250" cy="1758950"/>
              <a:chOff x="945" y="2464"/>
              <a:chExt cx="620" cy="1108"/>
            </a:xfrm>
          </p:grpSpPr>
          <p:sp>
            <p:nvSpPr>
              <p:cNvPr id="36" name="Oval 35"/>
              <p:cNvSpPr>
                <a:spLocks noChangeArrowheads="1"/>
              </p:cNvSpPr>
              <p:nvPr/>
            </p:nvSpPr>
            <p:spPr bwMode="auto">
              <a:xfrm>
                <a:off x="1089" y="2464"/>
                <a:ext cx="331" cy="310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9" name="Group 36"/>
              <p:cNvGrpSpPr>
                <a:grpSpLocks/>
              </p:cNvGrpSpPr>
              <p:nvPr/>
            </p:nvGrpSpPr>
            <p:grpSpPr bwMode="auto">
              <a:xfrm>
                <a:off x="945" y="2812"/>
                <a:ext cx="620" cy="760"/>
                <a:chOff x="945" y="2812"/>
                <a:chExt cx="620" cy="760"/>
              </a:xfrm>
            </p:grpSpPr>
            <p:sp>
              <p:nvSpPr>
                <p:cNvPr id="38" name="Rectangle 37"/>
                <p:cNvSpPr>
                  <a:spLocks noChangeArrowheads="1"/>
                </p:cNvSpPr>
                <p:nvPr/>
              </p:nvSpPr>
              <p:spPr bwMode="auto">
                <a:xfrm>
                  <a:off x="1053" y="2812"/>
                  <a:ext cx="413" cy="154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Rectangle 38"/>
                <p:cNvSpPr>
                  <a:spLocks noChangeArrowheads="1"/>
                </p:cNvSpPr>
                <p:nvPr/>
              </p:nvSpPr>
              <p:spPr bwMode="auto">
                <a:xfrm>
                  <a:off x="945" y="2918"/>
                  <a:ext cx="620" cy="654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Arc 39"/>
                <p:cNvSpPr>
                  <a:spLocks/>
                </p:cNvSpPr>
                <p:nvPr/>
              </p:nvSpPr>
              <p:spPr bwMode="auto">
                <a:xfrm>
                  <a:off x="946" y="2814"/>
                  <a:ext cx="112" cy="127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58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57"/>
                      </a:moveTo>
                      <a:cubicBezTo>
                        <a:pt x="182" y="9611"/>
                        <a:pt x="9566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57"/>
                      </a:moveTo>
                      <a:cubicBezTo>
                        <a:pt x="182" y="9611"/>
                        <a:pt x="9566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Arc 40"/>
                <p:cNvSpPr>
                  <a:spLocks/>
                </p:cNvSpPr>
                <p:nvPr/>
              </p:nvSpPr>
              <p:spPr bwMode="auto">
                <a:xfrm>
                  <a:off x="1451" y="2814"/>
                  <a:ext cx="113" cy="128"/>
                </a:xfrm>
                <a:custGeom>
                  <a:avLst/>
                  <a:gdLst>
                    <a:gd name="G0" fmla="+- 0 0 0"/>
                    <a:gd name="G1" fmla="+- 21599 0 0"/>
                    <a:gd name="G2" fmla="+- 21600 0 0"/>
                    <a:gd name="T0" fmla="*/ 191 w 21600"/>
                    <a:gd name="T1" fmla="*/ 0 h 21599"/>
                    <a:gd name="T2" fmla="*/ 21600 w 21600"/>
                    <a:gd name="T3" fmla="*/ 21599 h 21599"/>
                    <a:gd name="T4" fmla="*/ 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191" y="-1"/>
                      </a:moveTo>
                      <a:cubicBezTo>
                        <a:pt x="12045" y="104"/>
                        <a:pt x="21600" y="9744"/>
                        <a:pt x="21600" y="21599"/>
                      </a:cubicBezTo>
                    </a:path>
                    <a:path w="21600" h="21599" stroke="0" extrusionOk="0">
                      <a:moveTo>
                        <a:pt x="191" y="-1"/>
                      </a:moveTo>
                      <a:cubicBezTo>
                        <a:pt x="12045" y="104"/>
                        <a:pt x="21600" y="9744"/>
                        <a:pt x="21600" y="21599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228725" y="4279900"/>
              <a:ext cx="6172200" cy="1736725"/>
            </a:xfrm>
            <a:custGeom>
              <a:avLst/>
              <a:gdLst>
                <a:gd name="T0" fmla="*/ 0 w 3888"/>
                <a:gd name="T1" fmla="*/ 1093 h 1094"/>
                <a:gd name="T2" fmla="*/ 1386 w 3888"/>
                <a:gd name="T3" fmla="*/ 0 h 1094"/>
                <a:gd name="T4" fmla="*/ 2444 w 3888"/>
                <a:gd name="T5" fmla="*/ 0 h 1094"/>
                <a:gd name="T6" fmla="*/ 3887 w 3888"/>
                <a:gd name="T7" fmla="*/ 1093 h 1094"/>
                <a:gd name="T8" fmla="*/ 0 w 3888"/>
                <a:gd name="T9" fmla="*/ 1093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88" h="1094">
                  <a:moveTo>
                    <a:pt x="0" y="1093"/>
                  </a:moveTo>
                  <a:lnTo>
                    <a:pt x="1386" y="0"/>
                  </a:lnTo>
                  <a:lnTo>
                    <a:pt x="2444" y="0"/>
                  </a:lnTo>
                  <a:lnTo>
                    <a:pt x="3887" y="1093"/>
                  </a:lnTo>
                  <a:lnTo>
                    <a:pt x="0" y="1093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5" name="Group 42"/>
            <p:cNvGrpSpPr>
              <a:grpSpLocks/>
            </p:cNvGrpSpPr>
            <p:nvPr/>
          </p:nvGrpSpPr>
          <p:grpSpPr bwMode="auto">
            <a:xfrm>
              <a:off x="4286252" y="4425950"/>
              <a:ext cx="1225551" cy="1797050"/>
              <a:chOff x="2824" y="2570"/>
              <a:chExt cx="772" cy="1132"/>
            </a:xfrm>
          </p:grpSpPr>
          <p:sp>
            <p:nvSpPr>
              <p:cNvPr id="44" name="Oval 43"/>
              <p:cNvSpPr>
                <a:spLocks noChangeArrowheads="1"/>
              </p:cNvSpPr>
              <p:nvPr/>
            </p:nvSpPr>
            <p:spPr bwMode="auto">
              <a:xfrm>
                <a:off x="3002" y="2570"/>
                <a:ext cx="408" cy="378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" name="Group 44"/>
              <p:cNvGrpSpPr>
                <a:grpSpLocks/>
              </p:cNvGrpSpPr>
              <p:nvPr/>
            </p:nvGrpSpPr>
            <p:grpSpPr bwMode="auto">
              <a:xfrm>
                <a:off x="2824" y="2990"/>
                <a:ext cx="772" cy="712"/>
                <a:chOff x="2824" y="2990"/>
                <a:chExt cx="772" cy="712"/>
              </a:xfrm>
            </p:grpSpPr>
            <p:sp>
              <p:nvSpPr>
                <p:cNvPr id="46" name="Rectangle 45"/>
                <p:cNvSpPr>
                  <a:spLocks noChangeArrowheads="1"/>
                </p:cNvSpPr>
                <p:nvPr/>
              </p:nvSpPr>
              <p:spPr bwMode="auto">
                <a:xfrm>
                  <a:off x="2953" y="2992"/>
                  <a:ext cx="508" cy="18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Rectangle 46"/>
                <p:cNvSpPr>
                  <a:spLocks noChangeArrowheads="1"/>
                </p:cNvSpPr>
                <p:nvPr/>
              </p:nvSpPr>
              <p:spPr bwMode="auto">
                <a:xfrm>
                  <a:off x="2826" y="3126"/>
                  <a:ext cx="769" cy="5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Arc 47"/>
                <p:cNvSpPr>
                  <a:spLocks/>
                </p:cNvSpPr>
                <p:nvPr/>
              </p:nvSpPr>
              <p:spPr bwMode="auto">
                <a:xfrm>
                  <a:off x="2824" y="2993"/>
                  <a:ext cx="140" cy="155"/>
                </a:xfrm>
                <a:custGeom>
                  <a:avLst/>
                  <a:gdLst>
                    <a:gd name="G0" fmla="+- 21600 0 0"/>
                    <a:gd name="G1" fmla="+- 21598 0 0"/>
                    <a:gd name="G2" fmla="+- 21600 0 0"/>
                    <a:gd name="T0" fmla="*/ 0 w 21600"/>
                    <a:gd name="T1" fmla="*/ 21598 h 21598"/>
                    <a:gd name="T2" fmla="*/ 21290 w 21600"/>
                    <a:gd name="T3" fmla="*/ 0 h 21598"/>
                    <a:gd name="T4" fmla="*/ 21600 w 21600"/>
                    <a:gd name="T5" fmla="*/ 21598 h 215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8" fill="none" extrusionOk="0">
                      <a:moveTo>
                        <a:pt x="0" y="21598"/>
                      </a:moveTo>
                      <a:cubicBezTo>
                        <a:pt x="0" y="9789"/>
                        <a:pt x="9482" y="169"/>
                        <a:pt x="21290" y="0"/>
                      </a:cubicBezTo>
                    </a:path>
                    <a:path w="21600" h="21598" stroke="0" extrusionOk="0">
                      <a:moveTo>
                        <a:pt x="0" y="21598"/>
                      </a:moveTo>
                      <a:cubicBezTo>
                        <a:pt x="0" y="9789"/>
                        <a:pt x="9482" y="169"/>
                        <a:pt x="21290" y="0"/>
                      </a:cubicBezTo>
                      <a:lnTo>
                        <a:pt x="21600" y="2159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Arc 48"/>
                <p:cNvSpPr>
                  <a:spLocks/>
                </p:cNvSpPr>
                <p:nvPr/>
              </p:nvSpPr>
              <p:spPr bwMode="auto">
                <a:xfrm>
                  <a:off x="3457" y="2990"/>
                  <a:ext cx="139" cy="157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461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875" y="0"/>
                        <a:pt x="21523" y="9586"/>
                        <a:pt x="21599" y="21461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875" y="0"/>
                        <a:pt x="21523" y="9586"/>
                        <a:pt x="21599" y="21461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3" name="Group 49"/>
            <p:cNvGrpSpPr>
              <a:grpSpLocks/>
            </p:cNvGrpSpPr>
            <p:nvPr/>
          </p:nvGrpSpPr>
          <p:grpSpPr bwMode="auto">
            <a:xfrm>
              <a:off x="2995613" y="4411663"/>
              <a:ext cx="1225550" cy="1797050"/>
              <a:chOff x="2011" y="2561"/>
              <a:chExt cx="772" cy="1132"/>
            </a:xfrm>
          </p:grpSpPr>
          <p:sp>
            <p:nvSpPr>
              <p:cNvPr id="51" name="Oval 50"/>
              <p:cNvSpPr>
                <a:spLocks noChangeArrowheads="1"/>
              </p:cNvSpPr>
              <p:nvPr/>
            </p:nvSpPr>
            <p:spPr bwMode="auto">
              <a:xfrm>
                <a:off x="2192" y="2561"/>
                <a:ext cx="404" cy="377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5" name="Group 51"/>
              <p:cNvGrpSpPr>
                <a:grpSpLocks/>
              </p:cNvGrpSpPr>
              <p:nvPr/>
            </p:nvGrpSpPr>
            <p:grpSpPr bwMode="auto">
              <a:xfrm>
                <a:off x="2011" y="2982"/>
                <a:ext cx="772" cy="711"/>
                <a:chOff x="2011" y="2982"/>
                <a:chExt cx="772" cy="711"/>
              </a:xfrm>
            </p:grpSpPr>
            <p:sp>
              <p:nvSpPr>
                <p:cNvPr id="53" name="Rectangle 52"/>
                <p:cNvSpPr>
                  <a:spLocks noChangeArrowheads="1"/>
                </p:cNvSpPr>
                <p:nvPr/>
              </p:nvSpPr>
              <p:spPr bwMode="auto">
                <a:xfrm>
                  <a:off x="2144" y="2982"/>
                  <a:ext cx="504" cy="187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Rectangle 53"/>
                <p:cNvSpPr>
                  <a:spLocks noChangeArrowheads="1"/>
                </p:cNvSpPr>
                <p:nvPr/>
              </p:nvSpPr>
              <p:spPr bwMode="auto">
                <a:xfrm>
                  <a:off x="2013" y="3113"/>
                  <a:ext cx="769" cy="580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Arc 54"/>
                <p:cNvSpPr>
                  <a:spLocks/>
                </p:cNvSpPr>
                <p:nvPr/>
              </p:nvSpPr>
              <p:spPr bwMode="auto">
                <a:xfrm>
                  <a:off x="2011" y="2983"/>
                  <a:ext cx="138" cy="154"/>
                </a:xfrm>
                <a:custGeom>
                  <a:avLst/>
                  <a:gdLst>
                    <a:gd name="G0" fmla="+- 21600 0 0"/>
                    <a:gd name="G1" fmla="+- 21599 0 0"/>
                    <a:gd name="G2" fmla="+- 21600 0 0"/>
                    <a:gd name="T0" fmla="*/ 0 w 21600"/>
                    <a:gd name="T1" fmla="*/ 21599 h 21599"/>
                    <a:gd name="T2" fmla="*/ 21443 w 21600"/>
                    <a:gd name="T3" fmla="*/ 0 h 21599"/>
                    <a:gd name="T4" fmla="*/ 2160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</a:path>
                    <a:path w="21600" h="21599" stroke="0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  <a:lnTo>
                        <a:pt x="21600" y="21599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Arc 55"/>
                <p:cNvSpPr>
                  <a:spLocks/>
                </p:cNvSpPr>
                <p:nvPr/>
              </p:nvSpPr>
              <p:spPr bwMode="auto">
                <a:xfrm>
                  <a:off x="2643" y="2983"/>
                  <a:ext cx="140" cy="154"/>
                </a:xfrm>
                <a:custGeom>
                  <a:avLst/>
                  <a:gdLst>
                    <a:gd name="G0" fmla="+- 156 0 0"/>
                    <a:gd name="G1" fmla="+- 21600 0 0"/>
                    <a:gd name="G2" fmla="+- 21600 0 0"/>
                    <a:gd name="T0" fmla="*/ 0 w 21756"/>
                    <a:gd name="T1" fmla="*/ 1 h 21600"/>
                    <a:gd name="T2" fmla="*/ 21756 w 21756"/>
                    <a:gd name="T3" fmla="*/ 21600 h 21600"/>
                    <a:gd name="T4" fmla="*/ 156 w 2175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756" h="21600" fill="none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</a:path>
                    <a:path w="21756" h="21600" stroke="0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  <a:lnTo>
                        <a:pt x="156" y="21600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0" name="Group 56"/>
            <p:cNvGrpSpPr>
              <a:grpSpLocks/>
            </p:cNvGrpSpPr>
            <p:nvPr/>
          </p:nvGrpSpPr>
          <p:grpSpPr bwMode="auto">
            <a:xfrm>
              <a:off x="2995613" y="4421188"/>
              <a:ext cx="1225550" cy="1797050"/>
              <a:chOff x="2011" y="2567"/>
              <a:chExt cx="772" cy="1132"/>
            </a:xfrm>
          </p:grpSpPr>
          <p:sp>
            <p:nvSpPr>
              <p:cNvPr id="58" name="Oval 57"/>
              <p:cNvSpPr>
                <a:spLocks noChangeArrowheads="1"/>
              </p:cNvSpPr>
              <p:nvPr/>
            </p:nvSpPr>
            <p:spPr bwMode="auto">
              <a:xfrm>
                <a:off x="2192" y="2567"/>
                <a:ext cx="404" cy="377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2" name="Group 58"/>
              <p:cNvGrpSpPr>
                <a:grpSpLocks/>
              </p:cNvGrpSpPr>
              <p:nvPr/>
            </p:nvGrpSpPr>
            <p:grpSpPr bwMode="auto">
              <a:xfrm>
                <a:off x="2011" y="2988"/>
                <a:ext cx="772" cy="711"/>
                <a:chOff x="2011" y="2988"/>
                <a:chExt cx="772" cy="711"/>
              </a:xfrm>
            </p:grpSpPr>
            <p:sp>
              <p:nvSpPr>
                <p:cNvPr id="60" name="Rectangle 59"/>
                <p:cNvSpPr>
                  <a:spLocks noChangeArrowheads="1"/>
                </p:cNvSpPr>
                <p:nvPr/>
              </p:nvSpPr>
              <p:spPr bwMode="auto">
                <a:xfrm>
                  <a:off x="2144" y="2988"/>
                  <a:ext cx="504" cy="18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Rectangle 60"/>
                <p:cNvSpPr>
                  <a:spLocks noChangeArrowheads="1"/>
                </p:cNvSpPr>
                <p:nvPr/>
              </p:nvSpPr>
              <p:spPr bwMode="auto">
                <a:xfrm>
                  <a:off x="2013" y="3119"/>
                  <a:ext cx="769" cy="58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Arc 61"/>
                <p:cNvSpPr>
                  <a:spLocks/>
                </p:cNvSpPr>
                <p:nvPr/>
              </p:nvSpPr>
              <p:spPr bwMode="auto">
                <a:xfrm>
                  <a:off x="2011" y="2989"/>
                  <a:ext cx="138" cy="154"/>
                </a:xfrm>
                <a:custGeom>
                  <a:avLst/>
                  <a:gdLst>
                    <a:gd name="G0" fmla="+- 21600 0 0"/>
                    <a:gd name="G1" fmla="+- 21599 0 0"/>
                    <a:gd name="G2" fmla="+- 21600 0 0"/>
                    <a:gd name="T0" fmla="*/ 0 w 21600"/>
                    <a:gd name="T1" fmla="*/ 21599 h 21599"/>
                    <a:gd name="T2" fmla="*/ 21443 w 21600"/>
                    <a:gd name="T3" fmla="*/ 0 h 21599"/>
                    <a:gd name="T4" fmla="*/ 2160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</a:path>
                    <a:path w="21600" h="21599" stroke="0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  <a:lnTo>
                        <a:pt x="21600" y="2159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Arc 62"/>
                <p:cNvSpPr>
                  <a:spLocks/>
                </p:cNvSpPr>
                <p:nvPr/>
              </p:nvSpPr>
              <p:spPr bwMode="auto">
                <a:xfrm>
                  <a:off x="2643" y="2989"/>
                  <a:ext cx="140" cy="154"/>
                </a:xfrm>
                <a:custGeom>
                  <a:avLst/>
                  <a:gdLst>
                    <a:gd name="G0" fmla="+- 156 0 0"/>
                    <a:gd name="G1" fmla="+- 21600 0 0"/>
                    <a:gd name="G2" fmla="+- 21600 0 0"/>
                    <a:gd name="T0" fmla="*/ 0 w 21756"/>
                    <a:gd name="T1" fmla="*/ 1 h 21600"/>
                    <a:gd name="T2" fmla="*/ 21756 w 21756"/>
                    <a:gd name="T3" fmla="*/ 21600 h 21600"/>
                    <a:gd name="T4" fmla="*/ 156 w 2175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756" h="21600" fill="none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</a:path>
                    <a:path w="21756" h="21600" stroke="0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  <a:lnTo>
                        <a:pt x="156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4" name="TextBox 63"/>
            <p:cNvSpPr txBox="1"/>
            <p:nvPr/>
          </p:nvSpPr>
          <p:spPr>
            <a:xfrm>
              <a:off x="1091543" y="1923367"/>
              <a:ext cx="4672804" cy="63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Demo Entropy</a:t>
              </a:r>
              <a:endParaRPr lang="en-US" sz="1600" dirty="0"/>
            </a:p>
            <a:p>
              <a:endParaRPr lang="en-US" sz="1600" dirty="0"/>
            </a:p>
          </p:txBody>
        </p:sp>
      </p:grpSp>
      <p:sp>
        <p:nvSpPr>
          <p:cNvPr id="66" name="Title 1"/>
          <p:cNvSpPr txBox="1">
            <a:spLocks/>
          </p:cNvSpPr>
          <p:nvPr/>
        </p:nvSpPr>
        <p:spPr>
          <a:xfrm>
            <a:off x="822325" y="365125"/>
            <a:ext cx="7521575" cy="5492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294616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modeling narrative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035855-35B9-4E8F-9340-60DBCD730F32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addition to getting counts on exact words in a corpus, in natural language processing we can also do topic modeling</a:t>
            </a:r>
          </a:p>
          <a:p>
            <a:r>
              <a:rPr lang="en-US" dirty="0"/>
              <a:t>Topic modeling lets us identify categories that group those words, or in other words identify the topics in a document</a:t>
            </a:r>
          </a:p>
          <a:p>
            <a:r>
              <a:rPr lang="en-US" dirty="0"/>
              <a:t>We do this with probability theory to first assign a probability that a word belongs to a topic given that words have multiple meanings</a:t>
            </a:r>
          </a:p>
          <a:p>
            <a:r>
              <a:rPr lang="en-US" dirty="0"/>
              <a:t>The second assignment is the probability that a topic is in our document</a:t>
            </a:r>
          </a:p>
        </p:txBody>
      </p:sp>
    </p:spTree>
    <p:extLst>
      <p:ext uri="{BB962C8B-B14F-4D97-AF65-F5344CB8AC3E}">
        <p14:creationId xmlns="" xmlns:p14="http://schemas.microsoft.com/office/powerpoint/2010/main" val="3630764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internal threat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321675" cy="3929062"/>
          </a:xfrm>
        </p:spPr>
        <p:txBody>
          <a:bodyPr/>
          <a:lstStyle/>
          <a:p>
            <a:r>
              <a:rPr lang="en-US" dirty="0" smtClean="0"/>
              <a:t>Compromises to intellectual property </a:t>
            </a:r>
          </a:p>
          <a:p>
            <a:pPr lvl="1"/>
            <a:r>
              <a:rPr lang="en-US" dirty="0" smtClean="0"/>
              <a:t>Successful exploitation of asset protection controls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Cleared </a:t>
            </a:r>
            <a:r>
              <a:rPr lang="en-US" dirty="0" smtClean="0"/>
              <a:t>defense contractors </a:t>
            </a:r>
            <a:r>
              <a:rPr lang="en-US" dirty="0" smtClean="0"/>
              <a:t> storing </a:t>
            </a:r>
            <a:r>
              <a:rPr lang="en-US" dirty="0" err="1" smtClean="0"/>
              <a:t>gov’t</a:t>
            </a:r>
            <a:r>
              <a:rPr lang="en-US" dirty="0" smtClean="0"/>
              <a:t> information on unclassified networks</a:t>
            </a:r>
          </a:p>
          <a:p>
            <a:r>
              <a:rPr lang="en-US" dirty="0" smtClean="0"/>
              <a:t>Espionage or trespass</a:t>
            </a:r>
          </a:p>
          <a:p>
            <a:pPr lvl="1"/>
            <a:r>
              <a:rPr lang="en-US" dirty="0" smtClean="0"/>
              <a:t>Industrial Espionage – cases of David Yen Lee, </a:t>
            </a:r>
            <a:r>
              <a:rPr lang="en-US" dirty="0" err="1" smtClean="0"/>
              <a:t>Mong</a:t>
            </a:r>
            <a:r>
              <a:rPr lang="en-US" dirty="0" smtClean="0"/>
              <a:t> Dong, Xiang Dong Yu</a:t>
            </a:r>
          </a:p>
          <a:p>
            <a:pPr lvl="1"/>
            <a:r>
              <a:rPr lang="en-US" dirty="0" smtClean="0"/>
              <a:t>Social Engineering, </a:t>
            </a:r>
            <a:r>
              <a:rPr lang="en-US" dirty="0" err="1" smtClean="0"/>
              <a:t>hacktivism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Rooting</a:t>
            </a:r>
          </a:p>
          <a:p>
            <a:pPr lvl="1"/>
            <a:r>
              <a:rPr lang="en-US" dirty="0" smtClean="0"/>
              <a:t>Rainbow tables</a:t>
            </a:r>
          </a:p>
          <a:p>
            <a:r>
              <a:rPr lang="en-US" dirty="0" smtClean="0"/>
              <a:t>Human error (more people are killed by pigs than by sharks each year)</a:t>
            </a:r>
          </a:p>
          <a:p>
            <a:pPr lvl="1"/>
            <a:r>
              <a:rPr lang="en-US" dirty="0" smtClean="0"/>
              <a:t>Failure to follow established policy</a:t>
            </a:r>
          </a:p>
          <a:p>
            <a:pPr lvl="1"/>
            <a:r>
              <a:rPr lang="en-US" dirty="0" smtClean="0"/>
              <a:t>Inexperience and improper training</a:t>
            </a:r>
          </a:p>
          <a:p>
            <a:pPr lvl="1"/>
            <a:r>
              <a:rPr lang="en-US" dirty="0" smtClean="0"/>
              <a:t>Incorrect assumptions</a:t>
            </a:r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5105400"/>
            <a:ext cx="86868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[1] 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ONCIX (2011). Foreign Spies Stealing US Economic Secrets in Cyberspace. </a:t>
            </a:r>
            <a:r>
              <a:rPr 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Retrieved from https://www.ncsc.gov/publications/reports/fecie_all/Foreign_Economic_Collection_2011.pdf</a:t>
            </a:r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321675" cy="3579812"/>
          </a:xfrm>
        </p:spPr>
        <p:txBody>
          <a:bodyPr/>
          <a:lstStyle/>
          <a:p>
            <a:r>
              <a:rPr lang="en-US" dirty="0"/>
              <a:t>We use Gibbs sampling that helps determine an optimal value for a parameter and is suited for situations with incomplete information but conditional probabilities</a:t>
            </a:r>
          </a:p>
          <a:p>
            <a:r>
              <a:rPr lang="en-US" dirty="0"/>
              <a:t>We start by designating the number of topics we want to create in our corpus, </a:t>
            </a:r>
            <a:r>
              <a:rPr lang="en-US" dirty="0" err="1"/>
              <a:t>e.g</a:t>
            </a:r>
            <a:r>
              <a:rPr lang="en-US" dirty="0"/>
              <a:t> K=4 and proceed analogously to </a:t>
            </a:r>
            <a:r>
              <a:rPr lang="en-US" dirty="0" err="1"/>
              <a:t>Luhn</a:t>
            </a:r>
            <a:r>
              <a:rPr lang="en-US" dirty="0"/>
              <a:t> summarization</a:t>
            </a:r>
          </a:p>
          <a:p>
            <a:r>
              <a:rPr lang="en-US" dirty="0"/>
              <a:t>Assign every word in the corpus of documents to a topic at random to start and then go through each document a word at a time and refine our assignment of words to topics</a:t>
            </a:r>
          </a:p>
          <a:p>
            <a:r>
              <a:rPr lang="en-US" dirty="0"/>
              <a:t>With Gibbs sampling we eventually converge on an assignment that maximizes the use of available information</a:t>
            </a:r>
          </a:p>
        </p:txBody>
      </p:sp>
    </p:spTree>
    <p:extLst>
      <p:ext uri="{BB962C8B-B14F-4D97-AF65-F5344CB8AC3E}">
        <p14:creationId xmlns="" xmlns:p14="http://schemas.microsoft.com/office/powerpoint/2010/main" val="40639103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8006A7-2BBA-4AC2-8780-BA1090C38D8E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grpSp>
        <p:nvGrpSpPr>
          <p:cNvPr id="3" name="Group 67"/>
          <p:cNvGrpSpPr/>
          <p:nvPr/>
        </p:nvGrpSpPr>
        <p:grpSpPr>
          <a:xfrm>
            <a:off x="1371600" y="918519"/>
            <a:ext cx="6661942" cy="4948881"/>
            <a:chOff x="1110458" y="1754189"/>
            <a:chExt cx="6661942" cy="4473575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110458" y="1754189"/>
              <a:ext cx="6573838" cy="44735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H="1" flipV="1">
              <a:off x="5621337" y="1828800"/>
              <a:ext cx="614363" cy="8175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6354762" y="2905125"/>
              <a:ext cx="201613" cy="16192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6816725" y="1952625"/>
              <a:ext cx="495300" cy="4730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022975" y="2425700"/>
              <a:ext cx="1714500" cy="1665288"/>
            </a:xfrm>
            <a:custGeom>
              <a:avLst/>
              <a:gdLst>
                <a:gd name="T0" fmla="*/ 760 w 1080"/>
                <a:gd name="T1" fmla="*/ 38 h 1049"/>
                <a:gd name="T2" fmla="*/ 823 w 1080"/>
                <a:gd name="T3" fmla="*/ 38 h 1049"/>
                <a:gd name="T4" fmla="*/ 906 w 1080"/>
                <a:gd name="T5" fmla="*/ 83 h 1049"/>
                <a:gd name="T6" fmla="*/ 1079 w 1080"/>
                <a:gd name="T7" fmla="*/ 325 h 1049"/>
                <a:gd name="T8" fmla="*/ 1073 w 1080"/>
                <a:gd name="T9" fmla="*/ 434 h 1049"/>
                <a:gd name="T10" fmla="*/ 955 w 1080"/>
                <a:gd name="T11" fmla="*/ 518 h 1049"/>
                <a:gd name="T12" fmla="*/ 858 w 1080"/>
                <a:gd name="T13" fmla="*/ 582 h 1049"/>
                <a:gd name="T14" fmla="*/ 737 w 1080"/>
                <a:gd name="T15" fmla="*/ 441 h 1049"/>
                <a:gd name="T16" fmla="*/ 784 w 1080"/>
                <a:gd name="T17" fmla="*/ 403 h 1049"/>
                <a:gd name="T18" fmla="*/ 823 w 1080"/>
                <a:gd name="T19" fmla="*/ 373 h 1049"/>
                <a:gd name="T20" fmla="*/ 741 w 1080"/>
                <a:gd name="T21" fmla="*/ 251 h 1049"/>
                <a:gd name="T22" fmla="*/ 510 w 1080"/>
                <a:gd name="T23" fmla="*/ 403 h 1049"/>
                <a:gd name="T24" fmla="*/ 735 w 1080"/>
                <a:gd name="T25" fmla="*/ 700 h 1049"/>
                <a:gd name="T26" fmla="*/ 927 w 1080"/>
                <a:gd name="T27" fmla="*/ 564 h 1049"/>
                <a:gd name="T28" fmla="*/ 926 w 1080"/>
                <a:gd name="T29" fmla="*/ 1048 h 1049"/>
                <a:gd name="T30" fmla="*/ 439 w 1080"/>
                <a:gd name="T31" fmla="*/ 1048 h 1049"/>
                <a:gd name="T32" fmla="*/ 437 w 1080"/>
                <a:gd name="T33" fmla="*/ 320 h 1049"/>
                <a:gd name="T34" fmla="*/ 325 w 1080"/>
                <a:gd name="T35" fmla="*/ 390 h 1049"/>
                <a:gd name="T36" fmla="*/ 226 w 1080"/>
                <a:gd name="T37" fmla="*/ 390 h 1049"/>
                <a:gd name="T38" fmla="*/ 215 w 1080"/>
                <a:gd name="T39" fmla="*/ 376 h 1049"/>
                <a:gd name="T40" fmla="*/ 141 w 1080"/>
                <a:gd name="T41" fmla="*/ 277 h 1049"/>
                <a:gd name="T42" fmla="*/ 0 w 1080"/>
                <a:gd name="T43" fmla="*/ 105 h 1049"/>
                <a:gd name="T44" fmla="*/ 160 w 1080"/>
                <a:gd name="T45" fmla="*/ 0 h 1049"/>
                <a:gd name="T46" fmla="*/ 261 w 1080"/>
                <a:gd name="T47" fmla="*/ 130 h 1049"/>
                <a:gd name="T48" fmla="*/ 289 w 1080"/>
                <a:gd name="T49" fmla="*/ 155 h 1049"/>
                <a:gd name="T50" fmla="*/ 493 w 1080"/>
                <a:gd name="T51" fmla="*/ 38 h 1049"/>
                <a:gd name="T52" fmla="*/ 577 w 1080"/>
                <a:gd name="T53" fmla="*/ 38 h 1049"/>
                <a:gd name="T54" fmla="*/ 760 w 1080"/>
                <a:gd name="T55" fmla="*/ 3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80" h="1049">
                  <a:moveTo>
                    <a:pt x="760" y="38"/>
                  </a:moveTo>
                  <a:lnTo>
                    <a:pt x="823" y="38"/>
                  </a:lnTo>
                  <a:lnTo>
                    <a:pt x="906" y="83"/>
                  </a:lnTo>
                  <a:lnTo>
                    <a:pt x="1079" y="325"/>
                  </a:lnTo>
                  <a:lnTo>
                    <a:pt x="1073" y="434"/>
                  </a:lnTo>
                  <a:lnTo>
                    <a:pt x="955" y="518"/>
                  </a:lnTo>
                  <a:lnTo>
                    <a:pt x="858" y="582"/>
                  </a:lnTo>
                  <a:lnTo>
                    <a:pt x="737" y="441"/>
                  </a:lnTo>
                  <a:lnTo>
                    <a:pt x="784" y="403"/>
                  </a:lnTo>
                  <a:lnTo>
                    <a:pt x="823" y="373"/>
                  </a:lnTo>
                  <a:lnTo>
                    <a:pt x="741" y="251"/>
                  </a:lnTo>
                  <a:lnTo>
                    <a:pt x="510" y="403"/>
                  </a:lnTo>
                  <a:lnTo>
                    <a:pt x="735" y="700"/>
                  </a:lnTo>
                  <a:lnTo>
                    <a:pt x="927" y="564"/>
                  </a:lnTo>
                  <a:lnTo>
                    <a:pt x="926" y="1048"/>
                  </a:lnTo>
                  <a:lnTo>
                    <a:pt x="439" y="1048"/>
                  </a:lnTo>
                  <a:lnTo>
                    <a:pt x="437" y="320"/>
                  </a:lnTo>
                  <a:lnTo>
                    <a:pt x="325" y="390"/>
                  </a:lnTo>
                  <a:lnTo>
                    <a:pt x="226" y="390"/>
                  </a:lnTo>
                  <a:lnTo>
                    <a:pt x="215" y="376"/>
                  </a:lnTo>
                  <a:lnTo>
                    <a:pt x="141" y="277"/>
                  </a:lnTo>
                  <a:lnTo>
                    <a:pt x="0" y="105"/>
                  </a:lnTo>
                  <a:lnTo>
                    <a:pt x="160" y="0"/>
                  </a:lnTo>
                  <a:lnTo>
                    <a:pt x="261" y="130"/>
                  </a:lnTo>
                  <a:lnTo>
                    <a:pt x="289" y="155"/>
                  </a:lnTo>
                  <a:lnTo>
                    <a:pt x="493" y="38"/>
                  </a:lnTo>
                  <a:lnTo>
                    <a:pt x="577" y="38"/>
                  </a:lnTo>
                  <a:lnTo>
                    <a:pt x="760" y="38"/>
                  </a:ln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7570787" y="2909887"/>
              <a:ext cx="201613" cy="220663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Arc 11"/>
            <p:cNvSpPr>
              <a:spLocks/>
            </p:cNvSpPr>
            <p:nvPr/>
          </p:nvSpPr>
          <p:spPr bwMode="auto">
            <a:xfrm>
              <a:off x="6950075" y="2474912"/>
              <a:ext cx="280988" cy="109538"/>
            </a:xfrm>
            <a:custGeom>
              <a:avLst/>
              <a:gdLst>
                <a:gd name="G0" fmla="+- 21600 0 0"/>
                <a:gd name="G1" fmla="+- 322 0 0"/>
                <a:gd name="G2" fmla="+- 21600 0 0"/>
                <a:gd name="T0" fmla="*/ 43198 w 43200"/>
                <a:gd name="T1" fmla="*/ 0 h 21922"/>
                <a:gd name="T2" fmla="*/ 2 w 43200"/>
                <a:gd name="T3" fmla="*/ 4 h 21922"/>
                <a:gd name="T4" fmla="*/ 21600 w 43200"/>
                <a:gd name="T5" fmla="*/ 322 h 21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922" fill="none" extrusionOk="0">
                  <a:moveTo>
                    <a:pt x="43197" y="0"/>
                  </a:moveTo>
                  <a:cubicBezTo>
                    <a:pt x="43199" y="107"/>
                    <a:pt x="43200" y="214"/>
                    <a:pt x="43200" y="322"/>
                  </a:cubicBezTo>
                  <a:cubicBezTo>
                    <a:pt x="43200" y="12251"/>
                    <a:pt x="33529" y="21922"/>
                    <a:pt x="21600" y="21922"/>
                  </a:cubicBezTo>
                  <a:cubicBezTo>
                    <a:pt x="9670" y="21922"/>
                    <a:pt x="0" y="12251"/>
                    <a:pt x="0" y="322"/>
                  </a:cubicBezTo>
                  <a:cubicBezTo>
                    <a:pt x="-1" y="215"/>
                    <a:pt x="0" y="109"/>
                    <a:pt x="2" y="4"/>
                  </a:cubicBezTo>
                </a:path>
                <a:path w="43200" h="21922" stroke="0" extrusionOk="0">
                  <a:moveTo>
                    <a:pt x="43197" y="0"/>
                  </a:moveTo>
                  <a:cubicBezTo>
                    <a:pt x="43199" y="107"/>
                    <a:pt x="43200" y="214"/>
                    <a:pt x="43200" y="322"/>
                  </a:cubicBezTo>
                  <a:cubicBezTo>
                    <a:pt x="43200" y="12251"/>
                    <a:pt x="33529" y="21922"/>
                    <a:pt x="21600" y="21922"/>
                  </a:cubicBezTo>
                  <a:cubicBezTo>
                    <a:pt x="9670" y="21922"/>
                    <a:pt x="0" y="12251"/>
                    <a:pt x="0" y="322"/>
                  </a:cubicBezTo>
                  <a:cubicBezTo>
                    <a:pt x="-1" y="215"/>
                    <a:pt x="0" y="109"/>
                    <a:pt x="2" y="4"/>
                  </a:cubicBezTo>
                  <a:lnTo>
                    <a:pt x="21600" y="32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rc 12"/>
            <p:cNvSpPr>
              <a:spLocks/>
            </p:cNvSpPr>
            <p:nvPr/>
          </p:nvSpPr>
          <p:spPr bwMode="auto">
            <a:xfrm>
              <a:off x="7229475" y="2481262"/>
              <a:ext cx="239713" cy="169863"/>
            </a:xfrm>
            <a:custGeom>
              <a:avLst/>
              <a:gdLst>
                <a:gd name="G0" fmla="+- 15351 0 0"/>
                <a:gd name="G1" fmla="+- 21600 0 0"/>
                <a:gd name="G2" fmla="+- 21600 0 0"/>
                <a:gd name="T0" fmla="*/ 0 w 36951"/>
                <a:gd name="T1" fmla="*/ 6404 h 36443"/>
                <a:gd name="T2" fmla="*/ 31043 w 36951"/>
                <a:gd name="T3" fmla="*/ 36443 h 36443"/>
                <a:gd name="T4" fmla="*/ 15351 w 36951"/>
                <a:gd name="T5" fmla="*/ 21600 h 36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951" h="36443" fill="none" extrusionOk="0">
                  <a:moveTo>
                    <a:pt x="0" y="6404"/>
                  </a:moveTo>
                  <a:cubicBezTo>
                    <a:pt x="4057" y="2305"/>
                    <a:pt x="9584" y="-1"/>
                    <a:pt x="15351" y="0"/>
                  </a:cubicBezTo>
                  <a:cubicBezTo>
                    <a:pt x="27280" y="0"/>
                    <a:pt x="36951" y="9670"/>
                    <a:pt x="36951" y="21600"/>
                  </a:cubicBezTo>
                  <a:cubicBezTo>
                    <a:pt x="36951" y="27120"/>
                    <a:pt x="34836" y="32432"/>
                    <a:pt x="31043" y="36443"/>
                  </a:cubicBezTo>
                </a:path>
                <a:path w="36951" h="36443" stroke="0" extrusionOk="0">
                  <a:moveTo>
                    <a:pt x="0" y="6404"/>
                  </a:moveTo>
                  <a:cubicBezTo>
                    <a:pt x="4057" y="2305"/>
                    <a:pt x="9584" y="-1"/>
                    <a:pt x="15351" y="0"/>
                  </a:cubicBezTo>
                  <a:cubicBezTo>
                    <a:pt x="27280" y="0"/>
                    <a:pt x="36951" y="9670"/>
                    <a:pt x="36951" y="21600"/>
                  </a:cubicBezTo>
                  <a:cubicBezTo>
                    <a:pt x="36951" y="27120"/>
                    <a:pt x="34836" y="32432"/>
                    <a:pt x="31043" y="36443"/>
                  </a:cubicBezTo>
                  <a:lnTo>
                    <a:pt x="15351" y="2160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6376991" y="4257675"/>
              <a:ext cx="984251" cy="1758950"/>
              <a:chOff x="4141" y="2464"/>
              <a:chExt cx="620" cy="1108"/>
            </a:xfrm>
          </p:grpSpPr>
          <p:grpSp>
            <p:nvGrpSpPr>
              <p:cNvPr id="6" name="Group 14"/>
              <p:cNvGrpSpPr>
                <a:grpSpLocks/>
              </p:cNvGrpSpPr>
              <p:nvPr/>
            </p:nvGrpSpPr>
            <p:grpSpPr bwMode="auto">
              <a:xfrm>
                <a:off x="4141" y="2812"/>
                <a:ext cx="620" cy="760"/>
                <a:chOff x="4141" y="2812"/>
                <a:chExt cx="620" cy="760"/>
              </a:xfrm>
            </p:grpSpPr>
            <p:sp>
              <p:nvSpPr>
                <p:cNvPr id="17" name="Rectangle 16"/>
                <p:cNvSpPr>
                  <a:spLocks noChangeArrowheads="1"/>
                </p:cNvSpPr>
                <p:nvPr/>
              </p:nvSpPr>
              <p:spPr bwMode="auto">
                <a:xfrm>
                  <a:off x="4246" y="2812"/>
                  <a:ext cx="414" cy="1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Rectangle 17"/>
                <p:cNvSpPr>
                  <a:spLocks noChangeArrowheads="1"/>
                </p:cNvSpPr>
                <p:nvPr/>
              </p:nvSpPr>
              <p:spPr bwMode="auto">
                <a:xfrm>
                  <a:off x="4141" y="2918"/>
                  <a:ext cx="619" cy="6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Arc 17"/>
                <p:cNvSpPr>
                  <a:spLocks/>
                </p:cNvSpPr>
                <p:nvPr/>
              </p:nvSpPr>
              <p:spPr bwMode="auto">
                <a:xfrm>
                  <a:off x="4142" y="2814"/>
                  <a:ext cx="110" cy="127"/>
                </a:xfrm>
                <a:custGeom>
                  <a:avLst/>
                  <a:gdLst>
                    <a:gd name="G0" fmla="+- 21597 0 0"/>
                    <a:gd name="G1" fmla="+- 21592 0 0"/>
                    <a:gd name="G2" fmla="+- 21600 0 0"/>
                    <a:gd name="T0" fmla="*/ 0 w 21597"/>
                    <a:gd name="T1" fmla="*/ 21253 h 21592"/>
                    <a:gd name="T2" fmla="*/ 21010 w 21597"/>
                    <a:gd name="T3" fmla="*/ 0 h 21592"/>
                    <a:gd name="T4" fmla="*/ 21597 w 21597"/>
                    <a:gd name="T5" fmla="*/ 21592 h 215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2" fill="none" extrusionOk="0">
                      <a:moveTo>
                        <a:pt x="-1" y="21252"/>
                      </a:moveTo>
                      <a:cubicBezTo>
                        <a:pt x="181" y="9685"/>
                        <a:pt x="9444" y="314"/>
                        <a:pt x="21009" y="-1"/>
                      </a:cubicBezTo>
                    </a:path>
                    <a:path w="21597" h="21592" stroke="0" extrusionOk="0">
                      <a:moveTo>
                        <a:pt x="-1" y="21252"/>
                      </a:moveTo>
                      <a:cubicBezTo>
                        <a:pt x="181" y="9685"/>
                        <a:pt x="9444" y="314"/>
                        <a:pt x="21009" y="-1"/>
                      </a:cubicBezTo>
                      <a:lnTo>
                        <a:pt x="21597" y="2159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Arc 18"/>
                <p:cNvSpPr>
                  <a:spLocks/>
                </p:cNvSpPr>
                <p:nvPr/>
              </p:nvSpPr>
              <p:spPr bwMode="auto">
                <a:xfrm>
                  <a:off x="4648" y="2814"/>
                  <a:ext cx="113" cy="12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" name="Oval 19"/>
              <p:cNvSpPr>
                <a:spLocks noChangeArrowheads="1"/>
              </p:cNvSpPr>
              <p:nvPr/>
            </p:nvSpPr>
            <p:spPr bwMode="auto">
              <a:xfrm>
                <a:off x="4283" y="2464"/>
                <a:ext cx="330" cy="310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" name="Group 20"/>
            <p:cNvGrpSpPr>
              <a:grpSpLocks/>
            </p:cNvGrpSpPr>
            <p:nvPr/>
          </p:nvGrpSpPr>
          <p:grpSpPr bwMode="auto">
            <a:xfrm>
              <a:off x="5348288" y="3768725"/>
              <a:ext cx="992188" cy="1763713"/>
              <a:chOff x="3493" y="2156"/>
              <a:chExt cx="625" cy="1111"/>
            </a:xfrm>
          </p:grpSpPr>
          <p:grpSp>
            <p:nvGrpSpPr>
              <p:cNvPr id="15" name="Group 21"/>
              <p:cNvGrpSpPr>
                <a:grpSpLocks/>
              </p:cNvGrpSpPr>
              <p:nvPr/>
            </p:nvGrpSpPr>
            <p:grpSpPr bwMode="auto">
              <a:xfrm>
                <a:off x="3493" y="2504"/>
                <a:ext cx="625" cy="763"/>
                <a:chOff x="3493" y="2504"/>
                <a:chExt cx="625" cy="763"/>
              </a:xfrm>
            </p:grpSpPr>
            <p:sp>
              <p:nvSpPr>
                <p:cNvPr id="24" name="Rectangle 23"/>
                <p:cNvSpPr>
                  <a:spLocks noChangeArrowheads="1"/>
                </p:cNvSpPr>
                <p:nvPr/>
              </p:nvSpPr>
              <p:spPr bwMode="auto">
                <a:xfrm>
                  <a:off x="3601" y="2504"/>
                  <a:ext cx="413" cy="159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Rectangle 24"/>
                <p:cNvSpPr>
                  <a:spLocks noChangeArrowheads="1"/>
                </p:cNvSpPr>
                <p:nvPr/>
              </p:nvSpPr>
              <p:spPr bwMode="auto">
                <a:xfrm>
                  <a:off x="3493" y="2614"/>
                  <a:ext cx="625" cy="653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Arc 24"/>
                <p:cNvSpPr>
                  <a:spLocks/>
                </p:cNvSpPr>
                <p:nvPr/>
              </p:nvSpPr>
              <p:spPr bwMode="auto">
                <a:xfrm>
                  <a:off x="3495" y="2505"/>
                  <a:ext cx="112" cy="130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66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Arc 25"/>
                <p:cNvSpPr>
                  <a:spLocks/>
                </p:cNvSpPr>
                <p:nvPr/>
              </p:nvSpPr>
              <p:spPr bwMode="auto">
                <a:xfrm>
                  <a:off x="4003" y="2510"/>
                  <a:ext cx="115" cy="129"/>
                </a:xfrm>
                <a:custGeom>
                  <a:avLst/>
                  <a:gdLst>
                    <a:gd name="G0" fmla="+- 379 0 0"/>
                    <a:gd name="G1" fmla="+- 21600 0 0"/>
                    <a:gd name="G2" fmla="+- 21600 0 0"/>
                    <a:gd name="T0" fmla="*/ 0 w 21976"/>
                    <a:gd name="T1" fmla="*/ 3 h 21600"/>
                    <a:gd name="T2" fmla="*/ 21976 w 21976"/>
                    <a:gd name="T3" fmla="*/ 21259 h 21600"/>
                    <a:gd name="T4" fmla="*/ 379 w 2197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976" h="21600" fill="none" extrusionOk="0">
                      <a:moveTo>
                        <a:pt x="0" y="3"/>
                      </a:moveTo>
                      <a:cubicBezTo>
                        <a:pt x="126" y="1"/>
                        <a:pt x="252" y="-1"/>
                        <a:pt x="379" y="0"/>
                      </a:cubicBezTo>
                      <a:cubicBezTo>
                        <a:pt x="12175" y="0"/>
                        <a:pt x="21790" y="9464"/>
                        <a:pt x="21976" y="21258"/>
                      </a:cubicBezTo>
                    </a:path>
                    <a:path w="21976" h="21600" stroke="0" extrusionOk="0">
                      <a:moveTo>
                        <a:pt x="0" y="3"/>
                      </a:moveTo>
                      <a:cubicBezTo>
                        <a:pt x="126" y="1"/>
                        <a:pt x="252" y="-1"/>
                        <a:pt x="379" y="0"/>
                      </a:cubicBezTo>
                      <a:cubicBezTo>
                        <a:pt x="12175" y="0"/>
                        <a:pt x="21790" y="9464"/>
                        <a:pt x="21976" y="21258"/>
                      </a:cubicBezTo>
                      <a:lnTo>
                        <a:pt x="379" y="2160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3" name="Oval 26"/>
              <p:cNvSpPr>
                <a:spLocks noChangeArrowheads="1"/>
              </p:cNvSpPr>
              <p:nvPr/>
            </p:nvSpPr>
            <p:spPr bwMode="auto">
              <a:xfrm>
                <a:off x="3638" y="2156"/>
                <a:ext cx="332" cy="314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" name="Group 27"/>
            <p:cNvGrpSpPr>
              <a:grpSpLocks/>
            </p:cNvGrpSpPr>
            <p:nvPr/>
          </p:nvGrpSpPr>
          <p:grpSpPr bwMode="auto">
            <a:xfrm>
              <a:off x="2359025" y="3768725"/>
              <a:ext cx="984250" cy="1763713"/>
              <a:chOff x="1610" y="2156"/>
              <a:chExt cx="620" cy="1111"/>
            </a:xfrm>
          </p:grpSpPr>
          <p:grpSp>
            <p:nvGrpSpPr>
              <p:cNvPr id="22" name="Group 28"/>
              <p:cNvGrpSpPr>
                <a:grpSpLocks/>
              </p:cNvGrpSpPr>
              <p:nvPr/>
            </p:nvGrpSpPr>
            <p:grpSpPr bwMode="auto">
              <a:xfrm>
                <a:off x="1610" y="2504"/>
                <a:ext cx="620" cy="763"/>
                <a:chOff x="1610" y="2504"/>
                <a:chExt cx="620" cy="763"/>
              </a:xfrm>
            </p:grpSpPr>
            <p:sp>
              <p:nvSpPr>
                <p:cNvPr id="31" name="Rectangle 30"/>
                <p:cNvSpPr>
                  <a:spLocks noChangeArrowheads="1"/>
                </p:cNvSpPr>
                <p:nvPr/>
              </p:nvSpPr>
              <p:spPr bwMode="auto">
                <a:xfrm>
                  <a:off x="1717" y="2504"/>
                  <a:ext cx="413" cy="159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Rectangle 31"/>
                <p:cNvSpPr>
                  <a:spLocks noChangeArrowheads="1"/>
                </p:cNvSpPr>
                <p:nvPr/>
              </p:nvSpPr>
              <p:spPr bwMode="auto">
                <a:xfrm>
                  <a:off x="1610" y="2614"/>
                  <a:ext cx="620" cy="653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Arc 31"/>
                <p:cNvSpPr>
                  <a:spLocks/>
                </p:cNvSpPr>
                <p:nvPr/>
              </p:nvSpPr>
              <p:spPr bwMode="auto">
                <a:xfrm>
                  <a:off x="1612" y="2505"/>
                  <a:ext cx="112" cy="130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66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Arc 32"/>
                <p:cNvSpPr>
                  <a:spLocks/>
                </p:cNvSpPr>
                <p:nvPr/>
              </p:nvSpPr>
              <p:spPr bwMode="auto">
                <a:xfrm>
                  <a:off x="2117" y="2510"/>
                  <a:ext cx="112" cy="129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597"/>
                    <a:gd name="T1" fmla="*/ 0 h 21600"/>
                    <a:gd name="T2" fmla="*/ 21597 w 21597"/>
                    <a:gd name="T3" fmla="*/ 21259 h 21600"/>
                    <a:gd name="T4" fmla="*/ 0 w 2159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600" fill="none" extrusionOk="0">
                      <a:moveTo>
                        <a:pt x="-1" y="0"/>
                      </a:moveTo>
                      <a:cubicBezTo>
                        <a:pt x="11796" y="0"/>
                        <a:pt x="21411" y="9464"/>
                        <a:pt x="21597" y="21258"/>
                      </a:cubicBezTo>
                    </a:path>
                    <a:path w="21597" h="21600" stroke="0" extrusionOk="0">
                      <a:moveTo>
                        <a:pt x="-1" y="0"/>
                      </a:moveTo>
                      <a:cubicBezTo>
                        <a:pt x="11796" y="0"/>
                        <a:pt x="21411" y="9464"/>
                        <a:pt x="21597" y="2125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0" name="Oval 33"/>
              <p:cNvSpPr>
                <a:spLocks noChangeArrowheads="1"/>
              </p:cNvSpPr>
              <p:nvPr/>
            </p:nvSpPr>
            <p:spPr bwMode="auto">
              <a:xfrm>
                <a:off x="1755" y="2156"/>
                <a:ext cx="331" cy="314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" name="Group 34"/>
            <p:cNvGrpSpPr>
              <a:grpSpLocks/>
            </p:cNvGrpSpPr>
            <p:nvPr/>
          </p:nvGrpSpPr>
          <p:grpSpPr bwMode="auto">
            <a:xfrm>
              <a:off x="1303338" y="4257675"/>
              <a:ext cx="984250" cy="1758950"/>
              <a:chOff x="945" y="2464"/>
              <a:chExt cx="620" cy="1108"/>
            </a:xfrm>
          </p:grpSpPr>
          <p:sp>
            <p:nvSpPr>
              <p:cNvPr id="36" name="Oval 35"/>
              <p:cNvSpPr>
                <a:spLocks noChangeArrowheads="1"/>
              </p:cNvSpPr>
              <p:nvPr/>
            </p:nvSpPr>
            <p:spPr bwMode="auto">
              <a:xfrm>
                <a:off x="1089" y="2464"/>
                <a:ext cx="331" cy="310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9" name="Group 36"/>
              <p:cNvGrpSpPr>
                <a:grpSpLocks/>
              </p:cNvGrpSpPr>
              <p:nvPr/>
            </p:nvGrpSpPr>
            <p:grpSpPr bwMode="auto">
              <a:xfrm>
                <a:off x="945" y="2812"/>
                <a:ext cx="620" cy="760"/>
                <a:chOff x="945" y="2812"/>
                <a:chExt cx="620" cy="760"/>
              </a:xfrm>
            </p:grpSpPr>
            <p:sp>
              <p:nvSpPr>
                <p:cNvPr id="38" name="Rectangle 37"/>
                <p:cNvSpPr>
                  <a:spLocks noChangeArrowheads="1"/>
                </p:cNvSpPr>
                <p:nvPr/>
              </p:nvSpPr>
              <p:spPr bwMode="auto">
                <a:xfrm>
                  <a:off x="1053" y="2812"/>
                  <a:ext cx="413" cy="154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Rectangle 38"/>
                <p:cNvSpPr>
                  <a:spLocks noChangeArrowheads="1"/>
                </p:cNvSpPr>
                <p:nvPr/>
              </p:nvSpPr>
              <p:spPr bwMode="auto">
                <a:xfrm>
                  <a:off x="945" y="2918"/>
                  <a:ext cx="620" cy="654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Arc 39"/>
                <p:cNvSpPr>
                  <a:spLocks/>
                </p:cNvSpPr>
                <p:nvPr/>
              </p:nvSpPr>
              <p:spPr bwMode="auto">
                <a:xfrm>
                  <a:off x="946" y="2814"/>
                  <a:ext cx="112" cy="127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58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57"/>
                      </a:moveTo>
                      <a:cubicBezTo>
                        <a:pt x="182" y="9611"/>
                        <a:pt x="9566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57"/>
                      </a:moveTo>
                      <a:cubicBezTo>
                        <a:pt x="182" y="9611"/>
                        <a:pt x="9566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Arc 40"/>
                <p:cNvSpPr>
                  <a:spLocks/>
                </p:cNvSpPr>
                <p:nvPr/>
              </p:nvSpPr>
              <p:spPr bwMode="auto">
                <a:xfrm>
                  <a:off x="1451" y="2814"/>
                  <a:ext cx="113" cy="128"/>
                </a:xfrm>
                <a:custGeom>
                  <a:avLst/>
                  <a:gdLst>
                    <a:gd name="G0" fmla="+- 0 0 0"/>
                    <a:gd name="G1" fmla="+- 21599 0 0"/>
                    <a:gd name="G2" fmla="+- 21600 0 0"/>
                    <a:gd name="T0" fmla="*/ 191 w 21600"/>
                    <a:gd name="T1" fmla="*/ 0 h 21599"/>
                    <a:gd name="T2" fmla="*/ 21600 w 21600"/>
                    <a:gd name="T3" fmla="*/ 21599 h 21599"/>
                    <a:gd name="T4" fmla="*/ 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191" y="-1"/>
                      </a:moveTo>
                      <a:cubicBezTo>
                        <a:pt x="12045" y="104"/>
                        <a:pt x="21600" y="9744"/>
                        <a:pt x="21600" y="21599"/>
                      </a:cubicBezTo>
                    </a:path>
                    <a:path w="21600" h="21599" stroke="0" extrusionOk="0">
                      <a:moveTo>
                        <a:pt x="191" y="-1"/>
                      </a:moveTo>
                      <a:cubicBezTo>
                        <a:pt x="12045" y="104"/>
                        <a:pt x="21600" y="9744"/>
                        <a:pt x="21600" y="21599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228725" y="4279900"/>
              <a:ext cx="6172200" cy="1736725"/>
            </a:xfrm>
            <a:custGeom>
              <a:avLst/>
              <a:gdLst>
                <a:gd name="T0" fmla="*/ 0 w 3888"/>
                <a:gd name="T1" fmla="*/ 1093 h 1094"/>
                <a:gd name="T2" fmla="*/ 1386 w 3888"/>
                <a:gd name="T3" fmla="*/ 0 h 1094"/>
                <a:gd name="T4" fmla="*/ 2444 w 3888"/>
                <a:gd name="T5" fmla="*/ 0 h 1094"/>
                <a:gd name="T6" fmla="*/ 3887 w 3888"/>
                <a:gd name="T7" fmla="*/ 1093 h 1094"/>
                <a:gd name="T8" fmla="*/ 0 w 3888"/>
                <a:gd name="T9" fmla="*/ 1093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88" h="1094">
                  <a:moveTo>
                    <a:pt x="0" y="1093"/>
                  </a:moveTo>
                  <a:lnTo>
                    <a:pt x="1386" y="0"/>
                  </a:lnTo>
                  <a:lnTo>
                    <a:pt x="2444" y="0"/>
                  </a:lnTo>
                  <a:lnTo>
                    <a:pt x="3887" y="1093"/>
                  </a:lnTo>
                  <a:lnTo>
                    <a:pt x="0" y="1093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5" name="Group 42"/>
            <p:cNvGrpSpPr>
              <a:grpSpLocks/>
            </p:cNvGrpSpPr>
            <p:nvPr/>
          </p:nvGrpSpPr>
          <p:grpSpPr bwMode="auto">
            <a:xfrm>
              <a:off x="4286252" y="4425950"/>
              <a:ext cx="1225551" cy="1797050"/>
              <a:chOff x="2824" y="2570"/>
              <a:chExt cx="772" cy="1132"/>
            </a:xfrm>
          </p:grpSpPr>
          <p:sp>
            <p:nvSpPr>
              <p:cNvPr id="44" name="Oval 43"/>
              <p:cNvSpPr>
                <a:spLocks noChangeArrowheads="1"/>
              </p:cNvSpPr>
              <p:nvPr/>
            </p:nvSpPr>
            <p:spPr bwMode="auto">
              <a:xfrm>
                <a:off x="3002" y="2570"/>
                <a:ext cx="408" cy="378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" name="Group 44"/>
              <p:cNvGrpSpPr>
                <a:grpSpLocks/>
              </p:cNvGrpSpPr>
              <p:nvPr/>
            </p:nvGrpSpPr>
            <p:grpSpPr bwMode="auto">
              <a:xfrm>
                <a:off x="2824" y="2990"/>
                <a:ext cx="772" cy="712"/>
                <a:chOff x="2824" y="2990"/>
                <a:chExt cx="772" cy="712"/>
              </a:xfrm>
            </p:grpSpPr>
            <p:sp>
              <p:nvSpPr>
                <p:cNvPr id="46" name="Rectangle 45"/>
                <p:cNvSpPr>
                  <a:spLocks noChangeArrowheads="1"/>
                </p:cNvSpPr>
                <p:nvPr/>
              </p:nvSpPr>
              <p:spPr bwMode="auto">
                <a:xfrm>
                  <a:off x="2953" y="2992"/>
                  <a:ext cx="508" cy="18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Rectangle 46"/>
                <p:cNvSpPr>
                  <a:spLocks noChangeArrowheads="1"/>
                </p:cNvSpPr>
                <p:nvPr/>
              </p:nvSpPr>
              <p:spPr bwMode="auto">
                <a:xfrm>
                  <a:off x="2826" y="3126"/>
                  <a:ext cx="769" cy="5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Arc 47"/>
                <p:cNvSpPr>
                  <a:spLocks/>
                </p:cNvSpPr>
                <p:nvPr/>
              </p:nvSpPr>
              <p:spPr bwMode="auto">
                <a:xfrm>
                  <a:off x="2824" y="2993"/>
                  <a:ext cx="140" cy="155"/>
                </a:xfrm>
                <a:custGeom>
                  <a:avLst/>
                  <a:gdLst>
                    <a:gd name="G0" fmla="+- 21600 0 0"/>
                    <a:gd name="G1" fmla="+- 21598 0 0"/>
                    <a:gd name="G2" fmla="+- 21600 0 0"/>
                    <a:gd name="T0" fmla="*/ 0 w 21600"/>
                    <a:gd name="T1" fmla="*/ 21598 h 21598"/>
                    <a:gd name="T2" fmla="*/ 21290 w 21600"/>
                    <a:gd name="T3" fmla="*/ 0 h 21598"/>
                    <a:gd name="T4" fmla="*/ 21600 w 21600"/>
                    <a:gd name="T5" fmla="*/ 21598 h 215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8" fill="none" extrusionOk="0">
                      <a:moveTo>
                        <a:pt x="0" y="21598"/>
                      </a:moveTo>
                      <a:cubicBezTo>
                        <a:pt x="0" y="9789"/>
                        <a:pt x="9482" y="169"/>
                        <a:pt x="21290" y="0"/>
                      </a:cubicBezTo>
                    </a:path>
                    <a:path w="21600" h="21598" stroke="0" extrusionOk="0">
                      <a:moveTo>
                        <a:pt x="0" y="21598"/>
                      </a:moveTo>
                      <a:cubicBezTo>
                        <a:pt x="0" y="9789"/>
                        <a:pt x="9482" y="169"/>
                        <a:pt x="21290" y="0"/>
                      </a:cubicBezTo>
                      <a:lnTo>
                        <a:pt x="21600" y="2159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Arc 48"/>
                <p:cNvSpPr>
                  <a:spLocks/>
                </p:cNvSpPr>
                <p:nvPr/>
              </p:nvSpPr>
              <p:spPr bwMode="auto">
                <a:xfrm>
                  <a:off x="3457" y="2990"/>
                  <a:ext cx="139" cy="157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461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875" y="0"/>
                        <a:pt x="21523" y="9586"/>
                        <a:pt x="21599" y="21461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875" y="0"/>
                        <a:pt x="21523" y="9586"/>
                        <a:pt x="21599" y="21461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3" name="Group 49"/>
            <p:cNvGrpSpPr>
              <a:grpSpLocks/>
            </p:cNvGrpSpPr>
            <p:nvPr/>
          </p:nvGrpSpPr>
          <p:grpSpPr bwMode="auto">
            <a:xfrm>
              <a:off x="2995613" y="4411663"/>
              <a:ext cx="1225550" cy="1797050"/>
              <a:chOff x="2011" y="2561"/>
              <a:chExt cx="772" cy="1132"/>
            </a:xfrm>
          </p:grpSpPr>
          <p:sp>
            <p:nvSpPr>
              <p:cNvPr id="51" name="Oval 50"/>
              <p:cNvSpPr>
                <a:spLocks noChangeArrowheads="1"/>
              </p:cNvSpPr>
              <p:nvPr/>
            </p:nvSpPr>
            <p:spPr bwMode="auto">
              <a:xfrm>
                <a:off x="2192" y="2561"/>
                <a:ext cx="404" cy="377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5" name="Group 51"/>
              <p:cNvGrpSpPr>
                <a:grpSpLocks/>
              </p:cNvGrpSpPr>
              <p:nvPr/>
            </p:nvGrpSpPr>
            <p:grpSpPr bwMode="auto">
              <a:xfrm>
                <a:off x="2011" y="2982"/>
                <a:ext cx="772" cy="711"/>
                <a:chOff x="2011" y="2982"/>
                <a:chExt cx="772" cy="711"/>
              </a:xfrm>
            </p:grpSpPr>
            <p:sp>
              <p:nvSpPr>
                <p:cNvPr id="53" name="Rectangle 52"/>
                <p:cNvSpPr>
                  <a:spLocks noChangeArrowheads="1"/>
                </p:cNvSpPr>
                <p:nvPr/>
              </p:nvSpPr>
              <p:spPr bwMode="auto">
                <a:xfrm>
                  <a:off x="2144" y="2982"/>
                  <a:ext cx="504" cy="187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Rectangle 53"/>
                <p:cNvSpPr>
                  <a:spLocks noChangeArrowheads="1"/>
                </p:cNvSpPr>
                <p:nvPr/>
              </p:nvSpPr>
              <p:spPr bwMode="auto">
                <a:xfrm>
                  <a:off x="2013" y="3113"/>
                  <a:ext cx="769" cy="580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Arc 54"/>
                <p:cNvSpPr>
                  <a:spLocks/>
                </p:cNvSpPr>
                <p:nvPr/>
              </p:nvSpPr>
              <p:spPr bwMode="auto">
                <a:xfrm>
                  <a:off x="2011" y="2983"/>
                  <a:ext cx="138" cy="154"/>
                </a:xfrm>
                <a:custGeom>
                  <a:avLst/>
                  <a:gdLst>
                    <a:gd name="G0" fmla="+- 21600 0 0"/>
                    <a:gd name="G1" fmla="+- 21599 0 0"/>
                    <a:gd name="G2" fmla="+- 21600 0 0"/>
                    <a:gd name="T0" fmla="*/ 0 w 21600"/>
                    <a:gd name="T1" fmla="*/ 21599 h 21599"/>
                    <a:gd name="T2" fmla="*/ 21443 w 21600"/>
                    <a:gd name="T3" fmla="*/ 0 h 21599"/>
                    <a:gd name="T4" fmla="*/ 2160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</a:path>
                    <a:path w="21600" h="21599" stroke="0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  <a:lnTo>
                        <a:pt x="21600" y="21599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Arc 55"/>
                <p:cNvSpPr>
                  <a:spLocks/>
                </p:cNvSpPr>
                <p:nvPr/>
              </p:nvSpPr>
              <p:spPr bwMode="auto">
                <a:xfrm>
                  <a:off x="2643" y="2983"/>
                  <a:ext cx="140" cy="154"/>
                </a:xfrm>
                <a:custGeom>
                  <a:avLst/>
                  <a:gdLst>
                    <a:gd name="G0" fmla="+- 156 0 0"/>
                    <a:gd name="G1" fmla="+- 21600 0 0"/>
                    <a:gd name="G2" fmla="+- 21600 0 0"/>
                    <a:gd name="T0" fmla="*/ 0 w 21756"/>
                    <a:gd name="T1" fmla="*/ 1 h 21600"/>
                    <a:gd name="T2" fmla="*/ 21756 w 21756"/>
                    <a:gd name="T3" fmla="*/ 21600 h 21600"/>
                    <a:gd name="T4" fmla="*/ 156 w 2175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756" h="21600" fill="none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</a:path>
                    <a:path w="21756" h="21600" stroke="0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  <a:lnTo>
                        <a:pt x="156" y="21600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0" name="Group 56"/>
            <p:cNvGrpSpPr>
              <a:grpSpLocks/>
            </p:cNvGrpSpPr>
            <p:nvPr/>
          </p:nvGrpSpPr>
          <p:grpSpPr bwMode="auto">
            <a:xfrm>
              <a:off x="2995613" y="4421188"/>
              <a:ext cx="1225550" cy="1797050"/>
              <a:chOff x="2011" y="2567"/>
              <a:chExt cx="772" cy="1132"/>
            </a:xfrm>
          </p:grpSpPr>
          <p:sp>
            <p:nvSpPr>
              <p:cNvPr id="58" name="Oval 57"/>
              <p:cNvSpPr>
                <a:spLocks noChangeArrowheads="1"/>
              </p:cNvSpPr>
              <p:nvPr/>
            </p:nvSpPr>
            <p:spPr bwMode="auto">
              <a:xfrm>
                <a:off x="2192" y="2567"/>
                <a:ext cx="404" cy="377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2" name="Group 58"/>
              <p:cNvGrpSpPr>
                <a:grpSpLocks/>
              </p:cNvGrpSpPr>
              <p:nvPr/>
            </p:nvGrpSpPr>
            <p:grpSpPr bwMode="auto">
              <a:xfrm>
                <a:off x="2011" y="2988"/>
                <a:ext cx="772" cy="711"/>
                <a:chOff x="2011" y="2988"/>
                <a:chExt cx="772" cy="711"/>
              </a:xfrm>
            </p:grpSpPr>
            <p:sp>
              <p:nvSpPr>
                <p:cNvPr id="60" name="Rectangle 59"/>
                <p:cNvSpPr>
                  <a:spLocks noChangeArrowheads="1"/>
                </p:cNvSpPr>
                <p:nvPr/>
              </p:nvSpPr>
              <p:spPr bwMode="auto">
                <a:xfrm>
                  <a:off x="2144" y="2988"/>
                  <a:ext cx="504" cy="18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Rectangle 60"/>
                <p:cNvSpPr>
                  <a:spLocks noChangeArrowheads="1"/>
                </p:cNvSpPr>
                <p:nvPr/>
              </p:nvSpPr>
              <p:spPr bwMode="auto">
                <a:xfrm>
                  <a:off x="2013" y="3119"/>
                  <a:ext cx="769" cy="58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Arc 61"/>
                <p:cNvSpPr>
                  <a:spLocks/>
                </p:cNvSpPr>
                <p:nvPr/>
              </p:nvSpPr>
              <p:spPr bwMode="auto">
                <a:xfrm>
                  <a:off x="2011" y="2989"/>
                  <a:ext cx="138" cy="154"/>
                </a:xfrm>
                <a:custGeom>
                  <a:avLst/>
                  <a:gdLst>
                    <a:gd name="G0" fmla="+- 21600 0 0"/>
                    <a:gd name="G1" fmla="+- 21599 0 0"/>
                    <a:gd name="G2" fmla="+- 21600 0 0"/>
                    <a:gd name="T0" fmla="*/ 0 w 21600"/>
                    <a:gd name="T1" fmla="*/ 21599 h 21599"/>
                    <a:gd name="T2" fmla="*/ 21443 w 21600"/>
                    <a:gd name="T3" fmla="*/ 0 h 21599"/>
                    <a:gd name="T4" fmla="*/ 2160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</a:path>
                    <a:path w="21600" h="21599" stroke="0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  <a:lnTo>
                        <a:pt x="21600" y="2159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Arc 62"/>
                <p:cNvSpPr>
                  <a:spLocks/>
                </p:cNvSpPr>
                <p:nvPr/>
              </p:nvSpPr>
              <p:spPr bwMode="auto">
                <a:xfrm>
                  <a:off x="2643" y="2989"/>
                  <a:ext cx="140" cy="154"/>
                </a:xfrm>
                <a:custGeom>
                  <a:avLst/>
                  <a:gdLst>
                    <a:gd name="G0" fmla="+- 156 0 0"/>
                    <a:gd name="G1" fmla="+- 21600 0 0"/>
                    <a:gd name="G2" fmla="+- 21600 0 0"/>
                    <a:gd name="T0" fmla="*/ 0 w 21756"/>
                    <a:gd name="T1" fmla="*/ 1 h 21600"/>
                    <a:gd name="T2" fmla="*/ 21756 w 21756"/>
                    <a:gd name="T3" fmla="*/ 21600 h 21600"/>
                    <a:gd name="T4" fmla="*/ 156 w 2175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756" h="21600" fill="none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</a:path>
                    <a:path w="21756" h="21600" stroke="0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  <a:lnTo>
                        <a:pt x="156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4" name="TextBox 63"/>
            <p:cNvSpPr txBox="1"/>
            <p:nvPr/>
          </p:nvSpPr>
          <p:spPr>
            <a:xfrm>
              <a:off x="1228725" y="1764306"/>
              <a:ext cx="4672804" cy="63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Topic Modeling</a:t>
              </a:r>
            </a:p>
            <a:p>
              <a:endParaRPr lang="en-US" sz="1600" dirty="0"/>
            </a:p>
          </p:txBody>
        </p:sp>
      </p:grpSp>
      <p:sp>
        <p:nvSpPr>
          <p:cNvPr id="66" name="Title 1"/>
          <p:cNvSpPr txBox="1">
            <a:spLocks/>
          </p:cNvSpPr>
          <p:nvPr/>
        </p:nvSpPr>
        <p:spPr>
          <a:xfrm>
            <a:off x="822325" y="365125"/>
            <a:ext cx="7521575" cy="5492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9pPr>
          </a:lstStyle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="" xmlns:p14="http://schemas.microsoft.com/office/powerpoint/2010/main" val="9514229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321675" cy="3579812"/>
          </a:xfrm>
        </p:spPr>
        <p:txBody>
          <a:bodyPr/>
          <a:lstStyle/>
          <a:p>
            <a:r>
              <a:rPr lang="en-US" dirty="0"/>
              <a:t>Relevance is an important topic in information retrieval theory</a:t>
            </a:r>
          </a:p>
          <a:p>
            <a:r>
              <a:rPr lang="en-US" dirty="0"/>
              <a:t>TF-IDF is an essential technique for establishing relevance so that  results pertinent to the query are returned</a:t>
            </a:r>
          </a:p>
          <a:p>
            <a:r>
              <a:rPr lang="en-US" dirty="0"/>
              <a:t>Those results can be sentences in document, documents in a corpus, posts in a blog or any other organization of items into a collection that is to be searched</a:t>
            </a:r>
          </a:p>
          <a:p>
            <a:r>
              <a:rPr lang="en-US" dirty="0"/>
              <a:t>TF is an acronym for term frequency and IDF is inverse document frequency</a:t>
            </a:r>
          </a:p>
          <a:p>
            <a:r>
              <a:rPr lang="en-US" dirty="0"/>
              <a:t>TF-IDF is TF * IDF, </a:t>
            </a:r>
            <a:r>
              <a:rPr lang="en-US" dirty="0" err="1"/>
              <a:t>ie</a:t>
            </a:r>
            <a:r>
              <a:rPr lang="en-US" dirty="0"/>
              <a:t> the result of multiplying the TF of a term by its IDF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5105400"/>
            <a:ext cx="86868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[1] Mining the Social Web, O'Reilly Media; 2 edition (October 20, 2013) By Matthew Russell                                                  </a:t>
            </a: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[2] Social Media Mining with R,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Packt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Publishing; (March 24, 2014) by Nathan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Danneman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Richard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Heimann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[3] Data Science from Scratch, O'Reilly Media, Joel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Grus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900" dirty="0"/>
              <a:t>[4] Marketing Data Science, Pearson, Thomas Miller</a:t>
            </a:r>
          </a:p>
          <a:p>
            <a:endParaRPr lang="en-US" sz="900" dirty="0"/>
          </a:p>
          <a:p>
            <a:endParaRPr lang="en-US" sz="9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321675" cy="3579812"/>
          </a:xfrm>
        </p:spPr>
        <p:txBody>
          <a:bodyPr/>
          <a:lstStyle/>
          <a:p>
            <a:r>
              <a:rPr lang="en-US" dirty="0"/>
              <a:t>TF is the relevance of a term in a single document</a:t>
            </a:r>
          </a:p>
          <a:p>
            <a:r>
              <a:rPr lang="en-US" dirty="0"/>
              <a:t>IDF is the relevance of a term in a corpus of documents</a:t>
            </a:r>
          </a:p>
          <a:p>
            <a:r>
              <a:rPr lang="en-US" dirty="0"/>
              <a:t>TF-IDF has been a fundamental method in all major search engines </a:t>
            </a:r>
            <a:r>
              <a:rPr lang="en-US" baseline="30000" dirty="0"/>
              <a:t>[1] </a:t>
            </a:r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5105400"/>
            <a:ext cx="86868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[1] Mining the Social Web, O'Reilly Media; 2 edition (October 20, 2013) By Matthew Russell                                                  </a:t>
            </a: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[2] Social Media Mining with R,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Packt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Publishing; (March 24, 2014) by Nathan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Danneman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Richard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Heimann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[3] Data Science from Scratch, O'Reilly Media, Joel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Grus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900" dirty="0"/>
              <a:t>[4] Marketing Data Science, Pearson, Thomas Miller</a:t>
            </a:r>
          </a:p>
          <a:p>
            <a:endParaRPr lang="en-US" sz="900" dirty="0"/>
          </a:p>
          <a:p>
            <a:endParaRPr lang="en-US" sz="9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 frequency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321675" cy="3929062"/>
          </a:xfrm>
        </p:spPr>
        <p:txBody>
          <a:bodyPr/>
          <a:lstStyle/>
          <a:p>
            <a:r>
              <a:rPr lang="en-US" dirty="0"/>
              <a:t>Typically, TF is not just the number of times a term occurs in a document </a:t>
            </a:r>
          </a:p>
          <a:p>
            <a:r>
              <a:rPr lang="en-US" dirty="0"/>
              <a:t>It is usually normalized by dividing frequency by document length getting a rate of frequency per word</a:t>
            </a:r>
          </a:p>
          <a:p>
            <a:r>
              <a:rPr lang="en-US" dirty="0"/>
              <a:t>This relative frequency is a better indication of the relevance of a certain item in a collection, </a:t>
            </a:r>
            <a:r>
              <a:rPr lang="en-US" dirty="0" err="1"/>
              <a:t>eg</a:t>
            </a:r>
            <a:r>
              <a:rPr lang="en-US" dirty="0"/>
              <a:t> sentence in a document</a:t>
            </a:r>
          </a:p>
          <a:p>
            <a:r>
              <a:rPr lang="en-US" dirty="0"/>
              <a:t>TF assumes that each collection is an unordered assortment of words </a:t>
            </a:r>
          </a:p>
          <a:p>
            <a:r>
              <a:rPr lang="en-US" dirty="0"/>
              <a:t>As an example, assume the word tariff appears in 1 document with length 100 a total of 15 times, but appears 4 times in a document with length 20  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The word Tariff would have a TF in the document that it appears 15 times of .15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It would have a TF of .20 in the document it appears 4 times 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Again, TF is the relative frequency of the term in the document</a:t>
            </a:r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5105400"/>
            <a:ext cx="86868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[1] Mining the Social Web, O'Reilly Media; 2 edition (October 20, 2013) By Matthew Russell                                                  </a:t>
            </a: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[2] Social Media Mining with R,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Packt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Publishing; (March 24, 2014) by Nathan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Danneman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Richard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Heimann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[3] Data Science from Scratch, O'Reilly Media, Joel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Grus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900" dirty="0"/>
              <a:t>[4] Marketing Data Science, Pearson, Thomas Miller</a:t>
            </a:r>
          </a:p>
          <a:p>
            <a:endParaRPr lang="en-US" sz="900" dirty="0"/>
          </a:p>
          <a:p>
            <a:endParaRPr lang="en-US" sz="9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document frequency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321675" cy="3579812"/>
          </a:xfrm>
        </p:spPr>
        <p:txBody>
          <a:bodyPr/>
          <a:lstStyle/>
          <a:p>
            <a:r>
              <a:rPr lang="en-US" dirty="0"/>
              <a:t>The IDF provides a generic normalizing factor for all items in a collection, </a:t>
            </a:r>
            <a:r>
              <a:rPr lang="en-US" dirty="0" err="1"/>
              <a:t>eg</a:t>
            </a:r>
            <a:r>
              <a:rPr lang="en-US" dirty="0"/>
              <a:t> all documents in a corpus</a:t>
            </a:r>
          </a:p>
          <a:p>
            <a:r>
              <a:rPr lang="en-US" dirty="0"/>
              <a:t>It counts the total number of documents in which a term appears</a:t>
            </a:r>
          </a:p>
          <a:p>
            <a:r>
              <a:rPr lang="en-US" dirty="0"/>
              <a:t>The computation of IDF gives it a higher value if it is not so common in the corpus </a:t>
            </a:r>
          </a:p>
          <a:p>
            <a:r>
              <a:rPr lang="en-US" dirty="0"/>
              <a:t>For example, assume the word tariff appears in 2 documents in a collection of 10 documents, and the word trade appears in 8 of the 10,  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Tariff would have a higher IDF in the two documents it appears than the word trade would have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This accounts for the high relevance these two documents have in the collection when searching on the word tariff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5105400"/>
            <a:ext cx="86868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[1] Mining the Social Web, O'Reilly Media; 2 edition (October 20, 2013) By Matthew Russell                                                  </a:t>
            </a: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[2] Social Media Mining with R,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Packt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Publishing; (March 24, 2014) by Nathan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Danneman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Richard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Heimann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[3] Data Science from Scratch, O'Reilly Media, Joel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Grus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900" dirty="0"/>
              <a:t>[4] Marketing Data Science, Pearson, Thomas Miller</a:t>
            </a:r>
          </a:p>
          <a:p>
            <a:endParaRPr lang="en-US" sz="900" dirty="0"/>
          </a:p>
          <a:p>
            <a:endParaRPr lang="en-US" sz="9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Tf</a:t>
            </a:r>
            <a:r>
              <a:rPr lang="en-US" dirty="0"/>
              <a:t>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321675" cy="3579812"/>
          </a:xfrm>
        </p:spPr>
        <p:txBody>
          <a:bodyPr/>
          <a:lstStyle/>
          <a:p>
            <a:r>
              <a:rPr lang="en-US" dirty="0"/>
              <a:t>Combining the two measures to get documents that have a search term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With high relative frequency in the document 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And documents with a high level of uniqueness for that search term </a:t>
            </a:r>
          </a:p>
          <a:p>
            <a:r>
              <a:rPr lang="en-US" dirty="0"/>
              <a:t>TF-IDF = TF * IDF</a:t>
            </a:r>
          </a:p>
          <a:p>
            <a:r>
              <a:rPr lang="en-US" dirty="0"/>
              <a:t>Logs are often used in the calculation of TF-IDF because the multiplication of small fractions together can otherwise lead to </a:t>
            </a:r>
            <a:r>
              <a:rPr lang="en-US" dirty="0" err="1"/>
              <a:t>undeflow</a:t>
            </a:r>
            <a:r>
              <a:rPr lang="en-US" dirty="0"/>
              <a:t>: 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Computers not able to deal precisely with such small numbers </a:t>
            </a:r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5105400"/>
            <a:ext cx="86868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[1] Mining the Social Web, O'Reilly Media; 2 edition (October 20, 2013) By Matthew Russell                                                  </a:t>
            </a: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[2] Social Media Mining with R,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Packt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Publishing; (March 24, 2014) by Nathan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Danneman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Richard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Heimann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[3] Data Science from Scratch, O'Reilly Media, Joel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Grus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900" dirty="0"/>
              <a:t>[4] Marketing Data Science, Pearson, Thomas Miller</a:t>
            </a:r>
          </a:p>
          <a:p>
            <a:endParaRPr lang="en-US" sz="900" dirty="0"/>
          </a:p>
          <a:p>
            <a:endParaRPr lang="en-US" sz="9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Tf</a:t>
            </a:r>
            <a:r>
              <a:rPr lang="en-US" dirty="0"/>
              <a:t>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321675" cy="357981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nltk</a:t>
            </a:r>
            <a:r>
              <a:rPr lang="en-US" dirty="0"/>
              <a:t> has a method for computing the TF-IDF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In the text collection class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The collection class takes the corpus in its construction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Its TD_IDF method takes as parameters the search term and the document  in the corpus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It has the collection from its construction 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It has the term and document from its TF_IDF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You iterate thru all documents in the collection and feed them into TF_IDF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Ones that score high than a threshold, you consider relevant</a:t>
            </a:r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5105400"/>
            <a:ext cx="86868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[1] Mining the Social Web, O'Reilly Media; 2 edition (October 20, 2013) By Matthew Russell                                                  </a:t>
            </a: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[2] Social Media Mining with R,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Packt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Publishing; (March 24, 2014) by Nathan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Danneman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Richard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Heimann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[3] Data Science from Scratch, O'Reilly Media, Joel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Grus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900" dirty="0"/>
              <a:t>[4] Marketing Data Science, Pearson, Thomas Miller</a:t>
            </a:r>
          </a:p>
          <a:p>
            <a:endParaRPr lang="en-US" sz="900" dirty="0"/>
          </a:p>
          <a:p>
            <a:endParaRPr lang="en-US" sz="9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8006A7-2BBA-4AC2-8780-BA1090C38D8E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grpSp>
        <p:nvGrpSpPr>
          <p:cNvPr id="3" name="Group 67"/>
          <p:cNvGrpSpPr/>
          <p:nvPr/>
        </p:nvGrpSpPr>
        <p:grpSpPr>
          <a:xfrm>
            <a:off x="1371600" y="918519"/>
            <a:ext cx="6661942" cy="4948881"/>
            <a:chOff x="1110458" y="1754189"/>
            <a:chExt cx="6661942" cy="4473575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110458" y="1754189"/>
              <a:ext cx="6573838" cy="44735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H="1" flipV="1">
              <a:off x="5621337" y="1828800"/>
              <a:ext cx="614363" cy="8175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6354762" y="2905125"/>
              <a:ext cx="201613" cy="16192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6816725" y="1952625"/>
              <a:ext cx="495300" cy="4730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022975" y="2425700"/>
              <a:ext cx="1714500" cy="1665288"/>
            </a:xfrm>
            <a:custGeom>
              <a:avLst/>
              <a:gdLst>
                <a:gd name="T0" fmla="*/ 760 w 1080"/>
                <a:gd name="T1" fmla="*/ 38 h 1049"/>
                <a:gd name="T2" fmla="*/ 823 w 1080"/>
                <a:gd name="T3" fmla="*/ 38 h 1049"/>
                <a:gd name="T4" fmla="*/ 906 w 1080"/>
                <a:gd name="T5" fmla="*/ 83 h 1049"/>
                <a:gd name="T6" fmla="*/ 1079 w 1080"/>
                <a:gd name="T7" fmla="*/ 325 h 1049"/>
                <a:gd name="T8" fmla="*/ 1073 w 1080"/>
                <a:gd name="T9" fmla="*/ 434 h 1049"/>
                <a:gd name="T10" fmla="*/ 955 w 1080"/>
                <a:gd name="T11" fmla="*/ 518 h 1049"/>
                <a:gd name="T12" fmla="*/ 858 w 1080"/>
                <a:gd name="T13" fmla="*/ 582 h 1049"/>
                <a:gd name="T14" fmla="*/ 737 w 1080"/>
                <a:gd name="T15" fmla="*/ 441 h 1049"/>
                <a:gd name="T16" fmla="*/ 784 w 1080"/>
                <a:gd name="T17" fmla="*/ 403 h 1049"/>
                <a:gd name="T18" fmla="*/ 823 w 1080"/>
                <a:gd name="T19" fmla="*/ 373 h 1049"/>
                <a:gd name="T20" fmla="*/ 741 w 1080"/>
                <a:gd name="T21" fmla="*/ 251 h 1049"/>
                <a:gd name="T22" fmla="*/ 510 w 1080"/>
                <a:gd name="T23" fmla="*/ 403 h 1049"/>
                <a:gd name="T24" fmla="*/ 735 w 1080"/>
                <a:gd name="T25" fmla="*/ 700 h 1049"/>
                <a:gd name="T26" fmla="*/ 927 w 1080"/>
                <a:gd name="T27" fmla="*/ 564 h 1049"/>
                <a:gd name="T28" fmla="*/ 926 w 1080"/>
                <a:gd name="T29" fmla="*/ 1048 h 1049"/>
                <a:gd name="T30" fmla="*/ 439 w 1080"/>
                <a:gd name="T31" fmla="*/ 1048 h 1049"/>
                <a:gd name="T32" fmla="*/ 437 w 1080"/>
                <a:gd name="T33" fmla="*/ 320 h 1049"/>
                <a:gd name="T34" fmla="*/ 325 w 1080"/>
                <a:gd name="T35" fmla="*/ 390 h 1049"/>
                <a:gd name="T36" fmla="*/ 226 w 1080"/>
                <a:gd name="T37" fmla="*/ 390 h 1049"/>
                <a:gd name="T38" fmla="*/ 215 w 1080"/>
                <a:gd name="T39" fmla="*/ 376 h 1049"/>
                <a:gd name="T40" fmla="*/ 141 w 1080"/>
                <a:gd name="T41" fmla="*/ 277 h 1049"/>
                <a:gd name="T42" fmla="*/ 0 w 1080"/>
                <a:gd name="T43" fmla="*/ 105 h 1049"/>
                <a:gd name="T44" fmla="*/ 160 w 1080"/>
                <a:gd name="T45" fmla="*/ 0 h 1049"/>
                <a:gd name="T46" fmla="*/ 261 w 1080"/>
                <a:gd name="T47" fmla="*/ 130 h 1049"/>
                <a:gd name="T48" fmla="*/ 289 w 1080"/>
                <a:gd name="T49" fmla="*/ 155 h 1049"/>
                <a:gd name="T50" fmla="*/ 493 w 1080"/>
                <a:gd name="T51" fmla="*/ 38 h 1049"/>
                <a:gd name="T52" fmla="*/ 577 w 1080"/>
                <a:gd name="T53" fmla="*/ 38 h 1049"/>
                <a:gd name="T54" fmla="*/ 760 w 1080"/>
                <a:gd name="T55" fmla="*/ 3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80" h="1049">
                  <a:moveTo>
                    <a:pt x="760" y="38"/>
                  </a:moveTo>
                  <a:lnTo>
                    <a:pt x="823" y="38"/>
                  </a:lnTo>
                  <a:lnTo>
                    <a:pt x="906" y="83"/>
                  </a:lnTo>
                  <a:lnTo>
                    <a:pt x="1079" y="325"/>
                  </a:lnTo>
                  <a:lnTo>
                    <a:pt x="1073" y="434"/>
                  </a:lnTo>
                  <a:lnTo>
                    <a:pt x="955" y="518"/>
                  </a:lnTo>
                  <a:lnTo>
                    <a:pt x="858" y="582"/>
                  </a:lnTo>
                  <a:lnTo>
                    <a:pt x="737" y="441"/>
                  </a:lnTo>
                  <a:lnTo>
                    <a:pt x="784" y="403"/>
                  </a:lnTo>
                  <a:lnTo>
                    <a:pt x="823" y="373"/>
                  </a:lnTo>
                  <a:lnTo>
                    <a:pt x="741" y="251"/>
                  </a:lnTo>
                  <a:lnTo>
                    <a:pt x="510" y="403"/>
                  </a:lnTo>
                  <a:lnTo>
                    <a:pt x="735" y="700"/>
                  </a:lnTo>
                  <a:lnTo>
                    <a:pt x="927" y="564"/>
                  </a:lnTo>
                  <a:lnTo>
                    <a:pt x="926" y="1048"/>
                  </a:lnTo>
                  <a:lnTo>
                    <a:pt x="439" y="1048"/>
                  </a:lnTo>
                  <a:lnTo>
                    <a:pt x="437" y="320"/>
                  </a:lnTo>
                  <a:lnTo>
                    <a:pt x="325" y="390"/>
                  </a:lnTo>
                  <a:lnTo>
                    <a:pt x="226" y="390"/>
                  </a:lnTo>
                  <a:lnTo>
                    <a:pt x="215" y="376"/>
                  </a:lnTo>
                  <a:lnTo>
                    <a:pt x="141" y="277"/>
                  </a:lnTo>
                  <a:lnTo>
                    <a:pt x="0" y="105"/>
                  </a:lnTo>
                  <a:lnTo>
                    <a:pt x="160" y="0"/>
                  </a:lnTo>
                  <a:lnTo>
                    <a:pt x="261" y="130"/>
                  </a:lnTo>
                  <a:lnTo>
                    <a:pt x="289" y="155"/>
                  </a:lnTo>
                  <a:lnTo>
                    <a:pt x="493" y="38"/>
                  </a:lnTo>
                  <a:lnTo>
                    <a:pt x="577" y="38"/>
                  </a:lnTo>
                  <a:lnTo>
                    <a:pt x="760" y="38"/>
                  </a:ln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7570787" y="2909887"/>
              <a:ext cx="201613" cy="220663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Arc 11"/>
            <p:cNvSpPr>
              <a:spLocks/>
            </p:cNvSpPr>
            <p:nvPr/>
          </p:nvSpPr>
          <p:spPr bwMode="auto">
            <a:xfrm>
              <a:off x="6950075" y="2474912"/>
              <a:ext cx="280988" cy="109538"/>
            </a:xfrm>
            <a:custGeom>
              <a:avLst/>
              <a:gdLst>
                <a:gd name="G0" fmla="+- 21600 0 0"/>
                <a:gd name="G1" fmla="+- 322 0 0"/>
                <a:gd name="G2" fmla="+- 21600 0 0"/>
                <a:gd name="T0" fmla="*/ 43198 w 43200"/>
                <a:gd name="T1" fmla="*/ 0 h 21922"/>
                <a:gd name="T2" fmla="*/ 2 w 43200"/>
                <a:gd name="T3" fmla="*/ 4 h 21922"/>
                <a:gd name="T4" fmla="*/ 21600 w 43200"/>
                <a:gd name="T5" fmla="*/ 322 h 21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922" fill="none" extrusionOk="0">
                  <a:moveTo>
                    <a:pt x="43197" y="0"/>
                  </a:moveTo>
                  <a:cubicBezTo>
                    <a:pt x="43199" y="107"/>
                    <a:pt x="43200" y="214"/>
                    <a:pt x="43200" y="322"/>
                  </a:cubicBezTo>
                  <a:cubicBezTo>
                    <a:pt x="43200" y="12251"/>
                    <a:pt x="33529" y="21922"/>
                    <a:pt x="21600" y="21922"/>
                  </a:cubicBezTo>
                  <a:cubicBezTo>
                    <a:pt x="9670" y="21922"/>
                    <a:pt x="0" y="12251"/>
                    <a:pt x="0" y="322"/>
                  </a:cubicBezTo>
                  <a:cubicBezTo>
                    <a:pt x="-1" y="215"/>
                    <a:pt x="0" y="109"/>
                    <a:pt x="2" y="4"/>
                  </a:cubicBezTo>
                </a:path>
                <a:path w="43200" h="21922" stroke="0" extrusionOk="0">
                  <a:moveTo>
                    <a:pt x="43197" y="0"/>
                  </a:moveTo>
                  <a:cubicBezTo>
                    <a:pt x="43199" y="107"/>
                    <a:pt x="43200" y="214"/>
                    <a:pt x="43200" y="322"/>
                  </a:cubicBezTo>
                  <a:cubicBezTo>
                    <a:pt x="43200" y="12251"/>
                    <a:pt x="33529" y="21922"/>
                    <a:pt x="21600" y="21922"/>
                  </a:cubicBezTo>
                  <a:cubicBezTo>
                    <a:pt x="9670" y="21922"/>
                    <a:pt x="0" y="12251"/>
                    <a:pt x="0" y="322"/>
                  </a:cubicBezTo>
                  <a:cubicBezTo>
                    <a:pt x="-1" y="215"/>
                    <a:pt x="0" y="109"/>
                    <a:pt x="2" y="4"/>
                  </a:cubicBezTo>
                  <a:lnTo>
                    <a:pt x="21600" y="32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rc 12"/>
            <p:cNvSpPr>
              <a:spLocks/>
            </p:cNvSpPr>
            <p:nvPr/>
          </p:nvSpPr>
          <p:spPr bwMode="auto">
            <a:xfrm>
              <a:off x="7229475" y="2481262"/>
              <a:ext cx="239713" cy="169863"/>
            </a:xfrm>
            <a:custGeom>
              <a:avLst/>
              <a:gdLst>
                <a:gd name="G0" fmla="+- 15351 0 0"/>
                <a:gd name="G1" fmla="+- 21600 0 0"/>
                <a:gd name="G2" fmla="+- 21600 0 0"/>
                <a:gd name="T0" fmla="*/ 0 w 36951"/>
                <a:gd name="T1" fmla="*/ 6404 h 36443"/>
                <a:gd name="T2" fmla="*/ 31043 w 36951"/>
                <a:gd name="T3" fmla="*/ 36443 h 36443"/>
                <a:gd name="T4" fmla="*/ 15351 w 36951"/>
                <a:gd name="T5" fmla="*/ 21600 h 36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951" h="36443" fill="none" extrusionOk="0">
                  <a:moveTo>
                    <a:pt x="0" y="6404"/>
                  </a:moveTo>
                  <a:cubicBezTo>
                    <a:pt x="4057" y="2305"/>
                    <a:pt x="9584" y="-1"/>
                    <a:pt x="15351" y="0"/>
                  </a:cubicBezTo>
                  <a:cubicBezTo>
                    <a:pt x="27280" y="0"/>
                    <a:pt x="36951" y="9670"/>
                    <a:pt x="36951" y="21600"/>
                  </a:cubicBezTo>
                  <a:cubicBezTo>
                    <a:pt x="36951" y="27120"/>
                    <a:pt x="34836" y="32432"/>
                    <a:pt x="31043" y="36443"/>
                  </a:cubicBezTo>
                </a:path>
                <a:path w="36951" h="36443" stroke="0" extrusionOk="0">
                  <a:moveTo>
                    <a:pt x="0" y="6404"/>
                  </a:moveTo>
                  <a:cubicBezTo>
                    <a:pt x="4057" y="2305"/>
                    <a:pt x="9584" y="-1"/>
                    <a:pt x="15351" y="0"/>
                  </a:cubicBezTo>
                  <a:cubicBezTo>
                    <a:pt x="27280" y="0"/>
                    <a:pt x="36951" y="9670"/>
                    <a:pt x="36951" y="21600"/>
                  </a:cubicBezTo>
                  <a:cubicBezTo>
                    <a:pt x="36951" y="27120"/>
                    <a:pt x="34836" y="32432"/>
                    <a:pt x="31043" y="36443"/>
                  </a:cubicBezTo>
                  <a:lnTo>
                    <a:pt x="15351" y="2160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6376991" y="4257675"/>
              <a:ext cx="984251" cy="1758950"/>
              <a:chOff x="4141" y="2464"/>
              <a:chExt cx="620" cy="1108"/>
            </a:xfrm>
          </p:grpSpPr>
          <p:grpSp>
            <p:nvGrpSpPr>
              <p:cNvPr id="6" name="Group 14"/>
              <p:cNvGrpSpPr>
                <a:grpSpLocks/>
              </p:cNvGrpSpPr>
              <p:nvPr/>
            </p:nvGrpSpPr>
            <p:grpSpPr bwMode="auto">
              <a:xfrm>
                <a:off x="4141" y="2812"/>
                <a:ext cx="620" cy="760"/>
                <a:chOff x="4141" y="2812"/>
                <a:chExt cx="620" cy="760"/>
              </a:xfrm>
            </p:grpSpPr>
            <p:sp>
              <p:nvSpPr>
                <p:cNvPr id="17" name="Rectangle 16"/>
                <p:cNvSpPr>
                  <a:spLocks noChangeArrowheads="1"/>
                </p:cNvSpPr>
                <p:nvPr/>
              </p:nvSpPr>
              <p:spPr bwMode="auto">
                <a:xfrm>
                  <a:off x="4246" y="2812"/>
                  <a:ext cx="414" cy="1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Rectangle 17"/>
                <p:cNvSpPr>
                  <a:spLocks noChangeArrowheads="1"/>
                </p:cNvSpPr>
                <p:nvPr/>
              </p:nvSpPr>
              <p:spPr bwMode="auto">
                <a:xfrm>
                  <a:off x="4141" y="2918"/>
                  <a:ext cx="619" cy="6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Arc 17"/>
                <p:cNvSpPr>
                  <a:spLocks/>
                </p:cNvSpPr>
                <p:nvPr/>
              </p:nvSpPr>
              <p:spPr bwMode="auto">
                <a:xfrm>
                  <a:off x="4142" y="2814"/>
                  <a:ext cx="110" cy="127"/>
                </a:xfrm>
                <a:custGeom>
                  <a:avLst/>
                  <a:gdLst>
                    <a:gd name="G0" fmla="+- 21597 0 0"/>
                    <a:gd name="G1" fmla="+- 21592 0 0"/>
                    <a:gd name="G2" fmla="+- 21600 0 0"/>
                    <a:gd name="T0" fmla="*/ 0 w 21597"/>
                    <a:gd name="T1" fmla="*/ 21253 h 21592"/>
                    <a:gd name="T2" fmla="*/ 21010 w 21597"/>
                    <a:gd name="T3" fmla="*/ 0 h 21592"/>
                    <a:gd name="T4" fmla="*/ 21597 w 21597"/>
                    <a:gd name="T5" fmla="*/ 21592 h 215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2" fill="none" extrusionOk="0">
                      <a:moveTo>
                        <a:pt x="-1" y="21252"/>
                      </a:moveTo>
                      <a:cubicBezTo>
                        <a:pt x="181" y="9685"/>
                        <a:pt x="9444" y="314"/>
                        <a:pt x="21009" y="-1"/>
                      </a:cubicBezTo>
                    </a:path>
                    <a:path w="21597" h="21592" stroke="0" extrusionOk="0">
                      <a:moveTo>
                        <a:pt x="-1" y="21252"/>
                      </a:moveTo>
                      <a:cubicBezTo>
                        <a:pt x="181" y="9685"/>
                        <a:pt x="9444" y="314"/>
                        <a:pt x="21009" y="-1"/>
                      </a:cubicBezTo>
                      <a:lnTo>
                        <a:pt x="21597" y="2159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Arc 18"/>
                <p:cNvSpPr>
                  <a:spLocks/>
                </p:cNvSpPr>
                <p:nvPr/>
              </p:nvSpPr>
              <p:spPr bwMode="auto">
                <a:xfrm>
                  <a:off x="4648" y="2814"/>
                  <a:ext cx="113" cy="12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" name="Oval 19"/>
              <p:cNvSpPr>
                <a:spLocks noChangeArrowheads="1"/>
              </p:cNvSpPr>
              <p:nvPr/>
            </p:nvSpPr>
            <p:spPr bwMode="auto">
              <a:xfrm>
                <a:off x="4283" y="2464"/>
                <a:ext cx="330" cy="310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" name="Group 20"/>
            <p:cNvGrpSpPr>
              <a:grpSpLocks/>
            </p:cNvGrpSpPr>
            <p:nvPr/>
          </p:nvGrpSpPr>
          <p:grpSpPr bwMode="auto">
            <a:xfrm>
              <a:off x="5348288" y="3768725"/>
              <a:ext cx="992188" cy="1763713"/>
              <a:chOff x="3493" y="2156"/>
              <a:chExt cx="625" cy="1111"/>
            </a:xfrm>
          </p:grpSpPr>
          <p:grpSp>
            <p:nvGrpSpPr>
              <p:cNvPr id="15" name="Group 21"/>
              <p:cNvGrpSpPr>
                <a:grpSpLocks/>
              </p:cNvGrpSpPr>
              <p:nvPr/>
            </p:nvGrpSpPr>
            <p:grpSpPr bwMode="auto">
              <a:xfrm>
                <a:off x="3493" y="2504"/>
                <a:ext cx="625" cy="763"/>
                <a:chOff x="3493" y="2504"/>
                <a:chExt cx="625" cy="763"/>
              </a:xfrm>
            </p:grpSpPr>
            <p:sp>
              <p:nvSpPr>
                <p:cNvPr id="24" name="Rectangle 23"/>
                <p:cNvSpPr>
                  <a:spLocks noChangeArrowheads="1"/>
                </p:cNvSpPr>
                <p:nvPr/>
              </p:nvSpPr>
              <p:spPr bwMode="auto">
                <a:xfrm>
                  <a:off x="3601" y="2504"/>
                  <a:ext cx="413" cy="159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Rectangle 24"/>
                <p:cNvSpPr>
                  <a:spLocks noChangeArrowheads="1"/>
                </p:cNvSpPr>
                <p:nvPr/>
              </p:nvSpPr>
              <p:spPr bwMode="auto">
                <a:xfrm>
                  <a:off x="3493" y="2614"/>
                  <a:ext cx="625" cy="653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Arc 24"/>
                <p:cNvSpPr>
                  <a:spLocks/>
                </p:cNvSpPr>
                <p:nvPr/>
              </p:nvSpPr>
              <p:spPr bwMode="auto">
                <a:xfrm>
                  <a:off x="3495" y="2505"/>
                  <a:ext cx="112" cy="130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66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Arc 25"/>
                <p:cNvSpPr>
                  <a:spLocks/>
                </p:cNvSpPr>
                <p:nvPr/>
              </p:nvSpPr>
              <p:spPr bwMode="auto">
                <a:xfrm>
                  <a:off x="4003" y="2510"/>
                  <a:ext cx="115" cy="129"/>
                </a:xfrm>
                <a:custGeom>
                  <a:avLst/>
                  <a:gdLst>
                    <a:gd name="G0" fmla="+- 379 0 0"/>
                    <a:gd name="G1" fmla="+- 21600 0 0"/>
                    <a:gd name="G2" fmla="+- 21600 0 0"/>
                    <a:gd name="T0" fmla="*/ 0 w 21976"/>
                    <a:gd name="T1" fmla="*/ 3 h 21600"/>
                    <a:gd name="T2" fmla="*/ 21976 w 21976"/>
                    <a:gd name="T3" fmla="*/ 21259 h 21600"/>
                    <a:gd name="T4" fmla="*/ 379 w 2197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976" h="21600" fill="none" extrusionOk="0">
                      <a:moveTo>
                        <a:pt x="0" y="3"/>
                      </a:moveTo>
                      <a:cubicBezTo>
                        <a:pt x="126" y="1"/>
                        <a:pt x="252" y="-1"/>
                        <a:pt x="379" y="0"/>
                      </a:cubicBezTo>
                      <a:cubicBezTo>
                        <a:pt x="12175" y="0"/>
                        <a:pt x="21790" y="9464"/>
                        <a:pt x="21976" y="21258"/>
                      </a:cubicBezTo>
                    </a:path>
                    <a:path w="21976" h="21600" stroke="0" extrusionOk="0">
                      <a:moveTo>
                        <a:pt x="0" y="3"/>
                      </a:moveTo>
                      <a:cubicBezTo>
                        <a:pt x="126" y="1"/>
                        <a:pt x="252" y="-1"/>
                        <a:pt x="379" y="0"/>
                      </a:cubicBezTo>
                      <a:cubicBezTo>
                        <a:pt x="12175" y="0"/>
                        <a:pt x="21790" y="9464"/>
                        <a:pt x="21976" y="21258"/>
                      </a:cubicBezTo>
                      <a:lnTo>
                        <a:pt x="379" y="2160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3" name="Oval 26"/>
              <p:cNvSpPr>
                <a:spLocks noChangeArrowheads="1"/>
              </p:cNvSpPr>
              <p:nvPr/>
            </p:nvSpPr>
            <p:spPr bwMode="auto">
              <a:xfrm>
                <a:off x="3638" y="2156"/>
                <a:ext cx="332" cy="314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" name="Group 27"/>
            <p:cNvGrpSpPr>
              <a:grpSpLocks/>
            </p:cNvGrpSpPr>
            <p:nvPr/>
          </p:nvGrpSpPr>
          <p:grpSpPr bwMode="auto">
            <a:xfrm>
              <a:off x="2359025" y="3768725"/>
              <a:ext cx="984250" cy="1763713"/>
              <a:chOff x="1610" y="2156"/>
              <a:chExt cx="620" cy="1111"/>
            </a:xfrm>
          </p:grpSpPr>
          <p:grpSp>
            <p:nvGrpSpPr>
              <p:cNvPr id="22" name="Group 28"/>
              <p:cNvGrpSpPr>
                <a:grpSpLocks/>
              </p:cNvGrpSpPr>
              <p:nvPr/>
            </p:nvGrpSpPr>
            <p:grpSpPr bwMode="auto">
              <a:xfrm>
                <a:off x="1610" y="2504"/>
                <a:ext cx="620" cy="763"/>
                <a:chOff x="1610" y="2504"/>
                <a:chExt cx="620" cy="763"/>
              </a:xfrm>
            </p:grpSpPr>
            <p:sp>
              <p:nvSpPr>
                <p:cNvPr id="31" name="Rectangle 30"/>
                <p:cNvSpPr>
                  <a:spLocks noChangeArrowheads="1"/>
                </p:cNvSpPr>
                <p:nvPr/>
              </p:nvSpPr>
              <p:spPr bwMode="auto">
                <a:xfrm>
                  <a:off x="1717" y="2504"/>
                  <a:ext cx="413" cy="159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Rectangle 31"/>
                <p:cNvSpPr>
                  <a:spLocks noChangeArrowheads="1"/>
                </p:cNvSpPr>
                <p:nvPr/>
              </p:nvSpPr>
              <p:spPr bwMode="auto">
                <a:xfrm>
                  <a:off x="1610" y="2614"/>
                  <a:ext cx="620" cy="653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Arc 31"/>
                <p:cNvSpPr>
                  <a:spLocks/>
                </p:cNvSpPr>
                <p:nvPr/>
              </p:nvSpPr>
              <p:spPr bwMode="auto">
                <a:xfrm>
                  <a:off x="1612" y="2505"/>
                  <a:ext cx="112" cy="130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66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Arc 32"/>
                <p:cNvSpPr>
                  <a:spLocks/>
                </p:cNvSpPr>
                <p:nvPr/>
              </p:nvSpPr>
              <p:spPr bwMode="auto">
                <a:xfrm>
                  <a:off x="2117" y="2510"/>
                  <a:ext cx="112" cy="129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597"/>
                    <a:gd name="T1" fmla="*/ 0 h 21600"/>
                    <a:gd name="T2" fmla="*/ 21597 w 21597"/>
                    <a:gd name="T3" fmla="*/ 21259 h 21600"/>
                    <a:gd name="T4" fmla="*/ 0 w 2159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600" fill="none" extrusionOk="0">
                      <a:moveTo>
                        <a:pt x="-1" y="0"/>
                      </a:moveTo>
                      <a:cubicBezTo>
                        <a:pt x="11796" y="0"/>
                        <a:pt x="21411" y="9464"/>
                        <a:pt x="21597" y="21258"/>
                      </a:cubicBezTo>
                    </a:path>
                    <a:path w="21597" h="21600" stroke="0" extrusionOk="0">
                      <a:moveTo>
                        <a:pt x="-1" y="0"/>
                      </a:moveTo>
                      <a:cubicBezTo>
                        <a:pt x="11796" y="0"/>
                        <a:pt x="21411" y="9464"/>
                        <a:pt x="21597" y="2125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0" name="Oval 33"/>
              <p:cNvSpPr>
                <a:spLocks noChangeArrowheads="1"/>
              </p:cNvSpPr>
              <p:nvPr/>
            </p:nvSpPr>
            <p:spPr bwMode="auto">
              <a:xfrm>
                <a:off x="1755" y="2156"/>
                <a:ext cx="331" cy="314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" name="Group 34"/>
            <p:cNvGrpSpPr>
              <a:grpSpLocks/>
            </p:cNvGrpSpPr>
            <p:nvPr/>
          </p:nvGrpSpPr>
          <p:grpSpPr bwMode="auto">
            <a:xfrm>
              <a:off x="1303338" y="4257675"/>
              <a:ext cx="984250" cy="1758950"/>
              <a:chOff x="945" y="2464"/>
              <a:chExt cx="620" cy="1108"/>
            </a:xfrm>
          </p:grpSpPr>
          <p:sp>
            <p:nvSpPr>
              <p:cNvPr id="36" name="Oval 35"/>
              <p:cNvSpPr>
                <a:spLocks noChangeArrowheads="1"/>
              </p:cNvSpPr>
              <p:nvPr/>
            </p:nvSpPr>
            <p:spPr bwMode="auto">
              <a:xfrm>
                <a:off x="1089" y="2464"/>
                <a:ext cx="331" cy="310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9" name="Group 36"/>
              <p:cNvGrpSpPr>
                <a:grpSpLocks/>
              </p:cNvGrpSpPr>
              <p:nvPr/>
            </p:nvGrpSpPr>
            <p:grpSpPr bwMode="auto">
              <a:xfrm>
                <a:off x="945" y="2812"/>
                <a:ext cx="620" cy="760"/>
                <a:chOff x="945" y="2812"/>
                <a:chExt cx="620" cy="760"/>
              </a:xfrm>
            </p:grpSpPr>
            <p:sp>
              <p:nvSpPr>
                <p:cNvPr id="38" name="Rectangle 37"/>
                <p:cNvSpPr>
                  <a:spLocks noChangeArrowheads="1"/>
                </p:cNvSpPr>
                <p:nvPr/>
              </p:nvSpPr>
              <p:spPr bwMode="auto">
                <a:xfrm>
                  <a:off x="1053" y="2812"/>
                  <a:ext cx="413" cy="154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Rectangle 38"/>
                <p:cNvSpPr>
                  <a:spLocks noChangeArrowheads="1"/>
                </p:cNvSpPr>
                <p:nvPr/>
              </p:nvSpPr>
              <p:spPr bwMode="auto">
                <a:xfrm>
                  <a:off x="945" y="2918"/>
                  <a:ext cx="620" cy="654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Arc 39"/>
                <p:cNvSpPr>
                  <a:spLocks/>
                </p:cNvSpPr>
                <p:nvPr/>
              </p:nvSpPr>
              <p:spPr bwMode="auto">
                <a:xfrm>
                  <a:off x="946" y="2814"/>
                  <a:ext cx="112" cy="127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58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57"/>
                      </a:moveTo>
                      <a:cubicBezTo>
                        <a:pt x="182" y="9611"/>
                        <a:pt x="9566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57"/>
                      </a:moveTo>
                      <a:cubicBezTo>
                        <a:pt x="182" y="9611"/>
                        <a:pt x="9566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Arc 40"/>
                <p:cNvSpPr>
                  <a:spLocks/>
                </p:cNvSpPr>
                <p:nvPr/>
              </p:nvSpPr>
              <p:spPr bwMode="auto">
                <a:xfrm>
                  <a:off x="1451" y="2814"/>
                  <a:ext cx="113" cy="128"/>
                </a:xfrm>
                <a:custGeom>
                  <a:avLst/>
                  <a:gdLst>
                    <a:gd name="G0" fmla="+- 0 0 0"/>
                    <a:gd name="G1" fmla="+- 21599 0 0"/>
                    <a:gd name="G2" fmla="+- 21600 0 0"/>
                    <a:gd name="T0" fmla="*/ 191 w 21600"/>
                    <a:gd name="T1" fmla="*/ 0 h 21599"/>
                    <a:gd name="T2" fmla="*/ 21600 w 21600"/>
                    <a:gd name="T3" fmla="*/ 21599 h 21599"/>
                    <a:gd name="T4" fmla="*/ 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191" y="-1"/>
                      </a:moveTo>
                      <a:cubicBezTo>
                        <a:pt x="12045" y="104"/>
                        <a:pt x="21600" y="9744"/>
                        <a:pt x="21600" y="21599"/>
                      </a:cubicBezTo>
                    </a:path>
                    <a:path w="21600" h="21599" stroke="0" extrusionOk="0">
                      <a:moveTo>
                        <a:pt x="191" y="-1"/>
                      </a:moveTo>
                      <a:cubicBezTo>
                        <a:pt x="12045" y="104"/>
                        <a:pt x="21600" y="9744"/>
                        <a:pt x="21600" y="21599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228725" y="4279900"/>
              <a:ext cx="6172200" cy="1736725"/>
            </a:xfrm>
            <a:custGeom>
              <a:avLst/>
              <a:gdLst>
                <a:gd name="T0" fmla="*/ 0 w 3888"/>
                <a:gd name="T1" fmla="*/ 1093 h 1094"/>
                <a:gd name="T2" fmla="*/ 1386 w 3888"/>
                <a:gd name="T3" fmla="*/ 0 h 1094"/>
                <a:gd name="T4" fmla="*/ 2444 w 3888"/>
                <a:gd name="T5" fmla="*/ 0 h 1094"/>
                <a:gd name="T6" fmla="*/ 3887 w 3888"/>
                <a:gd name="T7" fmla="*/ 1093 h 1094"/>
                <a:gd name="T8" fmla="*/ 0 w 3888"/>
                <a:gd name="T9" fmla="*/ 1093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88" h="1094">
                  <a:moveTo>
                    <a:pt x="0" y="1093"/>
                  </a:moveTo>
                  <a:lnTo>
                    <a:pt x="1386" y="0"/>
                  </a:lnTo>
                  <a:lnTo>
                    <a:pt x="2444" y="0"/>
                  </a:lnTo>
                  <a:lnTo>
                    <a:pt x="3887" y="1093"/>
                  </a:lnTo>
                  <a:lnTo>
                    <a:pt x="0" y="1093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5" name="Group 42"/>
            <p:cNvGrpSpPr>
              <a:grpSpLocks/>
            </p:cNvGrpSpPr>
            <p:nvPr/>
          </p:nvGrpSpPr>
          <p:grpSpPr bwMode="auto">
            <a:xfrm>
              <a:off x="4286252" y="4425950"/>
              <a:ext cx="1225551" cy="1797050"/>
              <a:chOff x="2824" y="2570"/>
              <a:chExt cx="772" cy="1132"/>
            </a:xfrm>
          </p:grpSpPr>
          <p:sp>
            <p:nvSpPr>
              <p:cNvPr id="44" name="Oval 43"/>
              <p:cNvSpPr>
                <a:spLocks noChangeArrowheads="1"/>
              </p:cNvSpPr>
              <p:nvPr/>
            </p:nvSpPr>
            <p:spPr bwMode="auto">
              <a:xfrm>
                <a:off x="3002" y="2570"/>
                <a:ext cx="408" cy="378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" name="Group 44"/>
              <p:cNvGrpSpPr>
                <a:grpSpLocks/>
              </p:cNvGrpSpPr>
              <p:nvPr/>
            </p:nvGrpSpPr>
            <p:grpSpPr bwMode="auto">
              <a:xfrm>
                <a:off x="2824" y="2990"/>
                <a:ext cx="772" cy="712"/>
                <a:chOff x="2824" y="2990"/>
                <a:chExt cx="772" cy="712"/>
              </a:xfrm>
            </p:grpSpPr>
            <p:sp>
              <p:nvSpPr>
                <p:cNvPr id="46" name="Rectangle 45"/>
                <p:cNvSpPr>
                  <a:spLocks noChangeArrowheads="1"/>
                </p:cNvSpPr>
                <p:nvPr/>
              </p:nvSpPr>
              <p:spPr bwMode="auto">
                <a:xfrm>
                  <a:off x="2953" y="2992"/>
                  <a:ext cx="508" cy="18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Rectangle 46"/>
                <p:cNvSpPr>
                  <a:spLocks noChangeArrowheads="1"/>
                </p:cNvSpPr>
                <p:nvPr/>
              </p:nvSpPr>
              <p:spPr bwMode="auto">
                <a:xfrm>
                  <a:off x="2826" y="3126"/>
                  <a:ext cx="769" cy="5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Arc 47"/>
                <p:cNvSpPr>
                  <a:spLocks/>
                </p:cNvSpPr>
                <p:nvPr/>
              </p:nvSpPr>
              <p:spPr bwMode="auto">
                <a:xfrm>
                  <a:off x="2824" y="2993"/>
                  <a:ext cx="140" cy="155"/>
                </a:xfrm>
                <a:custGeom>
                  <a:avLst/>
                  <a:gdLst>
                    <a:gd name="G0" fmla="+- 21600 0 0"/>
                    <a:gd name="G1" fmla="+- 21598 0 0"/>
                    <a:gd name="G2" fmla="+- 21600 0 0"/>
                    <a:gd name="T0" fmla="*/ 0 w 21600"/>
                    <a:gd name="T1" fmla="*/ 21598 h 21598"/>
                    <a:gd name="T2" fmla="*/ 21290 w 21600"/>
                    <a:gd name="T3" fmla="*/ 0 h 21598"/>
                    <a:gd name="T4" fmla="*/ 21600 w 21600"/>
                    <a:gd name="T5" fmla="*/ 21598 h 215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8" fill="none" extrusionOk="0">
                      <a:moveTo>
                        <a:pt x="0" y="21598"/>
                      </a:moveTo>
                      <a:cubicBezTo>
                        <a:pt x="0" y="9789"/>
                        <a:pt x="9482" y="169"/>
                        <a:pt x="21290" y="0"/>
                      </a:cubicBezTo>
                    </a:path>
                    <a:path w="21600" h="21598" stroke="0" extrusionOk="0">
                      <a:moveTo>
                        <a:pt x="0" y="21598"/>
                      </a:moveTo>
                      <a:cubicBezTo>
                        <a:pt x="0" y="9789"/>
                        <a:pt x="9482" y="169"/>
                        <a:pt x="21290" y="0"/>
                      </a:cubicBezTo>
                      <a:lnTo>
                        <a:pt x="21600" y="2159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Arc 48"/>
                <p:cNvSpPr>
                  <a:spLocks/>
                </p:cNvSpPr>
                <p:nvPr/>
              </p:nvSpPr>
              <p:spPr bwMode="auto">
                <a:xfrm>
                  <a:off x="3457" y="2990"/>
                  <a:ext cx="139" cy="157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461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875" y="0"/>
                        <a:pt x="21523" y="9586"/>
                        <a:pt x="21599" y="21461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875" y="0"/>
                        <a:pt x="21523" y="9586"/>
                        <a:pt x="21599" y="21461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3" name="Group 49"/>
            <p:cNvGrpSpPr>
              <a:grpSpLocks/>
            </p:cNvGrpSpPr>
            <p:nvPr/>
          </p:nvGrpSpPr>
          <p:grpSpPr bwMode="auto">
            <a:xfrm>
              <a:off x="2995613" y="4411663"/>
              <a:ext cx="1225550" cy="1797050"/>
              <a:chOff x="2011" y="2561"/>
              <a:chExt cx="772" cy="1132"/>
            </a:xfrm>
          </p:grpSpPr>
          <p:sp>
            <p:nvSpPr>
              <p:cNvPr id="51" name="Oval 50"/>
              <p:cNvSpPr>
                <a:spLocks noChangeArrowheads="1"/>
              </p:cNvSpPr>
              <p:nvPr/>
            </p:nvSpPr>
            <p:spPr bwMode="auto">
              <a:xfrm>
                <a:off x="2192" y="2561"/>
                <a:ext cx="404" cy="377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5" name="Group 51"/>
              <p:cNvGrpSpPr>
                <a:grpSpLocks/>
              </p:cNvGrpSpPr>
              <p:nvPr/>
            </p:nvGrpSpPr>
            <p:grpSpPr bwMode="auto">
              <a:xfrm>
                <a:off x="2011" y="2982"/>
                <a:ext cx="772" cy="711"/>
                <a:chOff x="2011" y="2982"/>
                <a:chExt cx="772" cy="711"/>
              </a:xfrm>
            </p:grpSpPr>
            <p:sp>
              <p:nvSpPr>
                <p:cNvPr id="53" name="Rectangle 52"/>
                <p:cNvSpPr>
                  <a:spLocks noChangeArrowheads="1"/>
                </p:cNvSpPr>
                <p:nvPr/>
              </p:nvSpPr>
              <p:spPr bwMode="auto">
                <a:xfrm>
                  <a:off x="2144" y="2982"/>
                  <a:ext cx="504" cy="187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Rectangle 53"/>
                <p:cNvSpPr>
                  <a:spLocks noChangeArrowheads="1"/>
                </p:cNvSpPr>
                <p:nvPr/>
              </p:nvSpPr>
              <p:spPr bwMode="auto">
                <a:xfrm>
                  <a:off x="2013" y="3113"/>
                  <a:ext cx="769" cy="580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Arc 54"/>
                <p:cNvSpPr>
                  <a:spLocks/>
                </p:cNvSpPr>
                <p:nvPr/>
              </p:nvSpPr>
              <p:spPr bwMode="auto">
                <a:xfrm>
                  <a:off x="2011" y="2983"/>
                  <a:ext cx="138" cy="154"/>
                </a:xfrm>
                <a:custGeom>
                  <a:avLst/>
                  <a:gdLst>
                    <a:gd name="G0" fmla="+- 21600 0 0"/>
                    <a:gd name="G1" fmla="+- 21599 0 0"/>
                    <a:gd name="G2" fmla="+- 21600 0 0"/>
                    <a:gd name="T0" fmla="*/ 0 w 21600"/>
                    <a:gd name="T1" fmla="*/ 21599 h 21599"/>
                    <a:gd name="T2" fmla="*/ 21443 w 21600"/>
                    <a:gd name="T3" fmla="*/ 0 h 21599"/>
                    <a:gd name="T4" fmla="*/ 2160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</a:path>
                    <a:path w="21600" h="21599" stroke="0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  <a:lnTo>
                        <a:pt x="21600" y="21599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Arc 55"/>
                <p:cNvSpPr>
                  <a:spLocks/>
                </p:cNvSpPr>
                <p:nvPr/>
              </p:nvSpPr>
              <p:spPr bwMode="auto">
                <a:xfrm>
                  <a:off x="2643" y="2983"/>
                  <a:ext cx="140" cy="154"/>
                </a:xfrm>
                <a:custGeom>
                  <a:avLst/>
                  <a:gdLst>
                    <a:gd name="G0" fmla="+- 156 0 0"/>
                    <a:gd name="G1" fmla="+- 21600 0 0"/>
                    <a:gd name="G2" fmla="+- 21600 0 0"/>
                    <a:gd name="T0" fmla="*/ 0 w 21756"/>
                    <a:gd name="T1" fmla="*/ 1 h 21600"/>
                    <a:gd name="T2" fmla="*/ 21756 w 21756"/>
                    <a:gd name="T3" fmla="*/ 21600 h 21600"/>
                    <a:gd name="T4" fmla="*/ 156 w 2175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756" h="21600" fill="none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</a:path>
                    <a:path w="21756" h="21600" stroke="0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  <a:lnTo>
                        <a:pt x="156" y="21600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0" name="Group 56"/>
            <p:cNvGrpSpPr>
              <a:grpSpLocks/>
            </p:cNvGrpSpPr>
            <p:nvPr/>
          </p:nvGrpSpPr>
          <p:grpSpPr bwMode="auto">
            <a:xfrm>
              <a:off x="2995613" y="4421188"/>
              <a:ext cx="1225550" cy="1797050"/>
              <a:chOff x="2011" y="2567"/>
              <a:chExt cx="772" cy="1132"/>
            </a:xfrm>
          </p:grpSpPr>
          <p:sp>
            <p:nvSpPr>
              <p:cNvPr id="58" name="Oval 57"/>
              <p:cNvSpPr>
                <a:spLocks noChangeArrowheads="1"/>
              </p:cNvSpPr>
              <p:nvPr/>
            </p:nvSpPr>
            <p:spPr bwMode="auto">
              <a:xfrm>
                <a:off x="2192" y="2567"/>
                <a:ext cx="404" cy="377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2" name="Group 58"/>
              <p:cNvGrpSpPr>
                <a:grpSpLocks/>
              </p:cNvGrpSpPr>
              <p:nvPr/>
            </p:nvGrpSpPr>
            <p:grpSpPr bwMode="auto">
              <a:xfrm>
                <a:off x="2011" y="2988"/>
                <a:ext cx="772" cy="711"/>
                <a:chOff x="2011" y="2988"/>
                <a:chExt cx="772" cy="711"/>
              </a:xfrm>
            </p:grpSpPr>
            <p:sp>
              <p:nvSpPr>
                <p:cNvPr id="60" name="Rectangle 59"/>
                <p:cNvSpPr>
                  <a:spLocks noChangeArrowheads="1"/>
                </p:cNvSpPr>
                <p:nvPr/>
              </p:nvSpPr>
              <p:spPr bwMode="auto">
                <a:xfrm>
                  <a:off x="2144" y="2988"/>
                  <a:ext cx="504" cy="18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Rectangle 60"/>
                <p:cNvSpPr>
                  <a:spLocks noChangeArrowheads="1"/>
                </p:cNvSpPr>
                <p:nvPr/>
              </p:nvSpPr>
              <p:spPr bwMode="auto">
                <a:xfrm>
                  <a:off x="2013" y="3119"/>
                  <a:ext cx="769" cy="58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Arc 61"/>
                <p:cNvSpPr>
                  <a:spLocks/>
                </p:cNvSpPr>
                <p:nvPr/>
              </p:nvSpPr>
              <p:spPr bwMode="auto">
                <a:xfrm>
                  <a:off x="2011" y="2989"/>
                  <a:ext cx="138" cy="154"/>
                </a:xfrm>
                <a:custGeom>
                  <a:avLst/>
                  <a:gdLst>
                    <a:gd name="G0" fmla="+- 21600 0 0"/>
                    <a:gd name="G1" fmla="+- 21599 0 0"/>
                    <a:gd name="G2" fmla="+- 21600 0 0"/>
                    <a:gd name="T0" fmla="*/ 0 w 21600"/>
                    <a:gd name="T1" fmla="*/ 21599 h 21599"/>
                    <a:gd name="T2" fmla="*/ 21443 w 21600"/>
                    <a:gd name="T3" fmla="*/ 0 h 21599"/>
                    <a:gd name="T4" fmla="*/ 2160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</a:path>
                    <a:path w="21600" h="21599" stroke="0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  <a:lnTo>
                        <a:pt x="21600" y="2159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Arc 62"/>
                <p:cNvSpPr>
                  <a:spLocks/>
                </p:cNvSpPr>
                <p:nvPr/>
              </p:nvSpPr>
              <p:spPr bwMode="auto">
                <a:xfrm>
                  <a:off x="2643" y="2989"/>
                  <a:ext cx="140" cy="154"/>
                </a:xfrm>
                <a:custGeom>
                  <a:avLst/>
                  <a:gdLst>
                    <a:gd name="G0" fmla="+- 156 0 0"/>
                    <a:gd name="G1" fmla="+- 21600 0 0"/>
                    <a:gd name="G2" fmla="+- 21600 0 0"/>
                    <a:gd name="T0" fmla="*/ 0 w 21756"/>
                    <a:gd name="T1" fmla="*/ 1 h 21600"/>
                    <a:gd name="T2" fmla="*/ 21756 w 21756"/>
                    <a:gd name="T3" fmla="*/ 21600 h 21600"/>
                    <a:gd name="T4" fmla="*/ 156 w 2175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756" h="21600" fill="none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</a:path>
                    <a:path w="21756" h="21600" stroke="0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  <a:lnTo>
                        <a:pt x="156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4" name="TextBox 63"/>
            <p:cNvSpPr txBox="1"/>
            <p:nvPr/>
          </p:nvSpPr>
          <p:spPr>
            <a:xfrm>
              <a:off x="1228725" y="1764306"/>
              <a:ext cx="4672804" cy="1641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tf_idf</a:t>
              </a:r>
              <a:r>
                <a:rPr lang="en-US" dirty="0"/>
                <a:t> for campaign 2016: which sentences in the economic policy are most relevant to family</a:t>
              </a:r>
            </a:p>
            <a:p>
              <a:endParaRPr lang="en-US" dirty="0"/>
            </a:p>
            <a:p>
              <a:endParaRPr lang="en-US" sz="1600" dirty="0"/>
            </a:p>
          </p:txBody>
        </p:sp>
      </p:grpSp>
      <p:sp>
        <p:nvSpPr>
          <p:cNvPr id="66" name="Title 1"/>
          <p:cNvSpPr txBox="1">
            <a:spLocks/>
          </p:cNvSpPr>
          <p:nvPr/>
        </p:nvSpPr>
        <p:spPr>
          <a:xfrm>
            <a:off x="822325" y="365125"/>
            <a:ext cx="7521575" cy="5492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9pPr>
          </a:lstStyle>
          <a:p>
            <a:r>
              <a:rPr lang="en-US" dirty="0"/>
              <a:t>Hands-on </a:t>
            </a:r>
          </a:p>
        </p:txBody>
      </p:sp>
    </p:spTree>
    <p:extLst>
      <p:ext uri="{BB962C8B-B14F-4D97-AF65-F5344CB8AC3E}">
        <p14:creationId xmlns="" xmlns:p14="http://schemas.microsoft.com/office/powerpoint/2010/main" val="42751660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321675" cy="3929062"/>
          </a:xfrm>
        </p:spPr>
        <p:txBody>
          <a:bodyPr/>
          <a:lstStyle/>
          <a:p>
            <a:r>
              <a:rPr lang="en-US" dirty="0"/>
              <a:t>Another common information retrieval scenario is clustering and returning documents that are similar to each other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Cosine similarity is a very common method for comparing two documents with each other 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TD-IDF considers documents as unordered word collections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A different approach is to consider documents as a vector space </a:t>
            </a:r>
            <a:r>
              <a:rPr lang="en-US" baseline="30000" dirty="0"/>
              <a:t>[1]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Each document is a vector in that space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The coordinates for each vector are some scoring for the document relative to the terms in the two documents 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If you think of a search as a document then you can find documents similar to the search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5105400"/>
            <a:ext cx="86868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[1] Mining the Social Web, O'Reilly Media; 2 edition (October 20, 2013) By Matthew Russell                                                  </a:t>
            </a: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[2] Social Media Mining with R,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Packt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Publishing; (March 24, 2014) by Nathan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Danneman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Richard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Heimann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[3] Data Science from Scratch, O'Reilly Media, Joel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Grus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900" dirty="0"/>
              <a:t>[4] Marketing Data Science, Pearson, Thomas Miller</a:t>
            </a:r>
          </a:p>
          <a:p>
            <a:endParaRPr lang="en-US" sz="900" dirty="0"/>
          </a:p>
          <a:p>
            <a:endParaRPr lang="en-US" sz="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control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321675" cy="3929062"/>
          </a:xfrm>
        </p:spPr>
        <p:txBody>
          <a:bodyPr/>
          <a:lstStyle/>
          <a:p>
            <a:r>
              <a:rPr lang="en-US" dirty="0" smtClean="0"/>
              <a:t>Job rotation</a:t>
            </a:r>
          </a:p>
          <a:p>
            <a:pPr lvl="1"/>
            <a:r>
              <a:rPr lang="en-US" dirty="0" smtClean="0"/>
              <a:t>Increase chance of detecting theft</a:t>
            </a:r>
          </a:p>
          <a:p>
            <a:pPr lvl="1"/>
            <a:r>
              <a:rPr lang="en-US" dirty="0" smtClean="0"/>
              <a:t>Other employees act as auditors of predecessor </a:t>
            </a:r>
          </a:p>
          <a:p>
            <a:r>
              <a:rPr lang="en-US" dirty="0" smtClean="0"/>
              <a:t>Separation of duties</a:t>
            </a:r>
          </a:p>
          <a:p>
            <a:pPr lvl="1"/>
            <a:r>
              <a:rPr lang="en-US" dirty="0" smtClean="0"/>
              <a:t>Authorization to act separate from act </a:t>
            </a:r>
          </a:p>
          <a:p>
            <a:pPr lvl="1"/>
            <a:r>
              <a:rPr lang="en-US" dirty="0" smtClean="0"/>
              <a:t>Review, approval and knowledge of act</a:t>
            </a:r>
          </a:p>
          <a:p>
            <a:r>
              <a:rPr lang="en-US" dirty="0" smtClean="0"/>
              <a:t>Two person control</a:t>
            </a:r>
          </a:p>
          <a:p>
            <a:pPr lvl="1"/>
            <a:r>
              <a:rPr lang="en-US" dirty="0" smtClean="0"/>
              <a:t>Separate individuals perform same act</a:t>
            </a:r>
          </a:p>
          <a:p>
            <a:pPr lvl="1"/>
            <a:r>
              <a:rPr lang="en-US" dirty="0" smtClean="0"/>
              <a:t>Each audits the others work</a:t>
            </a:r>
          </a:p>
          <a:p>
            <a:r>
              <a:rPr lang="en-US" dirty="0" smtClean="0"/>
              <a:t>Least Privilege, mandatory vacations, unscheduled audits and inventories</a:t>
            </a:r>
          </a:p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321675" cy="3929062"/>
          </a:xfrm>
        </p:spPr>
        <p:txBody>
          <a:bodyPr/>
          <a:lstStyle/>
          <a:p>
            <a:r>
              <a:rPr lang="en-US" dirty="0"/>
              <a:t>Distance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The TF_IDF score can be used in calculating the vector coordinates (for each search term) – this combines both models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The cosine between two such vectors is one of the better measures of distance between two vectors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This is called the Cosine Similarity measure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The </a:t>
            </a:r>
            <a:r>
              <a:rPr lang="en-US" dirty="0" err="1"/>
              <a:t>nltk</a:t>
            </a:r>
            <a:r>
              <a:rPr lang="en-US" dirty="0"/>
              <a:t> has a method that calculates Cosine Distance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err="1"/>
              <a:t>nltk.cluster.util</a:t>
            </a:r>
            <a:endParaRPr lang="en-US" dirty="0"/>
          </a:p>
          <a:p>
            <a:pPr lvl="1"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It is one of the clustering techniques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The smaller the distance the closer the documents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lvl="1">
              <a:spcBef>
                <a:spcPts val="60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5105400"/>
            <a:ext cx="86868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[1] Mining the Social Web, O'Reilly Media; 2 edition (October 20, 2013) By Matthew Russell                                                  </a:t>
            </a: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[2] Social Media Mining with R,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Packt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Publishing; (March 24, 2014) by Nathan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Danneman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Richard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Heimann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[3] Data Science from Scratch, O'Reilly Media, Joel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Grus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900" dirty="0"/>
              <a:t>[4] Marketing Data Science, Pearson, Thomas Miller</a:t>
            </a:r>
          </a:p>
          <a:p>
            <a:endParaRPr lang="en-US" sz="900" dirty="0"/>
          </a:p>
          <a:p>
            <a:endParaRPr lang="en-US" sz="9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8006A7-2BBA-4AC2-8780-BA1090C38D8E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grpSp>
        <p:nvGrpSpPr>
          <p:cNvPr id="3" name="Group 67"/>
          <p:cNvGrpSpPr/>
          <p:nvPr/>
        </p:nvGrpSpPr>
        <p:grpSpPr>
          <a:xfrm>
            <a:off x="1371600" y="918519"/>
            <a:ext cx="6661942" cy="4948881"/>
            <a:chOff x="1110458" y="1754189"/>
            <a:chExt cx="6661942" cy="4473575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110458" y="1754189"/>
              <a:ext cx="6573838" cy="44735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H="1" flipV="1">
              <a:off x="5621337" y="1828800"/>
              <a:ext cx="614363" cy="8175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6354762" y="2905125"/>
              <a:ext cx="201613" cy="16192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6816725" y="1952625"/>
              <a:ext cx="495300" cy="4730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022975" y="2425700"/>
              <a:ext cx="1714500" cy="1665288"/>
            </a:xfrm>
            <a:custGeom>
              <a:avLst/>
              <a:gdLst>
                <a:gd name="T0" fmla="*/ 760 w 1080"/>
                <a:gd name="T1" fmla="*/ 38 h 1049"/>
                <a:gd name="T2" fmla="*/ 823 w 1080"/>
                <a:gd name="T3" fmla="*/ 38 h 1049"/>
                <a:gd name="T4" fmla="*/ 906 w 1080"/>
                <a:gd name="T5" fmla="*/ 83 h 1049"/>
                <a:gd name="T6" fmla="*/ 1079 w 1080"/>
                <a:gd name="T7" fmla="*/ 325 h 1049"/>
                <a:gd name="T8" fmla="*/ 1073 w 1080"/>
                <a:gd name="T9" fmla="*/ 434 h 1049"/>
                <a:gd name="T10" fmla="*/ 955 w 1080"/>
                <a:gd name="T11" fmla="*/ 518 h 1049"/>
                <a:gd name="T12" fmla="*/ 858 w 1080"/>
                <a:gd name="T13" fmla="*/ 582 h 1049"/>
                <a:gd name="T14" fmla="*/ 737 w 1080"/>
                <a:gd name="T15" fmla="*/ 441 h 1049"/>
                <a:gd name="T16" fmla="*/ 784 w 1080"/>
                <a:gd name="T17" fmla="*/ 403 h 1049"/>
                <a:gd name="T18" fmla="*/ 823 w 1080"/>
                <a:gd name="T19" fmla="*/ 373 h 1049"/>
                <a:gd name="T20" fmla="*/ 741 w 1080"/>
                <a:gd name="T21" fmla="*/ 251 h 1049"/>
                <a:gd name="T22" fmla="*/ 510 w 1080"/>
                <a:gd name="T23" fmla="*/ 403 h 1049"/>
                <a:gd name="T24" fmla="*/ 735 w 1080"/>
                <a:gd name="T25" fmla="*/ 700 h 1049"/>
                <a:gd name="T26" fmla="*/ 927 w 1080"/>
                <a:gd name="T27" fmla="*/ 564 h 1049"/>
                <a:gd name="T28" fmla="*/ 926 w 1080"/>
                <a:gd name="T29" fmla="*/ 1048 h 1049"/>
                <a:gd name="T30" fmla="*/ 439 w 1080"/>
                <a:gd name="T31" fmla="*/ 1048 h 1049"/>
                <a:gd name="T32" fmla="*/ 437 w 1080"/>
                <a:gd name="T33" fmla="*/ 320 h 1049"/>
                <a:gd name="T34" fmla="*/ 325 w 1080"/>
                <a:gd name="T35" fmla="*/ 390 h 1049"/>
                <a:gd name="T36" fmla="*/ 226 w 1080"/>
                <a:gd name="T37" fmla="*/ 390 h 1049"/>
                <a:gd name="T38" fmla="*/ 215 w 1080"/>
                <a:gd name="T39" fmla="*/ 376 h 1049"/>
                <a:gd name="T40" fmla="*/ 141 w 1080"/>
                <a:gd name="T41" fmla="*/ 277 h 1049"/>
                <a:gd name="T42" fmla="*/ 0 w 1080"/>
                <a:gd name="T43" fmla="*/ 105 h 1049"/>
                <a:gd name="T44" fmla="*/ 160 w 1080"/>
                <a:gd name="T45" fmla="*/ 0 h 1049"/>
                <a:gd name="T46" fmla="*/ 261 w 1080"/>
                <a:gd name="T47" fmla="*/ 130 h 1049"/>
                <a:gd name="T48" fmla="*/ 289 w 1080"/>
                <a:gd name="T49" fmla="*/ 155 h 1049"/>
                <a:gd name="T50" fmla="*/ 493 w 1080"/>
                <a:gd name="T51" fmla="*/ 38 h 1049"/>
                <a:gd name="T52" fmla="*/ 577 w 1080"/>
                <a:gd name="T53" fmla="*/ 38 h 1049"/>
                <a:gd name="T54" fmla="*/ 760 w 1080"/>
                <a:gd name="T55" fmla="*/ 3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80" h="1049">
                  <a:moveTo>
                    <a:pt x="760" y="38"/>
                  </a:moveTo>
                  <a:lnTo>
                    <a:pt x="823" y="38"/>
                  </a:lnTo>
                  <a:lnTo>
                    <a:pt x="906" y="83"/>
                  </a:lnTo>
                  <a:lnTo>
                    <a:pt x="1079" y="325"/>
                  </a:lnTo>
                  <a:lnTo>
                    <a:pt x="1073" y="434"/>
                  </a:lnTo>
                  <a:lnTo>
                    <a:pt x="955" y="518"/>
                  </a:lnTo>
                  <a:lnTo>
                    <a:pt x="858" y="582"/>
                  </a:lnTo>
                  <a:lnTo>
                    <a:pt x="737" y="441"/>
                  </a:lnTo>
                  <a:lnTo>
                    <a:pt x="784" y="403"/>
                  </a:lnTo>
                  <a:lnTo>
                    <a:pt x="823" y="373"/>
                  </a:lnTo>
                  <a:lnTo>
                    <a:pt x="741" y="251"/>
                  </a:lnTo>
                  <a:lnTo>
                    <a:pt x="510" y="403"/>
                  </a:lnTo>
                  <a:lnTo>
                    <a:pt x="735" y="700"/>
                  </a:lnTo>
                  <a:lnTo>
                    <a:pt x="927" y="564"/>
                  </a:lnTo>
                  <a:lnTo>
                    <a:pt x="926" y="1048"/>
                  </a:lnTo>
                  <a:lnTo>
                    <a:pt x="439" y="1048"/>
                  </a:lnTo>
                  <a:lnTo>
                    <a:pt x="437" y="320"/>
                  </a:lnTo>
                  <a:lnTo>
                    <a:pt x="325" y="390"/>
                  </a:lnTo>
                  <a:lnTo>
                    <a:pt x="226" y="390"/>
                  </a:lnTo>
                  <a:lnTo>
                    <a:pt x="215" y="376"/>
                  </a:lnTo>
                  <a:lnTo>
                    <a:pt x="141" y="277"/>
                  </a:lnTo>
                  <a:lnTo>
                    <a:pt x="0" y="105"/>
                  </a:lnTo>
                  <a:lnTo>
                    <a:pt x="160" y="0"/>
                  </a:lnTo>
                  <a:lnTo>
                    <a:pt x="261" y="130"/>
                  </a:lnTo>
                  <a:lnTo>
                    <a:pt x="289" y="155"/>
                  </a:lnTo>
                  <a:lnTo>
                    <a:pt x="493" y="38"/>
                  </a:lnTo>
                  <a:lnTo>
                    <a:pt x="577" y="38"/>
                  </a:lnTo>
                  <a:lnTo>
                    <a:pt x="760" y="38"/>
                  </a:ln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7570787" y="2909887"/>
              <a:ext cx="201613" cy="220663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Arc 11"/>
            <p:cNvSpPr>
              <a:spLocks/>
            </p:cNvSpPr>
            <p:nvPr/>
          </p:nvSpPr>
          <p:spPr bwMode="auto">
            <a:xfrm>
              <a:off x="6950075" y="2474912"/>
              <a:ext cx="280988" cy="109538"/>
            </a:xfrm>
            <a:custGeom>
              <a:avLst/>
              <a:gdLst>
                <a:gd name="G0" fmla="+- 21600 0 0"/>
                <a:gd name="G1" fmla="+- 322 0 0"/>
                <a:gd name="G2" fmla="+- 21600 0 0"/>
                <a:gd name="T0" fmla="*/ 43198 w 43200"/>
                <a:gd name="T1" fmla="*/ 0 h 21922"/>
                <a:gd name="T2" fmla="*/ 2 w 43200"/>
                <a:gd name="T3" fmla="*/ 4 h 21922"/>
                <a:gd name="T4" fmla="*/ 21600 w 43200"/>
                <a:gd name="T5" fmla="*/ 322 h 21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922" fill="none" extrusionOk="0">
                  <a:moveTo>
                    <a:pt x="43197" y="0"/>
                  </a:moveTo>
                  <a:cubicBezTo>
                    <a:pt x="43199" y="107"/>
                    <a:pt x="43200" y="214"/>
                    <a:pt x="43200" y="322"/>
                  </a:cubicBezTo>
                  <a:cubicBezTo>
                    <a:pt x="43200" y="12251"/>
                    <a:pt x="33529" y="21922"/>
                    <a:pt x="21600" y="21922"/>
                  </a:cubicBezTo>
                  <a:cubicBezTo>
                    <a:pt x="9670" y="21922"/>
                    <a:pt x="0" y="12251"/>
                    <a:pt x="0" y="322"/>
                  </a:cubicBezTo>
                  <a:cubicBezTo>
                    <a:pt x="-1" y="215"/>
                    <a:pt x="0" y="109"/>
                    <a:pt x="2" y="4"/>
                  </a:cubicBezTo>
                </a:path>
                <a:path w="43200" h="21922" stroke="0" extrusionOk="0">
                  <a:moveTo>
                    <a:pt x="43197" y="0"/>
                  </a:moveTo>
                  <a:cubicBezTo>
                    <a:pt x="43199" y="107"/>
                    <a:pt x="43200" y="214"/>
                    <a:pt x="43200" y="322"/>
                  </a:cubicBezTo>
                  <a:cubicBezTo>
                    <a:pt x="43200" y="12251"/>
                    <a:pt x="33529" y="21922"/>
                    <a:pt x="21600" y="21922"/>
                  </a:cubicBezTo>
                  <a:cubicBezTo>
                    <a:pt x="9670" y="21922"/>
                    <a:pt x="0" y="12251"/>
                    <a:pt x="0" y="322"/>
                  </a:cubicBezTo>
                  <a:cubicBezTo>
                    <a:pt x="-1" y="215"/>
                    <a:pt x="0" y="109"/>
                    <a:pt x="2" y="4"/>
                  </a:cubicBezTo>
                  <a:lnTo>
                    <a:pt x="21600" y="32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rc 12"/>
            <p:cNvSpPr>
              <a:spLocks/>
            </p:cNvSpPr>
            <p:nvPr/>
          </p:nvSpPr>
          <p:spPr bwMode="auto">
            <a:xfrm>
              <a:off x="7229475" y="2481262"/>
              <a:ext cx="239713" cy="169863"/>
            </a:xfrm>
            <a:custGeom>
              <a:avLst/>
              <a:gdLst>
                <a:gd name="G0" fmla="+- 15351 0 0"/>
                <a:gd name="G1" fmla="+- 21600 0 0"/>
                <a:gd name="G2" fmla="+- 21600 0 0"/>
                <a:gd name="T0" fmla="*/ 0 w 36951"/>
                <a:gd name="T1" fmla="*/ 6404 h 36443"/>
                <a:gd name="T2" fmla="*/ 31043 w 36951"/>
                <a:gd name="T3" fmla="*/ 36443 h 36443"/>
                <a:gd name="T4" fmla="*/ 15351 w 36951"/>
                <a:gd name="T5" fmla="*/ 21600 h 36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951" h="36443" fill="none" extrusionOk="0">
                  <a:moveTo>
                    <a:pt x="0" y="6404"/>
                  </a:moveTo>
                  <a:cubicBezTo>
                    <a:pt x="4057" y="2305"/>
                    <a:pt x="9584" y="-1"/>
                    <a:pt x="15351" y="0"/>
                  </a:cubicBezTo>
                  <a:cubicBezTo>
                    <a:pt x="27280" y="0"/>
                    <a:pt x="36951" y="9670"/>
                    <a:pt x="36951" y="21600"/>
                  </a:cubicBezTo>
                  <a:cubicBezTo>
                    <a:pt x="36951" y="27120"/>
                    <a:pt x="34836" y="32432"/>
                    <a:pt x="31043" y="36443"/>
                  </a:cubicBezTo>
                </a:path>
                <a:path w="36951" h="36443" stroke="0" extrusionOk="0">
                  <a:moveTo>
                    <a:pt x="0" y="6404"/>
                  </a:moveTo>
                  <a:cubicBezTo>
                    <a:pt x="4057" y="2305"/>
                    <a:pt x="9584" y="-1"/>
                    <a:pt x="15351" y="0"/>
                  </a:cubicBezTo>
                  <a:cubicBezTo>
                    <a:pt x="27280" y="0"/>
                    <a:pt x="36951" y="9670"/>
                    <a:pt x="36951" y="21600"/>
                  </a:cubicBezTo>
                  <a:cubicBezTo>
                    <a:pt x="36951" y="27120"/>
                    <a:pt x="34836" y="32432"/>
                    <a:pt x="31043" y="36443"/>
                  </a:cubicBezTo>
                  <a:lnTo>
                    <a:pt x="15351" y="2160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6376991" y="4257675"/>
              <a:ext cx="984251" cy="1758950"/>
              <a:chOff x="4141" y="2464"/>
              <a:chExt cx="620" cy="1108"/>
            </a:xfrm>
          </p:grpSpPr>
          <p:grpSp>
            <p:nvGrpSpPr>
              <p:cNvPr id="6" name="Group 14"/>
              <p:cNvGrpSpPr>
                <a:grpSpLocks/>
              </p:cNvGrpSpPr>
              <p:nvPr/>
            </p:nvGrpSpPr>
            <p:grpSpPr bwMode="auto">
              <a:xfrm>
                <a:off x="4141" y="2812"/>
                <a:ext cx="620" cy="760"/>
                <a:chOff x="4141" y="2812"/>
                <a:chExt cx="620" cy="760"/>
              </a:xfrm>
            </p:grpSpPr>
            <p:sp>
              <p:nvSpPr>
                <p:cNvPr id="17" name="Rectangle 16"/>
                <p:cNvSpPr>
                  <a:spLocks noChangeArrowheads="1"/>
                </p:cNvSpPr>
                <p:nvPr/>
              </p:nvSpPr>
              <p:spPr bwMode="auto">
                <a:xfrm>
                  <a:off x="4246" y="2812"/>
                  <a:ext cx="414" cy="1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Rectangle 17"/>
                <p:cNvSpPr>
                  <a:spLocks noChangeArrowheads="1"/>
                </p:cNvSpPr>
                <p:nvPr/>
              </p:nvSpPr>
              <p:spPr bwMode="auto">
                <a:xfrm>
                  <a:off x="4141" y="2918"/>
                  <a:ext cx="619" cy="6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Arc 17"/>
                <p:cNvSpPr>
                  <a:spLocks/>
                </p:cNvSpPr>
                <p:nvPr/>
              </p:nvSpPr>
              <p:spPr bwMode="auto">
                <a:xfrm>
                  <a:off x="4142" y="2814"/>
                  <a:ext cx="110" cy="127"/>
                </a:xfrm>
                <a:custGeom>
                  <a:avLst/>
                  <a:gdLst>
                    <a:gd name="G0" fmla="+- 21597 0 0"/>
                    <a:gd name="G1" fmla="+- 21592 0 0"/>
                    <a:gd name="G2" fmla="+- 21600 0 0"/>
                    <a:gd name="T0" fmla="*/ 0 w 21597"/>
                    <a:gd name="T1" fmla="*/ 21253 h 21592"/>
                    <a:gd name="T2" fmla="*/ 21010 w 21597"/>
                    <a:gd name="T3" fmla="*/ 0 h 21592"/>
                    <a:gd name="T4" fmla="*/ 21597 w 21597"/>
                    <a:gd name="T5" fmla="*/ 21592 h 215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2" fill="none" extrusionOk="0">
                      <a:moveTo>
                        <a:pt x="-1" y="21252"/>
                      </a:moveTo>
                      <a:cubicBezTo>
                        <a:pt x="181" y="9685"/>
                        <a:pt x="9444" y="314"/>
                        <a:pt x="21009" y="-1"/>
                      </a:cubicBezTo>
                    </a:path>
                    <a:path w="21597" h="21592" stroke="0" extrusionOk="0">
                      <a:moveTo>
                        <a:pt x="-1" y="21252"/>
                      </a:moveTo>
                      <a:cubicBezTo>
                        <a:pt x="181" y="9685"/>
                        <a:pt x="9444" y="314"/>
                        <a:pt x="21009" y="-1"/>
                      </a:cubicBezTo>
                      <a:lnTo>
                        <a:pt x="21597" y="2159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Arc 18"/>
                <p:cNvSpPr>
                  <a:spLocks/>
                </p:cNvSpPr>
                <p:nvPr/>
              </p:nvSpPr>
              <p:spPr bwMode="auto">
                <a:xfrm>
                  <a:off x="4648" y="2814"/>
                  <a:ext cx="113" cy="12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" name="Oval 19"/>
              <p:cNvSpPr>
                <a:spLocks noChangeArrowheads="1"/>
              </p:cNvSpPr>
              <p:nvPr/>
            </p:nvSpPr>
            <p:spPr bwMode="auto">
              <a:xfrm>
                <a:off x="4283" y="2464"/>
                <a:ext cx="330" cy="310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" name="Group 20"/>
            <p:cNvGrpSpPr>
              <a:grpSpLocks/>
            </p:cNvGrpSpPr>
            <p:nvPr/>
          </p:nvGrpSpPr>
          <p:grpSpPr bwMode="auto">
            <a:xfrm>
              <a:off x="5348288" y="3768725"/>
              <a:ext cx="992188" cy="1763713"/>
              <a:chOff x="3493" y="2156"/>
              <a:chExt cx="625" cy="1111"/>
            </a:xfrm>
          </p:grpSpPr>
          <p:grpSp>
            <p:nvGrpSpPr>
              <p:cNvPr id="15" name="Group 21"/>
              <p:cNvGrpSpPr>
                <a:grpSpLocks/>
              </p:cNvGrpSpPr>
              <p:nvPr/>
            </p:nvGrpSpPr>
            <p:grpSpPr bwMode="auto">
              <a:xfrm>
                <a:off x="3493" y="2504"/>
                <a:ext cx="625" cy="763"/>
                <a:chOff x="3493" y="2504"/>
                <a:chExt cx="625" cy="763"/>
              </a:xfrm>
            </p:grpSpPr>
            <p:sp>
              <p:nvSpPr>
                <p:cNvPr id="24" name="Rectangle 23"/>
                <p:cNvSpPr>
                  <a:spLocks noChangeArrowheads="1"/>
                </p:cNvSpPr>
                <p:nvPr/>
              </p:nvSpPr>
              <p:spPr bwMode="auto">
                <a:xfrm>
                  <a:off x="3601" y="2504"/>
                  <a:ext cx="413" cy="159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Rectangle 24"/>
                <p:cNvSpPr>
                  <a:spLocks noChangeArrowheads="1"/>
                </p:cNvSpPr>
                <p:nvPr/>
              </p:nvSpPr>
              <p:spPr bwMode="auto">
                <a:xfrm>
                  <a:off x="3493" y="2614"/>
                  <a:ext cx="625" cy="653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Arc 24"/>
                <p:cNvSpPr>
                  <a:spLocks/>
                </p:cNvSpPr>
                <p:nvPr/>
              </p:nvSpPr>
              <p:spPr bwMode="auto">
                <a:xfrm>
                  <a:off x="3495" y="2505"/>
                  <a:ext cx="112" cy="130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66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Arc 25"/>
                <p:cNvSpPr>
                  <a:spLocks/>
                </p:cNvSpPr>
                <p:nvPr/>
              </p:nvSpPr>
              <p:spPr bwMode="auto">
                <a:xfrm>
                  <a:off x="4003" y="2510"/>
                  <a:ext cx="115" cy="129"/>
                </a:xfrm>
                <a:custGeom>
                  <a:avLst/>
                  <a:gdLst>
                    <a:gd name="G0" fmla="+- 379 0 0"/>
                    <a:gd name="G1" fmla="+- 21600 0 0"/>
                    <a:gd name="G2" fmla="+- 21600 0 0"/>
                    <a:gd name="T0" fmla="*/ 0 w 21976"/>
                    <a:gd name="T1" fmla="*/ 3 h 21600"/>
                    <a:gd name="T2" fmla="*/ 21976 w 21976"/>
                    <a:gd name="T3" fmla="*/ 21259 h 21600"/>
                    <a:gd name="T4" fmla="*/ 379 w 2197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976" h="21600" fill="none" extrusionOk="0">
                      <a:moveTo>
                        <a:pt x="0" y="3"/>
                      </a:moveTo>
                      <a:cubicBezTo>
                        <a:pt x="126" y="1"/>
                        <a:pt x="252" y="-1"/>
                        <a:pt x="379" y="0"/>
                      </a:cubicBezTo>
                      <a:cubicBezTo>
                        <a:pt x="12175" y="0"/>
                        <a:pt x="21790" y="9464"/>
                        <a:pt x="21976" y="21258"/>
                      </a:cubicBezTo>
                    </a:path>
                    <a:path w="21976" h="21600" stroke="0" extrusionOk="0">
                      <a:moveTo>
                        <a:pt x="0" y="3"/>
                      </a:moveTo>
                      <a:cubicBezTo>
                        <a:pt x="126" y="1"/>
                        <a:pt x="252" y="-1"/>
                        <a:pt x="379" y="0"/>
                      </a:cubicBezTo>
                      <a:cubicBezTo>
                        <a:pt x="12175" y="0"/>
                        <a:pt x="21790" y="9464"/>
                        <a:pt x="21976" y="21258"/>
                      </a:cubicBezTo>
                      <a:lnTo>
                        <a:pt x="379" y="2160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3" name="Oval 26"/>
              <p:cNvSpPr>
                <a:spLocks noChangeArrowheads="1"/>
              </p:cNvSpPr>
              <p:nvPr/>
            </p:nvSpPr>
            <p:spPr bwMode="auto">
              <a:xfrm>
                <a:off x="3638" y="2156"/>
                <a:ext cx="332" cy="314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" name="Group 27"/>
            <p:cNvGrpSpPr>
              <a:grpSpLocks/>
            </p:cNvGrpSpPr>
            <p:nvPr/>
          </p:nvGrpSpPr>
          <p:grpSpPr bwMode="auto">
            <a:xfrm>
              <a:off x="2359025" y="3768725"/>
              <a:ext cx="984250" cy="1763713"/>
              <a:chOff x="1610" y="2156"/>
              <a:chExt cx="620" cy="1111"/>
            </a:xfrm>
          </p:grpSpPr>
          <p:grpSp>
            <p:nvGrpSpPr>
              <p:cNvPr id="22" name="Group 28"/>
              <p:cNvGrpSpPr>
                <a:grpSpLocks/>
              </p:cNvGrpSpPr>
              <p:nvPr/>
            </p:nvGrpSpPr>
            <p:grpSpPr bwMode="auto">
              <a:xfrm>
                <a:off x="1610" y="2504"/>
                <a:ext cx="620" cy="763"/>
                <a:chOff x="1610" y="2504"/>
                <a:chExt cx="620" cy="763"/>
              </a:xfrm>
            </p:grpSpPr>
            <p:sp>
              <p:nvSpPr>
                <p:cNvPr id="31" name="Rectangle 30"/>
                <p:cNvSpPr>
                  <a:spLocks noChangeArrowheads="1"/>
                </p:cNvSpPr>
                <p:nvPr/>
              </p:nvSpPr>
              <p:spPr bwMode="auto">
                <a:xfrm>
                  <a:off x="1717" y="2504"/>
                  <a:ext cx="413" cy="159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Rectangle 31"/>
                <p:cNvSpPr>
                  <a:spLocks noChangeArrowheads="1"/>
                </p:cNvSpPr>
                <p:nvPr/>
              </p:nvSpPr>
              <p:spPr bwMode="auto">
                <a:xfrm>
                  <a:off x="1610" y="2614"/>
                  <a:ext cx="620" cy="653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Arc 31"/>
                <p:cNvSpPr>
                  <a:spLocks/>
                </p:cNvSpPr>
                <p:nvPr/>
              </p:nvSpPr>
              <p:spPr bwMode="auto">
                <a:xfrm>
                  <a:off x="1612" y="2505"/>
                  <a:ext cx="112" cy="130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66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Arc 32"/>
                <p:cNvSpPr>
                  <a:spLocks/>
                </p:cNvSpPr>
                <p:nvPr/>
              </p:nvSpPr>
              <p:spPr bwMode="auto">
                <a:xfrm>
                  <a:off x="2117" y="2510"/>
                  <a:ext cx="112" cy="129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597"/>
                    <a:gd name="T1" fmla="*/ 0 h 21600"/>
                    <a:gd name="T2" fmla="*/ 21597 w 21597"/>
                    <a:gd name="T3" fmla="*/ 21259 h 21600"/>
                    <a:gd name="T4" fmla="*/ 0 w 2159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600" fill="none" extrusionOk="0">
                      <a:moveTo>
                        <a:pt x="-1" y="0"/>
                      </a:moveTo>
                      <a:cubicBezTo>
                        <a:pt x="11796" y="0"/>
                        <a:pt x="21411" y="9464"/>
                        <a:pt x="21597" y="21258"/>
                      </a:cubicBezTo>
                    </a:path>
                    <a:path w="21597" h="21600" stroke="0" extrusionOk="0">
                      <a:moveTo>
                        <a:pt x="-1" y="0"/>
                      </a:moveTo>
                      <a:cubicBezTo>
                        <a:pt x="11796" y="0"/>
                        <a:pt x="21411" y="9464"/>
                        <a:pt x="21597" y="2125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0" name="Oval 33"/>
              <p:cNvSpPr>
                <a:spLocks noChangeArrowheads="1"/>
              </p:cNvSpPr>
              <p:nvPr/>
            </p:nvSpPr>
            <p:spPr bwMode="auto">
              <a:xfrm>
                <a:off x="1755" y="2156"/>
                <a:ext cx="331" cy="314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" name="Group 34"/>
            <p:cNvGrpSpPr>
              <a:grpSpLocks/>
            </p:cNvGrpSpPr>
            <p:nvPr/>
          </p:nvGrpSpPr>
          <p:grpSpPr bwMode="auto">
            <a:xfrm>
              <a:off x="1303338" y="4257675"/>
              <a:ext cx="984250" cy="1758950"/>
              <a:chOff x="945" y="2464"/>
              <a:chExt cx="620" cy="1108"/>
            </a:xfrm>
          </p:grpSpPr>
          <p:sp>
            <p:nvSpPr>
              <p:cNvPr id="36" name="Oval 35"/>
              <p:cNvSpPr>
                <a:spLocks noChangeArrowheads="1"/>
              </p:cNvSpPr>
              <p:nvPr/>
            </p:nvSpPr>
            <p:spPr bwMode="auto">
              <a:xfrm>
                <a:off x="1089" y="2464"/>
                <a:ext cx="331" cy="310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9" name="Group 36"/>
              <p:cNvGrpSpPr>
                <a:grpSpLocks/>
              </p:cNvGrpSpPr>
              <p:nvPr/>
            </p:nvGrpSpPr>
            <p:grpSpPr bwMode="auto">
              <a:xfrm>
                <a:off x="945" y="2812"/>
                <a:ext cx="620" cy="760"/>
                <a:chOff x="945" y="2812"/>
                <a:chExt cx="620" cy="760"/>
              </a:xfrm>
            </p:grpSpPr>
            <p:sp>
              <p:nvSpPr>
                <p:cNvPr id="38" name="Rectangle 37"/>
                <p:cNvSpPr>
                  <a:spLocks noChangeArrowheads="1"/>
                </p:cNvSpPr>
                <p:nvPr/>
              </p:nvSpPr>
              <p:spPr bwMode="auto">
                <a:xfrm>
                  <a:off x="1053" y="2812"/>
                  <a:ext cx="413" cy="154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Rectangle 38"/>
                <p:cNvSpPr>
                  <a:spLocks noChangeArrowheads="1"/>
                </p:cNvSpPr>
                <p:nvPr/>
              </p:nvSpPr>
              <p:spPr bwMode="auto">
                <a:xfrm>
                  <a:off x="945" y="2918"/>
                  <a:ext cx="620" cy="654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Arc 39"/>
                <p:cNvSpPr>
                  <a:spLocks/>
                </p:cNvSpPr>
                <p:nvPr/>
              </p:nvSpPr>
              <p:spPr bwMode="auto">
                <a:xfrm>
                  <a:off x="946" y="2814"/>
                  <a:ext cx="112" cy="127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58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57"/>
                      </a:moveTo>
                      <a:cubicBezTo>
                        <a:pt x="182" y="9611"/>
                        <a:pt x="9566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57"/>
                      </a:moveTo>
                      <a:cubicBezTo>
                        <a:pt x="182" y="9611"/>
                        <a:pt x="9566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Arc 40"/>
                <p:cNvSpPr>
                  <a:spLocks/>
                </p:cNvSpPr>
                <p:nvPr/>
              </p:nvSpPr>
              <p:spPr bwMode="auto">
                <a:xfrm>
                  <a:off x="1451" y="2814"/>
                  <a:ext cx="113" cy="128"/>
                </a:xfrm>
                <a:custGeom>
                  <a:avLst/>
                  <a:gdLst>
                    <a:gd name="G0" fmla="+- 0 0 0"/>
                    <a:gd name="G1" fmla="+- 21599 0 0"/>
                    <a:gd name="G2" fmla="+- 21600 0 0"/>
                    <a:gd name="T0" fmla="*/ 191 w 21600"/>
                    <a:gd name="T1" fmla="*/ 0 h 21599"/>
                    <a:gd name="T2" fmla="*/ 21600 w 21600"/>
                    <a:gd name="T3" fmla="*/ 21599 h 21599"/>
                    <a:gd name="T4" fmla="*/ 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191" y="-1"/>
                      </a:moveTo>
                      <a:cubicBezTo>
                        <a:pt x="12045" y="104"/>
                        <a:pt x="21600" y="9744"/>
                        <a:pt x="21600" y="21599"/>
                      </a:cubicBezTo>
                    </a:path>
                    <a:path w="21600" h="21599" stroke="0" extrusionOk="0">
                      <a:moveTo>
                        <a:pt x="191" y="-1"/>
                      </a:moveTo>
                      <a:cubicBezTo>
                        <a:pt x="12045" y="104"/>
                        <a:pt x="21600" y="9744"/>
                        <a:pt x="21600" y="21599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228725" y="4279900"/>
              <a:ext cx="6172200" cy="1736725"/>
            </a:xfrm>
            <a:custGeom>
              <a:avLst/>
              <a:gdLst>
                <a:gd name="T0" fmla="*/ 0 w 3888"/>
                <a:gd name="T1" fmla="*/ 1093 h 1094"/>
                <a:gd name="T2" fmla="*/ 1386 w 3888"/>
                <a:gd name="T3" fmla="*/ 0 h 1094"/>
                <a:gd name="T4" fmla="*/ 2444 w 3888"/>
                <a:gd name="T5" fmla="*/ 0 h 1094"/>
                <a:gd name="T6" fmla="*/ 3887 w 3888"/>
                <a:gd name="T7" fmla="*/ 1093 h 1094"/>
                <a:gd name="T8" fmla="*/ 0 w 3888"/>
                <a:gd name="T9" fmla="*/ 1093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88" h="1094">
                  <a:moveTo>
                    <a:pt x="0" y="1093"/>
                  </a:moveTo>
                  <a:lnTo>
                    <a:pt x="1386" y="0"/>
                  </a:lnTo>
                  <a:lnTo>
                    <a:pt x="2444" y="0"/>
                  </a:lnTo>
                  <a:lnTo>
                    <a:pt x="3887" y="1093"/>
                  </a:lnTo>
                  <a:lnTo>
                    <a:pt x="0" y="1093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5" name="Group 42"/>
            <p:cNvGrpSpPr>
              <a:grpSpLocks/>
            </p:cNvGrpSpPr>
            <p:nvPr/>
          </p:nvGrpSpPr>
          <p:grpSpPr bwMode="auto">
            <a:xfrm>
              <a:off x="4286252" y="4425950"/>
              <a:ext cx="1225551" cy="1797050"/>
              <a:chOff x="2824" y="2570"/>
              <a:chExt cx="772" cy="1132"/>
            </a:xfrm>
          </p:grpSpPr>
          <p:sp>
            <p:nvSpPr>
              <p:cNvPr id="44" name="Oval 43"/>
              <p:cNvSpPr>
                <a:spLocks noChangeArrowheads="1"/>
              </p:cNvSpPr>
              <p:nvPr/>
            </p:nvSpPr>
            <p:spPr bwMode="auto">
              <a:xfrm>
                <a:off x="3002" y="2570"/>
                <a:ext cx="408" cy="378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" name="Group 44"/>
              <p:cNvGrpSpPr>
                <a:grpSpLocks/>
              </p:cNvGrpSpPr>
              <p:nvPr/>
            </p:nvGrpSpPr>
            <p:grpSpPr bwMode="auto">
              <a:xfrm>
                <a:off x="2824" y="2990"/>
                <a:ext cx="772" cy="712"/>
                <a:chOff x="2824" y="2990"/>
                <a:chExt cx="772" cy="712"/>
              </a:xfrm>
            </p:grpSpPr>
            <p:sp>
              <p:nvSpPr>
                <p:cNvPr id="46" name="Rectangle 45"/>
                <p:cNvSpPr>
                  <a:spLocks noChangeArrowheads="1"/>
                </p:cNvSpPr>
                <p:nvPr/>
              </p:nvSpPr>
              <p:spPr bwMode="auto">
                <a:xfrm>
                  <a:off x="2953" y="2992"/>
                  <a:ext cx="508" cy="18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Rectangle 46"/>
                <p:cNvSpPr>
                  <a:spLocks noChangeArrowheads="1"/>
                </p:cNvSpPr>
                <p:nvPr/>
              </p:nvSpPr>
              <p:spPr bwMode="auto">
                <a:xfrm>
                  <a:off x="2826" y="3126"/>
                  <a:ext cx="769" cy="5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Arc 47"/>
                <p:cNvSpPr>
                  <a:spLocks/>
                </p:cNvSpPr>
                <p:nvPr/>
              </p:nvSpPr>
              <p:spPr bwMode="auto">
                <a:xfrm>
                  <a:off x="2824" y="2993"/>
                  <a:ext cx="140" cy="155"/>
                </a:xfrm>
                <a:custGeom>
                  <a:avLst/>
                  <a:gdLst>
                    <a:gd name="G0" fmla="+- 21600 0 0"/>
                    <a:gd name="G1" fmla="+- 21598 0 0"/>
                    <a:gd name="G2" fmla="+- 21600 0 0"/>
                    <a:gd name="T0" fmla="*/ 0 w 21600"/>
                    <a:gd name="T1" fmla="*/ 21598 h 21598"/>
                    <a:gd name="T2" fmla="*/ 21290 w 21600"/>
                    <a:gd name="T3" fmla="*/ 0 h 21598"/>
                    <a:gd name="T4" fmla="*/ 21600 w 21600"/>
                    <a:gd name="T5" fmla="*/ 21598 h 215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8" fill="none" extrusionOk="0">
                      <a:moveTo>
                        <a:pt x="0" y="21598"/>
                      </a:moveTo>
                      <a:cubicBezTo>
                        <a:pt x="0" y="9789"/>
                        <a:pt x="9482" y="169"/>
                        <a:pt x="21290" y="0"/>
                      </a:cubicBezTo>
                    </a:path>
                    <a:path w="21600" h="21598" stroke="0" extrusionOk="0">
                      <a:moveTo>
                        <a:pt x="0" y="21598"/>
                      </a:moveTo>
                      <a:cubicBezTo>
                        <a:pt x="0" y="9789"/>
                        <a:pt x="9482" y="169"/>
                        <a:pt x="21290" y="0"/>
                      </a:cubicBezTo>
                      <a:lnTo>
                        <a:pt x="21600" y="2159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Arc 48"/>
                <p:cNvSpPr>
                  <a:spLocks/>
                </p:cNvSpPr>
                <p:nvPr/>
              </p:nvSpPr>
              <p:spPr bwMode="auto">
                <a:xfrm>
                  <a:off x="3457" y="2990"/>
                  <a:ext cx="139" cy="157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461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875" y="0"/>
                        <a:pt x="21523" y="9586"/>
                        <a:pt x="21599" y="21461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875" y="0"/>
                        <a:pt x="21523" y="9586"/>
                        <a:pt x="21599" y="21461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3" name="Group 49"/>
            <p:cNvGrpSpPr>
              <a:grpSpLocks/>
            </p:cNvGrpSpPr>
            <p:nvPr/>
          </p:nvGrpSpPr>
          <p:grpSpPr bwMode="auto">
            <a:xfrm>
              <a:off x="2995613" y="4411663"/>
              <a:ext cx="1225550" cy="1797050"/>
              <a:chOff x="2011" y="2561"/>
              <a:chExt cx="772" cy="1132"/>
            </a:xfrm>
          </p:grpSpPr>
          <p:sp>
            <p:nvSpPr>
              <p:cNvPr id="51" name="Oval 50"/>
              <p:cNvSpPr>
                <a:spLocks noChangeArrowheads="1"/>
              </p:cNvSpPr>
              <p:nvPr/>
            </p:nvSpPr>
            <p:spPr bwMode="auto">
              <a:xfrm>
                <a:off x="2192" y="2561"/>
                <a:ext cx="404" cy="377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5" name="Group 51"/>
              <p:cNvGrpSpPr>
                <a:grpSpLocks/>
              </p:cNvGrpSpPr>
              <p:nvPr/>
            </p:nvGrpSpPr>
            <p:grpSpPr bwMode="auto">
              <a:xfrm>
                <a:off x="2011" y="2982"/>
                <a:ext cx="772" cy="711"/>
                <a:chOff x="2011" y="2982"/>
                <a:chExt cx="772" cy="711"/>
              </a:xfrm>
            </p:grpSpPr>
            <p:sp>
              <p:nvSpPr>
                <p:cNvPr id="53" name="Rectangle 52"/>
                <p:cNvSpPr>
                  <a:spLocks noChangeArrowheads="1"/>
                </p:cNvSpPr>
                <p:nvPr/>
              </p:nvSpPr>
              <p:spPr bwMode="auto">
                <a:xfrm>
                  <a:off x="2144" y="2982"/>
                  <a:ext cx="504" cy="187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Rectangle 53"/>
                <p:cNvSpPr>
                  <a:spLocks noChangeArrowheads="1"/>
                </p:cNvSpPr>
                <p:nvPr/>
              </p:nvSpPr>
              <p:spPr bwMode="auto">
                <a:xfrm>
                  <a:off x="2013" y="3113"/>
                  <a:ext cx="769" cy="580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Arc 54"/>
                <p:cNvSpPr>
                  <a:spLocks/>
                </p:cNvSpPr>
                <p:nvPr/>
              </p:nvSpPr>
              <p:spPr bwMode="auto">
                <a:xfrm>
                  <a:off x="2011" y="2983"/>
                  <a:ext cx="138" cy="154"/>
                </a:xfrm>
                <a:custGeom>
                  <a:avLst/>
                  <a:gdLst>
                    <a:gd name="G0" fmla="+- 21600 0 0"/>
                    <a:gd name="G1" fmla="+- 21599 0 0"/>
                    <a:gd name="G2" fmla="+- 21600 0 0"/>
                    <a:gd name="T0" fmla="*/ 0 w 21600"/>
                    <a:gd name="T1" fmla="*/ 21599 h 21599"/>
                    <a:gd name="T2" fmla="*/ 21443 w 21600"/>
                    <a:gd name="T3" fmla="*/ 0 h 21599"/>
                    <a:gd name="T4" fmla="*/ 2160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</a:path>
                    <a:path w="21600" h="21599" stroke="0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  <a:lnTo>
                        <a:pt x="21600" y="21599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Arc 55"/>
                <p:cNvSpPr>
                  <a:spLocks/>
                </p:cNvSpPr>
                <p:nvPr/>
              </p:nvSpPr>
              <p:spPr bwMode="auto">
                <a:xfrm>
                  <a:off x="2643" y="2983"/>
                  <a:ext cx="140" cy="154"/>
                </a:xfrm>
                <a:custGeom>
                  <a:avLst/>
                  <a:gdLst>
                    <a:gd name="G0" fmla="+- 156 0 0"/>
                    <a:gd name="G1" fmla="+- 21600 0 0"/>
                    <a:gd name="G2" fmla="+- 21600 0 0"/>
                    <a:gd name="T0" fmla="*/ 0 w 21756"/>
                    <a:gd name="T1" fmla="*/ 1 h 21600"/>
                    <a:gd name="T2" fmla="*/ 21756 w 21756"/>
                    <a:gd name="T3" fmla="*/ 21600 h 21600"/>
                    <a:gd name="T4" fmla="*/ 156 w 2175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756" h="21600" fill="none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</a:path>
                    <a:path w="21756" h="21600" stroke="0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  <a:lnTo>
                        <a:pt x="156" y="21600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0" name="Group 56"/>
            <p:cNvGrpSpPr>
              <a:grpSpLocks/>
            </p:cNvGrpSpPr>
            <p:nvPr/>
          </p:nvGrpSpPr>
          <p:grpSpPr bwMode="auto">
            <a:xfrm>
              <a:off x="2995613" y="4421188"/>
              <a:ext cx="1225550" cy="1797050"/>
              <a:chOff x="2011" y="2567"/>
              <a:chExt cx="772" cy="1132"/>
            </a:xfrm>
          </p:grpSpPr>
          <p:sp>
            <p:nvSpPr>
              <p:cNvPr id="58" name="Oval 57"/>
              <p:cNvSpPr>
                <a:spLocks noChangeArrowheads="1"/>
              </p:cNvSpPr>
              <p:nvPr/>
            </p:nvSpPr>
            <p:spPr bwMode="auto">
              <a:xfrm>
                <a:off x="2192" y="2567"/>
                <a:ext cx="404" cy="377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2" name="Group 58"/>
              <p:cNvGrpSpPr>
                <a:grpSpLocks/>
              </p:cNvGrpSpPr>
              <p:nvPr/>
            </p:nvGrpSpPr>
            <p:grpSpPr bwMode="auto">
              <a:xfrm>
                <a:off x="2011" y="2988"/>
                <a:ext cx="772" cy="711"/>
                <a:chOff x="2011" y="2988"/>
                <a:chExt cx="772" cy="711"/>
              </a:xfrm>
            </p:grpSpPr>
            <p:sp>
              <p:nvSpPr>
                <p:cNvPr id="60" name="Rectangle 59"/>
                <p:cNvSpPr>
                  <a:spLocks noChangeArrowheads="1"/>
                </p:cNvSpPr>
                <p:nvPr/>
              </p:nvSpPr>
              <p:spPr bwMode="auto">
                <a:xfrm>
                  <a:off x="2144" y="2988"/>
                  <a:ext cx="504" cy="18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Rectangle 60"/>
                <p:cNvSpPr>
                  <a:spLocks noChangeArrowheads="1"/>
                </p:cNvSpPr>
                <p:nvPr/>
              </p:nvSpPr>
              <p:spPr bwMode="auto">
                <a:xfrm>
                  <a:off x="2013" y="3119"/>
                  <a:ext cx="769" cy="58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Arc 61"/>
                <p:cNvSpPr>
                  <a:spLocks/>
                </p:cNvSpPr>
                <p:nvPr/>
              </p:nvSpPr>
              <p:spPr bwMode="auto">
                <a:xfrm>
                  <a:off x="2011" y="2989"/>
                  <a:ext cx="138" cy="154"/>
                </a:xfrm>
                <a:custGeom>
                  <a:avLst/>
                  <a:gdLst>
                    <a:gd name="G0" fmla="+- 21600 0 0"/>
                    <a:gd name="G1" fmla="+- 21599 0 0"/>
                    <a:gd name="G2" fmla="+- 21600 0 0"/>
                    <a:gd name="T0" fmla="*/ 0 w 21600"/>
                    <a:gd name="T1" fmla="*/ 21599 h 21599"/>
                    <a:gd name="T2" fmla="*/ 21443 w 21600"/>
                    <a:gd name="T3" fmla="*/ 0 h 21599"/>
                    <a:gd name="T4" fmla="*/ 2160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</a:path>
                    <a:path w="21600" h="21599" stroke="0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  <a:lnTo>
                        <a:pt x="21600" y="2159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Arc 62"/>
                <p:cNvSpPr>
                  <a:spLocks/>
                </p:cNvSpPr>
                <p:nvPr/>
              </p:nvSpPr>
              <p:spPr bwMode="auto">
                <a:xfrm>
                  <a:off x="2643" y="2989"/>
                  <a:ext cx="140" cy="154"/>
                </a:xfrm>
                <a:custGeom>
                  <a:avLst/>
                  <a:gdLst>
                    <a:gd name="G0" fmla="+- 156 0 0"/>
                    <a:gd name="G1" fmla="+- 21600 0 0"/>
                    <a:gd name="G2" fmla="+- 21600 0 0"/>
                    <a:gd name="T0" fmla="*/ 0 w 21756"/>
                    <a:gd name="T1" fmla="*/ 1 h 21600"/>
                    <a:gd name="T2" fmla="*/ 21756 w 21756"/>
                    <a:gd name="T3" fmla="*/ 21600 h 21600"/>
                    <a:gd name="T4" fmla="*/ 156 w 2175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756" h="21600" fill="none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</a:path>
                    <a:path w="21756" h="21600" stroke="0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  <a:lnTo>
                        <a:pt x="156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4" name="TextBox 63"/>
            <p:cNvSpPr txBox="1"/>
            <p:nvPr/>
          </p:nvSpPr>
          <p:spPr>
            <a:xfrm>
              <a:off x="1228725" y="1764306"/>
              <a:ext cx="4672804" cy="1307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Find which of three web documents are most similar</a:t>
              </a:r>
            </a:p>
            <a:p>
              <a:endParaRPr lang="en-US" dirty="0"/>
            </a:p>
            <a:p>
              <a:endParaRPr lang="en-US" sz="1600" dirty="0"/>
            </a:p>
          </p:txBody>
        </p:sp>
      </p:grpSp>
      <p:sp>
        <p:nvSpPr>
          <p:cNvPr id="66" name="Title 1"/>
          <p:cNvSpPr txBox="1">
            <a:spLocks/>
          </p:cNvSpPr>
          <p:nvPr/>
        </p:nvSpPr>
        <p:spPr>
          <a:xfrm>
            <a:off x="822325" y="365125"/>
            <a:ext cx="7521575" cy="5492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9pPr>
          </a:lstStyle>
          <a:p>
            <a:r>
              <a:rPr lang="en-US" dirty="0"/>
              <a:t>Hands-on</a:t>
            </a:r>
          </a:p>
        </p:txBody>
      </p:sp>
    </p:spTree>
    <p:extLst>
      <p:ext uri="{BB962C8B-B14F-4D97-AF65-F5344CB8AC3E}">
        <p14:creationId xmlns="" xmlns:p14="http://schemas.microsoft.com/office/powerpoint/2010/main" val="42751660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035855-35B9-4E8F-9340-60DBCD730F32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 Sentiment Analysis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016875" cy="3579812"/>
          </a:xfrm>
        </p:spPr>
        <p:txBody>
          <a:bodyPr/>
          <a:lstStyle/>
          <a:p>
            <a:r>
              <a:rPr lang="en-US" dirty="0"/>
              <a:t>Sentiment Analysis is synonymous with Opinion Mining </a:t>
            </a:r>
            <a:r>
              <a:rPr lang="en-US" baseline="30000" dirty="0"/>
              <a:t>[2]</a:t>
            </a:r>
          </a:p>
          <a:p>
            <a:r>
              <a:rPr lang="en-US" dirty="0"/>
              <a:t>It analyzes the written opinions of people and social media like Twitter is a rich vein of material for this type of mining</a:t>
            </a:r>
          </a:p>
          <a:p>
            <a:r>
              <a:rPr lang="en-US" dirty="0"/>
              <a:t>Sentiment analysis is not the interpretation of a structured survey with well defined attitude scales</a:t>
            </a:r>
          </a:p>
          <a:p>
            <a:r>
              <a:rPr lang="en-US" dirty="0"/>
              <a:t>Instead it deals with free form text document and uses natural language processing methods to understand the measures and causes of behavior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5105400"/>
            <a:ext cx="86868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[1] Mining the Social Web, O'Reilly Media; 2 edition (October 20, 2013) By Matthew Russell                                                  </a:t>
            </a: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[2] Social Media Mining with R,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Packt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Publishing; (March 24, 2014) by Nathan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Danneman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Richard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Heimann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[3] Data Science from Scratch, O'Reilly Media, Joel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Grus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900" dirty="0"/>
              <a:t>[4] Marketing Data Science, Pearson, Thomas Miller</a:t>
            </a:r>
          </a:p>
          <a:p>
            <a:endParaRPr lang="en-US" sz="900" dirty="0"/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xmlns="" val="13254222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 Sentiment Analysis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169275" cy="3579812"/>
          </a:xfrm>
        </p:spPr>
        <p:txBody>
          <a:bodyPr/>
          <a:lstStyle/>
          <a:p>
            <a:r>
              <a:rPr lang="en-US" dirty="0"/>
              <a:t>NLP analysis of social media is now an important supplement to the focus groups and surveys, the traditional tools of market research</a:t>
            </a:r>
          </a:p>
          <a:p>
            <a:r>
              <a:rPr lang="en-US" dirty="0"/>
              <a:t>Social data unlike surveys and focus groups does not have meaningful units that conveniently allow us to measure opinion </a:t>
            </a:r>
          </a:p>
          <a:p>
            <a:r>
              <a:rPr lang="en-US" dirty="0"/>
              <a:t>Rich, opinionated information is buried in the science fiction like quantities of data available on social media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5105400"/>
            <a:ext cx="86868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[1] Mining the Social Web, O'Reilly Media; 2 edition (October 20, 2013) By Matthew Russell                                                  </a:t>
            </a: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[2] Social Media Mining with R,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Packt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Publishing; (March 24, 2014) by Nathan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Danneman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Richard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Heimann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[3] Data Science from Scratch, O'Reilly Media, Joel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Grus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900" dirty="0"/>
              <a:t>[4] Marketing Data Science, Pearson, Thomas Miller</a:t>
            </a:r>
          </a:p>
          <a:p>
            <a:endParaRPr lang="en-US" sz="900" dirty="0"/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xmlns="" val="34334008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 Sentiment Analysis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169275" cy="3579812"/>
          </a:xfrm>
        </p:spPr>
        <p:txBody>
          <a:bodyPr/>
          <a:lstStyle/>
          <a:p>
            <a:r>
              <a:rPr lang="en-US" dirty="0"/>
              <a:t>Qualitative research has been a mainstay because social science in general and management in particular is a set of continuing processes </a:t>
            </a:r>
            <a:r>
              <a:rPr lang="en-US" baseline="30000" dirty="0"/>
              <a:t>[5]</a:t>
            </a:r>
          </a:p>
          <a:p>
            <a:r>
              <a:rPr lang="en-US" dirty="0"/>
              <a:t>Analyses of processes are better conducted with a qualitative approach </a:t>
            </a:r>
            <a:r>
              <a:rPr lang="en-US" baseline="30000" dirty="0"/>
              <a:t>[6]</a:t>
            </a:r>
          </a:p>
          <a:p>
            <a:r>
              <a:rPr lang="en-US" dirty="0"/>
              <a:t>Among the various qualitative research approaches, researchers could use case studies, focus groups and observation among others. </a:t>
            </a:r>
            <a:r>
              <a:rPr lang="en-US" baseline="30000" dirty="0"/>
              <a:t>[7]</a:t>
            </a:r>
          </a:p>
          <a:p>
            <a:r>
              <a:rPr lang="en-US" dirty="0"/>
              <a:t>Examining social media is parallel in many ways with observation</a:t>
            </a:r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5105400"/>
            <a:ext cx="8686800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[1] Mining the Social Web, O'Reilly Media; 2 edition (October 20, 2013) By Matthew Russell                                                  </a:t>
            </a: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[2] Social Media Mining with R,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Packt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Publishing; (March 24, 2014) by Nathan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Danneman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Richard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Heimann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[3] Data Science from Scratch, O'Reilly Media, Joel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Grus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900" dirty="0"/>
              <a:t>[4] Marketing Data Science, Pearson, Thomas Miller</a:t>
            </a:r>
          </a:p>
          <a:p>
            <a:r>
              <a:rPr lang="en-US" sz="900" dirty="0"/>
              <a:t>[5] </a:t>
            </a:r>
            <a:r>
              <a:rPr lang="x-none" sz="900" dirty="0"/>
              <a:t>Weick, K. (1979).  </a:t>
            </a:r>
            <a:r>
              <a:rPr lang="x-none" sz="900" i="1" dirty="0"/>
              <a:t>The Social Psychology of Organizing.</a:t>
            </a:r>
            <a:r>
              <a:rPr lang="x-none" sz="900" dirty="0"/>
              <a:t> New York, NY: McGraw-Hill.</a:t>
            </a:r>
            <a:endParaRPr lang="en-US" sz="900" dirty="0"/>
          </a:p>
          <a:p>
            <a:r>
              <a:rPr lang="en-US" sz="900" dirty="0"/>
              <a:t>[6] </a:t>
            </a:r>
            <a:r>
              <a:rPr lang="x-none" sz="900" dirty="0"/>
              <a:t>Czarniawska, B. (2008). </a:t>
            </a:r>
            <a:r>
              <a:rPr lang="x-none" sz="900" i="1" dirty="0"/>
              <a:t>A Theory of Organizing.</a:t>
            </a:r>
            <a:r>
              <a:rPr lang="x-none" sz="900" dirty="0"/>
              <a:t> Cheltenham, England: Edward Elgar Publishing. </a:t>
            </a:r>
            <a:endParaRPr lang="en-US" sz="900" dirty="0"/>
          </a:p>
          <a:p>
            <a:r>
              <a:rPr lang="en-US" sz="900" dirty="0"/>
              <a:t>[7] </a:t>
            </a:r>
            <a:r>
              <a:rPr lang="x-none" sz="900" dirty="0"/>
              <a:t>Creswell, J. (20</a:t>
            </a:r>
            <a:r>
              <a:rPr lang="en-US" sz="900" dirty="0"/>
              <a:t>12</a:t>
            </a:r>
            <a:r>
              <a:rPr lang="x-none" sz="900" dirty="0"/>
              <a:t>). </a:t>
            </a:r>
            <a:r>
              <a:rPr lang="x-none" sz="900" i="1" dirty="0"/>
              <a:t>Qualitative Inquiry &amp; Research Design: Choosing Among Five Approaches</a:t>
            </a:r>
            <a:r>
              <a:rPr lang="en-US" sz="900" i="1" dirty="0"/>
              <a:t> Third Edition</a:t>
            </a:r>
            <a:r>
              <a:rPr lang="x-none" sz="900" i="1" dirty="0"/>
              <a:t>.</a:t>
            </a:r>
            <a:r>
              <a:rPr lang="x-none" sz="900" dirty="0"/>
              <a:t> Thousand Oaks, CA: Sage Publications. </a:t>
            </a:r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xmlns="" val="27248395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 Sentiment Analysis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169275" cy="3579812"/>
          </a:xfrm>
        </p:spPr>
        <p:txBody>
          <a:bodyPr/>
          <a:lstStyle/>
          <a:p>
            <a:r>
              <a:rPr lang="en-US" dirty="0"/>
              <a:t>Natural language processing provides us an automated tool for:  </a:t>
            </a:r>
          </a:p>
          <a:p>
            <a:pPr lvl="2"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Selecting relevant data </a:t>
            </a:r>
          </a:p>
          <a:p>
            <a:pPr lvl="2"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 err="1"/>
              <a:t>Memoing</a:t>
            </a:r>
            <a:r>
              <a:rPr lang="en-US" altLang="en-US" dirty="0"/>
              <a:t>: read through the text, form classifier codes</a:t>
            </a:r>
          </a:p>
          <a:p>
            <a:pPr lvl="2"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Describing: describe the case and its context</a:t>
            </a:r>
          </a:p>
          <a:p>
            <a:pPr lvl="2"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Classifying: use categorical aggregation to establish themes or patterns</a:t>
            </a:r>
          </a:p>
          <a:p>
            <a:pPr lvl="2"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Interpreting: explain a case with naturalistic abstraction</a:t>
            </a:r>
          </a:p>
          <a:p>
            <a:pPr lvl="2"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Representing: present an in-depth picture of the cases using narrative, tables and figures. </a:t>
            </a:r>
          </a:p>
          <a:p>
            <a:pPr lvl="2"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5105400"/>
            <a:ext cx="8686800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[1] Mining the Social Web, O'Reilly Media; 2 edition (October 20, 2013) By Matthew Russell                                                  </a:t>
            </a: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[2] Social Media Mining with R,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Packt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Publishing; (March 24, 2014) by Nathan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Danneman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Richard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Heimann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[3] Data Science from Scratch, O'Reilly Media, Joel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Grus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900" dirty="0"/>
              <a:t>[4] Marketing Data Science, Pearson, Thomas Miller</a:t>
            </a:r>
          </a:p>
          <a:p>
            <a:r>
              <a:rPr lang="en-US" sz="900" dirty="0"/>
              <a:t>[5] </a:t>
            </a:r>
            <a:r>
              <a:rPr lang="x-none" sz="900" dirty="0"/>
              <a:t>Weick, K. (1979).  </a:t>
            </a:r>
            <a:r>
              <a:rPr lang="x-none" sz="900" i="1" dirty="0"/>
              <a:t>The Social Psychology of Organizing.</a:t>
            </a:r>
            <a:r>
              <a:rPr lang="x-none" sz="900" dirty="0"/>
              <a:t> New York, NY: McGraw-Hill.</a:t>
            </a:r>
            <a:endParaRPr lang="en-US" sz="900" dirty="0"/>
          </a:p>
          <a:p>
            <a:r>
              <a:rPr lang="en-US" sz="900" dirty="0"/>
              <a:t>[6] </a:t>
            </a:r>
            <a:r>
              <a:rPr lang="x-none" sz="900" dirty="0"/>
              <a:t>Czarniawska, B. (2008). </a:t>
            </a:r>
            <a:r>
              <a:rPr lang="x-none" sz="900" i="1" dirty="0"/>
              <a:t>A Theory of Organizing.</a:t>
            </a:r>
            <a:r>
              <a:rPr lang="x-none" sz="900" dirty="0"/>
              <a:t> Cheltenham, England: Edward Elgar Publishing. </a:t>
            </a:r>
            <a:endParaRPr lang="en-US" sz="900" dirty="0"/>
          </a:p>
          <a:p>
            <a:r>
              <a:rPr lang="en-US" sz="900" dirty="0"/>
              <a:t>[7] </a:t>
            </a:r>
            <a:r>
              <a:rPr lang="x-none" sz="900" dirty="0"/>
              <a:t>Creswell, J. (20</a:t>
            </a:r>
            <a:r>
              <a:rPr lang="en-US" sz="900" dirty="0"/>
              <a:t>12</a:t>
            </a:r>
            <a:r>
              <a:rPr lang="x-none" sz="900" dirty="0"/>
              <a:t>). </a:t>
            </a:r>
            <a:r>
              <a:rPr lang="x-none" sz="900" i="1" dirty="0"/>
              <a:t>Qualitative Inquiry &amp; Research Design: Choosing Among Five Approaches</a:t>
            </a:r>
            <a:r>
              <a:rPr lang="en-US" sz="900" i="1" dirty="0"/>
              <a:t> Third Edition</a:t>
            </a:r>
            <a:r>
              <a:rPr lang="x-none" sz="900" i="1" dirty="0"/>
              <a:t>.</a:t>
            </a:r>
            <a:r>
              <a:rPr lang="x-none" sz="900" dirty="0"/>
              <a:t> Thousand Oaks, CA: Sage Publications. </a:t>
            </a:r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xmlns="" val="42674241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 Sentiment Analysis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169275" cy="3579812"/>
          </a:xfrm>
        </p:spPr>
        <p:txBody>
          <a:bodyPr/>
          <a:lstStyle/>
          <a:p>
            <a:r>
              <a:rPr lang="en-US" dirty="0" err="1"/>
              <a:t>Danneman</a:t>
            </a:r>
            <a:r>
              <a:rPr lang="en-US" dirty="0"/>
              <a:t> and </a:t>
            </a:r>
            <a:r>
              <a:rPr lang="en-US" dirty="0" err="1"/>
              <a:t>Heimann</a:t>
            </a:r>
            <a:r>
              <a:rPr lang="en-US" dirty="0"/>
              <a:t> assert that sentiment analysis distinguishes itself from qualitative </a:t>
            </a:r>
            <a:r>
              <a:rPr lang="en-US" dirty="0" err="1"/>
              <a:t>reseach</a:t>
            </a:r>
            <a:r>
              <a:rPr lang="en-US" dirty="0"/>
              <a:t>:  </a:t>
            </a:r>
          </a:p>
          <a:p>
            <a:pPr lvl="2"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Its purpose is descriptive, to measure not understand processes</a:t>
            </a:r>
          </a:p>
          <a:p>
            <a:pPr lvl="2"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It is highly quantitative</a:t>
            </a:r>
          </a:p>
          <a:p>
            <a:pPr lvl="2"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It avoids hasty generalization from too few cases</a:t>
            </a:r>
          </a:p>
          <a:p>
            <a:pPr lvl="2"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Twitter has an advantage in that the 140 char limits makes users get to the point in a direct manner</a:t>
            </a:r>
          </a:p>
          <a:p>
            <a:pPr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Nevertheless, the techniques used in sentiment analysis must be vetted theoretically and an argument discussed about their efficacy</a:t>
            </a:r>
          </a:p>
          <a:p>
            <a:pPr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The assumption is that this discussion has occurred and the techniques used have known qualification that should be stated in the presentation of findings</a:t>
            </a:r>
          </a:p>
          <a:p>
            <a:pPr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5105400"/>
            <a:ext cx="8686800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[1] Mining the Social Web, O'Reilly Media; 2 edition (October 20, 2013) By Matthew Russell                                                  </a:t>
            </a: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[2] Social Media Mining with R,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Packt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Publishing; (March 24, 2014) by Nathan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Danneman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Richard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Heimann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[3] Data Science from Scratch, O'Reilly Media, Joel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Grus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900" dirty="0"/>
              <a:t>[4] Marketing Data Science, Pearson, Thomas Miller</a:t>
            </a:r>
          </a:p>
          <a:p>
            <a:r>
              <a:rPr lang="en-US" sz="900" dirty="0"/>
              <a:t>[5] </a:t>
            </a:r>
            <a:r>
              <a:rPr lang="x-none" sz="900" dirty="0"/>
              <a:t>Weick, K. (1979).  </a:t>
            </a:r>
            <a:r>
              <a:rPr lang="x-none" sz="900" i="1" dirty="0"/>
              <a:t>The Social Psychology of Organizing.</a:t>
            </a:r>
            <a:r>
              <a:rPr lang="x-none" sz="900" dirty="0"/>
              <a:t> New York, NY: McGraw-Hill.</a:t>
            </a:r>
            <a:endParaRPr lang="en-US" sz="900" dirty="0"/>
          </a:p>
          <a:p>
            <a:r>
              <a:rPr lang="en-US" sz="900" dirty="0"/>
              <a:t>[6] </a:t>
            </a:r>
            <a:r>
              <a:rPr lang="x-none" sz="900" dirty="0"/>
              <a:t>Czarniawska, B. (2008). </a:t>
            </a:r>
            <a:r>
              <a:rPr lang="x-none" sz="900" i="1" dirty="0"/>
              <a:t>A Theory of Organizing.</a:t>
            </a:r>
            <a:r>
              <a:rPr lang="x-none" sz="900" dirty="0"/>
              <a:t> Cheltenham, England: Edward Elgar Publishing. </a:t>
            </a:r>
            <a:endParaRPr lang="en-US" sz="900" dirty="0"/>
          </a:p>
          <a:p>
            <a:r>
              <a:rPr lang="en-US" sz="900" dirty="0"/>
              <a:t>[7] </a:t>
            </a:r>
            <a:r>
              <a:rPr lang="x-none" sz="900" dirty="0"/>
              <a:t>Creswell, J. (20</a:t>
            </a:r>
            <a:r>
              <a:rPr lang="en-US" sz="900" dirty="0"/>
              <a:t>12</a:t>
            </a:r>
            <a:r>
              <a:rPr lang="x-none" sz="900" dirty="0"/>
              <a:t>). </a:t>
            </a:r>
            <a:r>
              <a:rPr lang="x-none" sz="900" i="1" dirty="0"/>
              <a:t>Qualitative Inquiry &amp; Research Design: Choosing Among Five Approaches</a:t>
            </a:r>
            <a:r>
              <a:rPr lang="en-US" sz="900" i="1" dirty="0"/>
              <a:t> Third Edition</a:t>
            </a:r>
            <a:r>
              <a:rPr lang="x-none" sz="900" i="1" dirty="0"/>
              <a:t>.</a:t>
            </a:r>
            <a:r>
              <a:rPr lang="x-none" sz="900" dirty="0"/>
              <a:t> Thousand Oaks, CA: Sage Publications. </a:t>
            </a:r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xmlns="" val="22088739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 sentiment analysis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Danneman</a:t>
            </a:r>
            <a:r>
              <a:rPr lang="en-US" dirty="0"/>
              <a:t> and </a:t>
            </a:r>
            <a:r>
              <a:rPr lang="en-US" dirty="0" err="1"/>
              <a:t>Heimann</a:t>
            </a:r>
            <a:r>
              <a:rPr lang="en-US" dirty="0"/>
              <a:t> define sentiment for their work as a change in several components of emotion </a:t>
            </a:r>
          </a:p>
          <a:p>
            <a:r>
              <a:rPr lang="en-US" dirty="0"/>
              <a:t>They use Scherer’s typology of emotion </a:t>
            </a:r>
            <a:r>
              <a:rPr lang="en-US" baseline="30000" dirty="0"/>
              <a:t>[2]</a:t>
            </a:r>
          </a:p>
          <a:p>
            <a:pPr lvl="2"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Emotion is a brief, integrated evaluation of an outside event</a:t>
            </a:r>
          </a:p>
          <a:p>
            <a:pPr lvl="2"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Mood is a subtle, temperate, long-term change in subjective feeling not associated with any particular event</a:t>
            </a:r>
          </a:p>
          <a:p>
            <a:pPr lvl="2"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Attitude is a long-term, prejudicial disposition towards people or objects</a:t>
            </a:r>
          </a:p>
          <a:p>
            <a:pPr lvl="2"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Personality traits are central tendencies; are </a:t>
            </a:r>
            <a:r>
              <a:rPr lang="en-US" dirty="0"/>
              <a:t>how an individual usually approaches or responds to similar situations </a:t>
            </a:r>
          </a:p>
          <a:p>
            <a:pPr lvl="3"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Introvert or extrovert</a:t>
            </a:r>
          </a:p>
          <a:p>
            <a:pPr lvl="2"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dirty="0"/>
          </a:p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[1] Mining the Social Web, O'Reilly Media; 2 edition (October 20, 2013) By Matthew Russell                                                  </a:t>
            </a: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[2] Social Media Mining with R,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Packt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Publishing; (March 24, 2014) by Nathan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Danneman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Richard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Heimann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[3] Data Science from Scratch, O'Reilly Media, Joel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Grus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900" dirty="0"/>
              <a:t>[4] Marketing Data Science, Pearson, Thomas Miller</a:t>
            </a:r>
          </a:p>
          <a:p>
            <a:r>
              <a:rPr lang="en-US" sz="900" dirty="0"/>
              <a:t>[5] </a:t>
            </a:r>
            <a:r>
              <a:rPr lang="x-none" sz="900" dirty="0"/>
              <a:t>Weick, K. (1979).  </a:t>
            </a:r>
            <a:r>
              <a:rPr lang="x-none" sz="900" i="1" dirty="0"/>
              <a:t>The Social Psychology of Organizing.</a:t>
            </a:r>
            <a:r>
              <a:rPr lang="x-none" sz="900" dirty="0"/>
              <a:t> New York, NY: McGraw-Hill.</a:t>
            </a:r>
            <a:endParaRPr lang="en-US" sz="900" dirty="0"/>
          </a:p>
          <a:p>
            <a:r>
              <a:rPr lang="en-US" sz="900" dirty="0"/>
              <a:t>[6] </a:t>
            </a:r>
            <a:r>
              <a:rPr lang="x-none" sz="900" dirty="0"/>
              <a:t>Czarniawska, B. (2008). </a:t>
            </a:r>
            <a:r>
              <a:rPr lang="x-none" sz="900" i="1" dirty="0"/>
              <a:t>A Theory of Organizing.</a:t>
            </a:r>
            <a:r>
              <a:rPr lang="x-none" sz="900" dirty="0"/>
              <a:t> Cheltenham, England: Edward Elgar Publishing. </a:t>
            </a:r>
            <a:endParaRPr lang="en-US" sz="900" dirty="0"/>
          </a:p>
          <a:p>
            <a:r>
              <a:rPr lang="en-US" sz="900" dirty="0"/>
              <a:t>[7] </a:t>
            </a:r>
            <a:r>
              <a:rPr lang="x-none" sz="900" dirty="0"/>
              <a:t>Creswell, J. (20</a:t>
            </a:r>
            <a:r>
              <a:rPr lang="en-US" sz="900" dirty="0"/>
              <a:t>12</a:t>
            </a:r>
            <a:r>
              <a:rPr lang="x-none" sz="900" dirty="0"/>
              <a:t>). </a:t>
            </a:r>
            <a:r>
              <a:rPr lang="x-none" sz="900" i="1" dirty="0"/>
              <a:t>Qualitative Inquiry &amp; Research Design: Choosing Among Five Approaches</a:t>
            </a:r>
            <a:r>
              <a:rPr lang="en-US" sz="900" i="1" dirty="0"/>
              <a:t> Third Edition</a:t>
            </a:r>
            <a:r>
              <a:rPr lang="x-none" sz="900" i="1" dirty="0"/>
              <a:t>.</a:t>
            </a:r>
            <a:r>
              <a:rPr lang="x-none" sz="900" dirty="0"/>
              <a:t> Thousand Oaks, CA: Sage Publications. </a:t>
            </a:r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xmlns="" val="27631745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 in two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169275" cy="3579812"/>
          </a:xfrm>
        </p:spPr>
        <p:txBody>
          <a:bodyPr/>
          <a:lstStyle/>
          <a:p>
            <a:r>
              <a:rPr lang="en-US" dirty="0"/>
              <a:t>First, identify and retrieve relevant content</a:t>
            </a:r>
            <a:r>
              <a:rPr lang="en-US" baseline="30000" dirty="0"/>
              <a:t>[2]</a:t>
            </a:r>
          </a:p>
          <a:p>
            <a:pPr lvl="2"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Manually entered key words or filters before selection or filtering after results returned</a:t>
            </a:r>
          </a:p>
          <a:p>
            <a:pPr lvl="2"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Topic modeling is another approach that we will discuss in future lectures</a:t>
            </a:r>
          </a:p>
          <a:p>
            <a:r>
              <a:rPr lang="en-US" dirty="0"/>
              <a:t>Second, measure the polarity (positive or negative) of data tokens</a:t>
            </a:r>
          </a:p>
          <a:p>
            <a:pPr lvl="2"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Lexicon based sentiment classification</a:t>
            </a:r>
          </a:p>
          <a:p>
            <a:pPr lvl="2"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A dictionary of words (the lexicon) with each word's associated polarity score</a:t>
            </a:r>
            <a:r>
              <a:rPr lang="en-US" baseline="30000" dirty="0"/>
              <a:t>[2]</a:t>
            </a:r>
          </a:p>
          <a:p>
            <a:pPr lvl="2"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Each word in the corpus is matched with the lexicon and a +1 or -1 or 0 is added to a running total</a:t>
            </a:r>
          </a:p>
          <a:p>
            <a:pPr lvl="2"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The final score +, - or neutral is presented</a:t>
            </a:r>
          </a:p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[1] Mining the Social Web, O'Reilly Media; 2 edition (October 20, 2013) By Matthew Russell                                                  </a:t>
            </a: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[2] Social Media Mining with R,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Packt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Publishing; (March 24, 2014) by Nathan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Danneman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Richard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Heimann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[3] Data Science from Scratch, O'Reilly Media, Joel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Grus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900" dirty="0"/>
              <a:t>[4] Marketing Data Science, Pearson, Thomas Miller</a:t>
            </a:r>
          </a:p>
          <a:p>
            <a:r>
              <a:rPr lang="en-US" sz="900" dirty="0"/>
              <a:t>[5] </a:t>
            </a:r>
            <a:r>
              <a:rPr lang="x-none" sz="900" dirty="0"/>
              <a:t>Weick, K. (1979).  </a:t>
            </a:r>
            <a:r>
              <a:rPr lang="x-none" sz="900" i="1" dirty="0"/>
              <a:t>The Social Psychology of Organizing.</a:t>
            </a:r>
            <a:r>
              <a:rPr lang="x-none" sz="900" dirty="0"/>
              <a:t> New York, NY: McGraw-Hill.</a:t>
            </a:r>
            <a:endParaRPr lang="en-US" sz="900" dirty="0"/>
          </a:p>
          <a:p>
            <a:r>
              <a:rPr lang="en-US" sz="900" dirty="0"/>
              <a:t>[6] </a:t>
            </a:r>
            <a:r>
              <a:rPr lang="x-none" sz="900" dirty="0"/>
              <a:t>Czarniawska, B. (2008). </a:t>
            </a:r>
            <a:r>
              <a:rPr lang="x-none" sz="900" i="1" dirty="0"/>
              <a:t>A Theory of Organizing.</a:t>
            </a:r>
            <a:r>
              <a:rPr lang="x-none" sz="900" dirty="0"/>
              <a:t> Cheltenham, England: Edward Elgar Publishing. </a:t>
            </a:r>
            <a:endParaRPr lang="en-US" sz="900" dirty="0"/>
          </a:p>
          <a:p>
            <a:r>
              <a:rPr lang="en-US" sz="900" dirty="0"/>
              <a:t>[7] </a:t>
            </a:r>
            <a:r>
              <a:rPr lang="x-none" sz="900" dirty="0"/>
              <a:t>Creswell, J. (20</a:t>
            </a:r>
            <a:r>
              <a:rPr lang="en-US" sz="900" dirty="0"/>
              <a:t>12</a:t>
            </a:r>
            <a:r>
              <a:rPr lang="x-none" sz="900" dirty="0"/>
              <a:t>). </a:t>
            </a:r>
            <a:r>
              <a:rPr lang="x-none" sz="900" i="1" dirty="0"/>
              <a:t>Qualitative Inquiry &amp; Research Design: Choosing Among Five Approaches</a:t>
            </a:r>
            <a:r>
              <a:rPr lang="en-US" sz="900" i="1" dirty="0"/>
              <a:t> Third Edition</a:t>
            </a:r>
            <a:r>
              <a:rPr lang="x-none" sz="900" i="1" dirty="0"/>
              <a:t>.</a:t>
            </a:r>
            <a:r>
              <a:rPr lang="x-none" sz="900" dirty="0"/>
              <a:t> Thousand Oaks, CA: Sage Publications. </a:t>
            </a:r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xmlns="" val="2011521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solomine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321675" cy="3929062"/>
          </a:xfrm>
        </p:spPr>
        <p:txBody>
          <a:bodyPr/>
          <a:lstStyle/>
          <a:p>
            <a:r>
              <a:rPr lang="en-US" dirty="0" smtClean="0"/>
              <a:t>Statistically </a:t>
            </a:r>
            <a:r>
              <a:rPr lang="en-US" dirty="0" smtClean="0"/>
              <a:t>based reasoning for internal threat </a:t>
            </a:r>
            <a:r>
              <a:rPr lang="en-US" dirty="0" smtClean="0"/>
              <a:t>assessment</a:t>
            </a:r>
          </a:p>
          <a:p>
            <a:r>
              <a:rPr lang="en-US" dirty="0" smtClean="0"/>
              <a:t>Sentiment Analysis</a:t>
            </a:r>
          </a:p>
          <a:p>
            <a:pPr lvl="1"/>
            <a:r>
              <a:rPr lang="en-US" dirty="0" smtClean="0"/>
              <a:t>Opinion mining electronic communications, documents, digital assets</a:t>
            </a:r>
            <a:endParaRPr lang="en-US" dirty="0" smtClean="0"/>
          </a:p>
          <a:p>
            <a:r>
              <a:rPr lang="en-US" dirty="0" smtClean="0"/>
              <a:t>Topic Modeling, N-gram analysis</a:t>
            </a:r>
          </a:p>
          <a:p>
            <a:pPr lvl="1"/>
            <a:r>
              <a:rPr lang="en-US" dirty="0" smtClean="0"/>
              <a:t>Identify information that is not where it belongs</a:t>
            </a:r>
          </a:p>
          <a:p>
            <a:r>
              <a:rPr lang="en-US" dirty="0" smtClean="0"/>
              <a:t>Classification with Naïve </a:t>
            </a:r>
            <a:r>
              <a:rPr lang="en-US" dirty="0" err="1" smtClean="0"/>
              <a:t>Bayes</a:t>
            </a:r>
            <a:r>
              <a:rPr lang="en-US" dirty="0" smtClean="0"/>
              <a:t> or Entropy</a:t>
            </a:r>
          </a:p>
          <a:p>
            <a:pPr lvl="1"/>
            <a:r>
              <a:rPr lang="en-US" dirty="0" smtClean="0"/>
              <a:t>Formulate rules to quickly categorize digital assets into appropriate processes</a:t>
            </a:r>
          </a:p>
          <a:p>
            <a:r>
              <a:rPr lang="en-US" dirty="0" smtClean="0"/>
              <a:t>Automated Reading</a:t>
            </a:r>
          </a:p>
          <a:p>
            <a:pPr lvl="1"/>
            <a:r>
              <a:rPr lang="en-US" dirty="0" smtClean="0"/>
              <a:t>Quickly recon large information collections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 in two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169275" cy="3579812"/>
          </a:xfrm>
        </p:spPr>
        <p:txBody>
          <a:bodyPr/>
          <a:lstStyle/>
          <a:p>
            <a:r>
              <a:rPr lang="en-US" dirty="0"/>
              <a:t>Sentiment Analysis method reflects the challenges of NLP</a:t>
            </a:r>
            <a:endParaRPr lang="en-US" baseline="30000" dirty="0"/>
          </a:p>
          <a:p>
            <a:pPr lvl="2"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Different aggregation techniques yield different results</a:t>
            </a:r>
          </a:p>
          <a:p>
            <a:pPr lvl="2"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The simple sum is widely used</a:t>
            </a:r>
          </a:p>
          <a:p>
            <a:pPr lvl="2"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Different dictionaries for topic domains may attribute different polarity to the same words</a:t>
            </a:r>
          </a:p>
          <a:p>
            <a:pPr lvl="2"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Preassembled lexicons are a starting point but you must tailor them by adding, </a:t>
            </a:r>
            <a:r>
              <a:rPr lang="en-US" dirty="0" err="1"/>
              <a:t>remving</a:t>
            </a:r>
            <a:r>
              <a:rPr lang="en-US" dirty="0"/>
              <a:t> or changing valences</a:t>
            </a:r>
          </a:p>
          <a:p>
            <a:pPr lvl="2"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err="1"/>
              <a:t>VaderSentiment</a:t>
            </a:r>
            <a:r>
              <a:rPr lang="en-US" dirty="0"/>
              <a:t> is a popular lexicon customized for Twitter that is available for Python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[1] Mining the Social Web, O'Reilly Media; 2 edition (October 20, 2013) By Matthew Russell                                                  </a:t>
            </a: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[2] Social Media Mining with R,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Packt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Publishing; (March 24, 2014) by Nathan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Danneman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Richard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Heimann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[3] Data Science from Scratch, O'Reilly Media, Joel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Grus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900" dirty="0"/>
              <a:t>[4] Marketing Data Science, Pearson, Thomas Miller</a:t>
            </a:r>
          </a:p>
          <a:p>
            <a:r>
              <a:rPr lang="en-US" sz="900" dirty="0"/>
              <a:t>[5] </a:t>
            </a:r>
            <a:r>
              <a:rPr lang="x-none" sz="900" dirty="0"/>
              <a:t>Weick, K. (1979).  </a:t>
            </a:r>
            <a:r>
              <a:rPr lang="x-none" sz="900" i="1" dirty="0"/>
              <a:t>The Social Psychology of Organizing.</a:t>
            </a:r>
            <a:r>
              <a:rPr lang="x-none" sz="900" dirty="0"/>
              <a:t> New York, NY: McGraw-Hill.</a:t>
            </a:r>
            <a:endParaRPr lang="en-US" sz="900" dirty="0"/>
          </a:p>
          <a:p>
            <a:r>
              <a:rPr lang="en-US" sz="900" dirty="0"/>
              <a:t>[6] </a:t>
            </a:r>
            <a:r>
              <a:rPr lang="x-none" sz="900" dirty="0"/>
              <a:t>Czarniawska, B. (2008). </a:t>
            </a:r>
            <a:r>
              <a:rPr lang="x-none" sz="900" i="1" dirty="0"/>
              <a:t>A Theory of Organizing.</a:t>
            </a:r>
            <a:r>
              <a:rPr lang="x-none" sz="900" dirty="0"/>
              <a:t> Cheltenham, England: Edward Elgar Publishing. </a:t>
            </a:r>
            <a:endParaRPr lang="en-US" sz="900" dirty="0"/>
          </a:p>
          <a:p>
            <a:r>
              <a:rPr lang="en-US" sz="900" dirty="0"/>
              <a:t>[7] </a:t>
            </a:r>
            <a:r>
              <a:rPr lang="x-none" sz="900" dirty="0"/>
              <a:t>Creswell, J. (20</a:t>
            </a:r>
            <a:r>
              <a:rPr lang="en-US" sz="900" dirty="0"/>
              <a:t>12</a:t>
            </a:r>
            <a:r>
              <a:rPr lang="x-none" sz="900" dirty="0"/>
              <a:t>). </a:t>
            </a:r>
            <a:r>
              <a:rPr lang="x-none" sz="900" i="1" dirty="0"/>
              <a:t>Qualitative Inquiry &amp; Research Design: Choosing Among Five Approaches</a:t>
            </a:r>
            <a:r>
              <a:rPr lang="en-US" sz="900" i="1" dirty="0"/>
              <a:t> Third Edition</a:t>
            </a:r>
            <a:r>
              <a:rPr lang="x-none" sz="900" i="1" dirty="0"/>
              <a:t>.</a:t>
            </a:r>
            <a:r>
              <a:rPr lang="x-none" sz="900" dirty="0"/>
              <a:t> Thousand Oaks, CA: Sage Publications. </a:t>
            </a:r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xmlns="" val="37945674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8006A7-2BBA-4AC2-8780-BA1090C38D8E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grpSp>
        <p:nvGrpSpPr>
          <p:cNvPr id="3" name="Group 67"/>
          <p:cNvGrpSpPr/>
          <p:nvPr/>
        </p:nvGrpSpPr>
        <p:grpSpPr>
          <a:xfrm>
            <a:off x="1371600" y="918519"/>
            <a:ext cx="6661942" cy="4948881"/>
            <a:chOff x="1110458" y="1754189"/>
            <a:chExt cx="6661942" cy="4473575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110458" y="1754189"/>
              <a:ext cx="6573838" cy="44735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H="1" flipV="1">
              <a:off x="5621337" y="1828800"/>
              <a:ext cx="614363" cy="8175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6354762" y="2905125"/>
              <a:ext cx="201613" cy="16192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6816725" y="1952625"/>
              <a:ext cx="495300" cy="4730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022975" y="2425700"/>
              <a:ext cx="1714500" cy="1665288"/>
            </a:xfrm>
            <a:custGeom>
              <a:avLst/>
              <a:gdLst>
                <a:gd name="T0" fmla="*/ 760 w 1080"/>
                <a:gd name="T1" fmla="*/ 38 h 1049"/>
                <a:gd name="T2" fmla="*/ 823 w 1080"/>
                <a:gd name="T3" fmla="*/ 38 h 1049"/>
                <a:gd name="T4" fmla="*/ 906 w 1080"/>
                <a:gd name="T5" fmla="*/ 83 h 1049"/>
                <a:gd name="T6" fmla="*/ 1079 w 1080"/>
                <a:gd name="T7" fmla="*/ 325 h 1049"/>
                <a:gd name="T8" fmla="*/ 1073 w 1080"/>
                <a:gd name="T9" fmla="*/ 434 h 1049"/>
                <a:gd name="T10" fmla="*/ 955 w 1080"/>
                <a:gd name="T11" fmla="*/ 518 h 1049"/>
                <a:gd name="T12" fmla="*/ 858 w 1080"/>
                <a:gd name="T13" fmla="*/ 582 h 1049"/>
                <a:gd name="T14" fmla="*/ 737 w 1080"/>
                <a:gd name="T15" fmla="*/ 441 h 1049"/>
                <a:gd name="T16" fmla="*/ 784 w 1080"/>
                <a:gd name="T17" fmla="*/ 403 h 1049"/>
                <a:gd name="T18" fmla="*/ 823 w 1080"/>
                <a:gd name="T19" fmla="*/ 373 h 1049"/>
                <a:gd name="T20" fmla="*/ 741 w 1080"/>
                <a:gd name="T21" fmla="*/ 251 h 1049"/>
                <a:gd name="T22" fmla="*/ 510 w 1080"/>
                <a:gd name="T23" fmla="*/ 403 h 1049"/>
                <a:gd name="T24" fmla="*/ 735 w 1080"/>
                <a:gd name="T25" fmla="*/ 700 h 1049"/>
                <a:gd name="T26" fmla="*/ 927 w 1080"/>
                <a:gd name="T27" fmla="*/ 564 h 1049"/>
                <a:gd name="T28" fmla="*/ 926 w 1080"/>
                <a:gd name="T29" fmla="*/ 1048 h 1049"/>
                <a:gd name="T30" fmla="*/ 439 w 1080"/>
                <a:gd name="T31" fmla="*/ 1048 h 1049"/>
                <a:gd name="T32" fmla="*/ 437 w 1080"/>
                <a:gd name="T33" fmla="*/ 320 h 1049"/>
                <a:gd name="T34" fmla="*/ 325 w 1080"/>
                <a:gd name="T35" fmla="*/ 390 h 1049"/>
                <a:gd name="T36" fmla="*/ 226 w 1080"/>
                <a:gd name="T37" fmla="*/ 390 h 1049"/>
                <a:gd name="T38" fmla="*/ 215 w 1080"/>
                <a:gd name="T39" fmla="*/ 376 h 1049"/>
                <a:gd name="T40" fmla="*/ 141 w 1080"/>
                <a:gd name="T41" fmla="*/ 277 h 1049"/>
                <a:gd name="T42" fmla="*/ 0 w 1080"/>
                <a:gd name="T43" fmla="*/ 105 h 1049"/>
                <a:gd name="T44" fmla="*/ 160 w 1080"/>
                <a:gd name="T45" fmla="*/ 0 h 1049"/>
                <a:gd name="T46" fmla="*/ 261 w 1080"/>
                <a:gd name="T47" fmla="*/ 130 h 1049"/>
                <a:gd name="T48" fmla="*/ 289 w 1080"/>
                <a:gd name="T49" fmla="*/ 155 h 1049"/>
                <a:gd name="T50" fmla="*/ 493 w 1080"/>
                <a:gd name="T51" fmla="*/ 38 h 1049"/>
                <a:gd name="T52" fmla="*/ 577 w 1080"/>
                <a:gd name="T53" fmla="*/ 38 h 1049"/>
                <a:gd name="T54" fmla="*/ 760 w 1080"/>
                <a:gd name="T55" fmla="*/ 3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80" h="1049">
                  <a:moveTo>
                    <a:pt x="760" y="38"/>
                  </a:moveTo>
                  <a:lnTo>
                    <a:pt x="823" y="38"/>
                  </a:lnTo>
                  <a:lnTo>
                    <a:pt x="906" y="83"/>
                  </a:lnTo>
                  <a:lnTo>
                    <a:pt x="1079" y="325"/>
                  </a:lnTo>
                  <a:lnTo>
                    <a:pt x="1073" y="434"/>
                  </a:lnTo>
                  <a:lnTo>
                    <a:pt x="955" y="518"/>
                  </a:lnTo>
                  <a:lnTo>
                    <a:pt x="858" y="582"/>
                  </a:lnTo>
                  <a:lnTo>
                    <a:pt x="737" y="441"/>
                  </a:lnTo>
                  <a:lnTo>
                    <a:pt x="784" y="403"/>
                  </a:lnTo>
                  <a:lnTo>
                    <a:pt x="823" y="373"/>
                  </a:lnTo>
                  <a:lnTo>
                    <a:pt x="741" y="251"/>
                  </a:lnTo>
                  <a:lnTo>
                    <a:pt x="510" y="403"/>
                  </a:lnTo>
                  <a:lnTo>
                    <a:pt x="735" y="700"/>
                  </a:lnTo>
                  <a:lnTo>
                    <a:pt x="927" y="564"/>
                  </a:lnTo>
                  <a:lnTo>
                    <a:pt x="926" y="1048"/>
                  </a:lnTo>
                  <a:lnTo>
                    <a:pt x="439" y="1048"/>
                  </a:lnTo>
                  <a:lnTo>
                    <a:pt x="437" y="320"/>
                  </a:lnTo>
                  <a:lnTo>
                    <a:pt x="325" y="390"/>
                  </a:lnTo>
                  <a:lnTo>
                    <a:pt x="226" y="390"/>
                  </a:lnTo>
                  <a:lnTo>
                    <a:pt x="215" y="376"/>
                  </a:lnTo>
                  <a:lnTo>
                    <a:pt x="141" y="277"/>
                  </a:lnTo>
                  <a:lnTo>
                    <a:pt x="0" y="105"/>
                  </a:lnTo>
                  <a:lnTo>
                    <a:pt x="160" y="0"/>
                  </a:lnTo>
                  <a:lnTo>
                    <a:pt x="261" y="130"/>
                  </a:lnTo>
                  <a:lnTo>
                    <a:pt x="289" y="155"/>
                  </a:lnTo>
                  <a:lnTo>
                    <a:pt x="493" y="38"/>
                  </a:lnTo>
                  <a:lnTo>
                    <a:pt x="577" y="38"/>
                  </a:lnTo>
                  <a:lnTo>
                    <a:pt x="760" y="38"/>
                  </a:ln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7570787" y="2909887"/>
              <a:ext cx="201613" cy="220663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Arc 11"/>
            <p:cNvSpPr>
              <a:spLocks/>
            </p:cNvSpPr>
            <p:nvPr/>
          </p:nvSpPr>
          <p:spPr bwMode="auto">
            <a:xfrm>
              <a:off x="6950075" y="2474912"/>
              <a:ext cx="280988" cy="109538"/>
            </a:xfrm>
            <a:custGeom>
              <a:avLst/>
              <a:gdLst>
                <a:gd name="G0" fmla="+- 21600 0 0"/>
                <a:gd name="G1" fmla="+- 322 0 0"/>
                <a:gd name="G2" fmla="+- 21600 0 0"/>
                <a:gd name="T0" fmla="*/ 43198 w 43200"/>
                <a:gd name="T1" fmla="*/ 0 h 21922"/>
                <a:gd name="T2" fmla="*/ 2 w 43200"/>
                <a:gd name="T3" fmla="*/ 4 h 21922"/>
                <a:gd name="T4" fmla="*/ 21600 w 43200"/>
                <a:gd name="T5" fmla="*/ 322 h 21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922" fill="none" extrusionOk="0">
                  <a:moveTo>
                    <a:pt x="43197" y="0"/>
                  </a:moveTo>
                  <a:cubicBezTo>
                    <a:pt x="43199" y="107"/>
                    <a:pt x="43200" y="214"/>
                    <a:pt x="43200" y="322"/>
                  </a:cubicBezTo>
                  <a:cubicBezTo>
                    <a:pt x="43200" y="12251"/>
                    <a:pt x="33529" y="21922"/>
                    <a:pt x="21600" y="21922"/>
                  </a:cubicBezTo>
                  <a:cubicBezTo>
                    <a:pt x="9670" y="21922"/>
                    <a:pt x="0" y="12251"/>
                    <a:pt x="0" y="322"/>
                  </a:cubicBezTo>
                  <a:cubicBezTo>
                    <a:pt x="-1" y="215"/>
                    <a:pt x="0" y="109"/>
                    <a:pt x="2" y="4"/>
                  </a:cubicBezTo>
                </a:path>
                <a:path w="43200" h="21922" stroke="0" extrusionOk="0">
                  <a:moveTo>
                    <a:pt x="43197" y="0"/>
                  </a:moveTo>
                  <a:cubicBezTo>
                    <a:pt x="43199" y="107"/>
                    <a:pt x="43200" y="214"/>
                    <a:pt x="43200" y="322"/>
                  </a:cubicBezTo>
                  <a:cubicBezTo>
                    <a:pt x="43200" y="12251"/>
                    <a:pt x="33529" y="21922"/>
                    <a:pt x="21600" y="21922"/>
                  </a:cubicBezTo>
                  <a:cubicBezTo>
                    <a:pt x="9670" y="21922"/>
                    <a:pt x="0" y="12251"/>
                    <a:pt x="0" y="322"/>
                  </a:cubicBezTo>
                  <a:cubicBezTo>
                    <a:pt x="-1" y="215"/>
                    <a:pt x="0" y="109"/>
                    <a:pt x="2" y="4"/>
                  </a:cubicBezTo>
                  <a:lnTo>
                    <a:pt x="21600" y="32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rc 12"/>
            <p:cNvSpPr>
              <a:spLocks/>
            </p:cNvSpPr>
            <p:nvPr/>
          </p:nvSpPr>
          <p:spPr bwMode="auto">
            <a:xfrm>
              <a:off x="7229475" y="2481262"/>
              <a:ext cx="239713" cy="169863"/>
            </a:xfrm>
            <a:custGeom>
              <a:avLst/>
              <a:gdLst>
                <a:gd name="G0" fmla="+- 15351 0 0"/>
                <a:gd name="G1" fmla="+- 21600 0 0"/>
                <a:gd name="G2" fmla="+- 21600 0 0"/>
                <a:gd name="T0" fmla="*/ 0 w 36951"/>
                <a:gd name="T1" fmla="*/ 6404 h 36443"/>
                <a:gd name="T2" fmla="*/ 31043 w 36951"/>
                <a:gd name="T3" fmla="*/ 36443 h 36443"/>
                <a:gd name="T4" fmla="*/ 15351 w 36951"/>
                <a:gd name="T5" fmla="*/ 21600 h 36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951" h="36443" fill="none" extrusionOk="0">
                  <a:moveTo>
                    <a:pt x="0" y="6404"/>
                  </a:moveTo>
                  <a:cubicBezTo>
                    <a:pt x="4057" y="2305"/>
                    <a:pt x="9584" y="-1"/>
                    <a:pt x="15351" y="0"/>
                  </a:cubicBezTo>
                  <a:cubicBezTo>
                    <a:pt x="27280" y="0"/>
                    <a:pt x="36951" y="9670"/>
                    <a:pt x="36951" y="21600"/>
                  </a:cubicBezTo>
                  <a:cubicBezTo>
                    <a:pt x="36951" y="27120"/>
                    <a:pt x="34836" y="32432"/>
                    <a:pt x="31043" y="36443"/>
                  </a:cubicBezTo>
                </a:path>
                <a:path w="36951" h="36443" stroke="0" extrusionOk="0">
                  <a:moveTo>
                    <a:pt x="0" y="6404"/>
                  </a:moveTo>
                  <a:cubicBezTo>
                    <a:pt x="4057" y="2305"/>
                    <a:pt x="9584" y="-1"/>
                    <a:pt x="15351" y="0"/>
                  </a:cubicBezTo>
                  <a:cubicBezTo>
                    <a:pt x="27280" y="0"/>
                    <a:pt x="36951" y="9670"/>
                    <a:pt x="36951" y="21600"/>
                  </a:cubicBezTo>
                  <a:cubicBezTo>
                    <a:pt x="36951" y="27120"/>
                    <a:pt x="34836" y="32432"/>
                    <a:pt x="31043" y="36443"/>
                  </a:cubicBezTo>
                  <a:lnTo>
                    <a:pt x="15351" y="2160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6376991" y="4257675"/>
              <a:ext cx="984251" cy="1758950"/>
              <a:chOff x="4141" y="2464"/>
              <a:chExt cx="620" cy="1108"/>
            </a:xfrm>
          </p:grpSpPr>
          <p:grpSp>
            <p:nvGrpSpPr>
              <p:cNvPr id="6" name="Group 14"/>
              <p:cNvGrpSpPr>
                <a:grpSpLocks/>
              </p:cNvGrpSpPr>
              <p:nvPr/>
            </p:nvGrpSpPr>
            <p:grpSpPr bwMode="auto">
              <a:xfrm>
                <a:off x="4141" y="2812"/>
                <a:ext cx="620" cy="760"/>
                <a:chOff x="4141" y="2812"/>
                <a:chExt cx="620" cy="760"/>
              </a:xfrm>
            </p:grpSpPr>
            <p:sp>
              <p:nvSpPr>
                <p:cNvPr id="17" name="Rectangle 16"/>
                <p:cNvSpPr>
                  <a:spLocks noChangeArrowheads="1"/>
                </p:cNvSpPr>
                <p:nvPr/>
              </p:nvSpPr>
              <p:spPr bwMode="auto">
                <a:xfrm>
                  <a:off x="4246" y="2812"/>
                  <a:ext cx="414" cy="1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Rectangle 17"/>
                <p:cNvSpPr>
                  <a:spLocks noChangeArrowheads="1"/>
                </p:cNvSpPr>
                <p:nvPr/>
              </p:nvSpPr>
              <p:spPr bwMode="auto">
                <a:xfrm>
                  <a:off x="4141" y="2918"/>
                  <a:ext cx="619" cy="6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Arc 17"/>
                <p:cNvSpPr>
                  <a:spLocks/>
                </p:cNvSpPr>
                <p:nvPr/>
              </p:nvSpPr>
              <p:spPr bwMode="auto">
                <a:xfrm>
                  <a:off x="4142" y="2814"/>
                  <a:ext cx="110" cy="127"/>
                </a:xfrm>
                <a:custGeom>
                  <a:avLst/>
                  <a:gdLst>
                    <a:gd name="G0" fmla="+- 21597 0 0"/>
                    <a:gd name="G1" fmla="+- 21592 0 0"/>
                    <a:gd name="G2" fmla="+- 21600 0 0"/>
                    <a:gd name="T0" fmla="*/ 0 w 21597"/>
                    <a:gd name="T1" fmla="*/ 21253 h 21592"/>
                    <a:gd name="T2" fmla="*/ 21010 w 21597"/>
                    <a:gd name="T3" fmla="*/ 0 h 21592"/>
                    <a:gd name="T4" fmla="*/ 21597 w 21597"/>
                    <a:gd name="T5" fmla="*/ 21592 h 215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2" fill="none" extrusionOk="0">
                      <a:moveTo>
                        <a:pt x="-1" y="21252"/>
                      </a:moveTo>
                      <a:cubicBezTo>
                        <a:pt x="181" y="9685"/>
                        <a:pt x="9444" y="314"/>
                        <a:pt x="21009" y="-1"/>
                      </a:cubicBezTo>
                    </a:path>
                    <a:path w="21597" h="21592" stroke="0" extrusionOk="0">
                      <a:moveTo>
                        <a:pt x="-1" y="21252"/>
                      </a:moveTo>
                      <a:cubicBezTo>
                        <a:pt x="181" y="9685"/>
                        <a:pt x="9444" y="314"/>
                        <a:pt x="21009" y="-1"/>
                      </a:cubicBezTo>
                      <a:lnTo>
                        <a:pt x="21597" y="2159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Arc 18"/>
                <p:cNvSpPr>
                  <a:spLocks/>
                </p:cNvSpPr>
                <p:nvPr/>
              </p:nvSpPr>
              <p:spPr bwMode="auto">
                <a:xfrm>
                  <a:off x="4648" y="2814"/>
                  <a:ext cx="113" cy="12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" name="Oval 19"/>
              <p:cNvSpPr>
                <a:spLocks noChangeArrowheads="1"/>
              </p:cNvSpPr>
              <p:nvPr/>
            </p:nvSpPr>
            <p:spPr bwMode="auto">
              <a:xfrm>
                <a:off x="4283" y="2464"/>
                <a:ext cx="330" cy="310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" name="Group 20"/>
            <p:cNvGrpSpPr>
              <a:grpSpLocks/>
            </p:cNvGrpSpPr>
            <p:nvPr/>
          </p:nvGrpSpPr>
          <p:grpSpPr bwMode="auto">
            <a:xfrm>
              <a:off x="5348288" y="3768725"/>
              <a:ext cx="992188" cy="1763713"/>
              <a:chOff x="3493" y="2156"/>
              <a:chExt cx="625" cy="1111"/>
            </a:xfrm>
          </p:grpSpPr>
          <p:grpSp>
            <p:nvGrpSpPr>
              <p:cNvPr id="15" name="Group 21"/>
              <p:cNvGrpSpPr>
                <a:grpSpLocks/>
              </p:cNvGrpSpPr>
              <p:nvPr/>
            </p:nvGrpSpPr>
            <p:grpSpPr bwMode="auto">
              <a:xfrm>
                <a:off x="3493" y="2504"/>
                <a:ext cx="625" cy="763"/>
                <a:chOff x="3493" y="2504"/>
                <a:chExt cx="625" cy="763"/>
              </a:xfrm>
            </p:grpSpPr>
            <p:sp>
              <p:nvSpPr>
                <p:cNvPr id="24" name="Rectangle 23"/>
                <p:cNvSpPr>
                  <a:spLocks noChangeArrowheads="1"/>
                </p:cNvSpPr>
                <p:nvPr/>
              </p:nvSpPr>
              <p:spPr bwMode="auto">
                <a:xfrm>
                  <a:off x="3601" y="2504"/>
                  <a:ext cx="413" cy="159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Rectangle 24"/>
                <p:cNvSpPr>
                  <a:spLocks noChangeArrowheads="1"/>
                </p:cNvSpPr>
                <p:nvPr/>
              </p:nvSpPr>
              <p:spPr bwMode="auto">
                <a:xfrm>
                  <a:off x="3493" y="2614"/>
                  <a:ext cx="625" cy="653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Arc 24"/>
                <p:cNvSpPr>
                  <a:spLocks/>
                </p:cNvSpPr>
                <p:nvPr/>
              </p:nvSpPr>
              <p:spPr bwMode="auto">
                <a:xfrm>
                  <a:off x="3495" y="2505"/>
                  <a:ext cx="112" cy="130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66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Arc 25"/>
                <p:cNvSpPr>
                  <a:spLocks/>
                </p:cNvSpPr>
                <p:nvPr/>
              </p:nvSpPr>
              <p:spPr bwMode="auto">
                <a:xfrm>
                  <a:off x="4003" y="2510"/>
                  <a:ext cx="115" cy="129"/>
                </a:xfrm>
                <a:custGeom>
                  <a:avLst/>
                  <a:gdLst>
                    <a:gd name="G0" fmla="+- 379 0 0"/>
                    <a:gd name="G1" fmla="+- 21600 0 0"/>
                    <a:gd name="G2" fmla="+- 21600 0 0"/>
                    <a:gd name="T0" fmla="*/ 0 w 21976"/>
                    <a:gd name="T1" fmla="*/ 3 h 21600"/>
                    <a:gd name="T2" fmla="*/ 21976 w 21976"/>
                    <a:gd name="T3" fmla="*/ 21259 h 21600"/>
                    <a:gd name="T4" fmla="*/ 379 w 2197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976" h="21600" fill="none" extrusionOk="0">
                      <a:moveTo>
                        <a:pt x="0" y="3"/>
                      </a:moveTo>
                      <a:cubicBezTo>
                        <a:pt x="126" y="1"/>
                        <a:pt x="252" y="-1"/>
                        <a:pt x="379" y="0"/>
                      </a:cubicBezTo>
                      <a:cubicBezTo>
                        <a:pt x="12175" y="0"/>
                        <a:pt x="21790" y="9464"/>
                        <a:pt x="21976" y="21258"/>
                      </a:cubicBezTo>
                    </a:path>
                    <a:path w="21976" h="21600" stroke="0" extrusionOk="0">
                      <a:moveTo>
                        <a:pt x="0" y="3"/>
                      </a:moveTo>
                      <a:cubicBezTo>
                        <a:pt x="126" y="1"/>
                        <a:pt x="252" y="-1"/>
                        <a:pt x="379" y="0"/>
                      </a:cubicBezTo>
                      <a:cubicBezTo>
                        <a:pt x="12175" y="0"/>
                        <a:pt x="21790" y="9464"/>
                        <a:pt x="21976" y="21258"/>
                      </a:cubicBezTo>
                      <a:lnTo>
                        <a:pt x="379" y="2160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3" name="Oval 26"/>
              <p:cNvSpPr>
                <a:spLocks noChangeArrowheads="1"/>
              </p:cNvSpPr>
              <p:nvPr/>
            </p:nvSpPr>
            <p:spPr bwMode="auto">
              <a:xfrm>
                <a:off x="3638" y="2156"/>
                <a:ext cx="332" cy="314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" name="Group 27"/>
            <p:cNvGrpSpPr>
              <a:grpSpLocks/>
            </p:cNvGrpSpPr>
            <p:nvPr/>
          </p:nvGrpSpPr>
          <p:grpSpPr bwMode="auto">
            <a:xfrm>
              <a:off x="2359025" y="3768725"/>
              <a:ext cx="984250" cy="1763713"/>
              <a:chOff x="1610" y="2156"/>
              <a:chExt cx="620" cy="1111"/>
            </a:xfrm>
          </p:grpSpPr>
          <p:grpSp>
            <p:nvGrpSpPr>
              <p:cNvPr id="22" name="Group 28"/>
              <p:cNvGrpSpPr>
                <a:grpSpLocks/>
              </p:cNvGrpSpPr>
              <p:nvPr/>
            </p:nvGrpSpPr>
            <p:grpSpPr bwMode="auto">
              <a:xfrm>
                <a:off x="1610" y="2504"/>
                <a:ext cx="620" cy="763"/>
                <a:chOff x="1610" y="2504"/>
                <a:chExt cx="620" cy="763"/>
              </a:xfrm>
            </p:grpSpPr>
            <p:sp>
              <p:nvSpPr>
                <p:cNvPr id="31" name="Rectangle 30"/>
                <p:cNvSpPr>
                  <a:spLocks noChangeArrowheads="1"/>
                </p:cNvSpPr>
                <p:nvPr/>
              </p:nvSpPr>
              <p:spPr bwMode="auto">
                <a:xfrm>
                  <a:off x="1717" y="2504"/>
                  <a:ext cx="413" cy="159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Rectangle 31"/>
                <p:cNvSpPr>
                  <a:spLocks noChangeArrowheads="1"/>
                </p:cNvSpPr>
                <p:nvPr/>
              </p:nvSpPr>
              <p:spPr bwMode="auto">
                <a:xfrm>
                  <a:off x="1610" y="2614"/>
                  <a:ext cx="620" cy="653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Arc 31"/>
                <p:cNvSpPr>
                  <a:spLocks/>
                </p:cNvSpPr>
                <p:nvPr/>
              </p:nvSpPr>
              <p:spPr bwMode="auto">
                <a:xfrm>
                  <a:off x="1612" y="2505"/>
                  <a:ext cx="112" cy="130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66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Arc 32"/>
                <p:cNvSpPr>
                  <a:spLocks/>
                </p:cNvSpPr>
                <p:nvPr/>
              </p:nvSpPr>
              <p:spPr bwMode="auto">
                <a:xfrm>
                  <a:off x="2117" y="2510"/>
                  <a:ext cx="112" cy="129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597"/>
                    <a:gd name="T1" fmla="*/ 0 h 21600"/>
                    <a:gd name="T2" fmla="*/ 21597 w 21597"/>
                    <a:gd name="T3" fmla="*/ 21259 h 21600"/>
                    <a:gd name="T4" fmla="*/ 0 w 2159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600" fill="none" extrusionOk="0">
                      <a:moveTo>
                        <a:pt x="-1" y="0"/>
                      </a:moveTo>
                      <a:cubicBezTo>
                        <a:pt x="11796" y="0"/>
                        <a:pt x="21411" y="9464"/>
                        <a:pt x="21597" y="21258"/>
                      </a:cubicBezTo>
                    </a:path>
                    <a:path w="21597" h="21600" stroke="0" extrusionOk="0">
                      <a:moveTo>
                        <a:pt x="-1" y="0"/>
                      </a:moveTo>
                      <a:cubicBezTo>
                        <a:pt x="11796" y="0"/>
                        <a:pt x="21411" y="9464"/>
                        <a:pt x="21597" y="2125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0" name="Oval 33"/>
              <p:cNvSpPr>
                <a:spLocks noChangeArrowheads="1"/>
              </p:cNvSpPr>
              <p:nvPr/>
            </p:nvSpPr>
            <p:spPr bwMode="auto">
              <a:xfrm>
                <a:off x="1755" y="2156"/>
                <a:ext cx="331" cy="314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" name="Group 34"/>
            <p:cNvGrpSpPr>
              <a:grpSpLocks/>
            </p:cNvGrpSpPr>
            <p:nvPr/>
          </p:nvGrpSpPr>
          <p:grpSpPr bwMode="auto">
            <a:xfrm>
              <a:off x="1303338" y="4257675"/>
              <a:ext cx="984250" cy="1758950"/>
              <a:chOff x="945" y="2464"/>
              <a:chExt cx="620" cy="1108"/>
            </a:xfrm>
          </p:grpSpPr>
          <p:sp>
            <p:nvSpPr>
              <p:cNvPr id="36" name="Oval 35"/>
              <p:cNvSpPr>
                <a:spLocks noChangeArrowheads="1"/>
              </p:cNvSpPr>
              <p:nvPr/>
            </p:nvSpPr>
            <p:spPr bwMode="auto">
              <a:xfrm>
                <a:off x="1089" y="2464"/>
                <a:ext cx="331" cy="310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9" name="Group 36"/>
              <p:cNvGrpSpPr>
                <a:grpSpLocks/>
              </p:cNvGrpSpPr>
              <p:nvPr/>
            </p:nvGrpSpPr>
            <p:grpSpPr bwMode="auto">
              <a:xfrm>
                <a:off x="945" y="2812"/>
                <a:ext cx="620" cy="760"/>
                <a:chOff x="945" y="2812"/>
                <a:chExt cx="620" cy="760"/>
              </a:xfrm>
            </p:grpSpPr>
            <p:sp>
              <p:nvSpPr>
                <p:cNvPr id="38" name="Rectangle 37"/>
                <p:cNvSpPr>
                  <a:spLocks noChangeArrowheads="1"/>
                </p:cNvSpPr>
                <p:nvPr/>
              </p:nvSpPr>
              <p:spPr bwMode="auto">
                <a:xfrm>
                  <a:off x="1053" y="2812"/>
                  <a:ext cx="413" cy="154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Rectangle 38"/>
                <p:cNvSpPr>
                  <a:spLocks noChangeArrowheads="1"/>
                </p:cNvSpPr>
                <p:nvPr/>
              </p:nvSpPr>
              <p:spPr bwMode="auto">
                <a:xfrm>
                  <a:off x="945" y="2918"/>
                  <a:ext cx="620" cy="654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Arc 39"/>
                <p:cNvSpPr>
                  <a:spLocks/>
                </p:cNvSpPr>
                <p:nvPr/>
              </p:nvSpPr>
              <p:spPr bwMode="auto">
                <a:xfrm>
                  <a:off x="946" y="2814"/>
                  <a:ext cx="112" cy="127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58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57"/>
                      </a:moveTo>
                      <a:cubicBezTo>
                        <a:pt x="182" y="9611"/>
                        <a:pt x="9566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57"/>
                      </a:moveTo>
                      <a:cubicBezTo>
                        <a:pt x="182" y="9611"/>
                        <a:pt x="9566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Arc 40"/>
                <p:cNvSpPr>
                  <a:spLocks/>
                </p:cNvSpPr>
                <p:nvPr/>
              </p:nvSpPr>
              <p:spPr bwMode="auto">
                <a:xfrm>
                  <a:off x="1451" y="2814"/>
                  <a:ext cx="113" cy="128"/>
                </a:xfrm>
                <a:custGeom>
                  <a:avLst/>
                  <a:gdLst>
                    <a:gd name="G0" fmla="+- 0 0 0"/>
                    <a:gd name="G1" fmla="+- 21599 0 0"/>
                    <a:gd name="G2" fmla="+- 21600 0 0"/>
                    <a:gd name="T0" fmla="*/ 191 w 21600"/>
                    <a:gd name="T1" fmla="*/ 0 h 21599"/>
                    <a:gd name="T2" fmla="*/ 21600 w 21600"/>
                    <a:gd name="T3" fmla="*/ 21599 h 21599"/>
                    <a:gd name="T4" fmla="*/ 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191" y="-1"/>
                      </a:moveTo>
                      <a:cubicBezTo>
                        <a:pt x="12045" y="104"/>
                        <a:pt x="21600" y="9744"/>
                        <a:pt x="21600" y="21599"/>
                      </a:cubicBezTo>
                    </a:path>
                    <a:path w="21600" h="21599" stroke="0" extrusionOk="0">
                      <a:moveTo>
                        <a:pt x="191" y="-1"/>
                      </a:moveTo>
                      <a:cubicBezTo>
                        <a:pt x="12045" y="104"/>
                        <a:pt x="21600" y="9744"/>
                        <a:pt x="21600" y="21599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228725" y="4279900"/>
              <a:ext cx="6172200" cy="1736725"/>
            </a:xfrm>
            <a:custGeom>
              <a:avLst/>
              <a:gdLst>
                <a:gd name="T0" fmla="*/ 0 w 3888"/>
                <a:gd name="T1" fmla="*/ 1093 h 1094"/>
                <a:gd name="T2" fmla="*/ 1386 w 3888"/>
                <a:gd name="T3" fmla="*/ 0 h 1094"/>
                <a:gd name="T4" fmla="*/ 2444 w 3888"/>
                <a:gd name="T5" fmla="*/ 0 h 1094"/>
                <a:gd name="T6" fmla="*/ 3887 w 3888"/>
                <a:gd name="T7" fmla="*/ 1093 h 1094"/>
                <a:gd name="T8" fmla="*/ 0 w 3888"/>
                <a:gd name="T9" fmla="*/ 1093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88" h="1094">
                  <a:moveTo>
                    <a:pt x="0" y="1093"/>
                  </a:moveTo>
                  <a:lnTo>
                    <a:pt x="1386" y="0"/>
                  </a:lnTo>
                  <a:lnTo>
                    <a:pt x="2444" y="0"/>
                  </a:lnTo>
                  <a:lnTo>
                    <a:pt x="3887" y="1093"/>
                  </a:lnTo>
                  <a:lnTo>
                    <a:pt x="0" y="1093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5" name="Group 42"/>
            <p:cNvGrpSpPr>
              <a:grpSpLocks/>
            </p:cNvGrpSpPr>
            <p:nvPr/>
          </p:nvGrpSpPr>
          <p:grpSpPr bwMode="auto">
            <a:xfrm>
              <a:off x="4286252" y="4425950"/>
              <a:ext cx="1225551" cy="1797050"/>
              <a:chOff x="2824" y="2570"/>
              <a:chExt cx="772" cy="1132"/>
            </a:xfrm>
          </p:grpSpPr>
          <p:sp>
            <p:nvSpPr>
              <p:cNvPr id="44" name="Oval 43"/>
              <p:cNvSpPr>
                <a:spLocks noChangeArrowheads="1"/>
              </p:cNvSpPr>
              <p:nvPr/>
            </p:nvSpPr>
            <p:spPr bwMode="auto">
              <a:xfrm>
                <a:off x="3002" y="2570"/>
                <a:ext cx="408" cy="378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" name="Group 44"/>
              <p:cNvGrpSpPr>
                <a:grpSpLocks/>
              </p:cNvGrpSpPr>
              <p:nvPr/>
            </p:nvGrpSpPr>
            <p:grpSpPr bwMode="auto">
              <a:xfrm>
                <a:off x="2824" y="2990"/>
                <a:ext cx="772" cy="712"/>
                <a:chOff x="2824" y="2990"/>
                <a:chExt cx="772" cy="712"/>
              </a:xfrm>
            </p:grpSpPr>
            <p:sp>
              <p:nvSpPr>
                <p:cNvPr id="46" name="Rectangle 45"/>
                <p:cNvSpPr>
                  <a:spLocks noChangeArrowheads="1"/>
                </p:cNvSpPr>
                <p:nvPr/>
              </p:nvSpPr>
              <p:spPr bwMode="auto">
                <a:xfrm>
                  <a:off x="2953" y="2992"/>
                  <a:ext cx="508" cy="18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Rectangle 46"/>
                <p:cNvSpPr>
                  <a:spLocks noChangeArrowheads="1"/>
                </p:cNvSpPr>
                <p:nvPr/>
              </p:nvSpPr>
              <p:spPr bwMode="auto">
                <a:xfrm>
                  <a:off x="2826" y="3126"/>
                  <a:ext cx="769" cy="5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Arc 47"/>
                <p:cNvSpPr>
                  <a:spLocks/>
                </p:cNvSpPr>
                <p:nvPr/>
              </p:nvSpPr>
              <p:spPr bwMode="auto">
                <a:xfrm>
                  <a:off x="2824" y="2993"/>
                  <a:ext cx="140" cy="155"/>
                </a:xfrm>
                <a:custGeom>
                  <a:avLst/>
                  <a:gdLst>
                    <a:gd name="G0" fmla="+- 21600 0 0"/>
                    <a:gd name="G1" fmla="+- 21598 0 0"/>
                    <a:gd name="G2" fmla="+- 21600 0 0"/>
                    <a:gd name="T0" fmla="*/ 0 w 21600"/>
                    <a:gd name="T1" fmla="*/ 21598 h 21598"/>
                    <a:gd name="T2" fmla="*/ 21290 w 21600"/>
                    <a:gd name="T3" fmla="*/ 0 h 21598"/>
                    <a:gd name="T4" fmla="*/ 21600 w 21600"/>
                    <a:gd name="T5" fmla="*/ 21598 h 215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8" fill="none" extrusionOk="0">
                      <a:moveTo>
                        <a:pt x="0" y="21598"/>
                      </a:moveTo>
                      <a:cubicBezTo>
                        <a:pt x="0" y="9789"/>
                        <a:pt x="9482" y="169"/>
                        <a:pt x="21290" y="0"/>
                      </a:cubicBezTo>
                    </a:path>
                    <a:path w="21600" h="21598" stroke="0" extrusionOk="0">
                      <a:moveTo>
                        <a:pt x="0" y="21598"/>
                      </a:moveTo>
                      <a:cubicBezTo>
                        <a:pt x="0" y="9789"/>
                        <a:pt x="9482" y="169"/>
                        <a:pt x="21290" y="0"/>
                      </a:cubicBezTo>
                      <a:lnTo>
                        <a:pt x="21600" y="2159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Arc 48"/>
                <p:cNvSpPr>
                  <a:spLocks/>
                </p:cNvSpPr>
                <p:nvPr/>
              </p:nvSpPr>
              <p:spPr bwMode="auto">
                <a:xfrm>
                  <a:off x="3457" y="2990"/>
                  <a:ext cx="139" cy="157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461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875" y="0"/>
                        <a:pt x="21523" y="9586"/>
                        <a:pt x="21599" y="21461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875" y="0"/>
                        <a:pt x="21523" y="9586"/>
                        <a:pt x="21599" y="21461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3" name="Group 49"/>
            <p:cNvGrpSpPr>
              <a:grpSpLocks/>
            </p:cNvGrpSpPr>
            <p:nvPr/>
          </p:nvGrpSpPr>
          <p:grpSpPr bwMode="auto">
            <a:xfrm>
              <a:off x="2995613" y="4411663"/>
              <a:ext cx="1225550" cy="1797050"/>
              <a:chOff x="2011" y="2561"/>
              <a:chExt cx="772" cy="1132"/>
            </a:xfrm>
          </p:grpSpPr>
          <p:sp>
            <p:nvSpPr>
              <p:cNvPr id="51" name="Oval 50"/>
              <p:cNvSpPr>
                <a:spLocks noChangeArrowheads="1"/>
              </p:cNvSpPr>
              <p:nvPr/>
            </p:nvSpPr>
            <p:spPr bwMode="auto">
              <a:xfrm>
                <a:off x="2192" y="2561"/>
                <a:ext cx="404" cy="377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5" name="Group 51"/>
              <p:cNvGrpSpPr>
                <a:grpSpLocks/>
              </p:cNvGrpSpPr>
              <p:nvPr/>
            </p:nvGrpSpPr>
            <p:grpSpPr bwMode="auto">
              <a:xfrm>
                <a:off x="2011" y="2982"/>
                <a:ext cx="772" cy="711"/>
                <a:chOff x="2011" y="2982"/>
                <a:chExt cx="772" cy="711"/>
              </a:xfrm>
            </p:grpSpPr>
            <p:sp>
              <p:nvSpPr>
                <p:cNvPr id="53" name="Rectangle 52"/>
                <p:cNvSpPr>
                  <a:spLocks noChangeArrowheads="1"/>
                </p:cNvSpPr>
                <p:nvPr/>
              </p:nvSpPr>
              <p:spPr bwMode="auto">
                <a:xfrm>
                  <a:off x="2144" y="2982"/>
                  <a:ext cx="504" cy="187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Rectangle 53"/>
                <p:cNvSpPr>
                  <a:spLocks noChangeArrowheads="1"/>
                </p:cNvSpPr>
                <p:nvPr/>
              </p:nvSpPr>
              <p:spPr bwMode="auto">
                <a:xfrm>
                  <a:off x="2013" y="3113"/>
                  <a:ext cx="769" cy="580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Arc 54"/>
                <p:cNvSpPr>
                  <a:spLocks/>
                </p:cNvSpPr>
                <p:nvPr/>
              </p:nvSpPr>
              <p:spPr bwMode="auto">
                <a:xfrm>
                  <a:off x="2011" y="2983"/>
                  <a:ext cx="138" cy="154"/>
                </a:xfrm>
                <a:custGeom>
                  <a:avLst/>
                  <a:gdLst>
                    <a:gd name="G0" fmla="+- 21600 0 0"/>
                    <a:gd name="G1" fmla="+- 21599 0 0"/>
                    <a:gd name="G2" fmla="+- 21600 0 0"/>
                    <a:gd name="T0" fmla="*/ 0 w 21600"/>
                    <a:gd name="T1" fmla="*/ 21599 h 21599"/>
                    <a:gd name="T2" fmla="*/ 21443 w 21600"/>
                    <a:gd name="T3" fmla="*/ 0 h 21599"/>
                    <a:gd name="T4" fmla="*/ 2160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</a:path>
                    <a:path w="21600" h="21599" stroke="0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  <a:lnTo>
                        <a:pt x="21600" y="21599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Arc 55"/>
                <p:cNvSpPr>
                  <a:spLocks/>
                </p:cNvSpPr>
                <p:nvPr/>
              </p:nvSpPr>
              <p:spPr bwMode="auto">
                <a:xfrm>
                  <a:off x="2643" y="2983"/>
                  <a:ext cx="140" cy="154"/>
                </a:xfrm>
                <a:custGeom>
                  <a:avLst/>
                  <a:gdLst>
                    <a:gd name="G0" fmla="+- 156 0 0"/>
                    <a:gd name="G1" fmla="+- 21600 0 0"/>
                    <a:gd name="G2" fmla="+- 21600 0 0"/>
                    <a:gd name="T0" fmla="*/ 0 w 21756"/>
                    <a:gd name="T1" fmla="*/ 1 h 21600"/>
                    <a:gd name="T2" fmla="*/ 21756 w 21756"/>
                    <a:gd name="T3" fmla="*/ 21600 h 21600"/>
                    <a:gd name="T4" fmla="*/ 156 w 2175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756" h="21600" fill="none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</a:path>
                    <a:path w="21756" h="21600" stroke="0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  <a:lnTo>
                        <a:pt x="156" y="21600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0" name="Group 56"/>
            <p:cNvGrpSpPr>
              <a:grpSpLocks/>
            </p:cNvGrpSpPr>
            <p:nvPr/>
          </p:nvGrpSpPr>
          <p:grpSpPr bwMode="auto">
            <a:xfrm>
              <a:off x="2995613" y="4421188"/>
              <a:ext cx="1225550" cy="1797050"/>
              <a:chOff x="2011" y="2567"/>
              <a:chExt cx="772" cy="1132"/>
            </a:xfrm>
          </p:grpSpPr>
          <p:sp>
            <p:nvSpPr>
              <p:cNvPr id="58" name="Oval 57"/>
              <p:cNvSpPr>
                <a:spLocks noChangeArrowheads="1"/>
              </p:cNvSpPr>
              <p:nvPr/>
            </p:nvSpPr>
            <p:spPr bwMode="auto">
              <a:xfrm>
                <a:off x="2192" y="2567"/>
                <a:ext cx="404" cy="377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2" name="Group 58"/>
              <p:cNvGrpSpPr>
                <a:grpSpLocks/>
              </p:cNvGrpSpPr>
              <p:nvPr/>
            </p:nvGrpSpPr>
            <p:grpSpPr bwMode="auto">
              <a:xfrm>
                <a:off x="2011" y="2988"/>
                <a:ext cx="772" cy="711"/>
                <a:chOff x="2011" y="2988"/>
                <a:chExt cx="772" cy="711"/>
              </a:xfrm>
            </p:grpSpPr>
            <p:sp>
              <p:nvSpPr>
                <p:cNvPr id="60" name="Rectangle 59"/>
                <p:cNvSpPr>
                  <a:spLocks noChangeArrowheads="1"/>
                </p:cNvSpPr>
                <p:nvPr/>
              </p:nvSpPr>
              <p:spPr bwMode="auto">
                <a:xfrm>
                  <a:off x="2144" y="2988"/>
                  <a:ext cx="504" cy="18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Rectangle 60"/>
                <p:cNvSpPr>
                  <a:spLocks noChangeArrowheads="1"/>
                </p:cNvSpPr>
                <p:nvPr/>
              </p:nvSpPr>
              <p:spPr bwMode="auto">
                <a:xfrm>
                  <a:off x="2013" y="3119"/>
                  <a:ext cx="769" cy="58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Arc 61"/>
                <p:cNvSpPr>
                  <a:spLocks/>
                </p:cNvSpPr>
                <p:nvPr/>
              </p:nvSpPr>
              <p:spPr bwMode="auto">
                <a:xfrm>
                  <a:off x="2011" y="2989"/>
                  <a:ext cx="138" cy="154"/>
                </a:xfrm>
                <a:custGeom>
                  <a:avLst/>
                  <a:gdLst>
                    <a:gd name="G0" fmla="+- 21600 0 0"/>
                    <a:gd name="G1" fmla="+- 21599 0 0"/>
                    <a:gd name="G2" fmla="+- 21600 0 0"/>
                    <a:gd name="T0" fmla="*/ 0 w 21600"/>
                    <a:gd name="T1" fmla="*/ 21599 h 21599"/>
                    <a:gd name="T2" fmla="*/ 21443 w 21600"/>
                    <a:gd name="T3" fmla="*/ 0 h 21599"/>
                    <a:gd name="T4" fmla="*/ 2160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</a:path>
                    <a:path w="21600" h="21599" stroke="0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  <a:lnTo>
                        <a:pt x="21600" y="2159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Arc 62"/>
                <p:cNvSpPr>
                  <a:spLocks/>
                </p:cNvSpPr>
                <p:nvPr/>
              </p:nvSpPr>
              <p:spPr bwMode="auto">
                <a:xfrm>
                  <a:off x="2643" y="2989"/>
                  <a:ext cx="140" cy="154"/>
                </a:xfrm>
                <a:custGeom>
                  <a:avLst/>
                  <a:gdLst>
                    <a:gd name="G0" fmla="+- 156 0 0"/>
                    <a:gd name="G1" fmla="+- 21600 0 0"/>
                    <a:gd name="G2" fmla="+- 21600 0 0"/>
                    <a:gd name="T0" fmla="*/ 0 w 21756"/>
                    <a:gd name="T1" fmla="*/ 1 h 21600"/>
                    <a:gd name="T2" fmla="*/ 21756 w 21756"/>
                    <a:gd name="T3" fmla="*/ 21600 h 21600"/>
                    <a:gd name="T4" fmla="*/ 156 w 2175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756" h="21600" fill="none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</a:path>
                    <a:path w="21756" h="21600" stroke="0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  <a:lnTo>
                        <a:pt x="156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4" name="TextBox 63"/>
            <p:cNvSpPr txBox="1"/>
            <p:nvPr/>
          </p:nvSpPr>
          <p:spPr>
            <a:xfrm>
              <a:off x="1228725" y="1764306"/>
              <a:ext cx="4672804" cy="63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Sentiment Analysis</a:t>
              </a:r>
              <a:endParaRPr lang="en-US" dirty="0"/>
            </a:p>
            <a:p>
              <a:endParaRPr lang="en-US" sz="1600" dirty="0"/>
            </a:p>
          </p:txBody>
        </p:sp>
      </p:grpSp>
      <p:sp>
        <p:nvSpPr>
          <p:cNvPr id="66" name="Title 1"/>
          <p:cNvSpPr txBox="1">
            <a:spLocks/>
          </p:cNvSpPr>
          <p:nvPr/>
        </p:nvSpPr>
        <p:spPr>
          <a:xfrm>
            <a:off x="822325" y="365125"/>
            <a:ext cx="7521575" cy="5492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9pPr>
          </a:lstStyle>
          <a:p>
            <a:r>
              <a:rPr lang="en-US"/>
              <a:t>Hands-on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786607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035855-35B9-4E8F-9340-60DBCD730F32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 to access twitter: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00138"/>
            <a:ext cx="9143999" cy="4005262"/>
          </a:xfrm>
        </p:spPr>
        <p:txBody>
          <a:bodyPr/>
          <a:lstStyle/>
          <a:p>
            <a:r>
              <a:rPr lang="en-US" dirty="0"/>
              <a:t>Any data source may have data that naturally clusters together, </a:t>
            </a:r>
            <a:r>
              <a:rPr lang="en-US" dirty="0" err="1"/>
              <a:t>ie</a:t>
            </a:r>
            <a:r>
              <a:rPr lang="en-US" dirty="0"/>
              <a:t> share common attributes. </a:t>
            </a:r>
          </a:p>
          <a:p>
            <a:r>
              <a:rPr lang="en-US" dirty="0"/>
              <a:t>For example, </a:t>
            </a:r>
            <a:r>
              <a:rPr lang="en-US" dirty="0" smtClean="0"/>
              <a:t>resumes might </a:t>
            </a:r>
            <a:r>
              <a:rPr lang="en-US" dirty="0"/>
              <a:t>cluster around </a:t>
            </a:r>
            <a:r>
              <a:rPr lang="en-US" dirty="0" smtClean="0"/>
              <a:t>job titles</a:t>
            </a:r>
            <a:endParaRPr lang="en-US" dirty="0"/>
          </a:p>
          <a:p>
            <a:r>
              <a:rPr lang="en-US" smtClean="0"/>
              <a:t>Likewise</a:t>
            </a:r>
            <a:r>
              <a:rPr lang="en-US" dirty="0"/>
              <a:t>, a data source of </a:t>
            </a:r>
            <a:r>
              <a:rPr lang="en-US" dirty="0" smtClean="0"/>
              <a:t>resumes may </a:t>
            </a:r>
            <a:r>
              <a:rPr lang="en-US" dirty="0"/>
              <a:t>find a lot of </a:t>
            </a:r>
            <a:r>
              <a:rPr lang="en-US" dirty="0" smtClean="0"/>
              <a:t>people working </a:t>
            </a:r>
            <a:r>
              <a:rPr lang="en-US" dirty="0"/>
              <a:t>40 hours a week or 20</a:t>
            </a:r>
          </a:p>
          <a:p>
            <a:r>
              <a:rPr lang="en-US" dirty="0"/>
              <a:t>The idea is a large number of elements in a data set have a common </a:t>
            </a:r>
            <a:r>
              <a:rPr lang="en-US" dirty="0" smtClean="0"/>
              <a:t>characteristic</a:t>
            </a:r>
          </a:p>
          <a:p>
            <a:r>
              <a:rPr lang="en-US" dirty="0" smtClean="0"/>
              <a:t>However, we need to associate 40 hours with 40 hrs</a:t>
            </a:r>
            <a:endParaRPr lang="en-US" dirty="0"/>
          </a:p>
          <a:p>
            <a:r>
              <a:rPr lang="en-US" dirty="0"/>
              <a:t>It is a way of finding associations between documents</a:t>
            </a:r>
          </a:p>
          <a:p>
            <a:r>
              <a:rPr lang="en-US" dirty="0"/>
              <a:t>Our clustering in twitter will be a vector of tweet texts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5105400"/>
            <a:ext cx="8686800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[1] Data Science from Scratch, O'Reilly Media, Joel Grus</a:t>
            </a: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[2] Social Media Mining with R,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Packt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Publishing; (March 24, 2014) by Nathan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Danneman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Richard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Heimann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x-none" sz="900" dirty="0"/>
              <a:t>. </a:t>
            </a:r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xmlns="" val="2646493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 to access twitter: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00138"/>
            <a:ext cx="9143999" cy="4005262"/>
          </a:xfrm>
        </p:spPr>
        <p:txBody>
          <a:bodyPr/>
          <a:lstStyle/>
          <a:p>
            <a:r>
              <a:rPr lang="en-US" dirty="0"/>
              <a:t>We start by removing sparse terms from our term document matrix</a:t>
            </a:r>
          </a:p>
          <a:p>
            <a:r>
              <a:rPr lang="en-US" dirty="0"/>
              <a:t>These are terms found in only a few document</a:t>
            </a:r>
          </a:p>
          <a:p>
            <a:r>
              <a:rPr lang="en-US" dirty="0"/>
              <a:t>That way we avoid complex processing for terms unlikely to cluster</a:t>
            </a:r>
          </a:p>
          <a:p>
            <a:r>
              <a:rPr lang="en-US" dirty="0"/>
              <a:t>We will not delve into </a:t>
            </a:r>
            <a:r>
              <a:rPr lang="en-US" dirty="0" smtClean="0"/>
              <a:t>clustering algorithms using advanced </a:t>
            </a:r>
            <a:r>
              <a:rPr lang="en-US" dirty="0"/>
              <a:t>statistics </a:t>
            </a:r>
            <a:r>
              <a:rPr lang="en-US" dirty="0" smtClean="0"/>
              <a:t>but </a:t>
            </a:r>
            <a:r>
              <a:rPr lang="en-US" dirty="0"/>
              <a:t>if you are interested you can start your quest here </a:t>
            </a:r>
            <a:r>
              <a:rPr lang="en-US" sz="1600" dirty="0">
                <a:hlinkClick r:id="rId2"/>
              </a:rPr>
              <a:t>http://www.statmethods.net/advstats/cluster.html</a:t>
            </a:r>
            <a:endParaRPr lang="en-US" sz="1600" dirty="0"/>
          </a:p>
          <a:p>
            <a:r>
              <a:rPr lang="en-US" dirty="0"/>
              <a:t>Cosine similarity or similar techniques are used to determine the similarity of documents based on the clustering of terms</a:t>
            </a:r>
          </a:p>
          <a:p>
            <a:r>
              <a:rPr lang="en-US" dirty="0"/>
              <a:t>A vector is prepared with values for select terms in the corpus and then the difference is computed with other </a:t>
            </a:r>
            <a:r>
              <a:rPr lang="en-US" dirty="0" smtClean="0"/>
              <a:t>vectors</a:t>
            </a:r>
          </a:p>
          <a:p>
            <a:r>
              <a:rPr lang="en-US" dirty="0" smtClean="0"/>
              <a:t>Once the distances are computed then they can be graphed with a </a:t>
            </a:r>
            <a:r>
              <a:rPr lang="en-US" dirty="0" err="1" smtClean="0"/>
              <a:t>dendogram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5105400"/>
            <a:ext cx="8686800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[1] Data Science from Scratch, O'Reilly Media, Joel Grus</a:t>
            </a: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[2] Social Media Mining with R,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Packt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Publishing; (March 24, 2014) by Nathan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Danneman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Richard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Heimann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x-none" sz="900" dirty="0"/>
              <a:t>. </a:t>
            </a:r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xmlns="" val="21387937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 clustering </a:t>
            </a:r>
            <a:r>
              <a:rPr lang="en-US" dirty="0" err="1" smtClean="0"/>
              <a:t>dendograms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7521575" cy="728662"/>
          </a:xfrm>
        </p:spPr>
        <p:txBody>
          <a:bodyPr/>
          <a:lstStyle/>
          <a:p>
            <a:r>
              <a:rPr lang="en-US" dirty="0" smtClean="0"/>
              <a:t>Let’s say we get the following distances between resumes (sets) after we run our distance function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752600"/>
            <a:ext cx="5791200" cy="2359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14400" y="4191000"/>
            <a:ext cx="7521575" cy="72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Here B, F are closest</a:t>
            </a:r>
            <a:r>
              <a:rPr kumimoji="0" lang="en-US" sz="1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together, so we merge them and add B-F to our graph that becomes a </a:t>
            </a:r>
            <a:r>
              <a:rPr kumimoji="0" lang="en-US" sz="1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dendogram</a:t>
            </a:r>
            <a:r>
              <a:rPr kumimoji="0" lang="en-US" sz="1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 clustering </a:t>
            </a:r>
            <a:r>
              <a:rPr lang="en-US" dirty="0" err="1" smtClean="0"/>
              <a:t>dendograms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2987675" cy="728662"/>
          </a:xfrm>
        </p:spPr>
        <p:txBody>
          <a:bodyPr/>
          <a:lstStyle/>
          <a:p>
            <a:r>
              <a:rPr lang="en-US" dirty="0" smtClean="0"/>
              <a:t>We get the following start on our </a:t>
            </a:r>
            <a:r>
              <a:rPr lang="en-US" dirty="0" err="1" smtClean="0"/>
              <a:t>denodgram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09600" y="3200400"/>
            <a:ext cx="8229600" cy="72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Next, we merge</a:t>
            </a:r>
            <a:r>
              <a:rPr kumimoji="0" lang="en-US" sz="1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 and F and redo our distances to get the next closest pair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914400"/>
            <a:ext cx="251460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3733800"/>
            <a:ext cx="3514725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 clustering </a:t>
            </a:r>
            <a:r>
              <a:rPr lang="en-US" dirty="0" err="1" smtClean="0"/>
              <a:t>dendograms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7712075" cy="728662"/>
          </a:xfrm>
        </p:spPr>
        <p:txBody>
          <a:bodyPr/>
          <a:lstStyle/>
          <a:p>
            <a:r>
              <a:rPr lang="en-US" dirty="0" smtClean="0"/>
              <a:t>We get A and E as the nearest pair. We add them to the </a:t>
            </a:r>
            <a:r>
              <a:rPr lang="en-US" dirty="0" err="1" smtClean="0"/>
              <a:t>dendogram</a:t>
            </a:r>
            <a:r>
              <a:rPr lang="en-US" dirty="0" smtClean="0"/>
              <a:t> and keep iterating. Eventually we get: 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86748" y="1724984"/>
            <a:ext cx="4518852" cy="3609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245475" cy="4005262"/>
          </a:xfrm>
        </p:spPr>
        <p:txBody>
          <a:bodyPr/>
          <a:lstStyle/>
          <a:p>
            <a:r>
              <a:rPr lang="en-US" dirty="0"/>
              <a:t>Purposeful selection of tweets</a:t>
            </a:r>
          </a:p>
          <a:p>
            <a:r>
              <a:rPr lang="en-US" dirty="0"/>
              <a:t>The universe of twitter users is different than the universe of study</a:t>
            </a:r>
          </a:p>
          <a:p>
            <a:r>
              <a:rPr lang="en-US" dirty="0"/>
              <a:t>Low % of tweets both with Search and Stream APIs: %1 with search</a:t>
            </a:r>
          </a:p>
          <a:p>
            <a:r>
              <a:rPr lang="en-US" dirty="0" smtClean="0"/>
              <a:t>Analytic </a:t>
            </a:r>
            <a:r>
              <a:rPr lang="en-US" dirty="0"/>
              <a:t>natural language processing is an emerging field </a:t>
            </a:r>
            <a:r>
              <a:rPr lang="en-US" dirty="0" smtClean="0"/>
              <a:t>and can get it </a:t>
            </a:r>
            <a:r>
              <a:rPr lang="en-US" dirty="0"/>
              <a:t>wrong</a:t>
            </a:r>
          </a:p>
          <a:p>
            <a:r>
              <a:rPr lang="en-US" dirty="0"/>
              <a:t>New Coke: only the measurement of sentiment </a:t>
            </a:r>
            <a:r>
              <a:rPr lang="en-US" dirty="0" smtClean="0"/>
              <a:t>on one </a:t>
            </a:r>
            <a:r>
              <a:rPr lang="en-US" dirty="0" err="1" smtClean="0"/>
              <a:t>facror</a:t>
            </a:r>
            <a:r>
              <a:rPr lang="en-US" dirty="0" smtClean="0"/>
              <a:t> led </a:t>
            </a:r>
            <a:r>
              <a:rPr lang="en-US" dirty="0"/>
              <a:t>to a disaster. Ignored focus group findings and the process behind the acceptance</a:t>
            </a:r>
          </a:p>
          <a:p>
            <a:r>
              <a:rPr lang="en-US" dirty="0"/>
              <a:t>Text has linguistic structure and meanings of words can change from presumed meanings based on linguistic context</a:t>
            </a:r>
          </a:p>
          <a:p>
            <a:r>
              <a:rPr lang="en-US" dirty="0"/>
              <a:t>Mitigation – law of many eyeballs, understanding the risk of such data, complimenting </a:t>
            </a:r>
          </a:p>
          <a:p>
            <a:pPr marL="342900" lvl="2" indent="-342900">
              <a:spcBef>
                <a:spcPts val="800"/>
              </a:spcBef>
              <a:buClrTx/>
              <a:buNone/>
            </a:pPr>
            <a:r>
              <a:rPr lang="en-US" altLang="en-US" dirty="0"/>
              <a:t>Twitter has an advantage in that the 140 char limits makes users get to the point in a direct manner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518742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8006A7-2BBA-4AC2-8780-BA1090C38D8E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grpSp>
        <p:nvGrpSpPr>
          <p:cNvPr id="3" name="Group 67"/>
          <p:cNvGrpSpPr/>
          <p:nvPr/>
        </p:nvGrpSpPr>
        <p:grpSpPr>
          <a:xfrm>
            <a:off x="1371600" y="918519"/>
            <a:ext cx="6661942" cy="4948881"/>
            <a:chOff x="1110458" y="1754189"/>
            <a:chExt cx="6661942" cy="4473575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110458" y="1754189"/>
              <a:ext cx="6573838" cy="44735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H="1" flipV="1">
              <a:off x="5621337" y="1828800"/>
              <a:ext cx="614363" cy="8175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6354762" y="2905125"/>
              <a:ext cx="201613" cy="16192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6816725" y="1952625"/>
              <a:ext cx="495300" cy="4730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022975" y="2425700"/>
              <a:ext cx="1714500" cy="1665288"/>
            </a:xfrm>
            <a:custGeom>
              <a:avLst/>
              <a:gdLst>
                <a:gd name="T0" fmla="*/ 760 w 1080"/>
                <a:gd name="T1" fmla="*/ 38 h 1049"/>
                <a:gd name="T2" fmla="*/ 823 w 1080"/>
                <a:gd name="T3" fmla="*/ 38 h 1049"/>
                <a:gd name="T4" fmla="*/ 906 w 1080"/>
                <a:gd name="T5" fmla="*/ 83 h 1049"/>
                <a:gd name="T6" fmla="*/ 1079 w 1080"/>
                <a:gd name="T7" fmla="*/ 325 h 1049"/>
                <a:gd name="T8" fmla="*/ 1073 w 1080"/>
                <a:gd name="T9" fmla="*/ 434 h 1049"/>
                <a:gd name="T10" fmla="*/ 955 w 1080"/>
                <a:gd name="T11" fmla="*/ 518 h 1049"/>
                <a:gd name="T12" fmla="*/ 858 w 1080"/>
                <a:gd name="T13" fmla="*/ 582 h 1049"/>
                <a:gd name="T14" fmla="*/ 737 w 1080"/>
                <a:gd name="T15" fmla="*/ 441 h 1049"/>
                <a:gd name="T16" fmla="*/ 784 w 1080"/>
                <a:gd name="T17" fmla="*/ 403 h 1049"/>
                <a:gd name="T18" fmla="*/ 823 w 1080"/>
                <a:gd name="T19" fmla="*/ 373 h 1049"/>
                <a:gd name="T20" fmla="*/ 741 w 1080"/>
                <a:gd name="T21" fmla="*/ 251 h 1049"/>
                <a:gd name="T22" fmla="*/ 510 w 1080"/>
                <a:gd name="T23" fmla="*/ 403 h 1049"/>
                <a:gd name="T24" fmla="*/ 735 w 1080"/>
                <a:gd name="T25" fmla="*/ 700 h 1049"/>
                <a:gd name="T26" fmla="*/ 927 w 1080"/>
                <a:gd name="T27" fmla="*/ 564 h 1049"/>
                <a:gd name="T28" fmla="*/ 926 w 1080"/>
                <a:gd name="T29" fmla="*/ 1048 h 1049"/>
                <a:gd name="T30" fmla="*/ 439 w 1080"/>
                <a:gd name="T31" fmla="*/ 1048 h 1049"/>
                <a:gd name="T32" fmla="*/ 437 w 1080"/>
                <a:gd name="T33" fmla="*/ 320 h 1049"/>
                <a:gd name="T34" fmla="*/ 325 w 1080"/>
                <a:gd name="T35" fmla="*/ 390 h 1049"/>
                <a:gd name="T36" fmla="*/ 226 w 1080"/>
                <a:gd name="T37" fmla="*/ 390 h 1049"/>
                <a:gd name="T38" fmla="*/ 215 w 1080"/>
                <a:gd name="T39" fmla="*/ 376 h 1049"/>
                <a:gd name="T40" fmla="*/ 141 w 1080"/>
                <a:gd name="T41" fmla="*/ 277 h 1049"/>
                <a:gd name="T42" fmla="*/ 0 w 1080"/>
                <a:gd name="T43" fmla="*/ 105 h 1049"/>
                <a:gd name="T44" fmla="*/ 160 w 1080"/>
                <a:gd name="T45" fmla="*/ 0 h 1049"/>
                <a:gd name="T46" fmla="*/ 261 w 1080"/>
                <a:gd name="T47" fmla="*/ 130 h 1049"/>
                <a:gd name="T48" fmla="*/ 289 w 1080"/>
                <a:gd name="T49" fmla="*/ 155 h 1049"/>
                <a:gd name="T50" fmla="*/ 493 w 1080"/>
                <a:gd name="T51" fmla="*/ 38 h 1049"/>
                <a:gd name="T52" fmla="*/ 577 w 1080"/>
                <a:gd name="T53" fmla="*/ 38 h 1049"/>
                <a:gd name="T54" fmla="*/ 760 w 1080"/>
                <a:gd name="T55" fmla="*/ 3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80" h="1049">
                  <a:moveTo>
                    <a:pt x="760" y="38"/>
                  </a:moveTo>
                  <a:lnTo>
                    <a:pt x="823" y="38"/>
                  </a:lnTo>
                  <a:lnTo>
                    <a:pt x="906" y="83"/>
                  </a:lnTo>
                  <a:lnTo>
                    <a:pt x="1079" y="325"/>
                  </a:lnTo>
                  <a:lnTo>
                    <a:pt x="1073" y="434"/>
                  </a:lnTo>
                  <a:lnTo>
                    <a:pt x="955" y="518"/>
                  </a:lnTo>
                  <a:lnTo>
                    <a:pt x="858" y="582"/>
                  </a:lnTo>
                  <a:lnTo>
                    <a:pt x="737" y="441"/>
                  </a:lnTo>
                  <a:lnTo>
                    <a:pt x="784" y="403"/>
                  </a:lnTo>
                  <a:lnTo>
                    <a:pt x="823" y="373"/>
                  </a:lnTo>
                  <a:lnTo>
                    <a:pt x="741" y="251"/>
                  </a:lnTo>
                  <a:lnTo>
                    <a:pt x="510" y="403"/>
                  </a:lnTo>
                  <a:lnTo>
                    <a:pt x="735" y="700"/>
                  </a:lnTo>
                  <a:lnTo>
                    <a:pt x="927" y="564"/>
                  </a:lnTo>
                  <a:lnTo>
                    <a:pt x="926" y="1048"/>
                  </a:lnTo>
                  <a:lnTo>
                    <a:pt x="439" y="1048"/>
                  </a:lnTo>
                  <a:lnTo>
                    <a:pt x="437" y="320"/>
                  </a:lnTo>
                  <a:lnTo>
                    <a:pt x="325" y="390"/>
                  </a:lnTo>
                  <a:lnTo>
                    <a:pt x="226" y="390"/>
                  </a:lnTo>
                  <a:lnTo>
                    <a:pt x="215" y="376"/>
                  </a:lnTo>
                  <a:lnTo>
                    <a:pt x="141" y="277"/>
                  </a:lnTo>
                  <a:lnTo>
                    <a:pt x="0" y="105"/>
                  </a:lnTo>
                  <a:lnTo>
                    <a:pt x="160" y="0"/>
                  </a:lnTo>
                  <a:lnTo>
                    <a:pt x="261" y="130"/>
                  </a:lnTo>
                  <a:lnTo>
                    <a:pt x="289" y="155"/>
                  </a:lnTo>
                  <a:lnTo>
                    <a:pt x="493" y="38"/>
                  </a:lnTo>
                  <a:lnTo>
                    <a:pt x="577" y="38"/>
                  </a:lnTo>
                  <a:lnTo>
                    <a:pt x="760" y="38"/>
                  </a:ln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7570787" y="2909887"/>
              <a:ext cx="201613" cy="220663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Arc 11"/>
            <p:cNvSpPr>
              <a:spLocks/>
            </p:cNvSpPr>
            <p:nvPr/>
          </p:nvSpPr>
          <p:spPr bwMode="auto">
            <a:xfrm>
              <a:off x="6950075" y="2474912"/>
              <a:ext cx="280988" cy="109538"/>
            </a:xfrm>
            <a:custGeom>
              <a:avLst/>
              <a:gdLst>
                <a:gd name="G0" fmla="+- 21600 0 0"/>
                <a:gd name="G1" fmla="+- 322 0 0"/>
                <a:gd name="G2" fmla="+- 21600 0 0"/>
                <a:gd name="T0" fmla="*/ 43198 w 43200"/>
                <a:gd name="T1" fmla="*/ 0 h 21922"/>
                <a:gd name="T2" fmla="*/ 2 w 43200"/>
                <a:gd name="T3" fmla="*/ 4 h 21922"/>
                <a:gd name="T4" fmla="*/ 21600 w 43200"/>
                <a:gd name="T5" fmla="*/ 322 h 21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922" fill="none" extrusionOk="0">
                  <a:moveTo>
                    <a:pt x="43197" y="0"/>
                  </a:moveTo>
                  <a:cubicBezTo>
                    <a:pt x="43199" y="107"/>
                    <a:pt x="43200" y="214"/>
                    <a:pt x="43200" y="322"/>
                  </a:cubicBezTo>
                  <a:cubicBezTo>
                    <a:pt x="43200" y="12251"/>
                    <a:pt x="33529" y="21922"/>
                    <a:pt x="21600" y="21922"/>
                  </a:cubicBezTo>
                  <a:cubicBezTo>
                    <a:pt x="9670" y="21922"/>
                    <a:pt x="0" y="12251"/>
                    <a:pt x="0" y="322"/>
                  </a:cubicBezTo>
                  <a:cubicBezTo>
                    <a:pt x="-1" y="215"/>
                    <a:pt x="0" y="109"/>
                    <a:pt x="2" y="4"/>
                  </a:cubicBezTo>
                </a:path>
                <a:path w="43200" h="21922" stroke="0" extrusionOk="0">
                  <a:moveTo>
                    <a:pt x="43197" y="0"/>
                  </a:moveTo>
                  <a:cubicBezTo>
                    <a:pt x="43199" y="107"/>
                    <a:pt x="43200" y="214"/>
                    <a:pt x="43200" y="322"/>
                  </a:cubicBezTo>
                  <a:cubicBezTo>
                    <a:pt x="43200" y="12251"/>
                    <a:pt x="33529" y="21922"/>
                    <a:pt x="21600" y="21922"/>
                  </a:cubicBezTo>
                  <a:cubicBezTo>
                    <a:pt x="9670" y="21922"/>
                    <a:pt x="0" y="12251"/>
                    <a:pt x="0" y="322"/>
                  </a:cubicBezTo>
                  <a:cubicBezTo>
                    <a:pt x="-1" y="215"/>
                    <a:pt x="0" y="109"/>
                    <a:pt x="2" y="4"/>
                  </a:cubicBezTo>
                  <a:lnTo>
                    <a:pt x="21600" y="32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rc 12"/>
            <p:cNvSpPr>
              <a:spLocks/>
            </p:cNvSpPr>
            <p:nvPr/>
          </p:nvSpPr>
          <p:spPr bwMode="auto">
            <a:xfrm>
              <a:off x="7229475" y="2481262"/>
              <a:ext cx="239713" cy="169863"/>
            </a:xfrm>
            <a:custGeom>
              <a:avLst/>
              <a:gdLst>
                <a:gd name="G0" fmla="+- 15351 0 0"/>
                <a:gd name="G1" fmla="+- 21600 0 0"/>
                <a:gd name="G2" fmla="+- 21600 0 0"/>
                <a:gd name="T0" fmla="*/ 0 w 36951"/>
                <a:gd name="T1" fmla="*/ 6404 h 36443"/>
                <a:gd name="T2" fmla="*/ 31043 w 36951"/>
                <a:gd name="T3" fmla="*/ 36443 h 36443"/>
                <a:gd name="T4" fmla="*/ 15351 w 36951"/>
                <a:gd name="T5" fmla="*/ 21600 h 36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951" h="36443" fill="none" extrusionOk="0">
                  <a:moveTo>
                    <a:pt x="0" y="6404"/>
                  </a:moveTo>
                  <a:cubicBezTo>
                    <a:pt x="4057" y="2305"/>
                    <a:pt x="9584" y="-1"/>
                    <a:pt x="15351" y="0"/>
                  </a:cubicBezTo>
                  <a:cubicBezTo>
                    <a:pt x="27280" y="0"/>
                    <a:pt x="36951" y="9670"/>
                    <a:pt x="36951" y="21600"/>
                  </a:cubicBezTo>
                  <a:cubicBezTo>
                    <a:pt x="36951" y="27120"/>
                    <a:pt x="34836" y="32432"/>
                    <a:pt x="31043" y="36443"/>
                  </a:cubicBezTo>
                </a:path>
                <a:path w="36951" h="36443" stroke="0" extrusionOk="0">
                  <a:moveTo>
                    <a:pt x="0" y="6404"/>
                  </a:moveTo>
                  <a:cubicBezTo>
                    <a:pt x="4057" y="2305"/>
                    <a:pt x="9584" y="-1"/>
                    <a:pt x="15351" y="0"/>
                  </a:cubicBezTo>
                  <a:cubicBezTo>
                    <a:pt x="27280" y="0"/>
                    <a:pt x="36951" y="9670"/>
                    <a:pt x="36951" y="21600"/>
                  </a:cubicBezTo>
                  <a:cubicBezTo>
                    <a:pt x="36951" y="27120"/>
                    <a:pt x="34836" y="32432"/>
                    <a:pt x="31043" y="36443"/>
                  </a:cubicBezTo>
                  <a:lnTo>
                    <a:pt x="15351" y="2160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6376991" y="4257675"/>
              <a:ext cx="984251" cy="1758950"/>
              <a:chOff x="4141" y="2464"/>
              <a:chExt cx="620" cy="1108"/>
            </a:xfrm>
          </p:grpSpPr>
          <p:grpSp>
            <p:nvGrpSpPr>
              <p:cNvPr id="6" name="Group 14"/>
              <p:cNvGrpSpPr>
                <a:grpSpLocks/>
              </p:cNvGrpSpPr>
              <p:nvPr/>
            </p:nvGrpSpPr>
            <p:grpSpPr bwMode="auto">
              <a:xfrm>
                <a:off x="4141" y="2812"/>
                <a:ext cx="620" cy="760"/>
                <a:chOff x="4141" y="2812"/>
                <a:chExt cx="620" cy="760"/>
              </a:xfrm>
            </p:grpSpPr>
            <p:sp>
              <p:nvSpPr>
                <p:cNvPr id="17" name="Rectangle 16"/>
                <p:cNvSpPr>
                  <a:spLocks noChangeArrowheads="1"/>
                </p:cNvSpPr>
                <p:nvPr/>
              </p:nvSpPr>
              <p:spPr bwMode="auto">
                <a:xfrm>
                  <a:off x="4246" y="2812"/>
                  <a:ext cx="414" cy="1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Rectangle 17"/>
                <p:cNvSpPr>
                  <a:spLocks noChangeArrowheads="1"/>
                </p:cNvSpPr>
                <p:nvPr/>
              </p:nvSpPr>
              <p:spPr bwMode="auto">
                <a:xfrm>
                  <a:off x="4141" y="2918"/>
                  <a:ext cx="619" cy="6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Arc 17"/>
                <p:cNvSpPr>
                  <a:spLocks/>
                </p:cNvSpPr>
                <p:nvPr/>
              </p:nvSpPr>
              <p:spPr bwMode="auto">
                <a:xfrm>
                  <a:off x="4142" y="2814"/>
                  <a:ext cx="110" cy="127"/>
                </a:xfrm>
                <a:custGeom>
                  <a:avLst/>
                  <a:gdLst>
                    <a:gd name="G0" fmla="+- 21597 0 0"/>
                    <a:gd name="G1" fmla="+- 21592 0 0"/>
                    <a:gd name="G2" fmla="+- 21600 0 0"/>
                    <a:gd name="T0" fmla="*/ 0 w 21597"/>
                    <a:gd name="T1" fmla="*/ 21253 h 21592"/>
                    <a:gd name="T2" fmla="*/ 21010 w 21597"/>
                    <a:gd name="T3" fmla="*/ 0 h 21592"/>
                    <a:gd name="T4" fmla="*/ 21597 w 21597"/>
                    <a:gd name="T5" fmla="*/ 21592 h 215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2" fill="none" extrusionOk="0">
                      <a:moveTo>
                        <a:pt x="-1" y="21252"/>
                      </a:moveTo>
                      <a:cubicBezTo>
                        <a:pt x="181" y="9685"/>
                        <a:pt x="9444" y="314"/>
                        <a:pt x="21009" y="-1"/>
                      </a:cubicBezTo>
                    </a:path>
                    <a:path w="21597" h="21592" stroke="0" extrusionOk="0">
                      <a:moveTo>
                        <a:pt x="-1" y="21252"/>
                      </a:moveTo>
                      <a:cubicBezTo>
                        <a:pt x="181" y="9685"/>
                        <a:pt x="9444" y="314"/>
                        <a:pt x="21009" y="-1"/>
                      </a:cubicBezTo>
                      <a:lnTo>
                        <a:pt x="21597" y="2159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Arc 18"/>
                <p:cNvSpPr>
                  <a:spLocks/>
                </p:cNvSpPr>
                <p:nvPr/>
              </p:nvSpPr>
              <p:spPr bwMode="auto">
                <a:xfrm>
                  <a:off x="4648" y="2814"/>
                  <a:ext cx="113" cy="12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" name="Oval 19"/>
              <p:cNvSpPr>
                <a:spLocks noChangeArrowheads="1"/>
              </p:cNvSpPr>
              <p:nvPr/>
            </p:nvSpPr>
            <p:spPr bwMode="auto">
              <a:xfrm>
                <a:off x="4283" y="2464"/>
                <a:ext cx="330" cy="310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" name="Group 20"/>
            <p:cNvGrpSpPr>
              <a:grpSpLocks/>
            </p:cNvGrpSpPr>
            <p:nvPr/>
          </p:nvGrpSpPr>
          <p:grpSpPr bwMode="auto">
            <a:xfrm>
              <a:off x="5348288" y="3768725"/>
              <a:ext cx="992188" cy="1763713"/>
              <a:chOff x="3493" y="2156"/>
              <a:chExt cx="625" cy="1111"/>
            </a:xfrm>
          </p:grpSpPr>
          <p:grpSp>
            <p:nvGrpSpPr>
              <p:cNvPr id="15" name="Group 21"/>
              <p:cNvGrpSpPr>
                <a:grpSpLocks/>
              </p:cNvGrpSpPr>
              <p:nvPr/>
            </p:nvGrpSpPr>
            <p:grpSpPr bwMode="auto">
              <a:xfrm>
                <a:off x="3493" y="2504"/>
                <a:ext cx="625" cy="763"/>
                <a:chOff x="3493" y="2504"/>
                <a:chExt cx="625" cy="763"/>
              </a:xfrm>
            </p:grpSpPr>
            <p:sp>
              <p:nvSpPr>
                <p:cNvPr id="24" name="Rectangle 23"/>
                <p:cNvSpPr>
                  <a:spLocks noChangeArrowheads="1"/>
                </p:cNvSpPr>
                <p:nvPr/>
              </p:nvSpPr>
              <p:spPr bwMode="auto">
                <a:xfrm>
                  <a:off x="3601" y="2504"/>
                  <a:ext cx="413" cy="159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Rectangle 24"/>
                <p:cNvSpPr>
                  <a:spLocks noChangeArrowheads="1"/>
                </p:cNvSpPr>
                <p:nvPr/>
              </p:nvSpPr>
              <p:spPr bwMode="auto">
                <a:xfrm>
                  <a:off x="3493" y="2614"/>
                  <a:ext cx="625" cy="653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Arc 24"/>
                <p:cNvSpPr>
                  <a:spLocks/>
                </p:cNvSpPr>
                <p:nvPr/>
              </p:nvSpPr>
              <p:spPr bwMode="auto">
                <a:xfrm>
                  <a:off x="3495" y="2505"/>
                  <a:ext cx="112" cy="130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66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Arc 25"/>
                <p:cNvSpPr>
                  <a:spLocks/>
                </p:cNvSpPr>
                <p:nvPr/>
              </p:nvSpPr>
              <p:spPr bwMode="auto">
                <a:xfrm>
                  <a:off x="4003" y="2510"/>
                  <a:ext cx="115" cy="129"/>
                </a:xfrm>
                <a:custGeom>
                  <a:avLst/>
                  <a:gdLst>
                    <a:gd name="G0" fmla="+- 379 0 0"/>
                    <a:gd name="G1" fmla="+- 21600 0 0"/>
                    <a:gd name="G2" fmla="+- 21600 0 0"/>
                    <a:gd name="T0" fmla="*/ 0 w 21976"/>
                    <a:gd name="T1" fmla="*/ 3 h 21600"/>
                    <a:gd name="T2" fmla="*/ 21976 w 21976"/>
                    <a:gd name="T3" fmla="*/ 21259 h 21600"/>
                    <a:gd name="T4" fmla="*/ 379 w 2197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976" h="21600" fill="none" extrusionOk="0">
                      <a:moveTo>
                        <a:pt x="0" y="3"/>
                      </a:moveTo>
                      <a:cubicBezTo>
                        <a:pt x="126" y="1"/>
                        <a:pt x="252" y="-1"/>
                        <a:pt x="379" y="0"/>
                      </a:cubicBezTo>
                      <a:cubicBezTo>
                        <a:pt x="12175" y="0"/>
                        <a:pt x="21790" y="9464"/>
                        <a:pt x="21976" y="21258"/>
                      </a:cubicBezTo>
                    </a:path>
                    <a:path w="21976" h="21600" stroke="0" extrusionOk="0">
                      <a:moveTo>
                        <a:pt x="0" y="3"/>
                      </a:moveTo>
                      <a:cubicBezTo>
                        <a:pt x="126" y="1"/>
                        <a:pt x="252" y="-1"/>
                        <a:pt x="379" y="0"/>
                      </a:cubicBezTo>
                      <a:cubicBezTo>
                        <a:pt x="12175" y="0"/>
                        <a:pt x="21790" y="9464"/>
                        <a:pt x="21976" y="21258"/>
                      </a:cubicBezTo>
                      <a:lnTo>
                        <a:pt x="379" y="2160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3" name="Oval 26"/>
              <p:cNvSpPr>
                <a:spLocks noChangeArrowheads="1"/>
              </p:cNvSpPr>
              <p:nvPr/>
            </p:nvSpPr>
            <p:spPr bwMode="auto">
              <a:xfrm>
                <a:off x="3638" y="2156"/>
                <a:ext cx="332" cy="314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" name="Group 27"/>
            <p:cNvGrpSpPr>
              <a:grpSpLocks/>
            </p:cNvGrpSpPr>
            <p:nvPr/>
          </p:nvGrpSpPr>
          <p:grpSpPr bwMode="auto">
            <a:xfrm>
              <a:off x="2359025" y="3768725"/>
              <a:ext cx="984250" cy="1763713"/>
              <a:chOff x="1610" y="2156"/>
              <a:chExt cx="620" cy="1111"/>
            </a:xfrm>
          </p:grpSpPr>
          <p:grpSp>
            <p:nvGrpSpPr>
              <p:cNvPr id="22" name="Group 28"/>
              <p:cNvGrpSpPr>
                <a:grpSpLocks/>
              </p:cNvGrpSpPr>
              <p:nvPr/>
            </p:nvGrpSpPr>
            <p:grpSpPr bwMode="auto">
              <a:xfrm>
                <a:off x="1610" y="2504"/>
                <a:ext cx="620" cy="763"/>
                <a:chOff x="1610" y="2504"/>
                <a:chExt cx="620" cy="763"/>
              </a:xfrm>
            </p:grpSpPr>
            <p:sp>
              <p:nvSpPr>
                <p:cNvPr id="31" name="Rectangle 30"/>
                <p:cNvSpPr>
                  <a:spLocks noChangeArrowheads="1"/>
                </p:cNvSpPr>
                <p:nvPr/>
              </p:nvSpPr>
              <p:spPr bwMode="auto">
                <a:xfrm>
                  <a:off x="1717" y="2504"/>
                  <a:ext cx="413" cy="159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Rectangle 31"/>
                <p:cNvSpPr>
                  <a:spLocks noChangeArrowheads="1"/>
                </p:cNvSpPr>
                <p:nvPr/>
              </p:nvSpPr>
              <p:spPr bwMode="auto">
                <a:xfrm>
                  <a:off x="1610" y="2614"/>
                  <a:ext cx="620" cy="653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Arc 31"/>
                <p:cNvSpPr>
                  <a:spLocks/>
                </p:cNvSpPr>
                <p:nvPr/>
              </p:nvSpPr>
              <p:spPr bwMode="auto">
                <a:xfrm>
                  <a:off x="1612" y="2505"/>
                  <a:ext cx="112" cy="130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66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Arc 32"/>
                <p:cNvSpPr>
                  <a:spLocks/>
                </p:cNvSpPr>
                <p:nvPr/>
              </p:nvSpPr>
              <p:spPr bwMode="auto">
                <a:xfrm>
                  <a:off x="2117" y="2510"/>
                  <a:ext cx="112" cy="129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597"/>
                    <a:gd name="T1" fmla="*/ 0 h 21600"/>
                    <a:gd name="T2" fmla="*/ 21597 w 21597"/>
                    <a:gd name="T3" fmla="*/ 21259 h 21600"/>
                    <a:gd name="T4" fmla="*/ 0 w 2159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600" fill="none" extrusionOk="0">
                      <a:moveTo>
                        <a:pt x="-1" y="0"/>
                      </a:moveTo>
                      <a:cubicBezTo>
                        <a:pt x="11796" y="0"/>
                        <a:pt x="21411" y="9464"/>
                        <a:pt x="21597" y="21258"/>
                      </a:cubicBezTo>
                    </a:path>
                    <a:path w="21597" h="21600" stroke="0" extrusionOk="0">
                      <a:moveTo>
                        <a:pt x="-1" y="0"/>
                      </a:moveTo>
                      <a:cubicBezTo>
                        <a:pt x="11796" y="0"/>
                        <a:pt x="21411" y="9464"/>
                        <a:pt x="21597" y="2125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0" name="Oval 33"/>
              <p:cNvSpPr>
                <a:spLocks noChangeArrowheads="1"/>
              </p:cNvSpPr>
              <p:nvPr/>
            </p:nvSpPr>
            <p:spPr bwMode="auto">
              <a:xfrm>
                <a:off x="1755" y="2156"/>
                <a:ext cx="331" cy="314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" name="Group 34"/>
            <p:cNvGrpSpPr>
              <a:grpSpLocks/>
            </p:cNvGrpSpPr>
            <p:nvPr/>
          </p:nvGrpSpPr>
          <p:grpSpPr bwMode="auto">
            <a:xfrm>
              <a:off x="1303338" y="4257675"/>
              <a:ext cx="984250" cy="1758950"/>
              <a:chOff x="945" y="2464"/>
              <a:chExt cx="620" cy="1108"/>
            </a:xfrm>
          </p:grpSpPr>
          <p:sp>
            <p:nvSpPr>
              <p:cNvPr id="36" name="Oval 35"/>
              <p:cNvSpPr>
                <a:spLocks noChangeArrowheads="1"/>
              </p:cNvSpPr>
              <p:nvPr/>
            </p:nvSpPr>
            <p:spPr bwMode="auto">
              <a:xfrm>
                <a:off x="1089" y="2464"/>
                <a:ext cx="331" cy="310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9" name="Group 36"/>
              <p:cNvGrpSpPr>
                <a:grpSpLocks/>
              </p:cNvGrpSpPr>
              <p:nvPr/>
            </p:nvGrpSpPr>
            <p:grpSpPr bwMode="auto">
              <a:xfrm>
                <a:off x="945" y="2812"/>
                <a:ext cx="620" cy="760"/>
                <a:chOff x="945" y="2812"/>
                <a:chExt cx="620" cy="760"/>
              </a:xfrm>
            </p:grpSpPr>
            <p:sp>
              <p:nvSpPr>
                <p:cNvPr id="38" name="Rectangle 37"/>
                <p:cNvSpPr>
                  <a:spLocks noChangeArrowheads="1"/>
                </p:cNvSpPr>
                <p:nvPr/>
              </p:nvSpPr>
              <p:spPr bwMode="auto">
                <a:xfrm>
                  <a:off x="1053" y="2812"/>
                  <a:ext cx="413" cy="154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Rectangle 38"/>
                <p:cNvSpPr>
                  <a:spLocks noChangeArrowheads="1"/>
                </p:cNvSpPr>
                <p:nvPr/>
              </p:nvSpPr>
              <p:spPr bwMode="auto">
                <a:xfrm>
                  <a:off x="945" y="2918"/>
                  <a:ext cx="620" cy="654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Arc 39"/>
                <p:cNvSpPr>
                  <a:spLocks/>
                </p:cNvSpPr>
                <p:nvPr/>
              </p:nvSpPr>
              <p:spPr bwMode="auto">
                <a:xfrm>
                  <a:off x="946" y="2814"/>
                  <a:ext cx="112" cy="127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58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57"/>
                      </a:moveTo>
                      <a:cubicBezTo>
                        <a:pt x="182" y="9611"/>
                        <a:pt x="9566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57"/>
                      </a:moveTo>
                      <a:cubicBezTo>
                        <a:pt x="182" y="9611"/>
                        <a:pt x="9566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Arc 40"/>
                <p:cNvSpPr>
                  <a:spLocks/>
                </p:cNvSpPr>
                <p:nvPr/>
              </p:nvSpPr>
              <p:spPr bwMode="auto">
                <a:xfrm>
                  <a:off x="1451" y="2814"/>
                  <a:ext cx="113" cy="128"/>
                </a:xfrm>
                <a:custGeom>
                  <a:avLst/>
                  <a:gdLst>
                    <a:gd name="G0" fmla="+- 0 0 0"/>
                    <a:gd name="G1" fmla="+- 21599 0 0"/>
                    <a:gd name="G2" fmla="+- 21600 0 0"/>
                    <a:gd name="T0" fmla="*/ 191 w 21600"/>
                    <a:gd name="T1" fmla="*/ 0 h 21599"/>
                    <a:gd name="T2" fmla="*/ 21600 w 21600"/>
                    <a:gd name="T3" fmla="*/ 21599 h 21599"/>
                    <a:gd name="T4" fmla="*/ 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191" y="-1"/>
                      </a:moveTo>
                      <a:cubicBezTo>
                        <a:pt x="12045" y="104"/>
                        <a:pt x="21600" y="9744"/>
                        <a:pt x="21600" y="21599"/>
                      </a:cubicBezTo>
                    </a:path>
                    <a:path w="21600" h="21599" stroke="0" extrusionOk="0">
                      <a:moveTo>
                        <a:pt x="191" y="-1"/>
                      </a:moveTo>
                      <a:cubicBezTo>
                        <a:pt x="12045" y="104"/>
                        <a:pt x="21600" y="9744"/>
                        <a:pt x="21600" y="21599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228725" y="4279900"/>
              <a:ext cx="6172200" cy="1736725"/>
            </a:xfrm>
            <a:custGeom>
              <a:avLst/>
              <a:gdLst>
                <a:gd name="T0" fmla="*/ 0 w 3888"/>
                <a:gd name="T1" fmla="*/ 1093 h 1094"/>
                <a:gd name="T2" fmla="*/ 1386 w 3888"/>
                <a:gd name="T3" fmla="*/ 0 h 1094"/>
                <a:gd name="T4" fmla="*/ 2444 w 3888"/>
                <a:gd name="T5" fmla="*/ 0 h 1094"/>
                <a:gd name="T6" fmla="*/ 3887 w 3888"/>
                <a:gd name="T7" fmla="*/ 1093 h 1094"/>
                <a:gd name="T8" fmla="*/ 0 w 3888"/>
                <a:gd name="T9" fmla="*/ 1093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88" h="1094">
                  <a:moveTo>
                    <a:pt x="0" y="1093"/>
                  </a:moveTo>
                  <a:lnTo>
                    <a:pt x="1386" y="0"/>
                  </a:lnTo>
                  <a:lnTo>
                    <a:pt x="2444" y="0"/>
                  </a:lnTo>
                  <a:lnTo>
                    <a:pt x="3887" y="1093"/>
                  </a:lnTo>
                  <a:lnTo>
                    <a:pt x="0" y="1093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5" name="Group 42"/>
            <p:cNvGrpSpPr>
              <a:grpSpLocks/>
            </p:cNvGrpSpPr>
            <p:nvPr/>
          </p:nvGrpSpPr>
          <p:grpSpPr bwMode="auto">
            <a:xfrm>
              <a:off x="4286252" y="4425950"/>
              <a:ext cx="1225551" cy="1797050"/>
              <a:chOff x="2824" y="2570"/>
              <a:chExt cx="772" cy="1132"/>
            </a:xfrm>
          </p:grpSpPr>
          <p:sp>
            <p:nvSpPr>
              <p:cNvPr id="44" name="Oval 43"/>
              <p:cNvSpPr>
                <a:spLocks noChangeArrowheads="1"/>
              </p:cNvSpPr>
              <p:nvPr/>
            </p:nvSpPr>
            <p:spPr bwMode="auto">
              <a:xfrm>
                <a:off x="3002" y="2570"/>
                <a:ext cx="408" cy="378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" name="Group 44"/>
              <p:cNvGrpSpPr>
                <a:grpSpLocks/>
              </p:cNvGrpSpPr>
              <p:nvPr/>
            </p:nvGrpSpPr>
            <p:grpSpPr bwMode="auto">
              <a:xfrm>
                <a:off x="2824" y="2990"/>
                <a:ext cx="772" cy="712"/>
                <a:chOff x="2824" y="2990"/>
                <a:chExt cx="772" cy="712"/>
              </a:xfrm>
            </p:grpSpPr>
            <p:sp>
              <p:nvSpPr>
                <p:cNvPr id="46" name="Rectangle 45"/>
                <p:cNvSpPr>
                  <a:spLocks noChangeArrowheads="1"/>
                </p:cNvSpPr>
                <p:nvPr/>
              </p:nvSpPr>
              <p:spPr bwMode="auto">
                <a:xfrm>
                  <a:off x="2953" y="2992"/>
                  <a:ext cx="508" cy="18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Rectangle 46"/>
                <p:cNvSpPr>
                  <a:spLocks noChangeArrowheads="1"/>
                </p:cNvSpPr>
                <p:nvPr/>
              </p:nvSpPr>
              <p:spPr bwMode="auto">
                <a:xfrm>
                  <a:off x="2826" y="3126"/>
                  <a:ext cx="769" cy="5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Arc 47"/>
                <p:cNvSpPr>
                  <a:spLocks/>
                </p:cNvSpPr>
                <p:nvPr/>
              </p:nvSpPr>
              <p:spPr bwMode="auto">
                <a:xfrm>
                  <a:off x="2824" y="2993"/>
                  <a:ext cx="140" cy="155"/>
                </a:xfrm>
                <a:custGeom>
                  <a:avLst/>
                  <a:gdLst>
                    <a:gd name="G0" fmla="+- 21600 0 0"/>
                    <a:gd name="G1" fmla="+- 21598 0 0"/>
                    <a:gd name="G2" fmla="+- 21600 0 0"/>
                    <a:gd name="T0" fmla="*/ 0 w 21600"/>
                    <a:gd name="T1" fmla="*/ 21598 h 21598"/>
                    <a:gd name="T2" fmla="*/ 21290 w 21600"/>
                    <a:gd name="T3" fmla="*/ 0 h 21598"/>
                    <a:gd name="T4" fmla="*/ 21600 w 21600"/>
                    <a:gd name="T5" fmla="*/ 21598 h 215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8" fill="none" extrusionOk="0">
                      <a:moveTo>
                        <a:pt x="0" y="21598"/>
                      </a:moveTo>
                      <a:cubicBezTo>
                        <a:pt x="0" y="9789"/>
                        <a:pt x="9482" y="169"/>
                        <a:pt x="21290" y="0"/>
                      </a:cubicBezTo>
                    </a:path>
                    <a:path w="21600" h="21598" stroke="0" extrusionOk="0">
                      <a:moveTo>
                        <a:pt x="0" y="21598"/>
                      </a:moveTo>
                      <a:cubicBezTo>
                        <a:pt x="0" y="9789"/>
                        <a:pt x="9482" y="169"/>
                        <a:pt x="21290" y="0"/>
                      </a:cubicBezTo>
                      <a:lnTo>
                        <a:pt x="21600" y="2159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Arc 48"/>
                <p:cNvSpPr>
                  <a:spLocks/>
                </p:cNvSpPr>
                <p:nvPr/>
              </p:nvSpPr>
              <p:spPr bwMode="auto">
                <a:xfrm>
                  <a:off x="3457" y="2990"/>
                  <a:ext cx="139" cy="157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461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875" y="0"/>
                        <a:pt x="21523" y="9586"/>
                        <a:pt x="21599" y="21461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875" y="0"/>
                        <a:pt x="21523" y="9586"/>
                        <a:pt x="21599" y="21461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3" name="Group 49"/>
            <p:cNvGrpSpPr>
              <a:grpSpLocks/>
            </p:cNvGrpSpPr>
            <p:nvPr/>
          </p:nvGrpSpPr>
          <p:grpSpPr bwMode="auto">
            <a:xfrm>
              <a:off x="2995613" y="4411663"/>
              <a:ext cx="1225550" cy="1797050"/>
              <a:chOff x="2011" y="2561"/>
              <a:chExt cx="772" cy="1132"/>
            </a:xfrm>
          </p:grpSpPr>
          <p:sp>
            <p:nvSpPr>
              <p:cNvPr id="51" name="Oval 50"/>
              <p:cNvSpPr>
                <a:spLocks noChangeArrowheads="1"/>
              </p:cNvSpPr>
              <p:nvPr/>
            </p:nvSpPr>
            <p:spPr bwMode="auto">
              <a:xfrm>
                <a:off x="2192" y="2561"/>
                <a:ext cx="404" cy="377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5" name="Group 51"/>
              <p:cNvGrpSpPr>
                <a:grpSpLocks/>
              </p:cNvGrpSpPr>
              <p:nvPr/>
            </p:nvGrpSpPr>
            <p:grpSpPr bwMode="auto">
              <a:xfrm>
                <a:off x="2011" y="2982"/>
                <a:ext cx="772" cy="711"/>
                <a:chOff x="2011" y="2982"/>
                <a:chExt cx="772" cy="711"/>
              </a:xfrm>
            </p:grpSpPr>
            <p:sp>
              <p:nvSpPr>
                <p:cNvPr id="53" name="Rectangle 52"/>
                <p:cNvSpPr>
                  <a:spLocks noChangeArrowheads="1"/>
                </p:cNvSpPr>
                <p:nvPr/>
              </p:nvSpPr>
              <p:spPr bwMode="auto">
                <a:xfrm>
                  <a:off x="2144" y="2982"/>
                  <a:ext cx="504" cy="187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Rectangle 53"/>
                <p:cNvSpPr>
                  <a:spLocks noChangeArrowheads="1"/>
                </p:cNvSpPr>
                <p:nvPr/>
              </p:nvSpPr>
              <p:spPr bwMode="auto">
                <a:xfrm>
                  <a:off x="2013" y="3113"/>
                  <a:ext cx="769" cy="580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Arc 54"/>
                <p:cNvSpPr>
                  <a:spLocks/>
                </p:cNvSpPr>
                <p:nvPr/>
              </p:nvSpPr>
              <p:spPr bwMode="auto">
                <a:xfrm>
                  <a:off x="2011" y="2983"/>
                  <a:ext cx="138" cy="154"/>
                </a:xfrm>
                <a:custGeom>
                  <a:avLst/>
                  <a:gdLst>
                    <a:gd name="G0" fmla="+- 21600 0 0"/>
                    <a:gd name="G1" fmla="+- 21599 0 0"/>
                    <a:gd name="G2" fmla="+- 21600 0 0"/>
                    <a:gd name="T0" fmla="*/ 0 w 21600"/>
                    <a:gd name="T1" fmla="*/ 21599 h 21599"/>
                    <a:gd name="T2" fmla="*/ 21443 w 21600"/>
                    <a:gd name="T3" fmla="*/ 0 h 21599"/>
                    <a:gd name="T4" fmla="*/ 2160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</a:path>
                    <a:path w="21600" h="21599" stroke="0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  <a:lnTo>
                        <a:pt x="21600" y="21599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Arc 55"/>
                <p:cNvSpPr>
                  <a:spLocks/>
                </p:cNvSpPr>
                <p:nvPr/>
              </p:nvSpPr>
              <p:spPr bwMode="auto">
                <a:xfrm>
                  <a:off x="2643" y="2983"/>
                  <a:ext cx="140" cy="154"/>
                </a:xfrm>
                <a:custGeom>
                  <a:avLst/>
                  <a:gdLst>
                    <a:gd name="G0" fmla="+- 156 0 0"/>
                    <a:gd name="G1" fmla="+- 21600 0 0"/>
                    <a:gd name="G2" fmla="+- 21600 0 0"/>
                    <a:gd name="T0" fmla="*/ 0 w 21756"/>
                    <a:gd name="T1" fmla="*/ 1 h 21600"/>
                    <a:gd name="T2" fmla="*/ 21756 w 21756"/>
                    <a:gd name="T3" fmla="*/ 21600 h 21600"/>
                    <a:gd name="T4" fmla="*/ 156 w 2175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756" h="21600" fill="none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</a:path>
                    <a:path w="21756" h="21600" stroke="0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  <a:lnTo>
                        <a:pt x="156" y="21600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0" name="Group 56"/>
            <p:cNvGrpSpPr>
              <a:grpSpLocks/>
            </p:cNvGrpSpPr>
            <p:nvPr/>
          </p:nvGrpSpPr>
          <p:grpSpPr bwMode="auto">
            <a:xfrm>
              <a:off x="2995613" y="4421188"/>
              <a:ext cx="1225550" cy="1797050"/>
              <a:chOff x="2011" y="2567"/>
              <a:chExt cx="772" cy="1132"/>
            </a:xfrm>
          </p:grpSpPr>
          <p:sp>
            <p:nvSpPr>
              <p:cNvPr id="58" name="Oval 57"/>
              <p:cNvSpPr>
                <a:spLocks noChangeArrowheads="1"/>
              </p:cNvSpPr>
              <p:nvPr/>
            </p:nvSpPr>
            <p:spPr bwMode="auto">
              <a:xfrm>
                <a:off x="2192" y="2567"/>
                <a:ext cx="404" cy="377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2" name="Group 58"/>
              <p:cNvGrpSpPr>
                <a:grpSpLocks/>
              </p:cNvGrpSpPr>
              <p:nvPr/>
            </p:nvGrpSpPr>
            <p:grpSpPr bwMode="auto">
              <a:xfrm>
                <a:off x="2011" y="2988"/>
                <a:ext cx="772" cy="711"/>
                <a:chOff x="2011" y="2988"/>
                <a:chExt cx="772" cy="711"/>
              </a:xfrm>
            </p:grpSpPr>
            <p:sp>
              <p:nvSpPr>
                <p:cNvPr id="60" name="Rectangle 59"/>
                <p:cNvSpPr>
                  <a:spLocks noChangeArrowheads="1"/>
                </p:cNvSpPr>
                <p:nvPr/>
              </p:nvSpPr>
              <p:spPr bwMode="auto">
                <a:xfrm>
                  <a:off x="2144" y="2988"/>
                  <a:ext cx="504" cy="18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Rectangle 60"/>
                <p:cNvSpPr>
                  <a:spLocks noChangeArrowheads="1"/>
                </p:cNvSpPr>
                <p:nvPr/>
              </p:nvSpPr>
              <p:spPr bwMode="auto">
                <a:xfrm>
                  <a:off x="2013" y="3119"/>
                  <a:ext cx="769" cy="58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Arc 61"/>
                <p:cNvSpPr>
                  <a:spLocks/>
                </p:cNvSpPr>
                <p:nvPr/>
              </p:nvSpPr>
              <p:spPr bwMode="auto">
                <a:xfrm>
                  <a:off x="2011" y="2989"/>
                  <a:ext cx="138" cy="154"/>
                </a:xfrm>
                <a:custGeom>
                  <a:avLst/>
                  <a:gdLst>
                    <a:gd name="G0" fmla="+- 21600 0 0"/>
                    <a:gd name="G1" fmla="+- 21599 0 0"/>
                    <a:gd name="G2" fmla="+- 21600 0 0"/>
                    <a:gd name="T0" fmla="*/ 0 w 21600"/>
                    <a:gd name="T1" fmla="*/ 21599 h 21599"/>
                    <a:gd name="T2" fmla="*/ 21443 w 21600"/>
                    <a:gd name="T3" fmla="*/ 0 h 21599"/>
                    <a:gd name="T4" fmla="*/ 2160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</a:path>
                    <a:path w="21600" h="21599" stroke="0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  <a:lnTo>
                        <a:pt x="21600" y="2159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Arc 62"/>
                <p:cNvSpPr>
                  <a:spLocks/>
                </p:cNvSpPr>
                <p:nvPr/>
              </p:nvSpPr>
              <p:spPr bwMode="auto">
                <a:xfrm>
                  <a:off x="2643" y="2989"/>
                  <a:ext cx="140" cy="154"/>
                </a:xfrm>
                <a:custGeom>
                  <a:avLst/>
                  <a:gdLst>
                    <a:gd name="G0" fmla="+- 156 0 0"/>
                    <a:gd name="G1" fmla="+- 21600 0 0"/>
                    <a:gd name="G2" fmla="+- 21600 0 0"/>
                    <a:gd name="T0" fmla="*/ 0 w 21756"/>
                    <a:gd name="T1" fmla="*/ 1 h 21600"/>
                    <a:gd name="T2" fmla="*/ 21756 w 21756"/>
                    <a:gd name="T3" fmla="*/ 21600 h 21600"/>
                    <a:gd name="T4" fmla="*/ 156 w 2175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756" h="21600" fill="none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</a:path>
                    <a:path w="21756" h="21600" stroke="0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  <a:lnTo>
                        <a:pt x="156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4" name="TextBox 63"/>
            <p:cNvSpPr txBox="1"/>
            <p:nvPr/>
          </p:nvSpPr>
          <p:spPr>
            <a:xfrm>
              <a:off x="1228725" y="1764306"/>
              <a:ext cx="4672804" cy="63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Clustering</a:t>
              </a:r>
            </a:p>
            <a:p>
              <a:endParaRPr lang="en-US" sz="1600" dirty="0"/>
            </a:p>
          </p:txBody>
        </p:sp>
      </p:grpSp>
      <p:sp>
        <p:nvSpPr>
          <p:cNvPr id="66" name="Title 1"/>
          <p:cNvSpPr txBox="1">
            <a:spLocks/>
          </p:cNvSpPr>
          <p:nvPr/>
        </p:nvSpPr>
        <p:spPr>
          <a:xfrm>
            <a:off x="822325" y="365125"/>
            <a:ext cx="7521575" cy="5492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9pPr>
          </a:lstStyle>
          <a:p>
            <a:r>
              <a:rPr lang="en-US" dirty="0"/>
              <a:t>Hands-on</a:t>
            </a:r>
          </a:p>
        </p:txBody>
      </p:sp>
    </p:spTree>
    <p:extLst>
      <p:ext uri="{BB962C8B-B14F-4D97-AF65-F5344CB8AC3E}">
        <p14:creationId xmlns:p14="http://schemas.microsoft.com/office/powerpoint/2010/main" xmlns="" val="843247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 the limitations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035855-35B9-4E8F-9340-60DBCD730F3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reading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035855-35B9-4E8F-9340-60DBCD730F32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Luhn</a:t>
            </a:r>
            <a:r>
              <a:rPr lang="en-US" dirty="0"/>
              <a:t> summarization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321675" cy="3579812"/>
          </a:xfrm>
        </p:spPr>
        <p:txBody>
          <a:bodyPr/>
          <a:lstStyle/>
          <a:p>
            <a:r>
              <a:rPr lang="en-US" dirty="0"/>
              <a:t>In this class, we have progressed far enough that we can look at automated summarizing</a:t>
            </a:r>
          </a:p>
          <a:p>
            <a:r>
              <a:rPr lang="en-US" dirty="0"/>
              <a:t>The sentence detection in the </a:t>
            </a:r>
            <a:r>
              <a:rPr lang="en-US" dirty="0" err="1"/>
              <a:t>nltk</a:t>
            </a:r>
            <a:r>
              <a:rPr lang="en-US" dirty="0"/>
              <a:t> along with word tokenization facilitate some interesting natural language processing</a:t>
            </a:r>
          </a:p>
          <a:p>
            <a:r>
              <a:rPr lang="en-US" dirty="0"/>
              <a:t>Document summarizing is one of them </a:t>
            </a:r>
          </a:p>
          <a:p>
            <a:r>
              <a:rPr lang="en-US" dirty="0"/>
              <a:t>H.P. </a:t>
            </a:r>
            <a:r>
              <a:rPr lang="en-US" dirty="0" err="1"/>
              <a:t>Luhn,an</a:t>
            </a:r>
            <a:r>
              <a:rPr lang="en-US" dirty="0"/>
              <a:t> IBM scientist developed the first summarization algorithm in 1958 and we are still using it</a:t>
            </a:r>
          </a:p>
          <a:p>
            <a:r>
              <a:rPr lang="en-US" dirty="0"/>
              <a:t>His approach is to find the sentences with frequently occurring words next to each other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5105400"/>
            <a:ext cx="86868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[1] Mining the Social Web, O'Reilly Media; 2 edition (October 20, 2013) By Matthew Russell                                                  </a:t>
            </a: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[2] Social Media Mining with R,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Packt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Publishing; (March 24, 2014) by Nathan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Danneman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Richard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Heimann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[3] Data Science from Scratch, O'Reilly Media, Joel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Grus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900" dirty="0"/>
              <a:t>[4] Marketing Data Science, Pearson, Thomas Miller</a:t>
            </a:r>
          </a:p>
          <a:p>
            <a:endParaRPr lang="en-US" sz="900" dirty="0"/>
          </a:p>
          <a:p>
            <a:endParaRPr lang="en-US" sz="90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Luhn</a:t>
            </a:r>
            <a:r>
              <a:rPr lang="en-US" dirty="0"/>
              <a:t> summarization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321675" cy="3579812"/>
          </a:xfrm>
        </p:spPr>
        <p:txBody>
          <a:bodyPr/>
          <a:lstStyle/>
          <a:p>
            <a:r>
              <a:rPr lang="en-US" dirty="0"/>
              <a:t>This summarization technique does not consider part-of-speech, grammar or other sophisticated analysis</a:t>
            </a:r>
          </a:p>
          <a:p>
            <a:r>
              <a:rPr lang="en-US" dirty="0"/>
              <a:t>It is a straight-forward statistical process of determining word frequencies and bracketing frequent words in sentences</a:t>
            </a:r>
          </a:p>
          <a:p>
            <a:r>
              <a:rPr lang="en-US" dirty="0"/>
              <a:t>What it may lack in sophistication is mitigated by the uniformity in derivation. </a:t>
            </a:r>
          </a:p>
          <a:p>
            <a:r>
              <a:rPr lang="en-US" dirty="0"/>
              <a:t>This approach has a high degree of reliability and consistency because it is derived from the author’s own words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5105400"/>
            <a:ext cx="86868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[1] Mining the Social Web, O'Reilly Media; 2 edition (October 20, 2013) By Matthew Russell                                                  </a:t>
            </a: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[2] Social Media Mining with R,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Packt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Publishing; (March 24, 2014) by Nathan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Danneman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Richard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Heimann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[3] Data Science from Scratch, O'Reilly Media, Joel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Grus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900" dirty="0"/>
              <a:t>[4] Marketing Data Science, Pearson, Thomas Miller</a:t>
            </a:r>
          </a:p>
          <a:p>
            <a:endParaRPr lang="en-US" sz="900" dirty="0"/>
          </a:p>
          <a:p>
            <a:endParaRPr lang="en-US" sz="90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Luhn</a:t>
            </a:r>
            <a:r>
              <a:rPr lang="en-US" dirty="0"/>
              <a:t> summarization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321675" cy="3579812"/>
          </a:xfrm>
        </p:spPr>
        <p:txBody>
          <a:bodyPr/>
          <a:lstStyle/>
          <a:p>
            <a:r>
              <a:rPr lang="en-US" dirty="0"/>
              <a:t>The reasoning behind using word significance based on use-frequency is that an author will continually reuse the words in their assertion </a:t>
            </a:r>
          </a:p>
          <a:p>
            <a:r>
              <a:rPr lang="en-US" dirty="0"/>
              <a:t>As they advance their discussion, the words that are the basis for that discussion will be repeated  </a:t>
            </a:r>
          </a:p>
          <a:p>
            <a:r>
              <a:rPr lang="en-US" dirty="0"/>
              <a:t>Certain words used to connect the main idea, stop words, would be excluded from the process</a:t>
            </a:r>
          </a:p>
          <a:p>
            <a:r>
              <a:rPr lang="en-US" dirty="0"/>
              <a:t>The assumption is that an author will not use different words to reflect the fundamental notion in the paper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5105400"/>
            <a:ext cx="86868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[1] Mining the Social Web, O'Reilly Media; 2 edition (October 20, 2013) By Matthew Russell                                                  </a:t>
            </a: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[2] Social Media Mining with R,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Packt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Publishing; (March 24, 2014) by Nathan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Danneman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Richard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Heimann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[3] Data Science from Scratch, O'Reilly Media, Joel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Grus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900" dirty="0"/>
              <a:t>[4] Marketing Data Science, Pearson, Thomas Miller</a:t>
            </a:r>
          </a:p>
          <a:p>
            <a:endParaRPr lang="en-US" sz="900" dirty="0"/>
          </a:p>
          <a:p>
            <a:endParaRPr lang="en-US" sz="90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Luhn</a:t>
            </a:r>
            <a:r>
              <a:rPr lang="en-US" dirty="0"/>
              <a:t> summarization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321675" cy="3579812"/>
          </a:xfrm>
        </p:spPr>
        <p:txBody>
          <a:bodyPr/>
          <a:lstStyle/>
          <a:p>
            <a:r>
              <a:rPr lang="en-US" dirty="0"/>
              <a:t>The automatic abstraction by Hans Peter </a:t>
            </a:r>
            <a:r>
              <a:rPr lang="en-US" dirty="0" err="1"/>
              <a:t>Luhn</a:t>
            </a:r>
            <a:r>
              <a:rPr lang="en-US" dirty="0"/>
              <a:t> is the first example of a machine generated equivalent of an intellectual task </a:t>
            </a:r>
          </a:p>
          <a:p>
            <a:r>
              <a:rPr lang="en-US" dirty="0"/>
              <a:t>It was first implemented in May 1958 by the New York Herald Tribune using the IBM 704 data processing system</a:t>
            </a:r>
          </a:p>
          <a:p>
            <a:r>
              <a:rPr lang="en-US" dirty="0" err="1"/>
              <a:t>Luhn</a:t>
            </a:r>
            <a:r>
              <a:rPr lang="en-US" dirty="0"/>
              <a:t> was a pioneer in information science and his work at IBM is the foundation for modern search systems, geometric pattern recognition, business intelligence and artificial intelligence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5105400"/>
            <a:ext cx="86868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[1] Mining the Social Web, O'Reilly Media; 2 edition (October 20, 2013) By Matthew Russell                                                  </a:t>
            </a: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[2] Social Media Mining with R,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Packt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Publishing; (March 24, 2014) by Nathan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Danneman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Richard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Heimann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[3] Data Science from Scratch, O'Reilly Media, Joel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Grus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900" dirty="0"/>
              <a:t>[4] Marketing Data Science, Pearson, Thomas Miller</a:t>
            </a:r>
          </a:p>
          <a:p>
            <a:endParaRPr lang="en-US" sz="900" dirty="0"/>
          </a:p>
          <a:p>
            <a:endParaRPr lang="en-US" sz="900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8006A7-2BBA-4AC2-8780-BA1090C38D8E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grpSp>
        <p:nvGrpSpPr>
          <p:cNvPr id="3" name="Group 67"/>
          <p:cNvGrpSpPr/>
          <p:nvPr/>
        </p:nvGrpSpPr>
        <p:grpSpPr>
          <a:xfrm>
            <a:off x="1371600" y="918519"/>
            <a:ext cx="6661942" cy="4948881"/>
            <a:chOff x="1110458" y="1754189"/>
            <a:chExt cx="6661942" cy="4473575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110458" y="1754189"/>
              <a:ext cx="6573838" cy="44735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H="1" flipV="1">
              <a:off x="5621337" y="1828800"/>
              <a:ext cx="614363" cy="8175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6354762" y="2905125"/>
              <a:ext cx="201613" cy="16192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6816725" y="1952625"/>
              <a:ext cx="495300" cy="4730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022975" y="2425700"/>
              <a:ext cx="1714500" cy="1665288"/>
            </a:xfrm>
            <a:custGeom>
              <a:avLst/>
              <a:gdLst>
                <a:gd name="T0" fmla="*/ 760 w 1080"/>
                <a:gd name="T1" fmla="*/ 38 h 1049"/>
                <a:gd name="T2" fmla="*/ 823 w 1080"/>
                <a:gd name="T3" fmla="*/ 38 h 1049"/>
                <a:gd name="T4" fmla="*/ 906 w 1080"/>
                <a:gd name="T5" fmla="*/ 83 h 1049"/>
                <a:gd name="T6" fmla="*/ 1079 w 1080"/>
                <a:gd name="T7" fmla="*/ 325 h 1049"/>
                <a:gd name="T8" fmla="*/ 1073 w 1080"/>
                <a:gd name="T9" fmla="*/ 434 h 1049"/>
                <a:gd name="T10" fmla="*/ 955 w 1080"/>
                <a:gd name="T11" fmla="*/ 518 h 1049"/>
                <a:gd name="T12" fmla="*/ 858 w 1080"/>
                <a:gd name="T13" fmla="*/ 582 h 1049"/>
                <a:gd name="T14" fmla="*/ 737 w 1080"/>
                <a:gd name="T15" fmla="*/ 441 h 1049"/>
                <a:gd name="T16" fmla="*/ 784 w 1080"/>
                <a:gd name="T17" fmla="*/ 403 h 1049"/>
                <a:gd name="T18" fmla="*/ 823 w 1080"/>
                <a:gd name="T19" fmla="*/ 373 h 1049"/>
                <a:gd name="T20" fmla="*/ 741 w 1080"/>
                <a:gd name="T21" fmla="*/ 251 h 1049"/>
                <a:gd name="T22" fmla="*/ 510 w 1080"/>
                <a:gd name="T23" fmla="*/ 403 h 1049"/>
                <a:gd name="T24" fmla="*/ 735 w 1080"/>
                <a:gd name="T25" fmla="*/ 700 h 1049"/>
                <a:gd name="T26" fmla="*/ 927 w 1080"/>
                <a:gd name="T27" fmla="*/ 564 h 1049"/>
                <a:gd name="T28" fmla="*/ 926 w 1080"/>
                <a:gd name="T29" fmla="*/ 1048 h 1049"/>
                <a:gd name="T30" fmla="*/ 439 w 1080"/>
                <a:gd name="T31" fmla="*/ 1048 h 1049"/>
                <a:gd name="T32" fmla="*/ 437 w 1080"/>
                <a:gd name="T33" fmla="*/ 320 h 1049"/>
                <a:gd name="T34" fmla="*/ 325 w 1080"/>
                <a:gd name="T35" fmla="*/ 390 h 1049"/>
                <a:gd name="T36" fmla="*/ 226 w 1080"/>
                <a:gd name="T37" fmla="*/ 390 h 1049"/>
                <a:gd name="T38" fmla="*/ 215 w 1080"/>
                <a:gd name="T39" fmla="*/ 376 h 1049"/>
                <a:gd name="T40" fmla="*/ 141 w 1080"/>
                <a:gd name="T41" fmla="*/ 277 h 1049"/>
                <a:gd name="T42" fmla="*/ 0 w 1080"/>
                <a:gd name="T43" fmla="*/ 105 h 1049"/>
                <a:gd name="T44" fmla="*/ 160 w 1080"/>
                <a:gd name="T45" fmla="*/ 0 h 1049"/>
                <a:gd name="T46" fmla="*/ 261 w 1080"/>
                <a:gd name="T47" fmla="*/ 130 h 1049"/>
                <a:gd name="T48" fmla="*/ 289 w 1080"/>
                <a:gd name="T49" fmla="*/ 155 h 1049"/>
                <a:gd name="T50" fmla="*/ 493 w 1080"/>
                <a:gd name="T51" fmla="*/ 38 h 1049"/>
                <a:gd name="T52" fmla="*/ 577 w 1080"/>
                <a:gd name="T53" fmla="*/ 38 h 1049"/>
                <a:gd name="T54" fmla="*/ 760 w 1080"/>
                <a:gd name="T55" fmla="*/ 3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80" h="1049">
                  <a:moveTo>
                    <a:pt x="760" y="38"/>
                  </a:moveTo>
                  <a:lnTo>
                    <a:pt x="823" y="38"/>
                  </a:lnTo>
                  <a:lnTo>
                    <a:pt x="906" y="83"/>
                  </a:lnTo>
                  <a:lnTo>
                    <a:pt x="1079" y="325"/>
                  </a:lnTo>
                  <a:lnTo>
                    <a:pt x="1073" y="434"/>
                  </a:lnTo>
                  <a:lnTo>
                    <a:pt x="955" y="518"/>
                  </a:lnTo>
                  <a:lnTo>
                    <a:pt x="858" y="582"/>
                  </a:lnTo>
                  <a:lnTo>
                    <a:pt x="737" y="441"/>
                  </a:lnTo>
                  <a:lnTo>
                    <a:pt x="784" y="403"/>
                  </a:lnTo>
                  <a:lnTo>
                    <a:pt x="823" y="373"/>
                  </a:lnTo>
                  <a:lnTo>
                    <a:pt x="741" y="251"/>
                  </a:lnTo>
                  <a:lnTo>
                    <a:pt x="510" y="403"/>
                  </a:lnTo>
                  <a:lnTo>
                    <a:pt x="735" y="700"/>
                  </a:lnTo>
                  <a:lnTo>
                    <a:pt x="927" y="564"/>
                  </a:lnTo>
                  <a:lnTo>
                    <a:pt x="926" y="1048"/>
                  </a:lnTo>
                  <a:lnTo>
                    <a:pt x="439" y="1048"/>
                  </a:lnTo>
                  <a:lnTo>
                    <a:pt x="437" y="320"/>
                  </a:lnTo>
                  <a:lnTo>
                    <a:pt x="325" y="390"/>
                  </a:lnTo>
                  <a:lnTo>
                    <a:pt x="226" y="390"/>
                  </a:lnTo>
                  <a:lnTo>
                    <a:pt x="215" y="376"/>
                  </a:lnTo>
                  <a:lnTo>
                    <a:pt x="141" y="277"/>
                  </a:lnTo>
                  <a:lnTo>
                    <a:pt x="0" y="105"/>
                  </a:lnTo>
                  <a:lnTo>
                    <a:pt x="160" y="0"/>
                  </a:lnTo>
                  <a:lnTo>
                    <a:pt x="261" y="130"/>
                  </a:lnTo>
                  <a:lnTo>
                    <a:pt x="289" y="155"/>
                  </a:lnTo>
                  <a:lnTo>
                    <a:pt x="493" y="38"/>
                  </a:lnTo>
                  <a:lnTo>
                    <a:pt x="577" y="38"/>
                  </a:lnTo>
                  <a:lnTo>
                    <a:pt x="760" y="38"/>
                  </a:ln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7570787" y="2909887"/>
              <a:ext cx="201613" cy="220663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Arc 11"/>
            <p:cNvSpPr>
              <a:spLocks/>
            </p:cNvSpPr>
            <p:nvPr/>
          </p:nvSpPr>
          <p:spPr bwMode="auto">
            <a:xfrm>
              <a:off x="6950075" y="2474912"/>
              <a:ext cx="280988" cy="109538"/>
            </a:xfrm>
            <a:custGeom>
              <a:avLst/>
              <a:gdLst>
                <a:gd name="G0" fmla="+- 21600 0 0"/>
                <a:gd name="G1" fmla="+- 322 0 0"/>
                <a:gd name="G2" fmla="+- 21600 0 0"/>
                <a:gd name="T0" fmla="*/ 43198 w 43200"/>
                <a:gd name="T1" fmla="*/ 0 h 21922"/>
                <a:gd name="T2" fmla="*/ 2 w 43200"/>
                <a:gd name="T3" fmla="*/ 4 h 21922"/>
                <a:gd name="T4" fmla="*/ 21600 w 43200"/>
                <a:gd name="T5" fmla="*/ 322 h 21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922" fill="none" extrusionOk="0">
                  <a:moveTo>
                    <a:pt x="43197" y="0"/>
                  </a:moveTo>
                  <a:cubicBezTo>
                    <a:pt x="43199" y="107"/>
                    <a:pt x="43200" y="214"/>
                    <a:pt x="43200" y="322"/>
                  </a:cubicBezTo>
                  <a:cubicBezTo>
                    <a:pt x="43200" y="12251"/>
                    <a:pt x="33529" y="21922"/>
                    <a:pt x="21600" y="21922"/>
                  </a:cubicBezTo>
                  <a:cubicBezTo>
                    <a:pt x="9670" y="21922"/>
                    <a:pt x="0" y="12251"/>
                    <a:pt x="0" y="322"/>
                  </a:cubicBezTo>
                  <a:cubicBezTo>
                    <a:pt x="-1" y="215"/>
                    <a:pt x="0" y="109"/>
                    <a:pt x="2" y="4"/>
                  </a:cubicBezTo>
                </a:path>
                <a:path w="43200" h="21922" stroke="0" extrusionOk="0">
                  <a:moveTo>
                    <a:pt x="43197" y="0"/>
                  </a:moveTo>
                  <a:cubicBezTo>
                    <a:pt x="43199" y="107"/>
                    <a:pt x="43200" y="214"/>
                    <a:pt x="43200" y="322"/>
                  </a:cubicBezTo>
                  <a:cubicBezTo>
                    <a:pt x="43200" y="12251"/>
                    <a:pt x="33529" y="21922"/>
                    <a:pt x="21600" y="21922"/>
                  </a:cubicBezTo>
                  <a:cubicBezTo>
                    <a:pt x="9670" y="21922"/>
                    <a:pt x="0" y="12251"/>
                    <a:pt x="0" y="322"/>
                  </a:cubicBezTo>
                  <a:cubicBezTo>
                    <a:pt x="-1" y="215"/>
                    <a:pt x="0" y="109"/>
                    <a:pt x="2" y="4"/>
                  </a:cubicBezTo>
                  <a:lnTo>
                    <a:pt x="21600" y="32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rc 12"/>
            <p:cNvSpPr>
              <a:spLocks/>
            </p:cNvSpPr>
            <p:nvPr/>
          </p:nvSpPr>
          <p:spPr bwMode="auto">
            <a:xfrm>
              <a:off x="7229475" y="2481262"/>
              <a:ext cx="239713" cy="169863"/>
            </a:xfrm>
            <a:custGeom>
              <a:avLst/>
              <a:gdLst>
                <a:gd name="G0" fmla="+- 15351 0 0"/>
                <a:gd name="G1" fmla="+- 21600 0 0"/>
                <a:gd name="G2" fmla="+- 21600 0 0"/>
                <a:gd name="T0" fmla="*/ 0 w 36951"/>
                <a:gd name="T1" fmla="*/ 6404 h 36443"/>
                <a:gd name="T2" fmla="*/ 31043 w 36951"/>
                <a:gd name="T3" fmla="*/ 36443 h 36443"/>
                <a:gd name="T4" fmla="*/ 15351 w 36951"/>
                <a:gd name="T5" fmla="*/ 21600 h 36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951" h="36443" fill="none" extrusionOk="0">
                  <a:moveTo>
                    <a:pt x="0" y="6404"/>
                  </a:moveTo>
                  <a:cubicBezTo>
                    <a:pt x="4057" y="2305"/>
                    <a:pt x="9584" y="-1"/>
                    <a:pt x="15351" y="0"/>
                  </a:cubicBezTo>
                  <a:cubicBezTo>
                    <a:pt x="27280" y="0"/>
                    <a:pt x="36951" y="9670"/>
                    <a:pt x="36951" y="21600"/>
                  </a:cubicBezTo>
                  <a:cubicBezTo>
                    <a:pt x="36951" y="27120"/>
                    <a:pt x="34836" y="32432"/>
                    <a:pt x="31043" y="36443"/>
                  </a:cubicBezTo>
                </a:path>
                <a:path w="36951" h="36443" stroke="0" extrusionOk="0">
                  <a:moveTo>
                    <a:pt x="0" y="6404"/>
                  </a:moveTo>
                  <a:cubicBezTo>
                    <a:pt x="4057" y="2305"/>
                    <a:pt x="9584" y="-1"/>
                    <a:pt x="15351" y="0"/>
                  </a:cubicBezTo>
                  <a:cubicBezTo>
                    <a:pt x="27280" y="0"/>
                    <a:pt x="36951" y="9670"/>
                    <a:pt x="36951" y="21600"/>
                  </a:cubicBezTo>
                  <a:cubicBezTo>
                    <a:pt x="36951" y="27120"/>
                    <a:pt x="34836" y="32432"/>
                    <a:pt x="31043" y="36443"/>
                  </a:cubicBezTo>
                  <a:lnTo>
                    <a:pt x="15351" y="2160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6376991" y="4257675"/>
              <a:ext cx="984251" cy="1758950"/>
              <a:chOff x="4141" y="2464"/>
              <a:chExt cx="620" cy="1108"/>
            </a:xfrm>
          </p:grpSpPr>
          <p:grpSp>
            <p:nvGrpSpPr>
              <p:cNvPr id="6" name="Group 14"/>
              <p:cNvGrpSpPr>
                <a:grpSpLocks/>
              </p:cNvGrpSpPr>
              <p:nvPr/>
            </p:nvGrpSpPr>
            <p:grpSpPr bwMode="auto">
              <a:xfrm>
                <a:off x="4141" y="2812"/>
                <a:ext cx="620" cy="760"/>
                <a:chOff x="4141" y="2812"/>
                <a:chExt cx="620" cy="760"/>
              </a:xfrm>
            </p:grpSpPr>
            <p:sp>
              <p:nvSpPr>
                <p:cNvPr id="17" name="Rectangle 16"/>
                <p:cNvSpPr>
                  <a:spLocks noChangeArrowheads="1"/>
                </p:cNvSpPr>
                <p:nvPr/>
              </p:nvSpPr>
              <p:spPr bwMode="auto">
                <a:xfrm>
                  <a:off x="4246" y="2812"/>
                  <a:ext cx="414" cy="1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Rectangle 17"/>
                <p:cNvSpPr>
                  <a:spLocks noChangeArrowheads="1"/>
                </p:cNvSpPr>
                <p:nvPr/>
              </p:nvSpPr>
              <p:spPr bwMode="auto">
                <a:xfrm>
                  <a:off x="4141" y="2918"/>
                  <a:ext cx="619" cy="6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Arc 17"/>
                <p:cNvSpPr>
                  <a:spLocks/>
                </p:cNvSpPr>
                <p:nvPr/>
              </p:nvSpPr>
              <p:spPr bwMode="auto">
                <a:xfrm>
                  <a:off x="4142" y="2814"/>
                  <a:ext cx="110" cy="127"/>
                </a:xfrm>
                <a:custGeom>
                  <a:avLst/>
                  <a:gdLst>
                    <a:gd name="G0" fmla="+- 21597 0 0"/>
                    <a:gd name="G1" fmla="+- 21592 0 0"/>
                    <a:gd name="G2" fmla="+- 21600 0 0"/>
                    <a:gd name="T0" fmla="*/ 0 w 21597"/>
                    <a:gd name="T1" fmla="*/ 21253 h 21592"/>
                    <a:gd name="T2" fmla="*/ 21010 w 21597"/>
                    <a:gd name="T3" fmla="*/ 0 h 21592"/>
                    <a:gd name="T4" fmla="*/ 21597 w 21597"/>
                    <a:gd name="T5" fmla="*/ 21592 h 215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2" fill="none" extrusionOk="0">
                      <a:moveTo>
                        <a:pt x="-1" y="21252"/>
                      </a:moveTo>
                      <a:cubicBezTo>
                        <a:pt x="181" y="9685"/>
                        <a:pt x="9444" y="314"/>
                        <a:pt x="21009" y="-1"/>
                      </a:cubicBezTo>
                    </a:path>
                    <a:path w="21597" h="21592" stroke="0" extrusionOk="0">
                      <a:moveTo>
                        <a:pt x="-1" y="21252"/>
                      </a:moveTo>
                      <a:cubicBezTo>
                        <a:pt x="181" y="9685"/>
                        <a:pt x="9444" y="314"/>
                        <a:pt x="21009" y="-1"/>
                      </a:cubicBezTo>
                      <a:lnTo>
                        <a:pt x="21597" y="2159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Arc 18"/>
                <p:cNvSpPr>
                  <a:spLocks/>
                </p:cNvSpPr>
                <p:nvPr/>
              </p:nvSpPr>
              <p:spPr bwMode="auto">
                <a:xfrm>
                  <a:off x="4648" y="2814"/>
                  <a:ext cx="113" cy="12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" name="Oval 19"/>
              <p:cNvSpPr>
                <a:spLocks noChangeArrowheads="1"/>
              </p:cNvSpPr>
              <p:nvPr/>
            </p:nvSpPr>
            <p:spPr bwMode="auto">
              <a:xfrm>
                <a:off x="4283" y="2464"/>
                <a:ext cx="330" cy="310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" name="Group 20"/>
            <p:cNvGrpSpPr>
              <a:grpSpLocks/>
            </p:cNvGrpSpPr>
            <p:nvPr/>
          </p:nvGrpSpPr>
          <p:grpSpPr bwMode="auto">
            <a:xfrm>
              <a:off x="5348288" y="3768725"/>
              <a:ext cx="992188" cy="1763713"/>
              <a:chOff x="3493" y="2156"/>
              <a:chExt cx="625" cy="1111"/>
            </a:xfrm>
          </p:grpSpPr>
          <p:grpSp>
            <p:nvGrpSpPr>
              <p:cNvPr id="15" name="Group 21"/>
              <p:cNvGrpSpPr>
                <a:grpSpLocks/>
              </p:cNvGrpSpPr>
              <p:nvPr/>
            </p:nvGrpSpPr>
            <p:grpSpPr bwMode="auto">
              <a:xfrm>
                <a:off x="3493" y="2504"/>
                <a:ext cx="625" cy="763"/>
                <a:chOff x="3493" y="2504"/>
                <a:chExt cx="625" cy="763"/>
              </a:xfrm>
            </p:grpSpPr>
            <p:sp>
              <p:nvSpPr>
                <p:cNvPr id="24" name="Rectangle 23"/>
                <p:cNvSpPr>
                  <a:spLocks noChangeArrowheads="1"/>
                </p:cNvSpPr>
                <p:nvPr/>
              </p:nvSpPr>
              <p:spPr bwMode="auto">
                <a:xfrm>
                  <a:off x="3601" y="2504"/>
                  <a:ext cx="413" cy="159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Rectangle 24"/>
                <p:cNvSpPr>
                  <a:spLocks noChangeArrowheads="1"/>
                </p:cNvSpPr>
                <p:nvPr/>
              </p:nvSpPr>
              <p:spPr bwMode="auto">
                <a:xfrm>
                  <a:off x="3493" y="2614"/>
                  <a:ext cx="625" cy="653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Arc 24"/>
                <p:cNvSpPr>
                  <a:spLocks/>
                </p:cNvSpPr>
                <p:nvPr/>
              </p:nvSpPr>
              <p:spPr bwMode="auto">
                <a:xfrm>
                  <a:off x="3495" y="2505"/>
                  <a:ext cx="112" cy="130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66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Arc 25"/>
                <p:cNvSpPr>
                  <a:spLocks/>
                </p:cNvSpPr>
                <p:nvPr/>
              </p:nvSpPr>
              <p:spPr bwMode="auto">
                <a:xfrm>
                  <a:off x="4003" y="2510"/>
                  <a:ext cx="115" cy="129"/>
                </a:xfrm>
                <a:custGeom>
                  <a:avLst/>
                  <a:gdLst>
                    <a:gd name="G0" fmla="+- 379 0 0"/>
                    <a:gd name="G1" fmla="+- 21600 0 0"/>
                    <a:gd name="G2" fmla="+- 21600 0 0"/>
                    <a:gd name="T0" fmla="*/ 0 w 21976"/>
                    <a:gd name="T1" fmla="*/ 3 h 21600"/>
                    <a:gd name="T2" fmla="*/ 21976 w 21976"/>
                    <a:gd name="T3" fmla="*/ 21259 h 21600"/>
                    <a:gd name="T4" fmla="*/ 379 w 2197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976" h="21600" fill="none" extrusionOk="0">
                      <a:moveTo>
                        <a:pt x="0" y="3"/>
                      </a:moveTo>
                      <a:cubicBezTo>
                        <a:pt x="126" y="1"/>
                        <a:pt x="252" y="-1"/>
                        <a:pt x="379" y="0"/>
                      </a:cubicBezTo>
                      <a:cubicBezTo>
                        <a:pt x="12175" y="0"/>
                        <a:pt x="21790" y="9464"/>
                        <a:pt x="21976" y="21258"/>
                      </a:cubicBezTo>
                    </a:path>
                    <a:path w="21976" h="21600" stroke="0" extrusionOk="0">
                      <a:moveTo>
                        <a:pt x="0" y="3"/>
                      </a:moveTo>
                      <a:cubicBezTo>
                        <a:pt x="126" y="1"/>
                        <a:pt x="252" y="-1"/>
                        <a:pt x="379" y="0"/>
                      </a:cubicBezTo>
                      <a:cubicBezTo>
                        <a:pt x="12175" y="0"/>
                        <a:pt x="21790" y="9464"/>
                        <a:pt x="21976" y="21258"/>
                      </a:cubicBezTo>
                      <a:lnTo>
                        <a:pt x="379" y="2160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3" name="Oval 26"/>
              <p:cNvSpPr>
                <a:spLocks noChangeArrowheads="1"/>
              </p:cNvSpPr>
              <p:nvPr/>
            </p:nvSpPr>
            <p:spPr bwMode="auto">
              <a:xfrm>
                <a:off x="3638" y="2156"/>
                <a:ext cx="332" cy="314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" name="Group 27"/>
            <p:cNvGrpSpPr>
              <a:grpSpLocks/>
            </p:cNvGrpSpPr>
            <p:nvPr/>
          </p:nvGrpSpPr>
          <p:grpSpPr bwMode="auto">
            <a:xfrm>
              <a:off x="2359025" y="3768725"/>
              <a:ext cx="984250" cy="1763713"/>
              <a:chOff x="1610" y="2156"/>
              <a:chExt cx="620" cy="1111"/>
            </a:xfrm>
          </p:grpSpPr>
          <p:grpSp>
            <p:nvGrpSpPr>
              <p:cNvPr id="22" name="Group 28"/>
              <p:cNvGrpSpPr>
                <a:grpSpLocks/>
              </p:cNvGrpSpPr>
              <p:nvPr/>
            </p:nvGrpSpPr>
            <p:grpSpPr bwMode="auto">
              <a:xfrm>
                <a:off x="1610" y="2504"/>
                <a:ext cx="620" cy="763"/>
                <a:chOff x="1610" y="2504"/>
                <a:chExt cx="620" cy="763"/>
              </a:xfrm>
            </p:grpSpPr>
            <p:sp>
              <p:nvSpPr>
                <p:cNvPr id="31" name="Rectangle 30"/>
                <p:cNvSpPr>
                  <a:spLocks noChangeArrowheads="1"/>
                </p:cNvSpPr>
                <p:nvPr/>
              </p:nvSpPr>
              <p:spPr bwMode="auto">
                <a:xfrm>
                  <a:off x="1717" y="2504"/>
                  <a:ext cx="413" cy="159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Rectangle 31"/>
                <p:cNvSpPr>
                  <a:spLocks noChangeArrowheads="1"/>
                </p:cNvSpPr>
                <p:nvPr/>
              </p:nvSpPr>
              <p:spPr bwMode="auto">
                <a:xfrm>
                  <a:off x="1610" y="2614"/>
                  <a:ext cx="620" cy="653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Arc 31"/>
                <p:cNvSpPr>
                  <a:spLocks/>
                </p:cNvSpPr>
                <p:nvPr/>
              </p:nvSpPr>
              <p:spPr bwMode="auto">
                <a:xfrm>
                  <a:off x="1612" y="2505"/>
                  <a:ext cx="112" cy="130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66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Arc 32"/>
                <p:cNvSpPr>
                  <a:spLocks/>
                </p:cNvSpPr>
                <p:nvPr/>
              </p:nvSpPr>
              <p:spPr bwMode="auto">
                <a:xfrm>
                  <a:off x="2117" y="2510"/>
                  <a:ext cx="112" cy="129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597"/>
                    <a:gd name="T1" fmla="*/ 0 h 21600"/>
                    <a:gd name="T2" fmla="*/ 21597 w 21597"/>
                    <a:gd name="T3" fmla="*/ 21259 h 21600"/>
                    <a:gd name="T4" fmla="*/ 0 w 2159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600" fill="none" extrusionOk="0">
                      <a:moveTo>
                        <a:pt x="-1" y="0"/>
                      </a:moveTo>
                      <a:cubicBezTo>
                        <a:pt x="11796" y="0"/>
                        <a:pt x="21411" y="9464"/>
                        <a:pt x="21597" y="21258"/>
                      </a:cubicBezTo>
                    </a:path>
                    <a:path w="21597" h="21600" stroke="0" extrusionOk="0">
                      <a:moveTo>
                        <a:pt x="-1" y="0"/>
                      </a:moveTo>
                      <a:cubicBezTo>
                        <a:pt x="11796" y="0"/>
                        <a:pt x="21411" y="9464"/>
                        <a:pt x="21597" y="2125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0" name="Oval 33"/>
              <p:cNvSpPr>
                <a:spLocks noChangeArrowheads="1"/>
              </p:cNvSpPr>
              <p:nvPr/>
            </p:nvSpPr>
            <p:spPr bwMode="auto">
              <a:xfrm>
                <a:off x="1755" y="2156"/>
                <a:ext cx="331" cy="314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" name="Group 34"/>
            <p:cNvGrpSpPr>
              <a:grpSpLocks/>
            </p:cNvGrpSpPr>
            <p:nvPr/>
          </p:nvGrpSpPr>
          <p:grpSpPr bwMode="auto">
            <a:xfrm>
              <a:off x="1303338" y="4257675"/>
              <a:ext cx="984250" cy="1758950"/>
              <a:chOff x="945" y="2464"/>
              <a:chExt cx="620" cy="1108"/>
            </a:xfrm>
          </p:grpSpPr>
          <p:sp>
            <p:nvSpPr>
              <p:cNvPr id="36" name="Oval 35"/>
              <p:cNvSpPr>
                <a:spLocks noChangeArrowheads="1"/>
              </p:cNvSpPr>
              <p:nvPr/>
            </p:nvSpPr>
            <p:spPr bwMode="auto">
              <a:xfrm>
                <a:off x="1089" y="2464"/>
                <a:ext cx="331" cy="310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9" name="Group 36"/>
              <p:cNvGrpSpPr>
                <a:grpSpLocks/>
              </p:cNvGrpSpPr>
              <p:nvPr/>
            </p:nvGrpSpPr>
            <p:grpSpPr bwMode="auto">
              <a:xfrm>
                <a:off x="945" y="2812"/>
                <a:ext cx="620" cy="760"/>
                <a:chOff x="945" y="2812"/>
                <a:chExt cx="620" cy="760"/>
              </a:xfrm>
            </p:grpSpPr>
            <p:sp>
              <p:nvSpPr>
                <p:cNvPr id="38" name="Rectangle 37"/>
                <p:cNvSpPr>
                  <a:spLocks noChangeArrowheads="1"/>
                </p:cNvSpPr>
                <p:nvPr/>
              </p:nvSpPr>
              <p:spPr bwMode="auto">
                <a:xfrm>
                  <a:off x="1053" y="2812"/>
                  <a:ext cx="413" cy="154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Rectangle 38"/>
                <p:cNvSpPr>
                  <a:spLocks noChangeArrowheads="1"/>
                </p:cNvSpPr>
                <p:nvPr/>
              </p:nvSpPr>
              <p:spPr bwMode="auto">
                <a:xfrm>
                  <a:off x="945" y="2918"/>
                  <a:ext cx="620" cy="654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Arc 39"/>
                <p:cNvSpPr>
                  <a:spLocks/>
                </p:cNvSpPr>
                <p:nvPr/>
              </p:nvSpPr>
              <p:spPr bwMode="auto">
                <a:xfrm>
                  <a:off x="946" y="2814"/>
                  <a:ext cx="112" cy="127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58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57"/>
                      </a:moveTo>
                      <a:cubicBezTo>
                        <a:pt x="182" y="9611"/>
                        <a:pt x="9566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57"/>
                      </a:moveTo>
                      <a:cubicBezTo>
                        <a:pt x="182" y="9611"/>
                        <a:pt x="9566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Arc 40"/>
                <p:cNvSpPr>
                  <a:spLocks/>
                </p:cNvSpPr>
                <p:nvPr/>
              </p:nvSpPr>
              <p:spPr bwMode="auto">
                <a:xfrm>
                  <a:off x="1451" y="2814"/>
                  <a:ext cx="113" cy="128"/>
                </a:xfrm>
                <a:custGeom>
                  <a:avLst/>
                  <a:gdLst>
                    <a:gd name="G0" fmla="+- 0 0 0"/>
                    <a:gd name="G1" fmla="+- 21599 0 0"/>
                    <a:gd name="G2" fmla="+- 21600 0 0"/>
                    <a:gd name="T0" fmla="*/ 191 w 21600"/>
                    <a:gd name="T1" fmla="*/ 0 h 21599"/>
                    <a:gd name="T2" fmla="*/ 21600 w 21600"/>
                    <a:gd name="T3" fmla="*/ 21599 h 21599"/>
                    <a:gd name="T4" fmla="*/ 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191" y="-1"/>
                      </a:moveTo>
                      <a:cubicBezTo>
                        <a:pt x="12045" y="104"/>
                        <a:pt x="21600" y="9744"/>
                        <a:pt x="21600" y="21599"/>
                      </a:cubicBezTo>
                    </a:path>
                    <a:path w="21600" h="21599" stroke="0" extrusionOk="0">
                      <a:moveTo>
                        <a:pt x="191" y="-1"/>
                      </a:moveTo>
                      <a:cubicBezTo>
                        <a:pt x="12045" y="104"/>
                        <a:pt x="21600" y="9744"/>
                        <a:pt x="21600" y="21599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228725" y="4279900"/>
              <a:ext cx="6172200" cy="1736725"/>
            </a:xfrm>
            <a:custGeom>
              <a:avLst/>
              <a:gdLst>
                <a:gd name="T0" fmla="*/ 0 w 3888"/>
                <a:gd name="T1" fmla="*/ 1093 h 1094"/>
                <a:gd name="T2" fmla="*/ 1386 w 3888"/>
                <a:gd name="T3" fmla="*/ 0 h 1094"/>
                <a:gd name="T4" fmla="*/ 2444 w 3888"/>
                <a:gd name="T5" fmla="*/ 0 h 1094"/>
                <a:gd name="T6" fmla="*/ 3887 w 3888"/>
                <a:gd name="T7" fmla="*/ 1093 h 1094"/>
                <a:gd name="T8" fmla="*/ 0 w 3888"/>
                <a:gd name="T9" fmla="*/ 1093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88" h="1094">
                  <a:moveTo>
                    <a:pt x="0" y="1093"/>
                  </a:moveTo>
                  <a:lnTo>
                    <a:pt x="1386" y="0"/>
                  </a:lnTo>
                  <a:lnTo>
                    <a:pt x="2444" y="0"/>
                  </a:lnTo>
                  <a:lnTo>
                    <a:pt x="3887" y="1093"/>
                  </a:lnTo>
                  <a:lnTo>
                    <a:pt x="0" y="1093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5" name="Group 42"/>
            <p:cNvGrpSpPr>
              <a:grpSpLocks/>
            </p:cNvGrpSpPr>
            <p:nvPr/>
          </p:nvGrpSpPr>
          <p:grpSpPr bwMode="auto">
            <a:xfrm>
              <a:off x="4286252" y="4425950"/>
              <a:ext cx="1225551" cy="1797050"/>
              <a:chOff x="2824" y="2570"/>
              <a:chExt cx="772" cy="1132"/>
            </a:xfrm>
          </p:grpSpPr>
          <p:sp>
            <p:nvSpPr>
              <p:cNvPr id="44" name="Oval 43"/>
              <p:cNvSpPr>
                <a:spLocks noChangeArrowheads="1"/>
              </p:cNvSpPr>
              <p:nvPr/>
            </p:nvSpPr>
            <p:spPr bwMode="auto">
              <a:xfrm>
                <a:off x="3002" y="2570"/>
                <a:ext cx="408" cy="378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" name="Group 44"/>
              <p:cNvGrpSpPr>
                <a:grpSpLocks/>
              </p:cNvGrpSpPr>
              <p:nvPr/>
            </p:nvGrpSpPr>
            <p:grpSpPr bwMode="auto">
              <a:xfrm>
                <a:off x="2824" y="2990"/>
                <a:ext cx="772" cy="712"/>
                <a:chOff x="2824" y="2990"/>
                <a:chExt cx="772" cy="712"/>
              </a:xfrm>
            </p:grpSpPr>
            <p:sp>
              <p:nvSpPr>
                <p:cNvPr id="46" name="Rectangle 45"/>
                <p:cNvSpPr>
                  <a:spLocks noChangeArrowheads="1"/>
                </p:cNvSpPr>
                <p:nvPr/>
              </p:nvSpPr>
              <p:spPr bwMode="auto">
                <a:xfrm>
                  <a:off x="2953" y="2992"/>
                  <a:ext cx="508" cy="18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Rectangle 46"/>
                <p:cNvSpPr>
                  <a:spLocks noChangeArrowheads="1"/>
                </p:cNvSpPr>
                <p:nvPr/>
              </p:nvSpPr>
              <p:spPr bwMode="auto">
                <a:xfrm>
                  <a:off x="2826" y="3126"/>
                  <a:ext cx="769" cy="5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Arc 47"/>
                <p:cNvSpPr>
                  <a:spLocks/>
                </p:cNvSpPr>
                <p:nvPr/>
              </p:nvSpPr>
              <p:spPr bwMode="auto">
                <a:xfrm>
                  <a:off x="2824" y="2993"/>
                  <a:ext cx="140" cy="155"/>
                </a:xfrm>
                <a:custGeom>
                  <a:avLst/>
                  <a:gdLst>
                    <a:gd name="G0" fmla="+- 21600 0 0"/>
                    <a:gd name="G1" fmla="+- 21598 0 0"/>
                    <a:gd name="G2" fmla="+- 21600 0 0"/>
                    <a:gd name="T0" fmla="*/ 0 w 21600"/>
                    <a:gd name="T1" fmla="*/ 21598 h 21598"/>
                    <a:gd name="T2" fmla="*/ 21290 w 21600"/>
                    <a:gd name="T3" fmla="*/ 0 h 21598"/>
                    <a:gd name="T4" fmla="*/ 21600 w 21600"/>
                    <a:gd name="T5" fmla="*/ 21598 h 215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8" fill="none" extrusionOk="0">
                      <a:moveTo>
                        <a:pt x="0" y="21598"/>
                      </a:moveTo>
                      <a:cubicBezTo>
                        <a:pt x="0" y="9789"/>
                        <a:pt x="9482" y="169"/>
                        <a:pt x="21290" y="0"/>
                      </a:cubicBezTo>
                    </a:path>
                    <a:path w="21600" h="21598" stroke="0" extrusionOk="0">
                      <a:moveTo>
                        <a:pt x="0" y="21598"/>
                      </a:moveTo>
                      <a:cubicBezTo>
                        <a:pt x="0" y="9789"/>
                        <a:pt x="9482" y="169"/>
                        <a:pt x="21290" y="0"/>
                      </a:cubicBezTo>
                      <a:lnTo>
                        <a:pt x="21600" y="2159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Arc 48"/>
                <p:cNvSpPr>
                  <a:spLocks/>
                </p:cNvSpPr>
                <p:nvPr/>
              </p:nvSpPr>
              <p:spPr bwMode="auto">
                <a:xfrm>
                  <a:off x="3457" y="2990"/>
                  <a:ext cx="139" cy="157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461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875" y="0"/>
                        <a:pt x="21523" y="9586"/>
                        <a:pt x="21599" y="21461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875" y="0"/>
                        <a:pt x="21523" y="9586"/>
                        <a:pt x="21599" y="21461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3" name="Group 49"/>
            <p:cNvGrpSpPr>
              <a:grpSpLocks/>
            </p:cNvGrpSpPr>
            <p:nvPr/>
          </p:nvGrpSpPr>
          <p:grpSpPr bwMode="auto">
            <a:xfrm>
              <a:off x="2995613" y="4411663"/>
              <a:ext cx="1225550" cy="1797050"/>
              <a:chOff x="2011" y="2561"/>
              <a:chExt cx="772" cy="1132"/>
            </a:xfrm>
          </p:grpSpPr>
          <p:sp>
            <p:nvSpPr>
              <p:cNvPr id="51" name="Oval 50"/>
              <p:cNvSpPr>
                <a:spLocks noChangeArrowheads="1"/>
              </p:cNvSpPr>
              <p:nvPr/>
            </p:nvSpPr>
            <p:spPr bwMode="auto">
              <a:xfrm>
                <a:off x="2192" y="2561"/>
                <a:ext cx="404" cy="377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5" name="Group 51"/>
              <p:cNvGrpSpPr>
                <a:grpSpLocks/>
              </p:cNvGrpSpPr>
              <p:nvPr/>
            </p:nvGrpSpPr>
            <p:grpSpPr bwMode="auto">
              <a:xfrm>
                <a:off x="2011" y="2982"/>
                <a:ext cx="772" cy="711"/>
                <a:chOff x="2011" y="2982"/>
                <a:chExt cx="772" cy="711"/>
              </a:xfrm>
            </p:grpSpPr>
            <p:sp>
              <p:nvSpPr>
                <p:cNvPr id="53" name="Rectangle 52"/>
                <p:cNvSpPr>
                  <a:spLocks noChangeArrowheads="1"/>
                </p:cNvSpPr>
                <p:nvPr/>
              </p:nvSpPr>
              <p:spPr bwMode="auto">
                <a:xfrm>
                  <a:off x="2144" y="2982"/>
                  <a:ext cx="504" cy="187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Rectangle 53"/>
                <p:cNvSpPr>
                  <a:spLocks noChangeArrowheads="1"/>
                </p:cNvSpPr>
                <p:nvPr/>
              </p:nvSpPr>
              <p:spPr bwMode="auto">
                <a:xfrm>
                  <a:off x="2013" y="3113"/>
                  <a:ext cx="769" cy="580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Arc 54"/>
                <p:cNvSpPr>
                  <a:spLocks/>
                </p:cNvSpPr>
                <p:nvPr/>
              </p:nvSpPr>
              <p:spPr bwMode="auto">
                <a:xfrm>
                  <a:off x="2011" y="2983"/>
                  <a:ext cx="138" cy="154"/>
                </a:xfrm>
                <a:custGeom>
                  <a:avLst/>
                  <a:gdLst>
                    <a:gd name="G0" fmla="+- 21600 0 0"/>
                    <a:gd name="G1" fmla="+- 21599 0 0"/>
                    <a:gd name="G2" fmla="+- 21600 0 0"/>
                    <a:gd name="T0" fmla="*/ 0 w 21600"/>
                    <a:gd name="T1" fmla="*/ 21599 h 21599"/>
                    <a:gd name="T2" fmla="*/ 21443 w 21600"/>
                    <a:gd name="T3" fmla="*/ 0 h 21599"/>
                    <a:gd name="T4" fmla="*/ 2160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</a:path>
                    <a:path w="21600" h="21599" stroke="0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  <a:lnTo>
                        <a:pt x="21600" y="21599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Arc 55"/>
                <p:cNvSpPr>
                  <a:spLocks/>
                </p:cNvSpPr>
                <p:nvPr/>
              </p:nvSpPr>
              <p:spPr bwMode="auto">
                <a:xfrm>
                  <a:off x="2643" y="2983"/>
                  <a:ext cx="140" cy="154"/>
                </a:xfrm>
                <a:custGeom>
                  <a:avLst/>
                  <a:gdLst>
                    <a:gd name="G0" fmla="+- 156 0 0"/>
                    <a:gd name="G1" fmla="+- 21600 0 0"/>
                    <a:gd name="G2" fmla="+- 21600 0 0"/>
                    <a:gd name="T0" fmla="*/ 0 w 21756"/>
                    <a:gd name="T1" fmla="*/ 1 h 21600"/>
                    <a:gd name="T2" fmla="*/ 21756 w 21756"/>
                    <a:gd name="T3" fmla="*/ 21600 h 21600"/>
                    <a:gd name="T4" fmla="*/ 156 w 2175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756" h="21600" fill="none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</a:path>
                    <a:path w="21756" h="21600" stroke="0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  <a:lnTo>
                        <a:pt x="156" y="21600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0" name="Group 56"/>
            <p:cNvGrpSpPr>
              <a:grpSpLocks/>
            </p:cNvGrpSpPr>
            <p:nvPr/>
          </p:nvGrpSpPr>
          <p:grpSpPr bwMode="auto">
            <a:xfrm>
              <a:off x="2995613" y="4421188"/>
              <a:ext cx="1225550" cy="1797050"/>
              <a:chOff x="2011" y="2567"/>
              <a:chExt cx="772" cy="1132"/>
            </a:xfrm>
          </p:grpSpPr>
          <p:sp>
            <p:nvSpPr>
              <p:cNvPr id="58" name="Oval 57"/>
              <p:cNvSpPr>
                <a:spLocks noChangeArrowheads="1"/>
              </p:cNvSpPr>
              <p:nvPr/>
            </p:nvSpPr>
            <p:spPr bwMode="auto">
              <a:xfrm>
                <a:off x="2192" y="2567"/>
                <a:ext cx="404" cy="377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2" name="Group 58"/>
              <p:cNvGrpSpPr>
                <a:grpSpLocks/>
              </p:cNvGrpSpPr>
              <p:nvPr/>
            </p:nvGrpSpPr>
            <p:grpSpPr bwMode="auto">
              <a:xfrm>
                <a:off x="2011" y="2988"/>
                <a:ext cx="772" cy="711"/>
                <a:chOff x="2011" y="2988"/>
                <a:chExt cx="772" cy="711"/>
              </a:xfrm>
            </p:grpSpPr>
            <p:sp>
              <p:nvSpPr>
                <p:cNvPr id="60" name="Rectangle 59"/>
                <p:cNvSpPr>
                  <a:spLocks noChangeArrowheads="1"/>
                </p:cNvSpPr>
                <p:nvPr/>
              </p:nvSpPr>
              <p:spPr bwMode="auto">
                <a:xfrm>
                  <a:off x="2144" y="2988"/>
                  <a:ext cx="504" cy="18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Rectangle 60"/>
                <p:cNvSpPr>
                  <a:spLocks noChangeArrowheads="1"/>
                </p:cNvSpPr>
                <p:nvPr/>
              </p:nvSpPr>
              <p:spPr bwMode="auto">
                <a:xfrm>
                  <a:off x="2013" y="3119"/>
                  <a:ext cx="769" cy="58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Arc 61"/>
                <p:cNvSpPr>
                  <a:spLocks/>
                </p:cNvSpPr>
                <p:nvPr/>
              </p:nvSpPr>
              <p:spPr bwMode="auto">
                <a:xfrm>
                  <a:off x="2011" y="2989"/>
                  <a:ext cx="138" cy="154"/>
                </a:xfrm>
                <a:custGeom>
                  <a:avLst/>
                  <a:gdLst>
                    <a:gd name="G0" fmla="+- 21600 0 0"/>
                    <a:gd name="G1" fmla="+- 21599 0 0"/>
                    <a:gd name="G2" fmla="+- 21600 0 0"/>
                    <a:gd name="T0" fmla="*/ 0 w 21600"/>
                    <a:gd name="T1" fmla="*/ 21599 h 21599"/>
                    <a:gd name="T2" fmla="*/ 21443 w 21600"/>
                    <a:gd name="T3" fmla="*/ 0 h 21599"/>
                    <a:gd name="T4" fmla="*/ 2160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</a:path>
                    <a:path w="21600" h="21599" stroke="0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  <a:lnTo>
                        <a:pt x="21600" y="2159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Arc 62"/>
                <p:cNvSpPr>
                  <a:spLocks/>
                </p:cNvSpPr>
                <p:nvPr/>
              </p:nvSpPr>
              <p:spPr bwMode="auto">
                <a:xfrm>
                  <a:off x="2643" y="2989"/>
                  <a:ext cx="140" cy="154"/>
                </a:xfrm>
                <a:custGeom>
                  <a:avLst/>
                  <a:gdLst>
                    <a:gd name="G0" fmla="+- 156 0 0"/>
                    <a:gd name="G1" fmla="+- 21600 0 0"/>
                    <a:gd name="G2" fmla="+- 21600 0 0"/>
                    <a:gd name="T0" fmla="*/ 0 w 21756"/>
                    <a:gd name="T1" fmla="*/ 1 h 21600"/>
                    <a:gd name="T2" fmla="*/ 21756 w 21756"/>
                    <a:gd name="T3" fmla="*/ 21600 h 21600"/>
                    <a:gd name="T4" fmla="*/ 156 w 2175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756" h="21600" fill="none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</a:path>
                    <a:path w="21756" h="21600" stroke="0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  <a:lnTo>
                        <a:pt x="156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4" name="TextBox 63"/>
            <p:cNvSpPr txBox="1"/>
            <p:nvPr/>
          </p:nvSpPr>
          <p:spPr>
            <a:xfrm>
              <a:off x="1228725" y="1764306"/>
              <a:ext cx="4672804" cy="63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Summarizing with Python</a:t>
              </a:r>
            </a:p>
            <a:p>
              <a:endParaRPr lang="en-US" sz="1600" dirty="0"/>
            </a:p>
          </p:txBody>
        </p:sp>
      </p:grpSp>
      <p:sp>
        <p:nvSpPr>
          <p:cNvPr id="66" name="Title 1"/>
          <p:cNvSpPr txBox="1">
            <a:spLocks/>
          </p:cNvSpPr>
          <p:nvPr/>
        </p:nvSpPr>
        <p:spPr>
          <a:xfrm>
            <a:off x="822325" y="365125"/>
            <a:ext cx="7521575" cy="5492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9pPr>
          </a:lstStyle>
          <a:p>
            <a:r>
              <a:rPr lang="en-US" dirty="0"/>
              <a:t>Hands-on</a:t>
            </a:r>
          </a:p>
        </p:txBody>
      </p:sp>
    </p:spTree>
    <p:extLst>
      <p:ext uri="{BB962C8B-B14F-4D97-AF65-F5344CB8AC3E}">
        <p14:creationId xmlns="" xmlns:p14="http://schemas.microsoft.com/office/powerpoint/2010/main" val="427516607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245475" cy="3929062"/>
          </a:xfrm>
        </p:spPr>
        <p:txBody>
          <a:bodyPr/>
          <a:lstStyle/>
          <a:p>
            <a:pPr marL="342900" lvl="1" indent="-342900">
              <a:spcBef>
                <a:spcPts val="800"/>
              </a:spcBef>
              <a:buClrTx/>
              <a:buNone/>
            </a:pPr>
            <a:r>
              <a:rPr lang="en-US" altLang="en-US" b="1" dirty="0"/>
              <a:t>We are now at a point where we can also begin some initial grammatical analysis of the campaign Web site.</a:t>
            </a:r>
          </a:p>
          <a:p>
            <a:pPr marL="342900" lvl="1" indent="-342900">
              <a:spcBef>
                <a:spcPts val="800"/>
              </a:spcBef>
              <a:buClrTx/>
              <a:buNone/>
            </a:pPr>
            <a:r>
              <a:rPr lang="en-US" altLang="en-US" b="1" dirty="0"/>
              <a:t>The ideas we discuss are often represented with phrases rather than just single words</a:t>
            </a:r>
          </a:p>
          <a:p>
            <a:pPr marL="342900" lvl="1" indent="-342900">
              <a:spcBef>
                <a:spcPts val="800"/>
              </a:spcBef>
              <a:buClrTx/>
              <a:buNone/>
            </a:pPr>
            <a:r>
              <a:rPr lang="en-US" altLang="en-US" b="1" dirty="0"/>
              <a:t>Phrases are collocated words</a:t>
            </a:r>
          </a:p>
          <a:p>
            <a:pPr marL="342900" lvl="1" indent="-342900">
              <a:spcBef>
                <a:spcPts val="800"/>
              </a:spcBef>
              <a:buClrTx/>
              <a:buNone/>
            </a:pPr>
            <a:r>
              <a:rPr lang="en-US" altLang="en-US" b="1" dirty="0"/>
              <a:t>The </a:t>
            </a:r>
            <a:r>
              <a:rPr lang="en-US" altLang="en-US" b="1" dirty="0" err="1"/>
              <a:t>nltk</a:t>
            </a:r>
            <a:r>
              <a:rPr lang="en-US" altLang="en-US" b="1" dirty="0"/>
              <a:t> has tools to help us find phrases or collocated words that should be considered as a unit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N-grams is the sets of words taken N at a time that exist in a text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Bigrams are collocated words taken 2 at a time</a:t>
            </a:r>
          </a:p>
          <a:p>
            <a:pPr marL="342900" lvl="1" indent="-342900">
              <a:spcBef>
                <a:spcPts val="800"/>
              </a:spcBef>
              <a:buClrTx/>
              <a:buNone/>
            </a:pPr>
            <a:r>
              <a:rPr lang="en-GB" altLang="en-US" b="1" dirty="0"/>
              <a:t>N-grams are a useful and effective way of finding commonly collocated words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5105400"/>
            <a:ext cx="86868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[1] Mining the Social Web, O'Reilly Media; 2 edition (October 20, 2013) By Matthew Russell                                                  </a:t>
            </a: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[2] Social Media Mining with R,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Packt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Publishing; (March 24, 2014) by Nathan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Danneman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Richard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Heimann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[3] Data Science from Scratch, O'Reilly Media, Joel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Grus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900" dirty="0"/>
              <a:t>[4] Marketing Data Science, Pearson, Thomas Miller</a:t>
            </a:r>
          </a:p>
          <a:p>
            <a:endParaRPr lang="en-US" sz="900" dirty="0"/>
          </a:p>
          <a:p>
            <a:endParaRPr lang="en-US" sz="900" dirty="0"/>
          </a:p>
        </p:txBody>
      </p:sp>
    </p:spTree>
    <p:extLst>
      <p:ext uri="{BB962C8B-B14F-4D97-AF65-F5344CB8AC3E}">
        <p14:creationId xmlns="" xmlns:p14="http://schemas.microsoft.com/office/powerpoint/2010/main" val="221241912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245475" cy="3929062"/>
          </a:xfrm>
        </p:spPr>
        <p:txBody>
          <a:bodyPr/>
          <a:lstStyle/>
          <a:p>
            <a:pPr marL="342900" lvl="1" indent="-342900">
              <a:spcBef>
                <a:spcPts val="800"/>
              </a:spcBef>
              <a:buClrTx/>
              <a:buNone/>
            </a:pPr>
            <a:r>
              <a:rPr lang="en-US" altLang="en-US" b="1" dirty="0"/>
              <a:t>Computing bi-grams let’s us find proper names such as Mr. Smith as well as concepts like Hillary 2016 or Trump 2016</a:t>
            </a:r>
          </a:p>
          <a:p>
            <a:pPr marL="342900" lvl="1" indent="-342900">
              <a:spcBef>
                <a:spcPts val="800"/>
              </a:spcBef>
              <a:buClrTx/>
              <a:buNone/>
            </a:pPr>
            <a:r>
              <a:rPr lang="en-US" altLang="en-US" b="1" dirty="0"/>
              <a:t>The </a:t>
            </a:r>
            <a:r>
              <a:rPr lang="en-US" altLang="en-US" b="1" dirty="0" err="1"/>
              <a:t>nltk</a:t>
            </a:r>
            <a:r>
              <a:rPr lang="en-US" altLang="en-US" b="1" dirty="0"/>
              <a:t> </a:t>
            </a:r>
            <a:r>
              <a:rPr lang="en-US" altLang="en-US" b="1" dirty="0" err="1"/>
              <a:t>BigramCollocationFinder</a:t>
            </a:r>
            <a:r>
              <a:rPr lang="en-US" altLang="en-US" b="1" dirty="0"/>
              <a:t> function 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Finds bi-grams that occur more frequently than a user specified threshold 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It has a scoring rubric rank those collocated words when the collocation occurs more than the threshold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The </a:t>
            </a:r>
            <a:r>
              <a:rPr lang="en-US" altLang="en-US" dirty="0" err="1"/>
              <a:t>nltk</a:t>
            </a:r>
            <a:r>
              <a:rPr lang="en-US" altLang="en-US" dirty="0"/>
              <a:t> use the </a:t>
            </a:r>
            <a:r>
              <a:rPr lang="en-US" altLang="en-US" dirty="0" err="1"/>
              <a:t>Jaccard</a:t>
            </a:r>
            <a:r>
              <a:rPr lang="en-US" altLang="en-US" dirty="0"/>
              <a:t> Index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Others are available</a:t>
            </a:r>
          </a:p>
          <a:p>
            <a:pPr marL="342900" lvl="1" indent="-342900">
              <a:spcBef>
                <a:spcPts val="800"/>
              </a:spcBef>
              <a:buClrTx/>
              <a:buNone/>
            </a:pPr>
            <a:r>
              <a:rPr lang="en-GB" altLang="en-US" b="1" dirty="0"/>
              <a:t>Obtaining such ranked n-grams gives much greater insight into the document than just a list of words ranked by frequency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5105400"/>
            <a:ext cx="86868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[1] Mining the Social Web, O'Reilly Media; 2 edition (October 20, 2013) By Matthew Russell                                                  </a:t>
            </a: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[2] Social Media Mining with R,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Packt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Publishing; (March 24, 2014) by Nathan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Danneman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Richard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Heimann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[3] Data Science from Scratch, O'Reilly Media, Joel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Grus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900" dirty="0"/>
              <a:t>[4] Marketing Data Science, Pearson, Thomas Miller</a:t>
            </a:r>
          </a:p>
          <a:p>
            <a:endParaRPr lang="en-US" sz="900" dirty="0"/>
          </a:p>
          <a:p>
            <a:endParaRPr lang="en-US" sz="900" dirty="0"/>
          </a:p>
        </p:txBody>
      </p:sp>
    </p:spTree>
    <p:extLst>
      <p:ext uri="{BB962C8B-B14F-4D97-AF65-F5344CB8AC3E}">
        <p14:creationId xmlns="" xmlns:p14="http://schemas.microsoft.com/office/powerpoint/2010/main" val="427753561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245475" cy="3929062"/>
          </a:xfrm>
        </p:spPr>
        <p:txBody>
          <a:bodyPr/>
          <a:lstStyle/>
          <a:p>
            <a:pPr marL="342900" lvl="1" indent="-342900">
              <a:spcBef>
                <a:spcPts val="800"/>
              </a:spcBef>
              <a:buClrTx/>
              <a:buNone/>
            </a:pPr>
            <a:r>
              <a:rPr lang="en-US" altLang="en-US" b="1" dirty="0"/>
              <a:t>There will be noise in your N-gram results but largely useful results</a:t>
            </a:r>
          </a:p>
          <a:p>
            <a:pPr marL="342900" lvl="1" indent="-342900">
              <a:spcBef>
                <a:spcPts val="800"/>
              </a:spcBef>
              <a:buClrTx/>
              <a:buNone/>
            </a:pPr>
            <a:r>
              <a:rPr lang="en-US" altLang="en-US" b="1" dirty="0"/>
              <a:t>The 80/20 rule applies – a less than perfect program can be done at 20% of the cost and still provide 80% useful results and 20% noise</a:t>
            </a:r>
          </a:p>
          <a:p>
            <a:pPr marL="342900" lvl="1" indent="-342900">
              <a:spcBef>
                <a:spcPts val="800"/>
              </a:spcBef>
              <a:buClrTx/>
              <a:buNone/>
            </a:pPr>
            <a:r>
              <a:rPr lang="en-US" altLang="en-US" b="1" dirty="0"/>
              <a:t>In the meantime, use heuristics to help you pick the 80% good findings. 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A quick look into the key items in the document  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You start with no understanding of the text and can quickly gain key insights by reviewing the n-grams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5105400"/>
            <a:ext cx="86868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[1] Mining the Social Web, O'Reilly Media; 2 edition (October 20, 2013) By Matthew Russell                                                  </a:t>
            </a: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[2] Social Media Mining with R,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Packt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Publishing; (March 24, 2014) by Nathan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Danneman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Richard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Heimann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[3] Data Science from Scratch, O'Reilly Media, Joel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Grus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900" dirty="0"/>
              <a:t>[4] Marketing Data Science, Pearson, Thomas Miller</a:t>
            </a:r>
          </a:p>
          <a:p>
            <a:endParaRPr lang="en-US" sz="900" dirty="0"/>
          </a:p>
          <a:p>
            <a:endParaRPr lang="en-US" sz="900" dirty="0"/>
          </a:p>
        </p:txBody>
      </p:sp>
    </p:spTree>
    <p:extLst>
      <p:ext uri="{BB962C8B-B14F-4D97-AF65-F5344CB8AC3E}">
        <p14:creationId xmlns="" xmlns:p14="http://schemas.microsoft.com/office/powerpoint/2010/main" val="83539728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8006A7-2BBA-4AC2-8780-BA1090C38D8E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  <p:grpSp>
        <p:nvGrpSpPr>
          <p:cNvPr id="3" name="Group 67"/>
          <p:cNvGrpSpPr/>
          <p:nvPr/>
        </p:nvGrpSpPr>
        <p:grpSpPr>
          <a:xfrm>
            <a:off x="1371600" y="918519"/>
            <a:ext cx="6661942" cy="4948881"/>
            <a:chOff x="1110458" y="1754189"/>
            <a:chExt cx="6661942" cy="4473575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110458" y="1754189"/>
              <a:ext cx="6573838" cy="44735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H="1" flipV="1">
              <a:off x="5621337" y="1828800"/>
              <a:ext cx="614363" cy="8175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6354762" y="2905125"/>
              <a:ext cx="201613" cy="16192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6816725" y="1952625"/>
              <a:ext cx="495300" cy="4730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022975" y="2425700"/>
              <a:ext cx="1714500" cy="1665288"/>
            </a:xfrm>
            <a:custGeom>
              <a:avLst/>
              <a:gdLst>
                <a:gd name="T0" fmla="*/ 760 w 1080"/>
                <a:gd name="T1" fmla="*/ 38 h 1049"/>
                <a:gd name="T2" fmla="*/ 823 w 1080"/>
                <a:gd name="T3" fmla="*/ 38 h 1049"/>
                <a:gd name="T4" fmla="*/ 906 w 1080"/>
                <a:gd name="T5" fmla="*/ 83 h 1049"/>
                <a:gd name="T6" fmla="*/ 1079 w 1080"/>
                <a:gd name="T7" fmla="*/ 325 h 1049"/>
                <a:gd name="T8" fmla="*/ 1073 w 1080"/>
                <a:gd name="T9" fmla="*/ 434 h 1049"/>
                <a:gd name="T10" fmla="*/ 955 w 1080"/>
                <a:gd name="T11" fmla="*/ 518 h 1049"/>
                <a:gd name="T12" fmla="*/ 858 w 1080"/>
                <a:gd name="T13" fmla="*/ 582 h 1049"/>
                <a:gd name="T14" fmla="*/ 737 w 1080"/>
                <a:gd name="T15" fmla="*/ 441 h 1049"/>
                <a:gd name="T16" fmla="*/ 784 w 1080"/>
                <a:gd name="T17" fmla="*/ 403 h 1049"/>
                <a:gd name="T18" fmla="*/ 823 w 1080"/>
                <a:gd name="T19" fmla="*/ 373 h 1049"/>
                <a:gd name="T20" fmla="*/ 741 w 1080"/>
                <a:gd name="T21" fmla="*/ 251 h 1049"/>
                <a:gd name="T22" fmla="*/ 510 w 1080"/>
                <a:gd name="T23" fmla="*/ 403 h 1049"/>
                <a:gd name="T24" fmla="*/ 735 w 1080"/>
                <a:gd name="T25" fmla="*/ 700 h 1049"/>
                <a:gd name="T26" fmla="*/ 927 w 1080"/>
                <a:gd name="T27" fmla="*/ 564 h 1049"/>
                <a:gd name="T28" fmla="*/ 926 w 1080"/>
                <a:gd name="T29" fmla="*/ 1048 h 1049"/>
                <a:gd name="T30" fmla="*/ 439 w 1080"/>
                <a:gd name="T31" fmla="*/ 1048 h 1049"/>
                <a:gd name="T32" fmla="*/ 437 w 1080"/>
                <a:gd name="T33" fmla="*/ 320 h 1049"/>
                <a:gd name="T34" fmla="*/ 325 w 1080"/>
                <a:gd name="T35" fmla="*/ 390 h 1049"/>
                <a:gd name="T36" fmla="*/ 226 w 1080"/>
                <a:gd name="T37" fmla="*/ 390 h 1049"/>
                <a:gd name="T38" fmla="*/ 215 w 1080"/>
                <a:gd name="T39" fmla="*/ 376 h 1049"/>
                <a:gd name="T40" fmla="*/ 141 w 1080"/>
                <a:gd name="T41" fmla="*/ 277 h 1049"/>
                <a:gd name="T42" fmla="*/ 0 w 1080"/>
                <a:gd name="T43" fmla="*/ 105 h 1049"/>
                <a:gd name="T44" fmla="*/ 160 w 1080"/>
                <a:gd name="T45" fmla="*/ 0 h 1049"/>
                <a:gd name="T46" fmla="*/ 261 w 1080"/>
                <a:gd name="T47" fmla="*/ 130 h 1049"/>
                <a:gd name="T48" fmla="*/ 289 w 1080"/>
                <a:gd name="T49" fmla="*/ 155 h 1049"/>
                <a:gd name="T50" fmla="*/ 493 w 1080"/>
                <a:gd name="T51" fmla="*/ 38 h 1049"/>
                <a:gd name="T52" fmla="*/ 577 w 1080"/>
                <a:gd name="T53" fmla="*/ 38 h 1049"/>
                <a:gd name="T54" fmla="*/ 760 w 1080"/>
                <a:gd name="T55" fmla="*/ 3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80" h="1049">
                  <a:moveTo>
                    <a:pt x="760" y="38"/>
                  </a:moveTo>
                  <a:lnTo>
                    <a:pt x="823" y="38"/>
                  </a:lnTo>
                  <a:lnTo>
                    <a:pt x="906" y="83"/>
                  </a:lnTo>
                  <a:lnTo>
                    <a:pt x="1079" y="325"/>
                  </a:lnTo>
                  <a:lnTo>
                    <a:pt x="1073" y="434"/>
                  </a:lnTo>
                  <a:lnTo>
                    <a:pt x="955" y="518"/>
                  </a:lnTo>
                  <a:lnTo>
                    <a:pt x="858" y="582"/>
                  </a:lnTo>
                  <a:lnTo>
                    <a:pt x="737" y="441"/>
                  </a:lnTo>
                  <a:lnTo>
                    <a:pt x="784" y="403"/>
                  </a:lnTo>
                  <a:lnTo>
                    <a:pt x="823" y="373"/>
                  </a:lnTo>
                  <a:lnTo>
                    <a:pt x="741" y="251"/>
                  </a:lnTo>
                  <a:lnTo>
                    <a:pt x="510" y="403"/>
                  </a:lnTo>
                  <a:lnTo>
                    <a:pt x="735" y="700"/>
                  </a:lnTo>
                  <a:lnTo>
                    <a:pt x="927" y="564"/>
                  </a:lnTo>
                  <a:lnTo>
                    <a:pt x="926" y="1048"/>
                  </a:lnTo>
                  <a:lnTo>
                    <a:pt x="439" y="1048"/>
                  </a:lnTo>
                  <a:lnTo>
                    <a:pt x="437" y="320"/>
                  </a:lnTo>
                  <a:lnTo>
                    <a:pt x="325" y="390"/>
                  </a:lnTo>
                  <a:lnTo>
                    <a:pt x="226" y="390"/>
                  </a:lnTo>
                  <a:lnTo>
                    <a:pt x="215" y="376"/>
                  </a:lnTo>
                  <a:lnTo>
                    <a:pt x="141" y="277"/>
                  </a:lnTo>
                  <a:lnTo>
                    <a:pt x="0" y="105"/>
                  </a:lnTo>
                  <a:lnTo>
                    <a:pt x="160" y="0"/>
                  </a:lnTo>
                  <a:lnTo>
                    <a:pt x="261" y="130"/>
                  </a:lnTo>
                  <a:lnTo>
                    <a:pt x="289" y="155"/>
                  </a:lnTo>
                  <a:lnTo>
                    <a:pt x="493" y="38"/>
                  </a:lnTo>
                  <a:lnTo>
                    <a:pt x="577" y="38"/>
                  </a:lnTo>
                  <a:lnTo>
                    <a:pt x="760" y="38"/>
                  </a:ln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7570787" y="2909887"/>
              <a:ext cx="201613" cy="220663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Arc 11"/>
            <p:cNvSpPr>
              <a:spLocks/>
            </p:cNvSpPr>
            <p:nvPr/>
          </p:nvSpPr>
          <p:spPr bwMode="auto">
            <a:xfrm>
              <a:off x="6950075" y="2474912"/>
              <a:ext cx="280988" cy="109538"/>
            </a:xfrm>
            <a:custGeom>
              <a:avLst/>
              <a:gdLst>
                <a:gd name="G0" fmla="+- 21600 0 0"/>
                <a:gd name="G1" fmla="+- 322 0 0"/>
                <a:gd name="G2" fmla="+- 21600 0 0"/>
                <a:gd name="T0" fmla="*/ 43198 w 43200"/>
                <a:gd name="T1" fmla="*/ 0 h 21922"/>
                <a:gd name="T2" fmla="*/ 2 w 43200"/>
                <a:gd name="T3" fmla="*/ 4 h 21922"/>
                <a:gd name="T4" fmla="*/ 21600 w 43200"/>
                <a:gd name="T5" fmla="*/ 322 h 21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922" fill="none" extrusionOk="0">
                  <a:moveTo>
                    <a:pt x="43197" y="0"/>
                  </a:moveTo>
                  <a:cubicBezTo>
                    <a:pt x="43199" y="107"/>
                    <a:pt x="43200" y="214"/>
                    <a:pt x="43200" y="322"/>
                  </a:cubicBezTo>
                  <a:cubicBezTo>
                    <a:pt x="43200" y="12251"/>
                    <a:pt x="33529" y="21922"/>
                    <a:pt x="21600" y="21922"/>
                  </a:cubicBezTo>
                  <a:cubicBezTo>
                    <a:pt x="9670" y="21922"/>
                    <a:pt x="0" y="12251"/>
                    <a:pt x="0" y="322"/>
                  </a:cubicBezTo>
                  <a:cubicBezTo>
                    <a:pt x="-1" y="215"/>
                    <a:pt x="0" y="109"/>
                    <a:pt x="2" y="4"/>
                  </a:cubicBezTo>
                </a:path>
                <a:path w="43200" h="21922" stroke="0" extrusionOk="0">
                  <a:moveTo>
                    <a:pt x="43197" y="0"/>
                  </a:moveTo>
                  <a:cubicBezTo>
                    <a:pt x="43199" y="107"/>
                    <a:pt x="43200" y="214"/>
                    <a:pt x="43200" y="322"/>
                  </a:cubicBezTo>
                  <a:cubicBezTo>
                    <a:pt x="43200" y="12251"/>
                    <a:pt x="33529" y="21922"/>
                    <a:pt x="21600" y="21922"/>
                  </a:cubicBezTo>
                  <a:cubicBezTo>
                    <a:pt x="9670" y="21922"/>
                    <a:pt x="0" y="12251"/>
                    <a:pt x="0" y="322"/>
                  </a:cubicBezTo>
                  <a:cubicBezTo>
                    <a:pt x="-1" y="215"/>
                    <a:pt x="0" y="109"/>
                    <a:pt x="2" y="4"/>
                  </a:cubicBezTo>
                  <a:lnTo>
                    <a:pt x="21600" y="32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rc 12"/>
            <p:cNvSpPr>
              <a:spLocks/>
            </p:cNvSpPr>
            <p:nvPr/>
          </p:nvSpPr>
          <p:spPr bwMode="auto">
            <a:xfrm>
              <a:off x="7229475" y="2481262"/>
              <a:ext cx="239713" cy="169863"/>
            </a:xfrm>
            <a:custGeom>
              <a:avLst/>
              <a:gdLst>
                <a:gd name="G0" fmla="+- 15351 0 0"/>
                <a:gd name="G1" fmla="+- 21600 0 0"/>
                <a:gd name="G2" fmla="+- 21600 0 0"/>
                <a:gd name="T0" fmla="*/ 0 w 36951"/>
                <a:gd name="T1" fmla="*/ 6404 h 36443"/>
                <a:gd name="T2" fmla="*/ 31043 w 36951"/>
                <a:gd name="T3" fmla="*/ 36443 h 36443"/>
                <a:gd name="T4" fmla="*/ 15351 w 36951"/>
                <a:gd name="T5" fmla="*/ 21600 h 36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951" h="36443" fill="none" extrusionOk="0">
                  <a:moveTo>
                    <a:pt x="0" y="6404"/>
                  </a:moveTo>
                  <a:cubicBezTo>
                    <a:pt x="4057" y="2305"/>
                    <a:pt x="9584" y="-1"/>
                    <a:pt x="15351" y="0"/>
                  </a:cubicBezTo>
                  <a:cubicBezTo>
                    <a:pt x="27280" y="0"/>
                    <a:pt x="36951" y="9670"/>
                    <a:pt x="36951" y="21600"/>
                  </a:cubicBezTo>
                  <a:cubicBezTo>
                    <a:pt x="36951" y="27120"/>
                    <a:pt x="34836" y="32432"/>
                    <a:pt x="31043" y="36443"/>
                  </a:cubicBezTo>
                </a:path>
                <a:path w="36951" h="36443" stroke="0" extrusionOk="0">
                  <a:moveTo>
                    <a:pt x="0" y="6404"/>
                  </a:moveTo>
                  <a:cubicBezTo>
                    <a:pt x="4057" y="2305"/>
                    <a:pt x="9584" y="-1"/>
                    <a:pt x="15351" y="0"/>
                  </a:cubicBezTo>
                  <a:cubicBezTo>
                    <a:pt x="27280" y="0"/>
                    <a:pt x="36951" y="9670"/>
                    <a:pt x="36951" y="21600"/>
                  </a:cubicBezTo>
                  <a:cubicBezTo>
                    <a:pt x="36951" y="27120"/>
                    <a:pt x="34836" y="32432"/>
                    <a:pt x="31043" y="36443"/>
                  </a:cubicBezTo>
                  <a:lnTo>
                    <a:pt x="15351" y="2160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6376991" y="4257675"/>
              <a:ext cx="984251" cy="1758950"/>
              <a:chOff x="4141" y="2464"/>
              <a:chExt cx="620" cy="1108"/>
            </a:xfrm>
          </p:grpSpPr>
          <p:grpSp>
            <p:nvGrpSpPr>
              <p:cNvPr id="6" name="Group 14"/>
              <p:cNvGrpSpPr>
                <a:grpSpLocks/>
              </p:cNvGrpSpPr>
              <p:nvPr/>
            </p:nvGrpSpPr>
            <p:grpSpPr bwMode="auto">
              <a:xfrm>
                <a:off x="4141" y="2812"/>
                <a:ext cx="620" cy="760"/>
                <a:chOff x="4141" y="2812"/>
                <a:chExt cx="620" cy="760"/>
              </a:xfrm>
            </p:grpSpPr>
            <p:sp>
              <p:nvSpPr>
                <p:cNvPr id="17" name="Rectangle 16"/>
                <p:cNvSpPr>
                  <a:spLocks noChangeArrowheads="1"/>
                </p:cNvSpPr>
                <p:nvPr/>
              </p:nvSpPr>
              <p:spPr bwMode="auto">
                <a:xfrm>
                  <a:off x="4246" y="2812"/>
                  <a:ext cx="414" cy="1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Rectangle 17"/>
                <p:cNvSpPr>
                  <a:spLocks noChangeArrowheads="1"/>
                </p:cNvSpPr>
                <p:nvPr/>
              </p:nvSpPr>
              <p:spPr bwMode="auto">
                <a:xfrm>
                  <a:off x="4141" y="2918"/>
                  <a:ext cx="619" cy="6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Arc 17"/>
                <p:cNvSpPr>
                  <a:spLocks/>
                </p:cNvSpPr>
                <p:nvPr/>
              </p:nvSpPr>
              <p:spPr bwMode="auto">
                <a:xfrm>
                  <a:off x="4142" y="2814"/>
                  <a:ext cx="110" cy="127"/>
                </a:xfrm>
                <a:custGeom>
                  <a:avLst/>
                  <a:gdLst>
                    <a:gd name="G0" fmla="+- 21597 0 0"/>
                    <a:gd name="G1" fmla="+- 21592 0 0"/>
                    <a:gd name="G2" fmla="+- 21600 0 0"/>
                    <a:gd name="T0" fmla="*/ 0 w 21597"/>
                    <a:gd name="T1" fmla="*/ 21253 h 21592"/>
                    <a:gd name="T2" fmla="*/ 21010 w 21597"/>
                    <a:gd name="T3" fmla="*/ 0 h 21592"/>
                    <a:gd name="T4" fmla="*/ 21597 w 21597"/>
                    <a:gd name="T5" fmla="*/ 21592 h 215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2" fill="none" extrusionOk="0">
                      <a:moveTo>
                        <a:pt x="-1" y="21252"/>
                      </a:moveTo>
                      <a:cubicBezTo>
                        <a:pt x="181" y="9685"/>
                        <a:pt x="9444" y="314"/>
                        <a:pt x="21009" y="-1"/>
                      </a:cubicBezTo>
                    </a:path>
                    <a:path w="21597" h="21592" stroke="0" extrusionOk="0">
                      <a:moveTo>
                        <a:pt x="-1" y="21252"/>
                      </a:moveTo>
                      <a:cubicBezTo>
                        <a:pt x="181" y="9685"/>
                        <a:pt x="9444" y="314"/>
                        <a:pt x="21009" y="-1"/>
                      </a:cubicBezTo>
                      <a:lnTo>
                        <a:pt x="21597" y="2159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Arc 18"/>
                <p:cNvSpPr>
                  <a:spLocks/>
                </p:cNvSpPr>
                <p:nvPr/>
              </p:nvSpPr>
              <p:spPr bwMode="auto">
                <a:xfrm>
                  <a:off x="4648" y="2814"/>
                  <a:ext cx="113" cy="12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" name="Oval 19"/>
              <p:cNvSpPr>
                <a:spLocks noChangeArrowheads="1"/>
              </p:cNvSpPr>
              <p:nvPr/>
            </p:nvSpPr>
            <p:spPr bwMode="auto">
              <a:xfrm>
                <a:off x="4283" y="2464"/>
                <a:ext cx="330" cy="310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" name="Group 20"/>
            <p:cNvGrpSpPr>
              <a:grpSpLocks/>
            </p:cNvGrpSpPr>
            <p:nvPr/>
          </p:nvGrpSpPr>
          <p:grpSpPr bwMode="auto">
            <a:xfrm>
              <a:off x="5348288" y="3768725"/>
              <a:ext cx="992188" cy="1763713"/>
              <a:chOff x="3493" y="2156"/>
              <a:chExt cx="625" cy="1111"/>
            </a:xfrm>
          </p:grpSpPr>
          <p:grpSp>
            <p:nvGrpSpPr>
              <p:cNvPr id="15" name="Group 21"/>
              <p:cNvGrpSpPr>
                <a:grpSpLocks/>
              </p:cNvGrpSpPr>
              <p:nvPr/>
            </p:nvGrpSpPr>
            <p:grpSpPr bwMode="auto">
              <a:xfrm>
                <a:off x="3493" y="2504"/>
                <a:ext cx="625" cy="763"/>
                <a:chOff x="3493" y="2504"/>
                <a:chExt cx="625" cy="763"/>
              </a:xfrm>
            </p:grpSpPr>
            <p:sp>
              <p:nvSpPr>
                <p:cNvPr id="24" name="Rectangle 23"/>
                <p:cNvSpPr>
                  <a:spLocks noChangeArrowheads="1"/>
                </p:cNvSpPr>
                <p:nvPr/>
              </p:nvSpPr>
              <p:spPr bwMode="auto">
                <a:xfrm>
                  <a:off x="3601" y="2504"/>
                  <a:ext cx="413" cy="159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Rectangle 24"/>
                <p:cNvSpPr>
                  <a:spLocks noChangeArrowheads="1"/>
                </p:cNvSpPr>
                <p:nvPr/>
              </p:nvSpPr>
              <p:spPr bwMode="auto">
                <a:xfrm>
                  <a:off x="3493" y="2614"/>
                  <a:ext cx="625" cy="653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Arc 24"/>
                <p:cNvSpPr>
                  <a:spLocks/>
                </p:cNvSpPr>
                <p:nvPr/>
              </p:nvSpPr>
              <p:spPr bwMode="auto">
                <a:xfrm>
                  <a:off x="3495" y="2505"/>
                  <a:ext cx="112" cy="130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66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Arc 25"/>
                <p:cNvSpPr>
                  <a:spLocks/>
                </p:cNvSpPr>
                <p:nvPr/>
              </p:nvSpPr>
              <p:spPr bwMode="auto">
                <a:xfrm>
                  <a:off x="4003" y="2510"/>
                  <a:ext cx="115" cy="129"/>
                </a:xfrm>
                <a:custGeom>
                  <a:avLst/>
                  <a:gdLst>
                    <a:gd name="G0" fmla="+- 379 0 0"/>
                    <a:gd name="G1" fmla="+- 21600 0 0"/>
                    <a:gd name="G2" fmla="+- 21600 0 0"/>
                    <a:gd name="T0" fmla="*/ 0 w 21976"/>
                    <a:gd name="T1" fmla="*/ 3 h 21600"/>
                    <a:gd name="T2" fmla="*/ 21976 w 21976"/>
                    <a:gd name="T3" fmla="*/ 21259 h 21600"/>
                    <a:gd name="T4" fmla="*/ 379 w 2197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976" h="21600" fill="none" extrusionOk="0">
                      <a:moveTo>
                        <a:pt x="0" y="3"/>
                      </a:moveTo>
                      <a:cubicBezTo>
                        <a:pt x="126" y="1"/>
                        <a:pt x="252" y="-1"/>
                        <a:pt x="379" y="0"/>
                      </a:cubicBezTo>
                      <a:cubicBezTo>
                        <a:pt x="12175" y="0"/>
                        <a:pt x="21790" y="9464"/>
                        <a:pt x="21976" y="21258"/>
                      </a:cubicBezTo>
                    </a:path>
                    <a:path w="21976" h="21600" stroke="0" extrusionOk="0">
                      <a:moveTo>
                        <a:pt x="0" y="3"/>
                      </a:moveTo>
                      <a:cubicBezTo>
                        <a:pt x="126" y="1"/>
                        <a:pt x="252" y="-1"/>
                        <a:pt x="379" y="0"/>
                      </a:cubicBezTo>
                      <a:cubicBezTo>
                        <a:pt x="12175" y="0"/>
                        <a:pt x="21790" y="9464"/>
                        <a:pt x="21976" y="21258"/>
                      </a:cubicBezTo>
                      <a:lnTo>
                        <a:pt x="379" y="2160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3" name="Oval 26"/>
              <p:cNvSpPr>
                <a:spLocks noChangeArrowheads="1"/>
              </p:cNvSpPr>
              <p:nvPr/>
            </p:nvSpPr>
            <p:spPr bwMode="auto">
              <a:xfrm>
                <a:off x="3638" y="2156"/>
                <a:ext cx="332" cy="314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" name="Group 27"/>
            <p:cNvGrpSpPr>
              <a:grpSpLocks/>
            </p:cNvGrpSpPr>
            <p:nvPr/>
          </p:nvGrpSpPr>
          <p:grpSpPr bwMode="auto">
            <a:xfrm>
              <a:off x="2359025" y="3768725"/>
              <a:ext cx="984250" cy="1763713"/>
              <a:chOff x="1610" y="2156"/>
              <a:chExt cx="620" cy="1111"/>
            </a:xfrm>
          </p:grpSpPr>
          <p:grpSp>
            <p:nvGrpSpPr>
              <p:cNvPr id="22" name="Group 28"/>
              <p:cNvGrpSpPr>
                <a:grpSpLocks/>
              </p:cNvGrpSpPr>
              <p:nvPr/>
            </p:nvGrpSpPr>
            <p:grpSpPr bwMode="auto">
              <a:xfrm>
                <a:off x="1610" y="2504"/>
                <a:ext cx="620" cy="763"/>
                <a:chOff x="1610" y="2504"/>
                <a:chExt cx="620" cy="763"/>
              </a:xfrm>
            </p:grpSpPr>
            <p:sp>
              <p:nvSpPr>
                <p:cNvPr id="31" name="Rectangle 30"/>
                <p:cNvSpPr>
                  <a:spLocks noChangeArrowheads="1"/>
                </p:cNvSpPr>
                <p:nvPr/>
              </p:nvSpPr>
              <p:spPr bwMode="auto">
                <a:xfrm>
                  <a:off x="1717" y="2504"/>
                  <a:ext cx="413" cy="159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Rectangle 31"/>
                <p:cNvSpPr>
                  <a:spLocks noChangeArrowheads="1"/>
                </p:cNvSpPr>
                <p:nvPr/>
              </p:nvSpPr>
              <p:spPr bwMode="auto">
                <a:xfrm>
                  <a:off x="1610" y="2614"/>
                  <a:ext cx="620" cy="653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Arc 31"/>
                <p:cNvSpPr>
                  <a:spLocks/>
                </p:cNvSpPr>
                <p:nvPr/>
              </p:nvSpPr>
              <p:spPr bwMode="auto">
                <a:xfrm>
                  <a:off x="1612" y="2505"/>
                  <a:ext cx="112" cy="130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66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Arc 32"/>
                <p:cNvSpPr>
                  <a:spLocks/>
                </p:cNvSpPr>
                <p:nvPr/>
              </p:nvSpPr>
              <p:spPr bwMode="auto">
                <a:xfrm>
                  <a:off x="2117" y="2510"/>
                  <a:ext cx="112" cy="129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597"/>
                    <a:gd name="T1" fmla="*/ 0 h 21600"/>
                    <a:gd name="T2" fmla="*/ 21597 w 21597"/>
                    <a:gd name="T3" fmla="*/ 21259 h 21600"/>
                    <a:gd name="T4" fmla="*/ 0 w 2159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600" fill="none" extrusionOk="0">
                      <a:moveTo>
                        <a:pt x="-1" y="0"/>
                      </a:moveTo>
                      <a:cubicBezTo>
                        <a:pt x="11796" y="0"/>
                        <a:pt x="21411" y="9464"/>
                        <a:pt x="21597" y="21258"/>
                      </a:cubicBezTo>
                    </a:path>
                    <a:path w="21597" h="21600" stroke="0" extrusionOk="0">
                      <a:moveTo>
                        <a:pt x="-1" y="0"/>
                      </a:moveTo>
                      <a:cubicBezTo>
                        <a:pt x="11796" y="0"/>
                        <a:pt x="21411" y="9464"/>
                        <a:pt x="21597" y="2125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0" name="Oval 33"/>
              <p:cNvSpPr>
                <a:spLocks noChangeArrowheads="1"/>
              </p:cNvSpPr>
              <p:nvPr/>
            </p:nvSpPr>
            <p:spPr bwMode="auto">
              <a:xfrm>
                <a:off x="1755" y="2156"/>
                <a:ext cx="331" cy="314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" name="Group 34"/>
            <p:cNvGrpSpPr>
              <a:grpSpLocks/>
            </p:cNvGrpSpPr>
            <p:nvPr/>
          </p:nvGrpSpPr>
          <p:grpSpPr bwMode="auto">
            <a:xfrm>
              <a:off x="1303338" y="4257675"/>
              <a:ext cx="984250" cy="1758950"/>
              <a:chOff x="945" y="2464"/>
              <a:chExt cx="620" cy="1108"/>
            </a:xfrm>
          </p:grpSpPr>
          <p:sp>
            <p:nvSpPr>
              <p:cNvPr id="36" name="Oval 35"/>
              <p:cNvSpPr>
                <a:spLocks noChangeArrowheads="1"/>
              </p:cNvSpPr>
              <p:nvPr/>
            </p:nvSpPr>
            <p:spPr bwMode="auto">
              <a:xfrm>
                <a:off x="1089" y="2464"/>
                <a:ext cx="331" cy="310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9" name="Group 36"/>
              <p:cNvGrpSpPr>
                <a:grpSpLocks/>
              </p:cNvGrpSpPr>
              <p:nvPr/>
            </p:nvGrpSpPr>
            <p:grpSpPr bwMode="auto">
              <a:xfrm>
                <a:off x="945" y="2812"/>
                <a:ext cx="620" cy="760"/>
                <a:chOff x="945" y="2812"/>
                <a:chExt cx="620" cy="760"/>
              </a:xfrm>
            </p:grpSpPr>
            <p:sp>
              <p:nvSpPr>
                <p:cNvPr id="38" name="Rectangle 37"/>
                <p:cNvSpPr>
                  <a:spLocks noChangeArrowheads="1"/>
                </p:cNvSpPr>
                <p:nvPr/>
              </p:nvSpPr>
              <p:spPr bwMode="auto">
                <a:xfrm>
                  <a:off x="1053" y="2812"/>
                  <a:ext cx="413" cy="154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Rectangle 38"/>
                <p:cNvSpPr>
                  <a:spLocks noChangeArrowheads="1"/>
                </p:cNvSpPr>
                <p:nvPr/>
              </p:nvSpPr>
              <p:spPr bwMode="auto">
                <a:xfrm>
                  <a:off x="945" y="2918"/>
                  <a:ext cx="620" cy="654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Arc 39"/>
                <p:cNvSpPr>
                  <a:spLocks/>
                </p:cNvSpPr>
                <p:nvPr/>
              </p:nvSpPr>
              <p:spPr bwMode="auto">
                <a:xfrm>
                  <a:off x="946" y="2814"/>
                  <a:ext cx="112" cy="127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58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57"/>
                      </a:moveTo>
                      <a:cubicBezTo>
                        <a:pt x="182" y="9611"/>
                        <a:pt x="9566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57"/>
                      </a:moveTo>
                      <a:cubicBezTo>
                        <a:pt x="182" y="9611"/>
                        <a:pt x="9566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Arc 40"/>
                <p:cNvSpPr>
                  <a:spLocks/>
                </p:cNvSpPr>
                <p:nvPr/>
              </p:nvSpPr>
              <p:spPr bwMode="auto">
                <a:xfrm>
                  <a:off x="1451" y="2814"/>
                  <a:ext cx="113" cy="128"/>
                </a:xfrm>
                <a:custGeom>
                  <a:avLst/>
                  <a:gdLst>
                    <a:gd name="G0" fmla="+- 0 0 0"/>
                    <a:gd name="G1" fmla="+- 21599 0 0"/>
                    <a:gd name="G2" fmla="+- 21600 0 0"/>
                    <a:gd name="T0" fmla="*/ 191 w 21600"/>
                    <a:gd name="T1" fmla="*/ 0 h 21599"/>
                    <a:gd name="T2" fmla="*/ 21600 w 21600"/>
                    <a:gd name="T3" fmla="*/ 21599 h 21599"/>
                    <a:gd name="T4" fmla="*/ 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191" y="-1"/>
                      </a:moveTo>
                      <a:cubicBezTo>
                        <a:pt x="12045" y="104"/>
                        <a:pt x="21600" y="9744"/>
                        <a:pt x="21600" y="21599"/>
                      </a:cubicBezTo>
                    </a:path>
                    <a:path w="21600" h="21599" stroke="0" extrusionOk="0">
                      <a:moveTo>
                        <a:pt x="191" y="-1"/>
                      </a:moveTo>
                      <a:cubicBezTo>
                        <a:pt x="12045" y="104"/>
                        <a:pt x="21600" y="9744"/>
                        <a:pt x="21600" y="21599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228725" y="4279900"/>
              <a:ext cx="6172200" cy="1736725"/>
            </a:xfrm>
            <a:custGeom>
              <a:avLst/>
              <a:gdLst>
                <a:gd name="T0" fmla="*/ 0 w 3888"/>
                <a:gd name="T1" fmla="*/ 1093 h 1094"/>
                <a:gd name="T2" fmla="*/ 1386 w 3888"/>
                <a:gd name="T3" fmla="*/ 0 h 1094"/>
                <a:gd name="T4" fmla="*/ 2444 w 3888"/>
                <a:gd name="T5" fmla="*/ 0 h 1094"/>
                <a:gd name="T6" fmla="*/ 3887 w 3888"/>
                <a:gd name="T7" fmla="*/ 1093 h 1094"/>
                <a:gd name="T8" fmla="*/ 0 w 3888"/>
                <a:gd name="T9" fmla="*/ 1093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88" h="1094">
                  <a:moveTo>
                    <a:pt x="0" y="1093"/>
                  </a:moveTo>
                  <a:lnTo>
                    <a:pt x="1386" y="0"/>
                  </a:lnTo>
                  <a:lnTo>
                    <a:pt x="2444" y="0"/>
                  </a:lnTo>
                  <a:lnTo>
                    <a:pt x="3887" y="1093"/>
                  </a:lnTo>
                  <a:lnTo>
                    <a:pt x="0" y="1093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5" name="Group 42"/>
            <p:cNvGrpSpPr>
              <a:grpSpLocks/>
            </p:cNvGrpSpPr>
            <p:nvPr/>
          </p:nvGrpSpPr>
          <p:grpSpPr bwMode="auto">
            <a:xfrm>
              <a:off x="4286252" y="4425950"/>
              <a:ext cx="1225551" cy="1797050"/>
              <a:chOff x="2824" y="2570"/>
              <a:chExt cx="772" cy="1132"/>
            </a:xfrm>
          </p:grpSpPr>
          <p:sp>
            <p:nvSpPr>
              <p:cNvPr id="44" name="Oval 43"/>
              <p:cNvSpPr>
                <a:spLocks noChangeArrowheads="1"/>
              </p:cNvSpPr>
              <p:nvPr/>
            </p:nvSpPr>
            <p:spPr bwMode="auto">
              <a:xfrm>
                <a:off x="3002" y="2570"/>
                <a:ext cx="408" cy="378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" name="Group 44"/>
              <p:cNvGrpSpPr>
                <a:grpSpLocks/>
              </p:cNvGrpSpPr>
              <p:nvPr/>
            </p:nvGrpSpPr>
            <p:grpSpPr bwMode="auto">
              <a:xfrm>
                <a:off x="2824" y="2990"/>
                <a:ext cx="772" cy="712"/>
                <a:chOff x="2824" y="2990"/>
                <a:chExt cx="772" cy="712"/>
              </a:xfrm>
            </p:grpSpPr>
            <p:sp>
              <p:nvSpPr>
                <p:cNvPr id="46" name="Rectangle 45"/>
                <p:cNvSpPr>
                  <a:spLocks noChangeArrowheads="1"/>
                </p:cNvSpPr>
                <p:nvPr/>
              </p:nvSpPr>
              <p:spPr bwMode="auto">
                <a:xfrm>
                  <a:off x="2953" y="2992"/>
                  <a:ext cx="508" cy="18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Rectangle 46"/>
                <p:cNvSpPr>
                  <a:spLocks noChangeArrowheads="1"/>
                </p:cNvSpPr>
                <p:nvPr/>
              </p:nvSpPr>
              <p:spPr bwMode="auto">
                <a:xfrm>
                  <a:off x="2826" y="3126"/>
                  <a:ext cx="769" cy="5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Arc 47"/>
                <p:cNvSpPr>
                  <a:spLocks/>
                </p:cNvSpPr>
                <p:nvPr/>
              </p:nvSpPr>
              <p:spPr bwMode="auto">
                <a:xfrm>
                  <a:off x="2824" y="2993"/>
                  <a:ext cx="140" cy="155"/>
                </a:xfrm>
                <a:custGeom>
                  <a:avLst/>
                  <a:gdLst>
                    <a:gd name="G0" fmla="+- 21600 0 0"/>
                    <a:gd name="G1" fmla="+- 21598 0 0"/>
                    <a:gd name="G2" fmla="+- 21600 0 0"/>
                    <a:gd name="T0" fmla="*/ 0 w 21600"/>
                    <a:gd name="T1" fmla="*/ 21598 h 21598"/>
                    <a:gd name="T2" fmla="*/ 21290 w 21600"/>
                    <a:gd name="T3" fmla="*/ 0 h 21598"/>
                    <a:gd name="T4" fmla="*/ 21600 w 21600"/>
                    <a:gd name="T5" fmla="*/ 21598 h 215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8" fill="none" extrusionOk="0">
                      <a:moveTo>
                        <a:pt x="0" y="21598"/>
                      </a:moveTo>
                      <a:cubicBezTo>
                        <a:pt x="0" y="9789"/>
                        <a:pt x="9482" y="169"/>
                        <a:pt x="21290" y="0"/>
                      </a:cubicBezTo>
                    </a:path>
                    <a:path w="21600" h="21598" stroke="0" extrusionOk="0">
                      <a:moveTo>
                        <a:pt x="0" y="21598"/>
                      </a:moveTo>
                      <a:cubicBezTo>
                        <a:pt x="0" y="9789"/>
                        <a:pt x="9482" y="169"/>
                        <a:pt x="21290" y="0"/>
                      </a:cubicBezTo>
                      <a:lnTo>
                        <a:pt x="21600" y="2159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Arc 48"/>
                <p:cNvSpPr>
                  <a:spLocks/>
                </p:cNvSpPr>
                <p:nvPr/>
              </p:nvSpPr>
              <p:spPr bwMode="auto">
                <a:xfrm>
                  <a:off x="3457" y="2990"/>
                  <a:ext cx="139" cy="157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461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875" y="0"/>
                        <a:pt x="21523" y="9586"/>
                        <a:pt x="21599" y="21461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875" y="0"/>
                        <a:pt x="21523" y="9586"/>
                        <a:pt x="21599" y="21461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3" name="Group 49"/>
            <p:cNvGrpSpPr>
              <a:grpSpLocks/>
            </p:cNvGrpSpPr>
            <p:nvPr/>
          </p:nvGrpSpPr>
          <p:grpSpPr bwMode="auto">
            <a:xfrm>
              <a:off x="2995613" y="4411663"/>
              <a:ext cx="1225550" cy="1797050"/>
              <a:chOff x="2011" y="2561"/>
              <a:chExt cx="772" cy="1132"/>
            </a:xfrm>
          </p:grpSpPr>
          <p:sp>
            <p:nvSpPr>
              <p:cNvPr id="51" name="Oval 50"/>
              <p:cNvSpPr>
                <a:spLocks noChangeArrowheads="1"/>
              </p:cNvSpPr>
              <p:nvPr/>
            </p:nvSpPr>
            <p:spPr bwMode="auto">
              <a:xfrm>
                <a:off x="2192" y="2561"/>
                <a:ext cx="404" cy="377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5" name="Group 51"/>
              <p:cNvGrpSpPr>
                <a:grpSpLocks/>
              </p:cNvGrpSpPr>
              <p:nvPr/>
            </p:nvGrpSpPr>
            <p:grpSpPr bwMode="auto">
              <a:xfrm>
                <a:off x="2011" y="2982"/>
                <a:ext cx="772" cy="711"/>
                <a:chOff x="2011" y="2982"/>
                <a:chExt cx="772" cy="711"/>
              </a:xfrm>
            </p:grpSpPr>
            <p:sp>
              <p:nvSpPr>
                <p:cNvPr id="53" name="Rectangle 52"/>
                <p:cNvSpPr>
                  <a:spLocks noChangeArrowheads="1"/>
                </p:cNvSpPr>
                <p:nvPr/>
              </p:nvSpPr>
              <p:spPr bwMode="auto">
                <a:xfrm>
                  <a:off x="2144" y="2982"/>
                  <a:ext cx="504" cy="187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Rectangle 53"/>
                <p:cNvSpPr>
                  <a:spLocks noChangeArrowheads="1"/>
                </p:cNvSpPr>
                <p:nvPr/>
              </p:nvSpPr>
              <p:spPr bwMode="auto">
                <a:xfrm>
                  <a:off x="2013" y="3113"/>
                  <a:ext cx="769" cy="580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Arc 54"/>
                <p:cNvSpPr>
                  <a:spLocks/>
                </p:cNvSpPr>
                <p:nvPr/>
              </p:nvSpPr>
              <p:spPr bwMode="auto">
                <a:xfrm>
                  <a:off x="2011" y="2983"/>
                  <a:ext cx="138" cy="154"/>
                </a:xfrm>
                <a:custGeom>
                  <a:avLst/>
                  <a:gdLst>
                    <a:gd name="G0" fmla="+- 21600 0 0"/>
                    <a:gd name="G1" fmla="+- 21599 0 0"/>
                    <a:gd name="G2" fmla="+- 21600 0 0"/>
                    <a:gd name="T0" fmla="*/ 0 w 21600"/>
                    <a:gd name="T1" fmla="*/ 21599 h 21599"/>
                    <a:gd name="T2" fmla="*/ 21443 w 21600"/>
                    <a:gd name="T3" fmla="*/ 0 h 21599"/>
                    <a:gd name="T4" fmla="*/ 2160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</a:path>
                    <a:path w="21600" h="21599" stroke="0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  <a:lnTo>
                        <a:pt x="21600" y="21599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Arc 55"/>
                <p:cNvSpPr>
                  <a:spLocks/>
                </p:cNvSpPr>
                <p:nvPr/>
              </p:nvSpPr>
              <p:spPr bwMode="auto">
                <a:xfrm>
                  <a:off x="2643" y="2983"/>
                  <a:ext cx="140" cy="154"/>
                </a:xfrm>
                <a:custGeom>
                  <a:avLst/>
                  <a:gdLst>
                    <a:gd name="G0" fmla="+- 156 0 0"/>
                    <a:gd name="G1" fmla="+- 21600 0 0"/>
                    <a:gd name="G2" fmla="+- 21600 0 0"/>
                    <a:gd name="T0" fmla="*/ 0 w 21756"/>
                    <a:gd name="T1" fmla="*/ 1 h 21600"/>
                    <a:gd name="T2" fmla="*/ 21756 w 21756"/>
                    <a:gd name="T3" fmla="*/ 21600 h 21600"/>
                    <a:gd name="T4" fmla="*/ 156 w 2175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756" h="21600" fill="none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</a:path>
                    <a:path w="21756" h="21600" stroke="0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  <a:lnTo>
                        <a:pt x="156" y="21600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0" name="Group 56"/>
            <p:cNvGrpSpPr>
              <a:grpSpLocks/>
            </p:cNvGrpSpPr>
            <p:nvPr/>
          </p:nvGrpSpPr>
          <p:grpSpPr bwMode="auto">
            <a:xfrm>
              <a:off x="2995613" y="4421188"/>
              <a:ext cx="1225550" cy="1797050"/>
              <a:chOff x="2011" y="2567"/>
              <a:chExt cx="772" cy="1132"/>
            </a:xfrm>
          </p:grpSpPr>
          <p:sp>
            <p:nvSpPr>
              <p:cNvPr id="58" name="Oval 57"/>
              <p:cNvSpPr>
                <a:spLocks noChangeArrowheads="1"/>
              </p:cNvSpPr>
              <p:nvPr/>
            </p:nvSpPr>
            <p:spPr bwMode="auto">
              <a:xfrm>
                <a:off x="2192" y="2567"/>
                <a:ext cx="404" cy="377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2" name="Group 58"/>
              <p:cNvGrpSpPr>
                <a:grpSpLocks/>
              </p:cNvGrpSpPr>
              <p:nvPr/>
            </p:nvGrpSpPr>
            <p:grpSpPr bwMode="auto">
              <a:xfrm>
                <a:off x="2011" y="2988"/>
                <a:ext cx="772" cy="711"/>
                <a:chOff x="2011" y="2988"/>
                <a:chExt cx="772" cy="711"/>
              </a:xfrm>
            </p:grpSpPr>
            <p:sp>
              <p:nvSpPr>
                <p:cNvPr id="60" name="Rectangle 59"/>
                <p:cNvSpPr>
                  <a:spLocks noChangeArrowheads="1"/>
                </p:cNvSpPr>
                <p:nvPr/>
              </p:nvSpPr>
              <p:spPr bwMode="auto">
                <a:xfrm>
                  <a:off x="2144" y="2988"/>
                  <a:ext cx="504" cy="18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Rectangle 60"/>
                <p:cNvSpPr>
                  <a:spLocks noChangeArrowheads="1"/>
                </p:cNvSpPr>
                <p:nvPr/>
              </p:nvSpPr>
              <p:spPr bwMode="auto">
                <a:xfrm>
                  <a:off x="2013" y="3119"/>
                  <a:ext cx="769" cy="58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Arc 61"/>
                <p:cNvSpPr>
                  <a:spLocks/>
                </p:cNvSpPr>
                <p:nvPr/>
              </p:nvSpPr>
              <p:spPr bwMode="auto">
                <a:xfrm>
                  <a:off x="2011" y="2989"/>
                  <a:ext cx="138" cy="154"/>
                </a:xfrm>
                <a:custGeom>
                  <a:avLst/>
                  <a:gdLst>
                    <a:gd name="G0" fmla="+- 21600 0 0"/>
                    <a:gd name="G1" fmla="+- 21599 0 0"/>
                    <a:gd name="G2" fmla="+- 21600 0 0"/>
                    <a:gd name="T0" fmla="*/ 0 w 21600"/>
                    <a:gd name="T1" fmla="*/ 21599 h 21599"/>
                    <a:gd name="T2" fmla="*/ 21443 w 21600"/>
                    <a:gd name="T3" fmla="*/ 0 h 21599"/>
                    <a:gd name="T4" fmla="*/ 2160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</a:path>
                    <a:path w="21600" h="21599" stroke="0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  <a:lnTo>
                        <a:pt x="21600" y="2159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Arc 62"/>
                <p:cNvSpPr>
                  <a:spLocks/>
                </p:cNvSpPr>
                <p:nvPr/>
              </p:nvSpPr>
              <p:spPr bwMode="auto">
                <a:xfrm>
                  <a:off x="2643" y="2989"/>
                  <a:ext cx="140" cy="154"/>
                </a:xfrm>
                <a:custGeom>
                  <a:avLst/>
                  <a:gdLst>
                    <a:gd name="G0" fmla="+- 156 0 0"/>
                    <a:gd name="G1" fmla="+- 21600 0 0"/>
                    <a:gd name="G2" fmla="+- 21600 0 0"/>
                    <a:gd name="T0" fmla="*/ 0 w 21756"/>
                    <a:gd name="T1" fmla="*/ 1 h 21600"/>
                    <a:gd name="T2" fmla="*/ 21756 w 21756"/>
                    <a:gd name="T3" fmla="*/ 21600 h 21600"/>
                    <a:gd name="T4" fmla="*/ 156 w 2175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756" h="21600" fill="none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</a:path>
                    <a:path w="21756" h="21600" stroke="0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  <a:lnTo>
                        <a:pt x="156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4" name="TextBox 63"/>
            <p:cNvSpPr txBox="1"/>
            <p:nvPr/>
          </p:nvSpPr>
          <p:spPr>
            <a:xfrm>
              <a:off x="1228725" y="1764306"/>
              <a:ext cx="4672804" cy="63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Bigrams </a:t>
              </a:r>
            </a:p>
            <a:p>
              <a:endParaRPr lang="en-US" sz="1600" dirty="0"/>
            </a:p>
          </p:txBody>
        </p:sp>
      </p:grpSp>
      <p:sp>
        <p:nvSpPr>
          <p:cNvPr id="66" name="Title 1"/>
          <p:cNvSpPr txBox="1">
            <a:spLocks/>
          </p:cNvSpPr>
          <p:nvPr/>
        </p:nvSpPr>
        <p:spPr>
          <a:xfrm>
            <a:off x="822325" y="365125"/>
            <a:ext cx="7521575" cy="5492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9pPr>
          </a:lstStyle>
          <a:p>
            <a:r>
              <a:rPr lang="en-US" dirty="0"/>
              <a:t>Hands-on</a:t>
            </a:r>
          </a:p>
        </p:txBody>
      </p:sp>
    </p:spTree>
    <p:extLst>
      <p:ext uri="{BB962C8B-B14F-4D97-AF65-F5344CB8AC3E}">
        <p14:creationId xmlns="" xmlns:p14="http://schemas.microsoft.com/office/powerpoint/2010/main" val="4275166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245475" cy="4005262"/>
          </a:xfrm>
        </p:spPr>
        <p:txBody>
          <a:bodyPr/>
          <a:lstStyle/>
          <a:p>
            <a:r>
              <a:rPr lang="en-US" dirty="0"/>
              <a:t>Purposeful selection of tweets</a:t>
            </a:r>
          </a:p>
          <a:p>
            <a:r>
              <a:rPr lang="en-US" dirty="0"/>
              <a:t>The universe of twitter users is different than the universe of study</a:t>
            </a:r>
          </a:p>
          <a:p>
            <a:r>
              <a:rPr lang="en-US" dirty="0"/>
              <a:t>Low % of tweets both with Search and Stream APIs: %1 with search</a:t>
            </a:r>
          </a:p>
          <a:p>
            <a:r>
              <a:rPr lang="en-US" dirty="0" smtClean="0"/>
              <a:t>Analytic </a:t>
            </a:r>
            <a:r>
              <a:rPr lang="en-US" dirty="0"/>
              <a:t>natural language processing is an emerging field </a:t>
            </a:r>
            <a:r>
              <a:rPr lang="en-US" dirty="0" smtClean="0"/>
              <a:t>and can get it </a:t>
            </a:r>
            <a:r>
              <a:rPr lang="en-US" dirty="0"/>
              <a:t>wrong</a:t>
            </a:r>
          </a:p>
          <a:p>
            <a:r>
              <a:rPr lang="en-US" dirty="0"/>
              <a:t>New Coke: only the measurement of sentiment </a:t>
            </a:r>
            <a:r>
              <a:rPr lang="en-US" dirty="0" smtClean="0"/>
              <a:t>on one </a:t>
            </a:r>
            <a:r>
              <a:rPr lang="en-US" dirty="0" err="1" smtClean="0"/>
              <a:t>facror</a:t>
            </a:r>
            <a:r>
              <a:rPr lang="en-US" dirty="0" smtClean="0"/>
              <a:t> led </a:t>
            </a:r>
            <a:r>
              <a:rPr lang="en-US" dirty="0"/>
              <a:t>to a disaster. Ignored focus group findings and the process behind the acceptance</a:t>
            </a:r>
          </a:p>
          <a:p>
            <a:r>
              <a:rPr lang="en-US" dirty="0"/>
              <a:t>Text has linguistic structure and meanings of words can change from presumed meanings based on linguistic context</a:t>
            </a:r>
          </a:p>
          <a:p>
            <a:r>
              <a:rPr lang="en-US" dirty="0"/>
              <a:t>Mitigation – law of many eyeballs, understanding the risk of such data, complimenting </a:t>
            </a:r>
          </a:p>
          <a:p>
            <a:pPr marL="342900" lvl="2" indent="-342900">
              <a:spcBef>
                <a:spcPts val="800"/>
              </a:spcBef>
              <a:buClrTx/>
              <a:buNone/>
            </a:pPr>
            <a:r>
              <a:rPr lang="en-US" altLang="en-US" dirty="0"/>
              <a:t>Twitter has an advantage in that the 140 char limits makes users get to the point in a direct manner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5187426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245475" cy="3929062"/>
          </a:xfrm>
        </p:spPr>
        <p:txBody>
          <a:bodyPr/>
          <a:lstStyle/>
          <a:p>
            <a:pPr marL="342900" lvl="1" indent="-342900">
              <a:spcBef>
                <a:spcPts val="800"/>
              </a:spcBef>
              <a:buClrTx/>
              <a:buNone/>
            </a:pPr>
            <a:r>
              <a:rPr lang="en-US" altLang="en-US" b="1" dirty="0"/>
              <a:t>Now that we have bigrams and can get trigrams from a document or corpus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We can use them as building blocks to generate ideas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As building blocks to generate sentences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We can pick key words and then select other words based on some criteria to follow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In the demo coming up, we just randomly pick following words to make sentences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With bigrams such a process is called a bigram model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In general it is called a trigram model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The higher the N the more coherent the generated sentences become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Think about the possibilities when you collect your building blocks from multiple sources, multiple source documents 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dirty="0"/>
          </a:p>
          <a:p>
            <a:pPr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5105400"/>
            <a:ext cx="86868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[1] Mining the Social Web, O'Reilly Media; 2 edition (October 20, 2013) By Matthew Russell                                                  </a:t>
            </a: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[2] Social Media Mining with R,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Packt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Publishing; (March 24, 2014) by Nathan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Danneman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Richard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Heimann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[3] Data Science from Scratch, O'Reilly Media, Joel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Grus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900" dirty="0"/>
              <a:t>[4] Marketing Data Science, Pearson, Thomas Miller</a:t>
            </a:r>
          </a:p>
          <a:p>
            <a:endParaRPr lang="en-US" sz="900" dirty="0"/>
          </a:p>
          <a:p>
            <a:endParaRPr lang="en-US" sz="900" dirty="0"/>
          </a:p>
        </p:txBody>
      </p:sp>
    </p:spTree>
    <p:extLst>
      <p:ext uri="{BB962C8B-B14F-4D97-AF65-F5344CB8AC3E}">
        <p14:creationId xmlns="" xmlns:p14="http://schemas.microsoft.com/office/powerpoint/2010/main" val="83539728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245475" cy="3929062"/>
          </a:xfrm>
        </p:spPr>
        <p:txBody>
          <a:bodyPr/>
          <a:lstStyle/>
          <a:p>
            <a:pPr marL="342900" lvl="1" indent="-342900">
              <a:spcBef>
                <a:spcPts val="800"/>
              </a:spcBef>
              <a:buClrTx/>
              <a:buNone/>
            </a:pPr>
            <a:r>
              <a:rPr lang="en-US" altLang="en-US" b="1" dirty="0"/>
              <a:t>In contrast to n-grams, we can also prepare formal grammars</a:t>
            </a:r>
          </a:p>
          <a:p>
            <a:pPr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We can make a grammar as a dictionary  of linguistic elements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Sentences made up of noun phrases and verb phrases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Noun phrases made up of nouns, adjectives and nouns, noun phrases and so on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Verb phrases made up of verbs,  or verbs and noun phrases and so on</a:t>
            </a:r>
            <a:r>
              <a:rPr lang="en-US" altLang="en-US" baseline="30000" dirty="0"/>
              <a:t> [3]</a:t>
            </a:r>
          </a:p>
          <a:p>
            <a:pPr lvl="4">
              <a:spcBef>
                <a:spcPts val="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200" dirty="0"/>
              <a:t>grammar = {</a:t>
            </a:r>
          </a:p>
          <a:p>
            <a:pPr lvl="4">
              <a:spcBef>
                <a:spcPts val="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200" dirty="0"/>
              <a:t>"_S" : ["_NP _VP"],</a:t>
            </a:r>
          </a:p>
          <a:p>
            <a:pPr lvl="4">
              <a:spcBef>
                <a:spcPts val="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200" dirty="0"/>
              <a:t>"_NP" : ["_N",</a:t>
            </a:r>
          </a:p>
          <a:p>
            <a:pPr lvl="4">
              <a:spcBef>
                <a:spcPts val="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200" dirty="0"/>
              <a:t>"_A _NP _P _A _N"],</a:t>
            </a:r>
          </a:p>
          <a:p>
            <a:pPr lvl="4">
              <a:spcBef>
                <a:spcPts val="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200" dirty="0"/>
              <a:t>"_VP" : ["_V",</a:t>
            </a:r>
          </a:p>
          <a:p>
            <a:pPr lvl="4">
              <a:spcBef>
                <a:spcPts val="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200" dirty="0"/>
              <a:t>"_V _NP"],</a:t>
            </a:r>
          </a:p>
          <a:p>
            <a:pPr lvl="4">
              <a:spcBef>
                <a:spcPts val="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200" dirty="0"/>
              <a:t>"_N" : [“Hillary", “wages", “profit"],</a:t>
            </a:r>
          </a:p>
          <a:p>
            <a:pPr lvl="4">
              <a:spcBef>
                <a:spcPts val="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200" dirty="0"/>
              <a:t>"_A" : [“fair", “high", “competent"],</a:t>
            </a:r>
          </a:p>
          <a:p>
            <a:pPr lvl="4">
              <a:spcBef>
                <a:spcPts val="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200" dirty="0"/>
              <a:t>"_P" : ["about", “for"],</a:t>
            </a:r>
          </a:p>
          <a:p>
            <a:pPr lvl="4">
              <a:spcBef>
                <a:spcPts val="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200" dirty="0"/>
              <a:t>"_V" : [“earns", “distributes", “helps", "is"]</a:t>
            </a:r>
          </a:p>
          <a:p>
            <a:pPr lvl="4">
              <a:spcBef>
                <a:spcPts val="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200" dirty="0"/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5105400"/>
            <a:ext cx="86868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[1] Mining the Social Web, O'Reilly Media; 2 edition (October 20, 2013) By Matthew Russell                                                  </a:t>
            </a: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[2] Social Media Mining with R,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Packt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Publishing; (March 24, 2014) by Nathan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Danneman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Richard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Heimann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[3] Data Science from Scratch, O'Reilly Media, Joel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Grus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900" dirty="0"/>
              <a:t>[4] Marketing Data Science, Pearson, Thomas Miller</a:t>
            </a:r>
          </a:p>
          <a:p>
            <a:endParaRPr lang="en-US" sz="900" dirty="0"/>
          </a:p>
          <a:p>
            <a:endParaRPr lang="en-US" sz="900" dirty="0"/>
          </a:p>
        </p:txBody>
      </p:sp>
    </p:spTree>
    <p:extLst>
      <p:ext uri="{BB962C8B-B14F-4D97-AF65-F5344CB8AC3E}">
        <p14:creationId xmlns="" xmlns:p14="http://schemas.microsoft.com/office/powerpoint/2010/main" val="83539728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245475" cy="3929062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We make sentences with the grammar by starting with S for sentence and replacing its components with the definitions below it for those parts</a:t>
            </a:r>
          </a:p>
          <a:p>
            <a:pPr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For now, we randomly select parts if there are multiple options for one</a:t>
            </a:r>
          </a:p>
          <a:p>
            <a:pPr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We continue this until we get to one of the terminals </a:t>
            </a:r>
          </a:p>
          <a:p>
            <a:pPr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The terminals are a dictionary of words, very limited in our case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5105400"/>
            <a:ext cx="86868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[1] Mining the Social Web, O'Reilly Media; 2 edition (October 20, 2013) By Matthew Russell                                                  </a:t>
            </a: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[2] Social Media Mining with R,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Packt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Publishing; (March 24, 2014) by Nathan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Danneman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Richard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Heimann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[3] Data Science from Scratch, O'Reilly Media, Joel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Grus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900" dirty="0"/>
              <a:t>[4] Marketing Data Science, Pearson, Thomas Miller</a:t>
            </a:r>
          </a:p>
          <a:p>
            <a:endParaRPr lang="en-US" sz="900" dirty="0"/>
          </a:p>
          <a:p>
            <a:endParaRPr lang="en-US" sz="900" dirty="0"/>
          </a:p>
        </p:txBody>
      </p:sp>
    </p:spTree>
    <p:extLst>
      <p:ext uri="{BB962C8B-B14F-4D97-AF65-F5344CB8AC3E}">
        <p14:creationId xmlns="" xmlns:p14="http://schemas.microsoft.com/office/powerpoint/2010/main" val="83539728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8006A7-2BBA-4AC2-8780-BA1090C38D8E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  <p:grpSp>
        <p:nvGrpSpPr>
          <p:cNvPr id="3" name="Group 67"/>
          <p:cNvGrpSpPr/>
          <p:nvPr/>
        </p:nvGrpSpPr>
        <p:grpSpPr>
          <a:xfrm>
            <a:off x="1371600" y="918519"/>
            <a:ext cx="6661942" cy="4948881"/>
            <a:chOff x="1110458" y="1754189"/>
            <a:chExt cx="6661942" cy="4473575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110458" y="1754189"/>
              <a:ext cx="6573838" cy="44735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H="1" flipV="1">
              <a:off x="5621337" y="1828800"/>
              <a:ext cx="614363" cy="8175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6354762" y="2905125"/>
              <a:ext cx="201613" cy="16192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6816725" y="1952625"/>
              <a:ext cx="495300" cy="4730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022975" y="2425700"/>
              <a:ext cx="1714500" cy="1665288"/>
            </a:xfrm>
            <a:custGeom>
              <a:avLst/>
              <a:gdLst>
                <a:gd name="T0" fmla="*/ 760 w 1080"/>
                <a:gd name="T1" fmla="*/ 38 h 1049"/>
                <a:gd name="T2" fmla="*/ 823 w 1080"/>
                <a:gd name="T3" fmla="*/ 38 h 1049"/>
                <a:gd name="T4" fmla="*/ 906 w 1080"/>
                <a:gd name="T5" fmla="*/ 83 h 1049"/>
                <a:gd name="T6" fmla="*/ 1079 w 1080"/>
                <a:gd name="T7" fmla="*/ 325 h 1049"/>
                <a:gd name="T8" fmla="*/ 1073 w 1080"/>
                <a:gd name="T9" fmla="*/ 434 h 1049"/>
                <a:gd name="T10" fmla="*/ 955 w 1080"/>
                <a:gd name="T11" fmla="*/ 518 h 1049"/>
                <a:gd name="T12" fmla="*/ 858 w 1080"/>
                <a:gd name="T13" fmla="*/ 582 h 1049"/>
                <a:gd name="T14" fmla="*/ 737 w 1080"/>
                <a:gd name="T15" fmla="*/ 441 h 1049"/>
                <a:gd name="T16" fmla="*/ 784 w 1080"/>
                <a:gd name="T17" fmla="*/ 403 h 1049"/>
                <a:gd name="T18" fmla="*/ 823 w 1080"/>
                <a:gd name="T19" fmla="*/ 373 h 1049"/>
                <a:gd name="T20" fmla="*/ 741 w 1080"/>
                <a:gd name="T21" fmla="*/ 251 h 1049"/>
                <a:gd name="T22" fmla="*/ 510 w 1080"/>
                <a:gd name="T23" fmla="*/ 403 h 1049"/>
                <a:gd name="T24" fmla="*/ 735 w 1080"/>
                <a:gd name="T25" fmla="*/ 700 h 1049"/>
                <a:gd name="T26" fmla="*/ 927 w 1080"/>
                <a:gd name="T27" fmla="*/ 564 h 1049"/>
                <a:gd name="T28" fmla="*/ 926 w 1080"/>
                <a:gd name="T29" fmla="*/ 1048 h 1049"/>
                <a:gd name="T30" fmla="*/ 439 w 1080"/>
                <a:gd name="T31" fmla="*/ 1048 h 1049"/>
                <a:gd name="T32" fmla="*/ 437 w 1080"/>
                <a:gd name="T33" fmla="*/ 320 h 1049"/>
                <a:gd name="T34" fmla="*/ 325 w 1080"/>
                <a:gd name="T35" fmla="*/ 390 h 1049"/>
                <a:gd name="T36" fmla="*/ 226 w 1080"/>
                <a:gd name="T37" fmla="*/ 390 h 1049"/>
                <a:gd name="T38" fmla="*/ 215 w 1080"/>
                <a:gd name="T39" fmla="*/ 376 h 1049"/>
                <a:gd name="T40" fmla="*/ 141 w 1080"/>
                <a:gd name="T41" fmla="*/ 277 h 1049"/>
                <a:gd name="T42" fmla="*/ 0 w 1080"/>
                <a:gd name="T43" fmla="*/ 105 h 1049"/>
                <a:gd name="T44" fmla="*/ 160 w 1080"/>
                <a:gd name="T45" fmla="*/ 0 h 1049"/>
                <a:gd name="T46" fmla="*/ 261 w 1080"/>
                <a:gd name="T47" fmla="*/ 130 h 1049"/>
                <a:gd name="T48" fmla="*/ 289 w 1080"/>
                <a:gd name="T49" fmla="*/ 155 h 1049"/>
                <a:gd name="T50" fmla="*/ 493 w 1080"/>
                <a:gd name="T51" fmla="*/ 38 h 1049"/>
                <a:gd name="T52" fmla="*/ 577 w 1080"/>
                <a:gd name="T53" fmla="*/ 38 h 1049"/>
                <a:gd name="T54" fmla="*/ 760 w 1080"/>
                <a:gd name="T55" fmla="*/ 3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80" h="1049">
                  <a:moveTo>
                    <a:pt x="760" y="38"/>
                  </a:moveTo>
                  <a:lnTo>
                    <a:pt x="823" y="38"/>
                  </a:lnTo>
                  <a:lnTo>
                    <a:pt x="906" y="83"/>
                  </a:lnTo>
                  <a:lnTo>
                    <a:pt x="1079" y="325"/>
                  </a:lnTo>
                  <a:lnTo>
                    <a:pt x="1073" y="434"/>
                  </a:lnTo>
                  <a:lnTo>
                    <a:pt x="955" y="518"/>
                  </a:lnTo>
                  <a:lnTo>
                    <a:pt x="858" y="582"/>
                  </a:lnTo>
                  <a:lnTo>
                    <a:pt x="737" y="441"/>
                  </a:lnTo>
                  <a:lnTo>
                    <a:pt x="784" y="403"/>
                  </a:lnTo>
                  <a:lnTo>
                    <a:pt x="823" y="373"/>
                  </a:lnTo>
                  <a:lnTo>
                    <a:pt x="741" y="251"/>
                  </a:lnTo>
                  <a:lnTo>
                    <a:pt x="510" y="403"/>
                  </a:lnTo>
                  <a:lnTo>
                    <a:pt x="735" y="700"/>
                  </a:lnTo>
                  <a:lnTo>
                    <a:pt x="927" y="564"/>
                  </a:lnTo>
                  <a:lnTo>
                    <a:pt x="926" y="1048"/>
                  </a:lnTo>
                  <a:lnTo>
                    <a:pt x="439" y="1048"/>
                  </a:lnTo>
                  <a:lnTo>
                    <a:pt x="437" y="320"/>
                  </a:lnTo>
                  <a:lnTo>
                    <a:pt x="325" y="390"/>
                  </a:lnTo>
                  <a:lnTo>
                    <a:pt x="226" y="390"/>
                  </a:lnTo>
                  <a:lnTo>
                    <a:pt x="215" y="376"/>
                  </a:lnTo>
                  <a:lnTo>
                    <a:pt x="141" y="277"/>
                  </a:lnTo>
                  <a:lnTo>
                    <a:pt x="0" y="105"/>
                  </a:lnTo>
                  <a:lnTo>
                    <a:pt x="160" y="0"/>
                  </a:lnTo>
                  <a:lnTo>
                    <a:pt x="261" y="130"/>
                  </a:lnTo>
                  <a:lnTo>
                    <a:pt x="289" y="155"/>
                  </a:lnTo>
                  <a:lnTo>
                    <a:pt x="493" y="38"/>
                  </a:lnTo>
                  <a:lnTo>
                    <a:pt x="577" y="38"/>
                  </a:lnTo>
                  <a:lnTo>
                    <a:pt x="760" y="38"/>
                  </a:ln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7570787" y="2909887"/>
              <a:ext cx="201613" cy="220663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Arc 11"/>
            <p:cNvSpPr>
              <a:spLocks/>
            </p:cNvSpPr>
            <p:nvPr/>
          </p:nvSpPr>
          <p:spPr bwMode="auto">
            <a:xfrm>
              <a:off x="6950075" y="2474912"/>
              <a:ext cx="280988" cy="109538"/>
            </a:xfrm>
            <a:custGeom>
              <a:avLst/>
              <a:gdLst>
                <a:gd name="G0" fmla="+- 21600 0 0"/>
                <a:gd name="G1" fmla="+- 322 0 0"/>
                <a:gd name="G2" fmla="+- 21600 0 0"/>
                <a:gd name="T0" fmla="*/ 43198 w 43200"/>
                <a:gd name="T1" fmla="*/ 0 h 21922"/>
                <a:gd name="T2" fmla="*/ 2 w 43200"/>
                <a:gd name="T3" fmla="*/ 4 h 21922"/>
                <a:gd name="T4" fmla="*/ 21600 w 43200"/>
                <a:gd name="T5" fmla="*/ 322 h 21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922" fill="none" extrusionOk="0">
                  <a:moveTo>
                    <a:pt x="43197" y="0"/>
                  </a:moveTo>
                  <a:cubicBezTo>
                    <a:pt x="43199" y="107"/>
                    <a:pt x="43200" y="214"/>
                    <a:pt x="43200" y="322"/>
                  </a:cubicBezTo>
                  <a:cubicBezTo>
                    <a:pt x="43200" y="12251"/>
                    <a:pt x="33529" y="21922"/>
                    <a:pt x="21600" y="21922"/>
                  </a:cubicBezTo>
                  <a:cubicBezTo>
                    <a:pt x="9670" y="21922"/>
                    <a:pt x="0" y="12251"/>
                    <a:pt x="0" y="322"/>
                  </a:cubicBezTo>
                  <a:cubicBezTo>
                    <a:pt x="-1" y="215"/>
                    <a:pt x="0" y="109"/>
                    <a:pt x="2" y="4"/>
                  </a:cubicBezTo>
                </a:path>
                <a:path w="43200" h="21922" stroke="0" extrusionOk="0">
                  <a:moveTo>
                    <a:pt x="43197" y="0"/>
                  </a:moveTo>
                  <a:cubicBezTo>
                    <a:pt x="43199" y="107"/>
                    <a:pt x="43200" y="214"/>
                    <a:pt x="43200" y="322"/>
                  </a:cubicBezTo>
                  <a:cubicBezTo>
                    <a:pt x="43200" y="12251"/>
                    <a:pt x="33529" y="21922"/>
                    <a:pt x="21600" y="21922"/>
                  </a:cubicBezTo>
                  <a:cubicBezTo>
                    <a:pt x="9670" y="21922"/>
                    <a:pt x="0" y="12251"/>
                    <a:pt x="0" y="322"/>
                  </a:cubicBezTo>
                  <a:cubicBezTo>
                    <a:pt x="-1" y="215"/>
                    <a:pt x="0" y="109"/>
                    <a:pt x="2" y="4"/>
                  </a:cubicBezTo>
                  <a:lnTo>
                    <a:pt x="21600" y="32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rc 12"/>
            <p:cNvSpPr>
              <a:spLocks/>
            </p:cNvSpPr>
            <p:nvPr/>
          </p:nvSpPr>
          <p:spPr bwMode="auto">
            <a:xfrm>
              <a:off x="7229475" y="2481262"/>
              <a:ext cx="239713" cy="169863"/>
            </a:xfrm>
            <a:custGeom>
              <a:avLst/>
              <a:gdLst>
                <a:gd name="G0" fmla="+- 15351 0 0"/>
                <a:gd name="G1" fmla="+- 21600 0 0"/>
                <a:gd name="G2" fmla="+- 21600 0 0"/>
                <a:gd name="T0" fmla="*/ 0 w 36951"/>
                <a:gd name="T1" fmla="*/ 6404 h 36443"/>
                <a:gd name="T2" fmla="*/ 31043 w 36951"/>
                <a:gd name="T3" fmla="*/ 36443 h 36443"/>
                <a:gd name="T4" fmla="*/ 15351 w 36951"/>
                <a:gd name="T5" fmla="*/ 21600 h 36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951" h="36443" fill="none" extrusionOk="0">
                  <a:moveTo>
                    <a:pt x="0" y="6404"/>
                  </a:moveTo>
                  <a:cubicBezTo>
                    <a:pt x="4057" y="2305"/>
                    <a:pt x="9584" y="-1"/>
                    <a:pt x="15351" y="0"/>
                  </a:cubicBezTo>
                  <a:cubicBezTo>
                    <a:pt x="27280" y="0"/>
                    <a:pt x="36951" y="9670"/>
                    <a:pt x="36951" y="21600"/>
                  </a:cubicBezTo>
                  <a:cubicBezTo>
                    <a:pt x="36951" y="27120"/>
                    <a:pt x="34836" y="32432"/>
                    <a:pt x="31043" y="36443"/>
                  </a:cubicBezTo>
                </a:path>
                <a:path w="36951" h="36443" stroke="0" extrusionOk="0">
                  <a:moveTo>
                    <a:pt x="0" y="6404"/>
                  </a:moveTo>
                  <a:cubicBezTo>
                    <a:pt x="4057" y="2305"/>
                    <a:pt x="9584" y="-1"/>
                    <a:pt x="15351" y="0"/>
                  </a:cubicBezTo>
                  <a:cubicBezTo>
                    <a:pt x="27280" y="0"/>
                    <a:pt x="36951" y="9670"/>
                    <a:pt x="36951" y="21600"/>
                  </a:cubicBezTo>
                  <a:cubicBezTo>
                    <a:pt x="36951" y="27120"/>
                    <a:pt x="34836" y="32432"/>
                    <a:pt x="31043" y="36443"/>
                  </a:cubicBezTo>
                  <a:lnTo>
                    <a:pt x="15351" y="2160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6376991" y="4257675"/>
              <a:ext cx="984251" cy="1758950"/>
              <a:chOff x="4141" y="2464"/>
              <a:chExt cx="620" cy="1108"/>
            </a:xfrm>
          </p:grpSpPr>
          <p:grpSp>
            <p:nvGrpSpPr>
              <p:cNvPr id="6" name="Group 14"/>
              <p:cNvGrpSpPr>
                <a:grpSpLocks/>
              </p:cNvGrpSpPr>
              <p:nvPr/>
            </p:nvGrpSpPr>
            <p:grpSpPr bwMode="auto">
              <a:xfrm>
                <a:off x="4141" y="2812"/>
                <a:ext cx="620" cy="760"/>
                <a:chOff x="4141" y="2812"/>
                <a:chExt cx="620" cy="760"/>
              </a:xfrm>
            </p:grpSpPr>
            <p:sp>
              <p:nvSpPr>
                <p:cNvPr id="17" name="Rectangle 16"/>
                <p:cNvSpPr>
                  <a:spLocks noChangeArrowheads="1"/>
                </p:cNvSpPr>
                <p:nvPr/>
              </p:nvSpPr>
              <p:spPr bwMode="auto">
                <a:xfrm>
                  <a:off x="4246" y="2812"/>
                  <a:ext cx="414" cy="1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Rectangle 17"/>
                <p:cNvSpPr>
                  <a:spLocks noChangeArrowheads="1"/>
                </p:cNvSpPr>
                <p:nvPr/>
              </p:nvSpPr>
              <p:spPr bwMode="auto">
                <a:xfrm>
                  <a:off x="4141" y="2918"/>
                  <a:ext cx="619" cy="6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Arc 17"/>
                <p:cNvSpPr>
                  <a:spLocks/>
                </p:cNvSpPr>
                <p:nvPr/>
              </p:nvSpPr>
              <p:spPr bwMode="auto">
                <a:xfrm>
                  <a:off x="4142" y="2814"/>
                  <a:ext cx="110" cy="127"/>
                </a:xfrm>
                <a:custGeom>
                  <a:avLst/>
                  <a:gdLst>
                    <a:gd name="G0" fmla="+- 21597 0 0"/>
                    <a:gd name="G1" fmla="+- 21592 0 0"/>
                    <a:gd name="G2" fmla="+- 21600 0 0"/>
                    <a:gd name="T0" fmla="*/ 0 w 21597"/>
                    <a:gd name="T1" fmla="*/ 21253 h 21592"/>
                    <a:gd name="T2" fmla="*/ 21010 w 21597"/>
                    <a:gd name="T3" fmla="*/ 0 h 21592"/>
                    <a:gd name="T4" fmla="*/ 21597 w 21597"/>
                    <a:gd name="T5" fmla="*/ 21592 h 215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2" fill="none" extrusionOk="0">
                      <a:moveTo>
                        <a:pt x="-1" y="21252"/>
                      </a:moveTo>
                      <a:cubicBezTo>
                        <a:pt x="181" y="9685"/>
                        <a:pt x="9444" y="314"/>
                        <a:pt x="21009" y="-1"/>
                      </a:cubicBezTo>
                    </a:path>
                    <a:path w="21597" h="21592" stroke="0" extrusionOk="0">
                      <a:moveTo>
                        <a:pt x="-1" y="21252"/>
                      </a:moveTo>
                      <a:cubicBezTo>
                        <a:pt x="181" y="9685"/>
                        <a:pt x="9444" y="314"/>
                        <a:pt x="21009" y="-1"/>
                      </a:cubicBezTo>
                      <a:lnTo>
                        <a:pt x="21597" y="2159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Arc 18"/>
                <p:cNvSpPr>
                  <a:spLocks/>
                </p:cNvSpPr>
                <p:nvPr/>
              </p:nvSpPr>
              <p:spPr bwMode="auto">
                <a:xfrm>
                  <a:off x="4648" y="2814"/>
                  <a:ext cx="113" cy="12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" name="Oval 19"/>
              <p:cNvSpPr>
                <a:spLocks noChangeArrowheads="1"/>
              </p:cNvSpPr>
              <p:nvPr/>
            </p:nvSpPr>
            <p:spPr bwMode="auto">
              <a:xfrm>
                <a:off x="4283" y="2464"/>
                <a:ext cx="330" cy="310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" name="Group 20"/>
            <p:cNvGrpSpPr>
              <a:grpSpLocks/>
            </p:cNvGrpSpPr>
            <p:nvPr/>
          </p:nvGrpSpPr>
          <p:grpSpPr bwMode="auto">
            <a:xfrm>
              <a:off x="5348288" y="3768725"/>
              <a:ext cx="992188" cy="1763713"/>
              <a:chOff x="3493" y="2156"/>
              <a:chExt cx="625" cy="1111"/>
            </a:xfrm>
          </p:grpSpPr>
          <p:grpSp>
            <p:nvGrpSpPr>
              <p:cNvPr id="15" name="Group 21"/>
              <p:cNvGrpSpPr>
                <a:grpSpLocks/>
              </p:cNvGrpSpPr>
              <p:nvPr/>
            </p:nvGrpSpPr>
            <p:grpSpPr bwMode="auto">
              <a:xfrm>
                <a:off x="3493" y="2504"/>
                <a:ext cx="625" cy="763"/>
                <a:chOff x="3493" y="2504"/>
                <a:chExt cx="625" cy="763"/>
              </a:xfrm>
            </p:grpSpPr>
            <p:sp>
              <p:nvSpPr>
                <p:cNvPr id="24" name="Rectangle 23"/>
                <p:cNvSpPr>
                  <a:spLocks noChangeArrowheads="1"/>
                </p:cNvSpPr>
                <p:nvPr/>
              </p:nvSpPr>
              <p:spPr bwMode="auto">
                <a:xfrm>
                  <a:off x="3601" y="2504"/>
                  <a:ext cx="413" cy="159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Rectangle 24"/>
                <p:cNvSpPr>
                  <a:spLocks noChangeArrowheads="1"/>
                </p:cNvSpPr>
                <p:nvPr/>
              </p:nvSpPr>
              <p:spPr bwMode="auto">
                <a:xfrm>
                  <a:off x="3493" y="2614"/>
                  <a:ext cx="625" cy="653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Arc 24"/>
                <p:cNvSpPr>
                  <a:spLocks/>
                </p:cNvSpPr>
                <p:nvPr/>
              </p:nvSpPr>
              <p:spPr bwMode="auto">
                <a:xfrm>
                  <a:off x="3495" y="2505"/>
                  <a:ext cx="112" cy="130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66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Arc 25"/>
                <p:cNvSpPr>
                  <a:spLocks/>
                </p:cNvSpPr>
                <p:nvPr/>
              </p:nvSpPr>
              <p:spPr bwMode="auto">
                <a:xfrm>
                  <a:off x="4003" y="2510"/>
                  <a:ext cx="115" cy="129"/>
                </a:xfrm>
                <a:custGeom>
                  <a:avLst/>
                  <a:gdLst>
                    <a:gd name="G0" fmla="+- 379 0 0"/>
                    <a:gd name="G1" fmla="+- 21600 0 0"/>
                    <a:gd name="G2" fmla="+- 21600 0 0"/>
                    <a:gd name="T0" fmla="*/ 0 w 21976"/>
                    <a:gd name="T1" fmla="*/ 3 h 21600"/>
                    <a:gd name="T2" fmla="*/ 21976 w 21976"/>
                    <a:gd name="T3" fmla="*/ 21259 h 21600"/>
                    <a:gd name="T4" fmla="*/ 379 w 2197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976" h="21600" fill="none" extrusionOk="0">
                      <a:moveTo>
                        <a:pt x="0" y="3"/>
                      </a:moveTo>
                      <a:cubicBezTo>
                        <a:pt x="126" y="1"/>
                        <a:pt x="252" y="-1"/>
                        <a:pt x="379" y="0"/>
                      </a:cubicBezTo>
                      <a:cubicBezTo>
                        <a:pt x="12175" y="0"/>
                        <a:pt x="21790" y="9464"/>
                        <a:pt x="21976" y="21258"/>
                      </a:cubicBezTo>
                    </a:path>
                    <a:path w="21976" h="21600" stroke="0" extrusionOk="0">
                      <a:moveTo>
                        <a:pt x="0" y="3"/>
                      </a:moveTo>
                      <a:cubicBezTo>
                        <a:pt x="126" y="1"/>
                        <a:pt x="252" y="-1"/>
                        <a:pt x="379" y="0"/>
                      </a:cubicBezTo>
                      <a:cubicBezTo>
                        <a:pt x="12175" y="0"/>
                        <a:pt x="21790" y="9464"/>
                        <a:pt x="21976" y="21258"/>
                      </a:cubicBezTo>
                      <a:lnTo>
                        <a:pt x="379" y="2160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3" name="Oval 26"/>
              <p:cNvSpPr>
                <a:spLocks noChangeArrowheads="1"/>
              </p:cNvSpPr>
              <p:nvPr/>
            </p:nvSpPr>
            <p:spPr bwMode="auto">
              <a:xfrm>
                <a:off x="3638" y="2156"/>
                <a:ext cx="332" cy="314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" name="Group 27"/>
            <p:cNvGrpSpPr>
              <a:grpSpLocks/>
            </p:cNvGrpSpPr>
            <p:nvPr/>
          </p:nvGrpSpPr>
          <p:grpSpPr bwMode="auto">
            <a:xfrm>
              <a:off x="2359025" y="3768725"/>
              <a:ext cx="984250" cy="1763713"/>
              <a:chOff x="1610" y="2156"/>
              <a:chExt cx="620" cy="1111"/>
            </a:xfrm>
          </p:grpSpPr>
          <p:grpSp>
            <p:nvGrpSpPr>
              <p:cNvPr id="22" name="Group 28"/>
              <p:cNvGrpSpPr>
                <a:grpSpLocks/>
              </p:cNvGrpSpPr>
              <p:nvPr/>
            </p:nvGrpSpPr>
            <p:grpSpPr bwMode="auto">
              <a:xfrm>
                <a:off x="1610" y="2504"/>
                <a:ext cx="620" cy="763"/>
                <a:chOff x="1610" y="2504"/>
                <a:chExt cx="620" cy="763"/>
              </a:xfrm>
            </p:grpSpPr>
            <p:sp>
              <p:nvSpPr>
                <p:cNvPr id="31" name="Rectangle 30"/>
                <p:cNvSpPr>
                  <a:spLocks noChangeArrowheads="1"/>
                </p:cNvSpPr>
                <p:nvPr/>
              </p:nvSpPr>
              <p:spPr bwMode="auto">
                <a:xfrm>
                  <a:off x="1717" y="2504"/>
                  <a:ext cx="413" cy="159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Rectangle 31"/>
                <p:cNvSpPr>
                  <a:spLocks noChangeArrowheads="1"/>
                </p:cNvSpPr>
                <p:nvPr/>
              </p:nvSpPr>
              <p:spPr bwMode="auto">
                <a:xfrm>
                  <a:off x="1610" y="2614"/>
                  <a:ext cx="620" cy="653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Arc 31"/>
                <p:cNvSpPr>
                  <a:spLocks/>
                </p:cNvSpPr>
                <p:nvPr/>
              </p:nvSpPr>
              <p:spPr bwMode="auto">
                <a:xfrm>
                  <a:off x="1612" y="2505"/>
                  <a:ext cx="112" cy="130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66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Arc 32"/>
                <p:cNvSpPr>
                  <a:spLocks/>
                </p:cNvSpPr>
                <p:nvPr/>
              </p:nvSpPr>
              <p:spPr bwMode="auto">
                <a:xfrm>
                  <a:off x="2117" y="2510"/>
                  <a:ext cx="112" cy="129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597"/>
                    <a:gd name="T1" fmla="*/ 0 h 21600"/>
                    <a:gd name="T2" fmla="*/ 21597 w 21597"/>
                    <a:gd name="T3" fmla="*/ 21259 h 21600"/>
                    <a:gd name="T4" fmla="*/ 0 w 2159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600" fill="none" extrusionOk="0">
                      <a:moveTo>
                        <a:pt x="-1" y="0"/>
                      </a:moveTo>
                      <a:cubicBezTo>
                        <a:pt x="11796" y="0"/>
                        <a:pt x="21411" y="9464"/>
                        <a:pt x="21597" y="21258"/>
                      </a:cubicBezTo>
                    </a:path>
                    <a:path w="21597" h="21600" stroke="0" extrusionOk="0">
                      <a:moveTo>
                        <a:pt x="-1" y="0"/>
                      </a:moveTo>
                      <a:cubicBezTo>
                        <a:pt x="11796" y="0"/>
                        <a:pt x="21411" y="9464"/>
                        <a:pt x="21597" y="2125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0" name="Oval 33"/>
              <p:cNvSpPr>
                <a:spLocks noChangeArrowheads="1"/>
              </p:cNvSpPr>
              <p:nvPr/>
            </p:nvSpPr>
            <p:spPr bwMode="auto">
              <a:xfrm>
                <a:off x="1755" y="2156"/>
                <a:ext cx="331" cy="314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" name="Group 34"/>
            <p:cNvGrpSpPr>
              <a:grpSpLocks/>
            </p:cNvGrpSpPr>
            <p:nvPr/>
          </p:nvGrpSpPr>
          <p:grpSpPr bwMode="auto">
            <a:xfrm>
              <a:off x="1303338" y="4257675"/>
              <a:ext cx="984250" cy="1758950"/>
              <a:chOff x="945" y="2464"/>
              <a:chExt cx="620" cy="1108"/>
            </a:xfrm>
          </p:grpSpPr>
          <p:sp>
            <p:nvSpPr>
              <p:cNvPr id="36" name="Oval 35"/>
              <p:cNvSpPr>
                <a:spLocks noChangeArrowheads="1"/>
              </p:cNvSpPr>
              <p:nvPr/>
            </p:nvSpPr>
            <p:spPr bwMode="auto">
              <a:xfrm>
                <a:off x="1089" y="2464"/>
                <a:ext cx="331" cy="310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9" name="Group 36"/>
              <p:cNvGrpSpPr>
                <a:grpSpLocks/>
              </p:cNvGrpSpPr>
              <p:nvPr/>
            </p:nvGrpSpPr>
            <p:grpSpPr bwMode="auto">
              <a:xfrm>
                <a:off x="945" y="2812"/>
                <a:ext cx="620" cy="760"/>
                <a:chOff x="945" y="2812"/>
                <a:chExt cx="620" cy="760"/>
              </a:xfrm>
            </p:grpSpPr>
            <p:sp>
              <p:nvSpPr>
                <p:cNvPr id="38" name="Rectangle 37"/>
                <p:cNvSpPr>
                  <a:spLocks noChangeArrowheads="1"/>
                </p:cNvSpPr>
                <p:nvPr/>
              </p:nvSpPr>
              <p:spPr bwMode="auto">
                <a:xfrm>
                  <a:off x="1053" y="2812"/>
                  <a:ext cx="413" cy="154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Rectangle 38"/>
                <p:cNvSpPr>
                  <a:spLocks noChangeArrowheads="1"/>
                </p:cNvSpPr>
                <p:nvPr/>
              </p:nvSpPr>
              <p:spPr bwMode="auto">
                <a:xfrm>
                  <a:off x="945" y="2918"/>
                  <a:ext cx="620" cy="654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Arc 39"/>
                <p:cNvSpPr>
                  <a:spLocks/>
                </p:cNvSpPr>
                <p:nvPr/>
              </p:nvSpPr>
              <p:spPr bwMode="auto">
                <a:xfrm>
                  <a:off x="946" y="2814"/>
                  <a:ext cx="112" cy="127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58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57"/>
                      </a:moveTo>
                      <a:cubicBezTo>
                        <a:pt x="182" y="9611"/>
                        <a:pt x="9566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57"/>
                      </a:moveTo>
                      <a:cubicBezTo>
                        <a:pt x="182" y="9611"/>
                        <a:pt x="9566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Arc 40"/>
                <p:cNvSpPr>
                  <a:spLocks/>
                </p:cNvSpPr>
                <p:nvPr/>
              </p:nvSpPr>
              <p:spPr bwMode="auto">
                <a:xfrm>
                  <a:off x="1451" y="2814"/>
                  <a:ext cx="113" cy="128"/>
                </a:xfrm>
                <a:custGeom>
                  <a:avLst/>
                  <a:gdLst>
                    <a:gd name="G0" fmla="+- 0 0 0"/>
                    <a:gd name="G1" fmla="+- 21599 0 0"/>
                    <a:gd name="G2" fmla="+- 21600 0 0"/>
                    <a:gd name="T0" fmla="*/ 191 w 21600"/>
                    <a:gd name="T1" fmla="*/ 0 h 21599"/>
                    <a:gd name="T2" fmla="*/ 21600 w 21600"/>
                    <a:gd name="T3" fmla="*/ 21599 h 21599"/>
                    <a:gd name="T4" fmla="*/ 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191" y="-1"/>
                      </a:moveTo>
                      <a:cubicBezTo>
                        <a:pt x="12045" y="104"/>
                        <a:pt x="21600" y="9744"/>
                        <a:pt x="21600" y="21599"/>
                      </a:cubicBezTo>
                    </a:path>
                    <a:path w="21600" h="21599" stroke="0" extrusionOk="0">
                      <a:moveTo>
                        <a:pt x="191" y="-1"/>
                      </a:moveTo>
                      <a:cubicBezTo>
                        <a:pt x="12045" y="104"/>
                        <a:pt x="21600" y="9744"/>
                        <a:pt x="21600" y="21599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228725" y="4279900"/>
              <a:ext cx="6172200" cy="1736725"/>
            </a:xfrm>
            <a:custGeom>
              <a:avLst/>
              <a:gdLst>
                <a:gd name="T0" fmla="*/ 0 w 3888"/>
                <a:gd name="T1" fmla="*/ 1093 h 1094"/>
                <a:gd name="T2" fmla="*/ 1386 w 3888"/>
                <a:gd name="T3" fmla="*/ 0 h 1094"/>
                <a:gd name="T4" fmla="*/ 2444 w 3888"/>
                <a:gd name="T5" fmla="*/ 0 h 1094"/>
                <a:gd name="T6" fmla="*/ 3887 w 3888"/>
                <a:gd name="T7" fmla="*/ 1093 h 1094"/>
                <a:gd name="T8" fmla="*/ 0 w 3888"/>
                <a:gd name="T9" fmla="*/ 1093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88" h="1094">
                  <a:moveTo>
                    <a:pt x="0" y="1093"/>
                  </a:moveTo>
                  <a:lnTo>
                    <a:pt x="1386" y="0"/>
                  </a:lnTo>
                  <a:lnTo>
                    <a:pt x="2444" y="0"/>
                  </a:lnTo>
                  <a:lnTo>
                    <a:pt x="3887" y="1093"/>
                  </a:lnTo>
                  <a:lnTo>
                    <a:pt x="0" y="1093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5" name="Group 42"/>
            <p:cNvGrpSpPr>
              <a:grpSpLocks/>
            </p:cNvGrpSpPr>
            <p:nvPr/>
          </p:nvGrpSpPr>
          <p:grpSpPr bwMode="auto">
            <a:xfrm>
              <a:off x="4286252" y="4425950"/>
              <a:ext cx="1225551" cy="1797050"/>
              <a:chOff x="2824" y="2570"/>
              <a:chExt cx="772" cy="1132"/>
            </a:xfrm>
          </p:grpSpPr>
          <p:sp>
            <p:nvSpPr>
              <p:cNvPr id="44" name="Oval 43"/>
              <p:cNvSpPr>
                <a:spLocks noChangeArrowheads="1"/>
              </p:cNvSpPr>
              <p:nvPr/>
            </p:nvSpPr>
            <p:spPr bwMode="auto">
              <a:xfrm>
                <a:off x="3002" y="2570"/>
                <a:ext cx="408" cy="378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" name="Group 44"/>
              <p:cNvGrpSpPr>
                <a:grpSpLocks/>
              </p:cNvGrpSpPr>
              <p:nvPr/>
            </p:nvGrpSpPr>
            <p:grpSpPr bwMode="auto">
              <a:xfrm>
                <a:off x="2824" y="2990"/>
                <a:ext cx="772" cy="712"/>
                <a:chOff x="2824" y="2990"/>
                <a:chExt cx="772" cy="712"/>
              </a:xfrm>
            </p:grpSpPr>
            <p:sp>
              <p:nvSpPr>
                <p:cNvPr id="46" name="Rectangle 45"/>
                <p:cNvSpPr>
                  <a:spLocks noChangeArrowheads="1"/>
                </p:cNvSpPr>
                <p:nvPr/>
              </p:nvSpPr>
              <p:spPr bwMode="auto">
                <a:xfrm>
                  <a:off x="2953" y="2992"/>
                  <a:ext cx="508" cy="18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Rectangle 46"/>
                <p:cNvSpPr>
                  <a:spLocks noChangeArrowheads="1"/>
                </p:cNvSpPr>
                <p:nvPr/>
              </p:nvSpPr>
              <p:spPr bwMode="auto">
                <a:xfrm>
                  <a:off x="2826" y="3126"/>
                  <a:ext cx="769" cy="5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Arc 47"/>
                <p:cNvSpPr>
                  <a:spLocks/>
                </p:cNvSpPr>
                <p:nvPr/>
              </p:nvSpPr>
              <p:spPr bwMode="auto">
                <a:xfrm>
                  <a:off x="2824" y="2993"/>
                  <a:ext cx="140" cy="155"/>
                </a:xfrm>
                <a:custGeom>
                  <a:avLst/>
                  <a:gdLst>
                    <a:gd name="G0" fmla="+- 21600 0 0"/>
                    <a:gd name="G1" fmla="+- 21598 0 0"/>
                    <a:gd name="G2" fmla="+- 21600 0 0"/>
                    <a:gd name="T0" fmla="*/ 0 w 21600"/>
                    <a:gd name="T1" fmla="*/ 21598 h 21598"/>
                    <a:gd name="T2" fmla="*/ 21290 w 21600"/>
                    <a:gd name="T3" fmla="*/ 0 h 21598"/>
                    <a:gd name="T4" fmla="*/ 21600 w 21600"/>
                    <a:gd name="T5" fmla="*/ 21598 h 215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8" fill="none" extrusionOk="0">
                      <a:moveTo>
                        <a:pt x="0" y="21598"/>
                      </a:moveTo>
                      <a:cubicBezTo>
                        <a:pt x="0" y="9789"/>
                        <a:pt x="9482" y="169"/>
                        <a:pt x="21290" y="0"/>
                      </a:cubicBezTo>
                    </a:path>
                    <a:path w="21600" h="21598" stroke="0" extrusionOk="0">
                      <a:moveTo>
                        <a:pt x="0" y="21598"/>
                      </a:moveTo>
                      <a:cubicBezTo>
                        <a:pt x="0" y="9789"/>
                        <a:pt x="9482" y="169"/>
                        <a:pt x="21290" y="0"/>
                      </a:cubicBezTo>
                      <a:lnTo>
                        <a:pt x="21600" y="2159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Arc 48"/>
                <p:cNvSpPr>
                  <a:spLocks/>
                </p:cNvSpPr>
                <p:nvPr/>
              </p:nvSpPr>
              <p:spPr bwMode="auto">
                <a:xfrm>
                  <a:off x="3457" y="2990"/>
                  <a:ext cx="139" cy="157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461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875" y="0"/>
                        <a:pt x="21523" y="9586"/>
                        <a:pt x="21599" y="21461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875" y="0"/>
                        <a:pt x="21523" y="9586"/>
                        <a:pt x="21599" y="21461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3" name="Group 49"/>
            <p:cNvGrpSpPr>
              <a:grpSpLocks/>
            </p:cNvGrpSpPr>
            <p:nvPr/>
          </p:nvGrpSpPr>
          <p:grpSpPr bwMode="auto">
            <a:xfrm>
              <a:off x="2995613" y="4411663"/>
              <a:ext cx="1225550" cy="1797050"/>
              <a:chOff x="2011" y="2561"/>
              <a:chExt cx="772" cy="1132"/>
            </a:xfrm>
          </p:grpSpPr>
          <p:sp>
            <p:nvSpPr>
              <p:cNvPr id="51" name="Oval 50"/>
              <p:cNvSpPr>
                <a:spLocks noChangeArrowheads="1"/>
              </p:cNvSpPr>
              <p:nvPr/>
            </p:nvSpPr>
            <p:spPr bwMode="auto">
              <a:xfrm>
                <a:off x="2192" y="2561"/>
                <a:ext cx="404" cy="377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5" name="Group 51"/>
              <p:cNvGrpSpPr>
                <a:grpSpLocks/>
              </p:cNvGrpSpPr>
              <p:nvPr/>
            </p:nvGrpSpPr>
            <p:grpSpPr bwMode="auto">
              <a:xfrm>
                <a:off x="2011" y="2982"/>
                <a:ext cx="772" cy="711"/>
                <a:chOff x="2011" y="2982"/>
                <a:chExt cx="772" cy="711"/>
              </a:xfrm>
            </p:grpSpPr>
            <p:sp>
              <p:nvSpPr>
                <p:cNvPr id="53" name="Rectangle 52"/>
                <p:cNvSpPr>
                  <a:spLocks noChangeArrowheads="1"/>
                </p:cNvSpPr>
                <p:nvPr/>
              </p:nvSpPr>
              <p:spPr bwMode="auto">
                <a:xfrm>
                  <a:off x="2144" y="2982"/>
                  <a:ext cx="504" cy="187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Rectangle 53"/>
                <p:cNvSpPr>
                  <a:spLocks noChangeArrowheads="1"/>
                </p:cNvSpPr>
                <p:nvPr/>
              </p:nvSpPr>
              <p:spPr bwMode="auto">
                <a:xfrm>
                  <a:off x="2013" y="3113"/>
                  <a:ext cx="769" cy="580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Arc 54"/>
                <p:cNvSpPr>
                  <a:spLocks/>
                </p:cNvSpPr>
                <p:nvPr/>
              </p:nvSpPr>
              <p:spPr bwMode="auto">
                <a:xfrm>
                  <a:off x="2011" y="2983"/>
                  <a:ext cx="138" cy="154"/>
                </a:xfrm>
                <a:custGeom>
                  <a:avLst/>
                  <a:gdLst>
                    <a:gd name="G0" fmla="+- 21600 0 0"/>
                    <a:gd name="G1" fmla="+- 21599 0 0"/>
                    <a:gd name="G2" fmla="+- 21600 0 0"/>
                    <a:gd name="T0" fmla="*/ 0 w 21600"/>
                    <a:gd name="T1" fmla="*/ 21599 h 21599"/>
                    <a:gd name="T2" fmla="*/ 21443 w 21600"/>
                    <a:gd name="T3" fmla="*/ 0 h 21599"/>
                    <a:gd name="T4" fmla="*/ 2160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</a:path>
                    <a:path w="21600" h="21599" stroke="0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  <a:lnTo>
                        <a:pt x="21600" y="21599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Arc 55"/>
                <p:cNvSpPr>
                  <a:spLocks/>
                </p:cNvSpPr>
                <p:nvPr/>
              </p:nvSpPr>
              <p:spPr bwMode="auto">
                <a:xfrm>
                  <a:off x="2643" y="2983"/>
                  <a:ext cx="140" cy="154"/>
                </a:xfrm>
                <a:custGeom>
                  <a:avLst/>
                  <a:gdLst>
                    <a:gd name="G0" fmla="+- 156 0 0"/>
                    <a:gd name="G1" fmla="+- 21600 0 0"/>
                    <a:gd name="G2" fmla="+- 21600 0 0"/>
                    <a:gd name="T0" fmla="*/ 0 w 21756"/>
                    <a:gd name="T1" fmla="*/ 1 h 21600"/>
                    <a:gd name="T2" fmla="*/ 21756 w 21756"/>
                    <a:gd name="T3" fmla="*/ 21600 h 21600"/>
                    <a:gd name="T4" fmla="*/ 156 w 2175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756" h="21600" fill="none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</a:path>
                    <a:path w="21756" h="21600" stroke="0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  <a:lnTo>
                        <a:pt x="156" y="21600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0" name="Group 56"/>
            <p:cNvGrpSpPr>
              <a:grpSpLocks/>
            </p:cNvGrpSpPr>
            <p:nvPr/>
          </p:nvGrpSpPr>
          <p:grpSpPr bwMode="auto">
            <a:xfrm>
              <a:off x="2995613" y="4421188"/>
              <a:ext cx="1225550" cy="1797050"/>
              <a:chOff x="2011" y="2567"/>
              <a:chExt cx="772" cy="1132"/>
            </a:xfrm>
          </p:grpSpPr>
          <p:sp>
            <p:nvSpPr>
              <p:cNvPr id="58" name="Oval 57"/>
              <p:cNvSpPr>
                <a:spLocks noChangeArrowheads="1"/>
              </p:cNvSpPr>
              <p:nvPr/>
            </p:nvSpPr>
            <p:spPr bwMode="auto">
              <a:xfrm>
                <a:off x="2192" y="2567"/>
                <a:ext cx="404" cy="377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2" name="Group 58"/>
              <p:cNvGrpSpPr>
                <a:grpSpLocks/>
              </p:cNvGrpSpPr>
              <p:nvPr/>
            </p:nvGrpSpPr>
            <p:grpSpPr bwMode="auto">
              <a:xfrm>
                <a:off x="2011" y="2988"/>
                <a:ext cx="772" cy="711"/>
                <a:chOff x="2011" y="2988"/>
                <a:chExt cx="772" cy="711"/>
              </a:xfrm>
            </p:grpSpPr>
            <p:sp>
              <p:nvSpPr>
                <p:cNvPr id="60" name="Rectangle 59"/>
                <p:cNvSpPr>
                  <a:spLocks noChangeArrowheads="1"/>
                </p:cNvSpPr>
                <p:nvPr/>
              </p:nvSpPr>
              <p:spPr bwMode="auto">
                <a:xfrm>
                  <a:off x="2144" y="2988"/>
                  <a:ext cx="504" cy="18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Rectangle 60"/>
                <p:cNvSpPr>
                  <a:spLocks noChangeArrowheads="1"/>
                </p:cNvSpPr>
                <p:nvPr/>
              </p:nvSpPr>
              <p:spPr bwMode="auto">
                <a:xfrm>
                  <a:off x="2013" y="3119"/>
                  <a:ext cx="769" cy="58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Arc 61"/>
                <p:cNvSpPr>
                  <a:spLocks/>
                </p:cNvSpPr>
                <p:nvPr/>
              </p:nvSpPr>
              <p:spPr bwMode="auto">
                <a:xfrm>
                  <a:off x="2011" y="2989"/>
                  <a:ext cx="138" cy="154"/>
                </a:xfrm>
                <a:custGeom>
                  <a:avLst/>
                  <a:gdLst>
                    <a:gd name="G0" fmla="+- 21600 0 0"/>
                    <a:gd name="G1" fmla="+- 21599 0 0"/>
                    <a:gd name="G2" fmla="+- 21600 0 0"/>
                    <a:gd name="T0" fmla="*/ 0 w 21600"/>
                    <a:gd name="T1" fmla="*/ 21599 h 21599"/>
                    <a:gd name="T2" fmla="*/ 21443 w 21600"/>
                    <a:gd name="T3" fmla="*/ 0 h 21599"/>
                    <a:gd name="T4" fmla="*/ 2160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</a:path>
                    <a:path w="21600" h="21599" stroke="0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  <a:lnTo>
                        <a:pt x="21600" y="2159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Arc 62"/>
                <p:cNvSpPr>
                  <a:spLocks/>
                </p:cNvSpPr>
                <p:nvPr/>
              </p:nvSpPr>
              <p:spPr bwMode="auto">
                <a:xfrm>
                  <a:off x="2643" y="2989"/>
                  <a:ext cx="140" cy="154"/>
                </a:xfrm>
                <a:custGeom>
                  <a:avLst/>
                  <a:gdLst>
                    <a:gd name="G0" fmla="+- 156 0 0"/>
                    <a:gd name="G1" fmla="+- 21600 0 0"/>
                    <a:gd name="G2" fmla="+- 21600 0 0"/>
                    <a:gd name="T0" fmla="*/ 0 w 21756"/>
                    <a:gd name="T1" fmla="*/ 1 h 21600"/>
                    <a:gd name="T2" fmla="*/ 21756 w 21756"/>
                    <a:gd name="T3" fmla="*/ 21600 h 21600"/>
                    <a:gd name="T4" fmla="*/ 156 w 2175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756" h="21600" fill="none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</a:path>
                    <a:path w="21756" h="21600" stroke="0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  <a:lnTo>
                        <a:pt x="156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4" name="TextBox 63"/>
            <p:cNvSpPr txBox="1"/>
            <p:nvPr/>
          </p:nvSpPr>
          <p:spPr>
            <a:xfrm>
              <a:off x="1228725" y="1764306"/>
              <a:ext cx="4672804" cy="639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Grammars</a:t>
              </a:r>
            </a:p>
            <a:p>
              <a:endParaRPr lang="en-US" sz="1600" dirty="0"/>
            </a:p>
          </p:txBody>
        </p:sp>
      </p:grpSp>
      <p:sp>
        <p:nvSpPr>
          <p:cNvPr id="66" name="Title 1"/>
          <p:cNvSpPr txBox="1">
            <a:spLocks/>
          </p:cNvSpPr>
          <p:nvPr/>
        </p:nvSpPr>
        <p:spPr>
          <a:xfrm>
            <a:off x="822325" y="365125"/>
            <a:ext cx="7521575" cy="5492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9pPr>
          </a:lstStyle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="" xmlns:p14="http://schemas.microsoft.com/office/powerpoint/2010/main" val="427516607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feeds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245475" cy="3929062"/>
          </a:xfrm>
        </p:spPr>
        <p:txBody>
          <a:bodyPr/>
          <a:lstStyle/>
          <a:p>
            <a:pPr marL="342900" lvl="1" indent="-342900">
              <a:spcBef>
                <a:spcPts val="800"/>
              </a:spcBef>
              <a:buClrTx/>
              <a:buNone/>
            </a:pPr>
            <a:r>
              <a:rPr lang="en-US" altLang="en-US" b="1" dirty="0"/>
              <a:t>So far, we have been looking at Web pages </a:t>
            </a:r>
          </a:p>
          <a:p>
            <a:pPr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There are also blogs,  RSS feeds and other well formed data on the Web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Web pages on a site may be randomly formed and violate basic html rules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Blogs and formal feeds are usually well formed and adhere to the html syntax</a:t>
            </a:r>
          </a:p>
          <a:p>
            <a:pPr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We can use Beautiful soup to read blog sites and collect there multiple postings</a:t>
            </a:r>
          </a:p>
          <a:p>
            <a:pPr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We can use </a:t>
            </a:r>
            <a:r>
              <a:rPr lang="en-US" altLang="en-US" dirty="0" err="1"/>
              <a:t>FeedParser</a:t>
            </a:r>
            <a:r>
              <a:rPr lang="en-US" altLang="en-US" dirty="0"/>
              <a:t> to read RSS</a:t>
            </a:r>
          </a:p>
          <a:p>
            <a:pPr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Once we collect the information from a feed we can apply the same data mining routines to it: summary, n-grams, entities, and so on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5105400"/>
            <a:ext cx="86868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[1] Mining the Social Web, O'Reilly Media; 2 edition (October 20, 2013) By Matthew Russell                                                  </a:t>
            </a: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[2] Social Media Mining with R,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Packt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Publishing; (March 24, 2014) by Nathan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Danneman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Richard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Heimann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[3] Data Science from Scratch, O'Reilly Media, Joel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Grus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900" dirty="0"/>
              <a:t>[4] Marketing Data Science, Pearson, Thomas Miller</a:t>
            </a:r>
          </a:p>
          <a:p>
            <a:endParaRPr lang="en-US" sz="900" dirty="0"/>
          </a:p>
          <a:p>
            <a:endParaRPr lang="en-US" sz="900" dirty="0"/>
          </a:p>
        </p:txBody>
      </p:sp>
    </p:spTree>
    <p:extLst>
      <p:ext uri="{BB962C8B-B14F-4D97-AF65-F5344CB8AC3E}">
        <p14:creationId xmlns="" xmlns:p14="http://schemas.microsoft.com/office/powerpoint/2010/main" val="83539728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feeds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245475" cy="3929062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You can easily turn your blog into a feed at feedburner.com</a:t>
            </a:r>
          </a:p>
          <a:p>
            <a:pPr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Steps: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Login with your </a:t>
            </a:r>
            <a:r>
              <a:rPr lang="en-US" altLang="en-US" dirty="0" err="1"/>
              <a:t>google</a:t>
            </a:r>
            <a:r>
              <a:rPr lang="en-US" altLang="en-US" dirty="0"/>
              <a:t> ID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Paste the URL of the blog you want as a feed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Follow the wizard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Copy the name provided – the </a:t>
            </a:r>
            <a:r>
              <a:rPr lang="en-US" altLang="en-US" dirty="0" err="1"/>
              <a:t>url</a:t>
            </a:r>
            <a:r>
              <a:rPr lang="en-US" altLang="en-US" dirty="0"/>
              <a:t> for your feed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b="1" dirty="0"/>
              <a:t>You can then use that with Feed Parser</a:t>
            </a:r>
          </a:p>
          <a:p>
            <a:pPr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5105400"/>
            <a:ext cx="86868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[1] Mining the Social Web, O'Reilly Media; 2 edition (October 20, 2013) By Matthew Russell                                                  </a:t>
            </a: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[2] Social Media Mining with R,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Packt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Publishing; (March 24, 2014) by Nathan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Danneman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Richard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Heimann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[3] Data Science from Scratch, O'Reilly Media, Joel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Grus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900" dirty="0"/>
              <a:t>[4] Marketing Data Science, Pearson, Thomas Miller</a:t>
            </a:r>
          </a:p>
          <a:p>
            <a:endParaRPr lang="en-US" sz="900" dirty="0"/>
          </a:p>
          <a:p>
            <a:endParaRPr lang="en-US" sz="900" dirty="0"/>
          </a:p>
        </p:txBody>
      </p:sp>
    </p:spTree>
    <p:extLst>
      <p:ext uri="{BB962C8B-B14F-4D97-AF65-F5344CB8AC3E}">
        <p14:creationId xmlns="" xmlns:p14="http://schemas.microsoft.com/office/powerpoint/2010/main" val="83539728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8006A7-2BBA-4AC2-8780-BA1090C38D8E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  <p:grpSp>
        <p:nvGrpSpPr>
          <p:cNvPr id="3" name="Group 67"/>
          <p:cNvGrpSpPr/>
          <p:nvPr/>
        </p:nvGrpSpPr>
        <p:grpSpPr>
          <a:xfrm>
            <a:off x="1371600" y="918519"/>
            <a:ext cx="6661942" cy="4948881"/>
            <a:chOff x="1110458" y="1754189"/>
            <a:chExt cx="6661942" cy="4473575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110458" y="1754189"/>
              <a:ext cx="6573838" cy="44735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H="1" flipV="1">
              <a:off x="5621337" y="1828800"/>
              <a:ext cx="614363" cy="8175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6354762" y="2905125"/>
              <a:ext cx="201613" cy="16192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6816725" y="1952625"/>
              <a:ext cx="495300" cy="4730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022975" y="2425700"/>
              <a:ext cx="1714500" cy="1665288"/>
            </a:xfrm>
            <a:custGeom>
              <a:avLst/>
              <a:gdLst>
                <a:gd name="T0" fmla="*/ 760 w 1080"/>
                <a:gd name="T1" fmla="*/ 38 h 1049"/>
                <a:gd name="T2" fmla="*/ 823 w 1080"/>
                <a:gd name="T3" fmla="*/ 38 h 1049"/>
                <a:gd name="T4" fmla="*/ 906 w 1080"/>
                <a:gd name="T5" fmla="*/ 83 h 1049"/>
                <a:gd name="T6" fmla="*/ 1079 w 1080"/>
                <a:gd name="T7" fmla="*/ 325 h 1049"/>
                <a:gd name="T8" fmla="*/ 1073 w 1080"/>
                <a:gd name="T9" fmla="*/ 434 h 1049"/>
                <a:gd name="T10" fmla="*/ 955 w 1080"/>
                <a:gd name="T11" fmla="*/ 518 h 1049"/>
                <a:gd name="T12" fmla="*/ 858 w 1080"/>
                <a:gd name="T13" fmla="*/ 582 h 1049"/>
                <a:gd name="T14" fmla="*/ 737 w 1080"/>
                <a:gd name="T15" fmla="*/ 441 h 1049"/>
                <a:gd name="T16" fmla="*/ 784 w 1080"/>
                <a:gd name="T17" fmla="*/ 403 h 1049"/>
                <a:gd name="T18" fmla="*/ 823 w 1080"/>
                <a:gd name="T19" fmla="*/ 373 h 1049"/>
                <a:gd name="T20" fmla="*/ 741 w 1080"/>
                <a:gd name="T21" fmla="*/ 251 h 1049"/>
                <a:gd name="T22" fmla="*/ 510 w 1080"/>
                <a:gd name="T23" fmla="*/ 403 h 1049"/>
                <a:gd name="T24" fmla="*/ 735 w 1080"/>
                <a:gd name="T25" fmla="*/ 700 h 1049"/>
                <a:gd name="T26" fmla="*/ 927 w 1080"/>
                <a:gd name="T27" fmla="*/ 564 h 1049"/>
                <a:gd name="T28" fmla="*/ 926 w 1080"/>
                <a:gd name="T29" fmla="*/ 1048 h 1049"/>
                <a:gd name="T30" fmla="*/ 439 w 1080"/>
                <a:gd name="T31" fmla="*/ 1048 h 1049"/>
                <a:gd name="T32" fmla="*/ 437 w 1080"/>
                <a:gd name="T33" fmla="*/ 320 h 1049"/>
                <a:gd name="T34" fmla="*/ 325 w 1080"/>
                <a:gd name="T35" fmla="*/ 390 h 1049"/>
                <a:gd name="T36" fmla="*/ 226 w 1080"/>
                <a:gd name="T37" fmla="*/ 390 h 1049"/>
                <a:gd name="T38" fmla="*/ 215 w 1080"/>
                <a:gd name="T39" fmla="*/ 376 h 1049"/>
                <a:gd name="T40" fmla="*/ 141 w 1080"/>
                <a:gd name="T41" fmla="*/ 277 h 1049"/>
                <a:gd name="T42" fmla="*/ 0 w 1080"/>
                <a:gd name="T43" fmla="*/ 105 h 1049"/>
                <a:gd name="T44" fmla="*/ 160 w 1080"/>
                <a:gd name="T45" fmla="*/ 0 h 1049"/>
                <a:gd name="T46" fmla="*/ 261 w 1080"/>
                <a:gd name="T47" fmla="*/ 130 h 1049"/>
                <a:gd name="T48" fmla="*/ 289 w 1080"/>
                <a:gd name="T49" fmla="*/ 155 h 1049"/>
                <a:gd name="T50" fmla="*/ 493 w 1080"/>
                <a:gd name="T51" fmla="*/ 38 h 1049"/>
                <a:gd name="T52" fmla="*/ 577 w 1080"/>
                <a:gd name="T53" fmla="*/ 38 h 1049"/>
                <a:gd name="T54" fmla="*/ 760 w 1080"/>
                <a:gd name="T55" fmla="*/ 3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80" h="1049">
                  <a:moveTo>
                    <a:pt x="760" y="38"/>
                  </a:moveTo>
                  <a:lnTo>
                    <a:pt x="823" y="38"/>
                  </a:lnTo>
                  <a:lnTo>
                    <a:pt x="906" y="83"/>
                  </a:lnTo>
                  <a:lnTo>
                    <a:pt x="1079" y="325"/>
                  </a:lnTo>
                  <a:lnTo>
                    <a:pt x="1073" y="434"/>
                  </a:lnTo>
                  <a:lnTo>
                    <a:pt x="955" y="518"/>
                  </a:lnTo>
                  <a:lnTo>
                    <a:pt x="858" y="582"/>
                  </a:lnTo>
                  <a:lnTo>
                    <a:pt x="737" y="441"/>
                  </a:lnTo>
                  <a:lnTo>
                    <a:pt x="784" y="403"/>
                  </a:lnTo>
                  <a:lnTo>
                    <a:pt x="823" y="373"/>
                  </a:lnTo>
                  <a:lnTo>
                    <a:pt x="741" y="251"/>
                  </a:lnTo>
                  <a:lnTo>
                    <a:pt x="510" y="403"/>
                  </a:lnTo>
                  <a:lnTo>
                    <a:pt x="735" y="700"/>
                  </a:lnTo>
                  <a:lnTo>
                    <a:pt x="927" y="564"/>
                  </a:lnTo>
                  <a:lnTo>
                    <a:pt x="926" y="1048"/>
                  </a:lnTo>
                  <a:lnTo>
                    <a:pt x="439" y="1048"/>
                  </a:lnTo>
                  <a:lnTo>
                    <a:pt x="437" y="320"/>
                  </a:lnTo>
                  <a:lnTo>
                    <a:pt x="325" y="390"/>
                  </a:lnTo>
                  <a:lnTo>
                    <a:pt x="226" y="390"/>
                  </a:lnTo>
                  <a:lnTo>
                    <a:pt x="215" y="376"/>
                  </a:lnTo>
                  <a:lnTo>
                    <a:pt x="141" y="277"/>
                  </a:lnTo>
                  <a:lnTo>
                    <a:pt x="0" y="105"/>
                  </a:lnTo>
                  <a:lnTo>
                    <a:pt x="160" y="0"/>
                  </a:lnTo>
                  <a:lnTo>
                    <a:pt x="261" y="130"/>
                  </a:lnTo>
                  <a:lnTo>
                    <a:pt x="289" y="155"/>
                  </a:lnTo>
                  <a:lnTo>
                    <a:pt x="493" y="38"/>
                  </a:lnTo>
                  <a:lnTo>
                    <a:pt x="577" y="38"/>
                  </a:lnTo>
                  <a:lnTo>
                    <a:pt x="760" y="38"/>
                  </a:ln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7570787" y="2909887"/>
              <a:ext cx="201613" cy="220663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Arc 11"/>
            <p:cNvSpPr>
              <a:spLocks/>
            </p:cNvSpPr>
            <p:nvPr/>
          </p:nvSpPr>
          <p:spPr bwMode="auto">
            <a:xfrm>
              <a:off x="6950075" y="2474912"/>
              <a:ext cx="280988" cy="109538"/>
            </a:xfrm>
            <a:custGeom>
              <a:avLst/>
              <a:gdLst>
                <a:gd name="G0" fmla="+- 21600 0 0"/>
                <a:gd name="G1" fmla="+- 322 0 0"/>
                <a:gd name="G2" fmla="+- 21600 0 0"/>
                <a:gd name="T0" fmla="*/ 43198 w 43200"/>
                <a:gd name="T1" fmla="*/ 0 h 21922"/>
                <a:gd name="T2" fmla="*/ 2 w 43200"/>
                <a:gd name="T3" fmla="*/ 4 h 21922"/>
                <a:gd name="T4" fmla="*/ 21600 w 43200"/>
                <a:gd name="T5" fmla="*/ 322 h 21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922" fill="none" extrusionOk="0">
                  <a:moveTo>
                    <a:pt x="43197" y="0"/>
                  </a:moveTo>
                  <a:cubicBezTo>
                    <a:pt x="43199" y="107"/>
                    <a:pt x="43200" y="214"/>
                    <a:pt x="43200" y="322"/>
                  </a:cubicBezTo>
                  <a:cubicBezTo>
                    <a:pt x="43200" y="12251"/>
                    <a:pt x="33529" y="21922"/>
                    <a:pt x="21600" y="21922"/>
                  </a:cubicBezTo>
                  <a:cubicBezTo>
                    <a:pt x="9670" y="21922"/>
                    <a:pt x="0" y="12251"/>
                    <a:pt x="0" y="322"/>
                  </a:cubicBezTo>
                  <a:cubicBezTo>
                    <a:pt x="-1" y="215"/>
                    <a:pt x="0" y="109"/>
                    <a:pt x="2" y="4"/>
                  </a:cubicBezTo>
                </a:path>
                <a:path w="43200" h="21922" stroke="0" extrusionOk="0">
                  <a:moveTo>
                    <a:pt x="43197" y="0"/>
                  </a:moveTo>
                  <a:cubicBezTo>
                    <a:pt x="43199" y="107"/>
                    <a:pt x="43200" y="214"/>
                    <a:pt x="43200" y="322"/>
                  </a:cubicBezTo>
                  <a:cubicBezTo>
                    <a:pt x="43200" y="12251"/>
                    <a:pt x="33529" y="21922"/>
                    <a:pt x="21600" y="21922"/>
                  </a:cubicBezTo>
                  <a:cubicBezTo>
                    <a:pt x="9670" y="21922"/>
                    <a:pt x="0" y="12251"/>
                    <a:pt x="0" y="322"/>
                  </a:cubicBezTo>
                  <a:cubicBezTo>
                    <a:pt x="-1" y="215"/>
                    <a:pt x="0" y="109"/>
                    <a:pt x="2" y="4"/>
                  </a:cubicBezTo>
                  <a:lnTo>
                    <a:pt x="21600" y="32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rc 12"/>
            <p:cNvSpPr>
              <a:spLocks/>
            </p:cNvSpPr>
            <p:nvPr/>
          </p:nvSpPr>
          <p:spPr bwMode="auto">
            <a:xfrm>
              <a:off x="7229475" y="2481262"/>
              <a:ext cx="239713" cy="169863"/>
            </a:xfrm>
            <a:custGeom>
              <a:avLst/>
              <a:gdLst>
                <a:gd name="G0" fmla="+- 15351 0 0"/>
                <a:gd name="G1" fmla="+- 21600 0 0"/>
                <a:gd name="G2" fmla="+- 21600 0 0"/>
                <a:gd name="T0" fmla="*/ 0 w 36951"/>
                <a:gd name="T1" fmla="*/ 6404 h 36443"/>
                <a:gd name="T2" fmla="*/ 31043 w 36951"/>
                <a:gd name="T3" fmla="*/ 36443 h 36443"/>
                <a:gd name="T4" fmla="*/ 15351 w 36951"/>
                <a:gd name="T5" fmla="*/ 21600 h 36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951" h="36443" fill="none" extrusionOk="0">
                  <a:moveTo>
                    <a:pt x="0" y="6404"/>
                  </a:moveTo>
                  <a:cubicBezTo>
                    <a:pt x="4057" y="2305"/>
                    <a:pt x="9584" y="-1"/>
                    <a:pt x="15351" y="0"/>
                  </a:cubicBezTo>
                  <a:cubicBezTo>
                    <a:pt x="27280" y="0"/>
                    <a:pt x="36951" y="9670"/>
                    <a:pt x="36951" y="21600"/>
                  </a:cubicBezTo>
                  <a:cubicBezTo>
                    <a:pt x="36951" y="27120"/>
                    <a:pt x="34836" y="32432"/>
                    <a:pt x="31043" y="36443"/>
                  </a:cubicBezTo>
                </a:path>
                <a:path w="36951" h="36443" stroke="0" extrusionOk="0">
                  <a:moveTo>
                    <a:pt x="0" y="6404"/>
                  </a:moveTo>
                  <a:cubicBezTo>
                    <a:pt x="4057" y="2305"/>
                    <a:pt x="9584" y="-1"/>
                    <a:pt x="15351" y="0"/>
                  </a:cubicBezTo>
                  <a:cubicBezTo>
                    <a:pt x="27280" y="0"/>
                    <a:pt x="36951" y="9670"/>
                    <a:pt x="36951" y="21600"/>
                  </a:cubicBezTo>
                  <a:cubicBezTo>
                    <a:pt x="36951" y="27120"/>
                    <a:pt x="34836" y="32432"/>
                    <a:pt x="31043" y="36443"/>
                  </a:cubicBezTo>
                  <a:lnTo>
                    <a:pt x="15351" y="2160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6376991" y="4257675"/>
              <a:ext cx="984251" cy="1758950"/>
              <a:chOff x="4141" y="2464"/>
              <a:chExt cx="620" cy="1108"/>
            </a:xfrm>
          </p:grpSpPr>
          <p:grpSp>
            <p:nvGrpSpPr>
              <p:cNvPr id="6" name="Group 14"/>
              <p:cNvGrpSpPr>
                <a:grpSpLocks/>
              </p:cNvGrpSpPr>
              <p:nvPr/>
            </p:nvGrpSpPr>
            <p:grpSpPr bwMode="auto">
              <a:xfrm>
                <a:off x="4141" y="2812"/>
                <a:ext cx="620" cy="760"/>
                <a:chOff x="4141" y="2812"/>
                <a:chExt cx="620" cy="760"/>
              </a:xfrm>
            </p:grpSpPr>
            <p:sp>
              <p:nvSpPr>
                <p:cNvPr id="17" name="Rectangle 16"/>
                <p:cNvSpPr>
                  <a:spLocks noChangeArrowheads="1"/>
                </p:cNvSpPr>
                <p:nvPr/>
              </p:nvSpPr>
              <p:spPr bwMode="auto">
                <a:xfrm>
                  <a:off x="4246" y="2812"/>
                  <a:ext cx="414" cy="1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Rectangle 17"/>
                <p:cNvSpPr>
                  <a:spLocks noChangeArrowheads="1"/>
                </p:cNvSpPr>
                <p:nvPr/>
              </p:nvSpPr>
              <p:spPr bwMode="auto">
                <a:xfrm>
                  <a:off x="4141" y="2918"/>
                  <a:ext cx="619" cy="6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Arc 17"/>
                <p:cNvSpPr>
                  <a:spLocks/>
                </p:cNvSpPr>
                <p:nvPr/>
              </p:nvSpPr>
              <p:spPr bwMode="auto">
                <a:xfrm>
                  <a:off x="4142" y="2814"/>
                  <a:ext cx="110" cy="127"/>
                </a:xfrm>
                <a:custGeom>
                  <a:avLst/>
                  <a:gdLst>
                    <a:gd name="G0" fmla="+- 21597 0 0"/>
                    <a:gd name="G1" fmla="+- 21592 0 0"/>
                    <a:gd name="G2" fmla="+- 21600 0 0"/>
                    <a:gd name="T0" fmla="*/ 0 w 21597"/>
                    <a:gd name="T1" fmla="*/ 21253 h 21592"/>
                    <a:gd name="T2" fmla="*/ 21010 w 21597"/>
                    <a:gd name="T3" fmla="*/ 0 h 21592"/>
                    <a:gd name="T4" fmla="*/ 21597 w 21597"/>
                    <a:gd name="T5" fmla="*/ 21592 h 215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2" fill="none" extrusionOk="0">
                      <a:moveTo>
                        <a:pt x="-1" y="21252"/>
                      </a:moveTo>
                      <a:cubicBezTo>
                        <a:pt x="181" y="9685"/>
                        <a:pt x="9444" y="314"/>
                        <a:pt x="21009" y="-1"/>
                      </a:cubicBezTo>
                    </a:path>
                    <a:path w="21597" h="21592" stroke="0" extrusionOk="0">
                      <a:moveTo>
                        <a:pt x="-1" y="21252"/>
                      </a:moveTo>
                      <a:cubicBezTo>
                        <a:pt x="181" y="9685"/>
                        <a:pt x="9444" y="314"/>
                        <a:pt x="21009" y="-1"/>
                      </a:cubicBezTo>
                      <a:lnTo>
                        <a:pt x="21597" y="2159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Arc 18"/>
                <p:cNvSpPr>
                  <a:spLocks/>
                </p:cNvSpPr>
                <p:nvPr/>
              </p:nvSpPr>
              <p:spPr bwMode="auto">
                <a:xfrm>
                  <a:off x="4648" y="2814"/>
                  <a:ext cx="113" cy="12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" name="Oval 19"/>
              <p:cNvSpPr>
                <a:spLocks noChangeArrowheads="1"/>
              </p:cNvSpPr>
              <p:nvPr/>
            </p:nvSpPr>
            <p:spPr bwMode="auto">
              <a:xfrm>
                <a:off x="4283" y="2464"/>
                <a:ext cx="330" cy="310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" name="Group 20"/>
            <p:cNvGrpSpPr>
              <a:grpSpLocks/>
            </p:cNvGrpSpPr>
            <p:nvPr/>
          </p:nvGrpSpPr>
          <p:grpSpPr bwMode="auto">
            <a:xfrm>
              <a:off x="5348288" y="3768725"/>
              <a:ext cx="992188" cy="1763713"/>
              <a:chOff x="3493" y="2156"/>
              <a:chExt cx="625" cy="1111"/>
            </a:xfrm>
          </p:grpSpPr>
          <p:grpSp>
            <p:nvGrpSpPr>
              <p:cNvPr id="15" name="Group 21"/>
              <p:cNvGrpSpPr>
                <a:grpSpLocks/>
              </p:cNvGrpSpPr>
              <p:nvPr/>
            </p:nvGrpSpPr>
            <p:grpSpPr bwMode="auto">
              <a:xfrm>
                <a:off x="3493" y="2504"/>
                <a:ext cx="625" cy="763"/>
                <a:chOff x="3493" y="2504"/>
                <a:chExt cx="625" cy="763"/>
              </a:xfrm>
            </p:grpSpPr>
            <p:sp>
              <p:nvSpPr>
                <p:cNvPr id="24" name="Rectangle 23"/>
                <p:cNvSpPr>
                  <a:spLocks noChangeArrowheads="1"/>
                </p:cNvSpPr>
                <p:nvPr/>
              </p:nvSpPr>
              <p:spPr bwMode="auto">
                <a:xfrm>
                  <a:off x="3601" y="2504"/>
                  <a:ext cx="413" cy="159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Rectangle 24"/>
                <p:cNvSpPr>
                  <a:spLocks noChangeArrowheads="1"/>
                </p:cNvSpPr>
                <p:nvPr/>
              </p:nvSpPr>
              <p:spPr bwMode="auto">
                <a:xfrm>
                  <a:off x="3493" y="2614"/>
                  <a:ext cx="625" cy="653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Arc 24"/>
                <p:cNvSpPr>
                  <a:spLocks/>
                </p:cNvSpPr>
                <p:nvPr/>
              </p:nvSpPr>
              <p:spPr bwMode="auto">
                <a:xfrm>
                  <a:off x="3495" y="2505"/>
                  <a:ext cx="112" cy="130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66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Arc 25"/>
                <p:cNvSpPr>
                  <a:spLocks/>
                </p:cNvSpPr>
                <p:nvPr/>
              </p:nvSpPr>
              <p:spPr bwMode="auto">
                <a:xfrm>
                  <a:off x="4003" y="2510"/>
                  <a:ext cx="115" cy="129"/>
                </a:xfrm>
                <a:custGeom>
                  <a:avLst/>
                  <a:gdLst>
                    <a:gd name="G0" fmla="+- 379 0 0"/>
                    <a:gd name="G1" fmla="+- 21600 0 0"/>
                    <a:gd name="G2" fmla="+- 21600 0 0"/>
                    <a:gd name="T0" fmla="*/ 0 w 21976"/>
                    <a:gd name="T1" fmla="*/ 3 h 21600"/>
                    <a:gd name="T2" fmla="*/ 21976 w 21976"/>
                    <a:gd name="T3" fmla="*/ 21259 h 21600"/>
                    <a:gd name="T4" fmla="*/ 379 w 2197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976" h="21600" fill="none" extrusionOk="0">
                      <a:moveTo>
                        <a:pt x="0" y="3"/>
                      </a:moveTo>
                      <a:cubicBezTo>
                        <a:pt x="126" y="1"/>
                        <a:pt x="252" y="-1"/>
                        <a:pt x="379" y="0"/>
                      </a:cubicBezTo>
                      <a:cubicBezTo>
                        <a:pt x="12175" y="0"/>
                        <a:pt x="21790" y="9464"/>
                        <a:pt x="21976" y="21258"/>
                      </a:cubicBezTo>
                    </a:path>
                    <a:path w="21976" h="21600" stroke="0" extrusionOk="0">
                      <a:moveTo>
                        <a:pt x="0" y="3"/>
                      </a:moveTo>
                      <a:cubicBezTo>
                        <a:pt x="126" y="1"/>
                        <a:pt x="252" y="-1"/>
                        <a:pt x="379" y="0"/>
                      </a:cubicBezTo>
                      <a:cubicBezTo>
                        <a:pt x="12175" y="0"/>
                        <a:pt x="21790" y="9464"/>
                        <a:pt x="21976" y="21258"/>
                      </a:cubicBezTo>
                      <a:lnTo>
                        <a:pt x="379" y="2160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3" name="Oval 26"/>
              <p:cNvSpPr>
                <a:spLocks noChangeArrowheads="1"/>
              </p:cNvSpPr>
              <p:nvPr/>
            </p:nvSpPr>
            <p:spPr bwMode="auto">
              <a:xfrm>
                <a:off x="3638" y="2156"/>
                <a:ext cx="332" cy="314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" name="Group 27"/>
            <p:cNvGrpSpPr>
              <a:grpSpLocks/>
            </p:cNvGrpSpPr>
            <p:nvPr/>
          </p:nvGrpSpPr>
          <p:grpSpPr bwMode="auto">
            <a:xfrm>
              <a:off x="2359025" y="3768725"/>
              <a:ext cx="984250" cy="1763713"/>
              <a:chOff x="1610" y="2156"/>
              <a:chExt cx="620" cy="1111"/>
            </a:xfrm>
          </p:grpSpPr>
          <p:grpSp>
            <p:nvGrpSpPr>
              <p:cNvPr id="22" name="Group 28"/>
              <p:cNvGrpSpPr>
                <a:grpSpLocks/>
              </p:cNvGrpSpPr>
              <p:nvPr/>
            </p:nvGrpSpPr>
            <p:grpSpPr bwMode="auto">
              <a:xfrm>
                <a:off x="1610" y="2504"/>
                <a:ext cx="620" cy="763"/>
                <a:chOff x="1610" y="2504"/>
                <a:chExt cx="620" cy="763"/>
              </a:xfrm>
            </p:grpSpPr>
            <p:sp>
              <p:nvSpPr>
                <p:cNvPr id="31" name="Rectangle 30"/>
                <p:cNvSpPr>
                  <a:spLocks noChangeArrowheads="1"/>
                </p:cNvSpPr>
                <p:nvPr/>
              </p:nvSpPr>
              <p:spPr bwMode="auto">
                <a:xfrm>
                  <a:off x="1717" y="2504"/>
                  <a:ext cx="413" cy="159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Rectangle 31"/>
                <p:cNvSpPr>
                  <a:spLocks noChangeArrowheads="1"/>
                </p:cNvSpPr>
                <p:nvPr/>
              </p:nvSpPr>
              <p:spPr bwMode="auto">
                <a:xfrm>
                  <a:off x="1610" y="2614"/>
                  <a:ext cx="620" cy="653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Arc 31"/>
                <p:cNvSpPr>
                  <a:spLocks/>
                </p:cNvSpPr>
                <p:nvPr/>
              </p:nvSpPr>
              <p:spPr bwMode="auto">
                <a:xfrm>
                  <a:off x="1612" y="2505"/>
                  <a:ext cx="112" cy="130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66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65"/>
                      </a:moveTo>
                      <a:cubicBezTo>
                        <a:pt x="178" y="9616"/>
                        <a:pt x="9563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Arc 32"/>
                <p:cNvSpPr>
                  <a:spLocks/>
                </p:cNvSpPr>
                <p:nvPr/>
              </p:nvSpPr>
              <p:spPr bwMode="auto">
                <a:xfrm>
                  <a:off x="2117" y="2510"/>
                  <a:ext cx="112" cy="129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597"/>
                    <a:gd name="T1" fmla="*/ 0 h 21600"/>
                    <a:gd name="T2" fmla="*/ 21597 w 21597"/>
                    <a:gd name="T3" fmla="*/ 21259 h 21600"/>
                    <a:gd name="T4" fmla="*/ 0 w 2159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600" fill="none" extrusionOk="0">
                      <a:moveTo>
                        <a:pt x="-1" y="0"/>
                      </a:moveTo>
                      <a:cubicBezTo>
                        <a:pt x="11796" y="0"/>
                        <a:pt x="21411" y="9464"/>
                        <a:pt x="21597" y="21258"/>
                      </a:cubicBezTo>
                    </a:path>
                    <a:path w="21597" h="21600" stroke="0" extrusionOk="0">
                      <a:moveTo>
                        <a:pt x="-1" y="0"/>
                      </a:moveTo>
                      <a:cubicBezTo>
                        <a:pt x="11796" y="0"/>
                        <a:pt x="21411" y="9464"/>
                        <a:pt x="21597" y="21258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0" name="Oval 33"/>
              <p:cNvSpPr>
                <a:spLocks noChangeArrowheads="1"/>
              </p:cNvSpPr>
              <p:nvPr/>
            </p:nvSpPr>
            <p:spPr bwMode="auto">
              <a:xfrm>
                <a:off x="1755" y="2156"/>
                <a:ext cx="331" cy="314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" name="Group 34"/>
            <p:cNvGrpSpPr>
              <a:grpSpLocks/>
            </p:cNvGrpSpPr>
            <p:nvPr/>
          </p:nvGrpSpPr>
          <p:grpSpPr bwMode="auto">
            <a:xfrm>
              <a:off x="1303338" y="4257675"/>
              <a:ext cx="984250" cy="1758950"/>
              <a:chOff x="945" y="2464"/>
              <a:chExt cx="620" cy="1108"/>
            </a:xfrm>
          </p:grpSpPr>
          <p:sp>
            <p:nvSpPr>
              <p:cNvPr id="36" name="Oval 35"/>
              <p:cNvSpPr>
                <a:spLocks noChangeArrowheads="1"/>
              </p:cNvSpPr>
              <p:nvPr/>
            </p:nvSpPr>
            <p:spPr bwMode="auto">
              <a:xfrm>
                <a:off x="1089" y="2464"/>
                <a:ext cx="331" cy="310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9" name="Group 36"/>
              <p:cNvGrpSpPr>
                <a:grpSpLocks/>
              </p:cNvGrpSpPr>
              <p:nvPr/>
            </p:nvGrpSpPr>
            <p:grpSpPr bwMode="auto">
              <a:xfrm>
                <a:off x="945" y="2812"/>
                <a:ext cx="620" cy="760"/>
                <a:chOff x="945" y="2812"/>
                <a:chExt cx="620" cy="760"/>
              </a:xfrm>
            </p:grpSpPr>
            <p:sp>
              <p:nvSpPr>
                <p:cNvPr id="38" name="Rectangle 37"/>
                <p:cNvSpPr>
                  <a:spLocks noChangeArrowheads="1"/>
                </p:cNvSpPr>
                <p:nvPr/>
              </p:nvSpPr>
              <p:spPr bwMode="auto">
                <a:xfrm>
                  <a:off x="1053" y="2812"/>
                  <a:ext cx="413" cy="154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Rectangle 38"/>
                <p:cNvSpPr>
                  <a:spLocks noChangeArrowheads="1"/>
                </p:cNvSpPr>
                <p:nvPr/>
              </p:nvSpPr>
              <p:spPr bwMode="auto">
                <a:xfrm>
                  <a:off x="945" y="2918"/>
                  <a:ext cx="620" cy="654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Arc 39"/>
                <p:cNvSpPr>
                  <a:spLocks/>
                </p:cNvSpPr>
                <p:nvPr/>
              </p:nvSpPr>
              <p:spPr bwMode="auto">
                <a:xfrm>
                  <a:off x="946" y="2814"/>
                  <a:ext cx="112" cy="127"/>
                </a:xfrm>
                <a:custGeom>
                  <a:avLst/>
                  <a:gdLst>
                    <a:gd name="G0" fmla="+- 21597 0 0"/>
                    <a:gd name="G1" fmla="+- 21597 0 0"/>
                    <a:gd name="G2" fmla="+- 21600 0 0"/>
                    <a:gd name="T0" fmla="*/ 0 w 21597"/>
                    <a:gd name="T1" fmla="*/ 21258 h 21597"/>
                    <a:gd name="T2" fmla="*/ 21213 w 21597"/>
                    <a:gd name="T3" fmla="*/ 0 h 21597"/>
                    <a:gd name="T4" fmla="*/ 21597 w 21597"/>
                    <a:gd name="T5" fmla="*/ 21597 h 21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7" h="21597" fill="none" extrusionOk="0">
                      <a:moveTo>
                        <a:pt x="-1" y="21257"/>
                      </a:moveTo>
                      <a:cubicBezTo>
                        <a:pt x="182" y="9611"/>
                        <a:pt x="9566" y="207"/>
                        <a:pt x="21213" y="0"/>
                      </a:cubicBezTo>
                    </a:path>
                    <a:path w="21597" h="21597" stroke="0" extrusionOk="0">
                      <a:moveTo>
                        <a:pt x="-1" y="21257"/>
                      </a:moveTo>
                      <a:cubicBezTo>
                        <a:pt x="182" y="9611"/>
                        <a:pt x="9566" y="207"/>
                        <a:pt x="21213" y="0"/>
                      </a:cubicBezTo>
                      <a:lnTo>
                        <a:pt x="21597" y="21597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Arc 40"/>
                <p:cNvSpPr>
                  <a:spLocks/>
                </p:cNvSpPr>
                <p:nvPr/>
              </p:nvSpPr>
              <p:spPr bwMode="auto">
                <a:xfrm>
                  <a:off x="1451" y="2814"/>
                  <a:ext cx="113" cy="128"/>
                </a:xfrm>
                <a:custGeom>
                  <a:avLst/>
                  <a:gdLst>
                    <a:gd name="G0" fmla="+- 0 0 0"/>
                    <a:gd name="G1" fmla="+- 21599 0 0"/>
                    <a:gd name="G2" fmla="+- 21600 0 0"/>
                    <a:gd name="T0" fmla="*/ 191 w 21600"/>
                    <a:gd name="T1" fmla="*/ 0 h 21599"/>
                    <a:gd name="T2" fmla="*/ 21600 w 21600"/>
                    <a:gd name="T3" fmla="*/ 21599 h 21599"/>
                    <a:gd name="T4" fmla="*/ 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191" y="-1"/>
                      </a:moveTo>
                      <a:cubicBezTo>
                        <a:pt x="12045" y="104"/>
                        <a:pt x="21600" y="9744"/>
                        <a:pt x="21600" y="21599"/>
                      </a:cubicBezTo>
                    </a:path>
                    <a:path w="21600" h="21599" stroke="0" extrusionOk="0">
                      <a:moveTo>
                        <a:pt x="191" y="-1"/>
                      </a:moveTo>
                      <a:cubicBezTo>
                        <a:pt x="12045" y="104"/>
                        <a:pt x="21600" y="9744"/>
                        <a:pt x="21600" y="21599"/>
                      </a:cubicBezTo>
                      <a:lnTo>
                        <a:pt x="0" y="21599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228725" y="4279900"/>
              <a:ext cx="6172200" cy="1736725"/>
            </a:xfrm>
            <a:custGeom>
              <a:avLst/>
              <a:gdLst>
                <a:gd name="T0" fmla="*/ 0 w 3888"/>
                <a:gd name="T1" fmla="*/ 1093 h 1094"/>
                <a:gd name="T2" fmla="*/ 1386 w 3888"/>
                <a:gd name="T3" fmla="*/ 0 h 1094"/>
                <a:gd name="T4" fmla="*/ 2444 w 3888"/>
                <a:gd name="T5" fmla="*/ 0 h 1094"/>
                <a:gd name="T6" fmla="*/ 3887 w 3888"/>
                <a:gd name="T7" fmla="*/ 1093 h 1094"/>
                <a:gd name="T8" fmla="*/ 0 w 3888"/>
                <a:gd name="T9" fmla="*/ 1093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88" h="1094">
                  <a:moveTo>
                    <a:pt x="0" y="1093"/>
                  </a:moveTo>
                  <a:lnTo>
                    <a:pt x="1386" y="0"/>
                  </a:lnTo>
                  <a:lnTo>
                    <a:pt x="2444" y="0"/>
                  </a:lnTo>
                  <a:lnTo>
                    <a:pt x="3887" y="1093"/>
                  </a:lnTo>
                  <a:lnTo>
                    <a:pt x="0" y="1093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5" name="Group 42"/>
            <p:cNvGrpSpPr>
              <a:grpSpLocks/>
            </p:cNvGrpSpPr>
            <p:nvPr/>
          </p:nvGrpSpPr>
          <p:grpSpPr bwMode="auto">
            <a:xfrm>
              <a:off x="4286252" y="4425950"/>
              <a:ext cx="1225551" cy="1797050"/>
              <a:chOff x="2824" y="2570"/>
              <a:chExt cx="772" cy="1132"/>
            </a:xfrm>
          </p:grpSpPr>
          <p:sp>
            <p:nvSpPr>
              <p:cNvPr id="44" name="Oval 43"/>
              <p:cNvSpPr>
                <a:spLocks noChangeArrowheads="1"/>
              </p:cNvSpPr>
              <p:nvPr/>
            </p:nvSpPr>
            <p:spPr bwMode="auto">
              <a:xfrm>
                <a:off x="3002" y="2570"/>
                <a:ext cx="408" cy="378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" name="Group 44"/>
              <p:cNvGrpSpPr>
                <a:grpSpLocks/>
              </p:cNvGrpSpPr>
              <p:nvPr/>
            </p:nvGrpSpPr>
            <p:grpSpPr bwMode="auto">
              <a:xfrm>
                <a:off x="2824" y="2990"/>
                <a:ext cx="772" cy="712"/>
                <a:chOff x="2824" y="2990"/>
                <a:chExt cx="772" cy="712"/>
              </a:xfrm>
            </p:grpSpPr>
            <p:sp>
              <p:nvSpPr>
                <p:cNvPr id="46" name="Rectangle 45"/>
                <p:cNvSpPr>
                  <a:spLocks noChangeArrowheads="1"/>
                </p:cNvSpPr>
                <p:nvPr/>
              </p:nvSpPr>
              <p:spPr bwMode="auto">
                <a:xfrm>
                  <a:off x="2953" y="2992"/>
                  <a:ext cx="508" cy="18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Rectangle 46"/>
                <p:cNvSpPr>
                  <a:spLocks noChangeArrowheads="1"/>
                </p:cNvSpPr>
                <p:nvPr/>
              </p:nvSpPr>
              <p:spPr bwMode="auto">
                <a:xfrm>
                  <a:off x="2826" y="3126"/>
                  <a:ext cx="769" cy="5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Arc 47"/>
                <p:cNvSpPr>
                  <a:spLocks/>
                </p:cNvSpPr>
                <p:nvPr/>
              </p:nvSpPr>
              <p:spPr bwMode="auto">
                <a:xfrm>
                  <a:off x="2824" y="2993"/>
                  <a:ext cx="140" cy="155"/>
                </a:xfrm>
                <a:custGeom>
                  <a:avLst/>
                  <a:gdLst>
                    <a:gd name="G0" fmla="+- 21600 0 0"/>
                    <a:gd name="G1" fmla="+- 21598 0 0"/>
                    <a:gd name="G2" fmla="+- 21600 0 0"/>
                    <a:gd name="T0" fmla="*/ 0 w 21600"/>
                    <a:gd name="T1" fmla="*/ 21598 h 21598"/>
                    <a:gd name="T2" fmla="*/ 21290 w 21600"/>
                    <a:gd name="T3" fmla="*/ 0 h 21598"/>
                    <a:gd name="T4" fmla="*/ 21600 w 21600"/>
                    <a:gd name="T5" fmla="*/ 21598 h 215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8" fill="none" extrusionOk="0">
                      <a:moveTo>
                        <a:pt x="0" y="21598"/>
                      </a:moveTo>
                      <a:cubicBezTo>
                        <a:pt x="0" y="9789"/>
                        <a:pt x="9482" y="169"/>
                        <a:pt x="21290" y="0"/>
                      </a:cubicBezTo>
                    </a:path>
                    <a:path w="21600" h="21598" stroke="0" extrusionOk="0">
                      <a:moveTo>
                        <a:pt x="0" y="21598"/>
                      </a:moveTo>
                      <a:cubicBezTo>
                        <a:pt x="0" y="9789"/>
                        <a:pt x="9482" y="169"/>
                        <a:pt x="21290" y="0"/>
                      </a:cubicBezTo>
                      <a:lnTo>
                        <a:pt x="21600" y="2159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Arc 48"/>
                <p:cNvSpPr>
                  <a:spLocks/>
                </p:cNvSpPr>
                <p:nvPr/>
              </p:nvSpPr>
              <p:spPr bwMode="auto">
                <a:xfrm>
                  <a:off x="3457" y="2990"/>
                  <a:ext cx="139" cy="157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461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875" y="0"/>
                        <a:pt x="21523" y="9586"/>
                        <a:pt x="21599" y="21461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875" y="0"/>
                        <a:pt x="21523" y="9586"/>
                        <a:pt x="21599" y="21461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3" name="Group 49"/>
            <p:cNvGrpSpPr>
              <a:grpSpLocks/>
            </p:cNvGrpSpPr>
            <p:nvPr/>
          </p:nvGrpSpPr>
          <p:grpSpPr bwMode="auto">
            <a:xfrm>
              <a:off x="2995613" y="4411663"/>
              <a:ext cx="1225550" cy="1797050"/>
              <a:chOff x="2011" y="2561"/>
              <a:chExt cx="772" cy="1132"/>
            </a:xfrm>
          </p:grpSpPr>
          <p:sp>
            <p:nvSpPr>
              <p:cNvPr id="51" name="Oval 50"/>
              <p:cNvSpPr>
                <a:spLocks noChangeArrowheads="1"/>
              </p:cNvSpPr>
              <p:nvPr/>
            </p:nvSpPr>
            <p:spPr bwMode="auto">
              <a:xfrm>
                <a:off x="2192" y="2561"/>
                <a:ext cx="404" cy="377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5" name="Group 51"/>
              <p:cNvGrpSpPr>
                <a:grpSpLocks/>
              </p:cNvGrpSpPr>
              <p:nvPr/>
            </p:nvGrpSpPr>
            <p:grpSpPr bwMode="auto">
              <a:xfrm>
                <a:off x="2011" y="2982"/>
                <a:ext cx="772" cy="711"/>
                <a:chOff x="2011" y="2982"/>
                <a:chExt cx="772" cy="711"/>
              </a:xfrm>
            </p:grpSpPr>
            <p:sp>
              <p:nvSpPr>
                <p:cNvPr id="53" name="Rectangle 52"/>
                <p:cNvSpPr>
                  <a:spLocks noChangeArrowheads="1"/>
                </p:cNvSpPr>
                <p:nvPr/>
              </p:nvSpPr>
              <p:spPr bwMode="auto">
                <a:xfrm>
                  <a:off x="2144" y="2982"/>
                  <a:ext cx="504" cy="187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Rectangle 53"/>
                <p:cNvSpPr>
                  <a:spLocks noChangeArrowheads="1"/>
                </p:cNvSpPr>
                <p:nvPr/>
              </p:nvSpPr>
              <p:spPr bwMode="auto">
                <a:xfrm>
                  <a:off x="2013" y="3113"/>
                  <a:ext cx="769" cy="580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Arc 54"/>
                <p:cNvSpPr>
                  <a:spLocks/>
                </p:cNvSpPr>
                <p:nvPr/>
              </p:nvSpPr>
              <p:spPr bwMode="auto">
                <a:xfrm>
                  <a:off x="2011" y="2983"/>
                  <a:ext cx="138" cy="154"/>
                </a:xfrm>
                <a:custGeom>
                  <a:avLst/>
                  <a:gdLst>
                    <a:gd name="G0" fmla="+- 21600 0 0"/>
                    <a:gd name="G1" fmla="+- 21599 0 0"/>
                    <a:gd name="G2" fmla="+- 21600 0 0"/>
                    <a:gd name="T0" fmla="*/ 0 w 21600"/>
                    <a:gd name="T1" fmla="*/ 21599 h 21599"/>
                    <a:gd name="T2" fmla="*/ 21443 w 21600"/>
                    <a:gd name="T3" fmla="*/ 0 h 21599"/>
                    <a:gd name="T4" fmla="*/ 2160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</a:path>
                    <a:path w="21600" h="21599" stroke="0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  <a:lnTo>
                        <a:pt x="21600" y="21599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Arc 55"/>
                <p:cNvSpPr>
                  <a:spLocks/>
                </p:cNvSpPr>
                <p:nvPr/>
              </p:nvSpPr>
              <p:spPr bwMode="auto">
                <a:xfrm>
                  <a:off x="2643" y="2983"/>
                  <a:ext cx="140" cy="154"/>
                </a:xfrm>
                <a:custGeom>
                  <a:avLst/>
                  <a:gdLst>
                    <a:gd name="G0" fmla="+- 156 0 0"/>
                    <a:gd name="G1" fmla="+- 21600 0 0"/>
                    <a:gd name="G2" fmla="+- 21600 0 0"/>
                    <a:gd name="T0" fmla="*/ 0 w 21756"/>
                    <a:gd name="T1" fmla="*/ 1 h 21600"/>
                    <a:gd name="T2" fmla="*/ 21756 w 21756"/>
                    <a:gd name="T3" fmla="*/ 21600 h 21600"/>
                    <a:gd name="T4" fmla="*/ 156 w 2175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756" h="21600" fill="none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</a:path>
                    <a:path w="21756" h="21600" stroke="0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  <a:lnTo>
                        <a:pt x="156" y="21600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0" name="Group 56"/>
            <p:cNvGrpSpPr>
              <a:grpSpLocks/>
            </p:cNvGrpSpPr>
            <p:nvPr/>
          </p:nvGrpSpPr>
          <p:grpSpPr bwMode="auto">
            <a:xfrm>
              <a:off x="2995613" y="4421188"/>
              <a:ext cx="1225550" cy="1797050"/>
              <a:chOff x="2011" y="2567"/>
              <a:chExt cx="772" cy="1132"/>
            </a:xfrm>
          </p:grpSpPr>
          <p:sp>
            <p:nvSpPr>
              <p:cNvPr id="58" name="Oval 57"/>
              <p:cNvSpPr>
                <a:spLocks noChangeArrowheads="1"/>
              </p:cNvSpPr>
              <p:nvPr/>
            </p:nvSpPr>
            <p:spPr bwMode="auto">
              <a:xfrm>
                <a:off x="2192" y="2567"/>
                <a:ext cx="404" cy="377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2" name="Group 58"/>
              <p:cNvGrpSpPr>
                <a:grpSpLocks/>
              </p:cNvGrpSpPr>
              <p:nvPr/>
            </p:nvGrpSpPr>
            <p:grpSpPr bwMode="auto">
              <a:xfrm>
                <a:off x="2011" y="2988"/>
                <a:ext cx="772" cy="711"/>
                <a:chOff x="2011" y="2988"/>
                <a:chExt cx="772" cy="711"/>
              </a:xfrm>
            </p:grpSpPr>
            <p:sp>
              <p:nvSpPr>
                <p:cNvPr id="60" name="Rectangle 59"/>
                <p:cNvSpPr>
                  <a:spLocks noChangeArrowheads="1"/>
                </p:cNvSpPr>
                <p:nvPr/>
              </p:nvSpPr>
              <p:spPr bwMode="auto">
                <a:xfrm>
                  <a:off x="2144" y="2988"/>
                  <a:ext cx="504" cy="18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Rectangle 60"/>
                <p:cNvSpPr>
                  <a:spLocks noChangeArrowheads="1"/>
                </p:cNvSpPr>
                <p:nvPr/>
              </p:nvSpPr>
              <p:spPr bwMode="auto">
                <a:xfrm>
                  <a:off x="2013" y="3119"/>
                  <a:ext cx="769" cy="58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Arc 61"/>
                <p:cNvSpPr>
                  <a:spLocks/>
                </p:cNvSpPr>
                <p:nvPr/>
              </p:nvSpPr>
              <p:spPr bwMode="auto">
                <a:xfrm>
                  <a:off x="2011" y="2989"/>
                  <a:ext cx="138" cy="154"/>
                </a:xfrm>
                <a:custGeom>
                  <a:avLst/>
                  <a:gdLst>
                    <a:gd name="G0" fmla="+- 21600 0 0"/>
                    <a:gd name="G1" fmla="+- 21599 0 0"/>
                    <a:gd name="G2" fmla="+- 21600 0 0"/>
                    <a:gd name="T0" fmla="*/ 0 w 21600"/>
                    <a:gd name="T1" fmla="*/ 21599 h 21599"/>
                    <a:gd name="T2" fmla="*/ 21443 w 21600"/>
                    <a:gd name="T3" fmla="*/ 0 h 21599"/>
                    <a:gd name="T4" fmla="*/ 2160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</a:path>
                    <a:path w="21600" h="21599" stroke="0" extrusionOk="0">
                      <a:moveTo>
                        <a:pt x="0" y="21599"/>
                      </a:moveTo>
                      <a:cubicBezTo>
                        <a:pt x="0" y="9730"/>
                        <a:pt x="9575" y="85"/>
                        <a:pt x="21442" y="-1"/>
                      </a:cubicBezTo>
                      <a:lnTo>
                        <a:pt x="21600" y="2159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Arc 62"/>
                <p:cNvSpPr>
                  <a:spLocks/>
                </p:cNvSpPr>
                <p:nvPr/>
              </p:nvSpPr>
              <p:spPr bwMode="auto">
                <a:xfrm>
                  <a:off x="2643" y="2989"/>
                  <a:ext cx="140" cy="154"/>
                </a:xfrm>
                <a:custGeom>
                  <a:avLst/>
                  <a:gdLst>
                    <a:gd name="G0" fmla="+- 156 0 0"/>
                    <a:gd name="G1" fmla="+- 21600 0 0"/>
                    <a:gd name="G2" fmla="+- 21600 0 0"/>
                    <a:gd name="T0" fmla="*/ 0 w 21756"/>
                    <a:gd name="T1" fmla="*/ 1 h 21600"/>
                    <a:gd name="T2" fmla="*/ 21756 w 21756"/>
                    <a:gd name="T3" fmla="*/ 21600 h 21600"/>
                    <a:gd name="T4" fmla="*/ 156 w 2175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756" h="21600" fill="none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</a:path>
                    <a:path w="21756" h="21600" stroke="0" extrusionOk="0">
                      <a:moveTo>
                        <a:pt x="-1" y="0"/>
                      </a:moveTo>
                      <a:cubicBezTo>
                        <a:pt x="51" y="0"/>
                        <a:pt x="103" y="-1"/>
                        <a:pt x="156" y="0"/>
                      </a:cubicBezTo>
                      <a:cubicBezTo>
                        <a:pt x="12085" y="0"/>
                        <a:pt x="21756" y="9670"/>
                        <a:pt x="21756" y="21600"/>
                      </a:cubicBezTo>
                      <a:lnTo>
                        <a:pt x="156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4" name="TextBox 63"/>
            <p:cNvSpPr txBox="1"/>
            <p:nvPr/>
          </p:nvSpPr>
          <p:spPr>
            <a:xfrm>
              <a:off x="1228725" y="1764306"/>
              <a:ext cx="4672804" cy="973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Getting Atom feed with Feed Parser</a:t>
              </a:r>
            </a:p>
            <a:p>
              <a:endParaRPr lang="en-US" sz="1600" dirty="0"/>
            </a:p>
          </p:txBody>
        </p:sp>
      </p:grpSp>
      <p:sp>
        <p:nvSpPr>
          <p:cNvPr id="66" name="Title 1"/>
          <p:cNvSpPr txBox="1">
            <a:spLocks/>
          </p:cNvSpPr>
          <p:nvPr/>
        </p:nvSpPr>
        <p:spPr>
          <a:xfrm>
            <a:off x="822325" y="365125"/>
            <a:ext cx="7521575" cy="5492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9pPr>
          </a:lstStyle>
          <a:p>
            <a:r>
              <a:rPr lang="en-US" dirty="0"/>
              <a:t>Demo </a:t>
            </a:r>
          </a:p>
        </p:txBody>
      </p:sp>
    </p:spTree>
    <p:extLst>
      <p:ext uri="{BB962C8B-B14F-4D97-AF65-F5344CB8AC3E}">
        <p14:creationId xmlns="" xmlns:p14="http://schemas.microsoft.com/office/powerpoint/2010/main" val="4275166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methods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1892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[1] Mining the Social Web, O'Reilly Media; 2 edition (October 20, 2013) By Matthew Russell                                                  </a:t>
            </a: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[2] Social Media Mining with R,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Packt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Publishing; (March 24, 2014) by Nathan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Danneman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Richard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Heimann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[3] Data Science from Scratch, O'Reilly Media, Joel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Grus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900" dirty="0"/>
              <a:t>[4] </a:t>
            </a:r>
            <a:r>
              <a:rPr lang="en-US" sz="900" dirty="0" err="1"/>
              <a:t>McDaniels</a:t>
            </a:r>
            <a:r>
              <a:rPr lang="en-US" sz="900" dirty="0"/>
              <a:t>, C and R Gates (2008). Marketing Research Essentials. John Wiley.</a:t>
            </a:r>
          </a:p>
          <a:p>
            <a:r>
              <a:rPr lang="en-US" sz="900" dirty="0"/>
              <a:t>[5] </a:t>
            </a:r>
            <a:r>
              <a:rPr lang="x-none" sz="900" dirty="0"/>
              <a:t>Weick, K. (1979).  </a:t>
            </a:r>
            <a:r>
              <a:rPr lang="x-none" sz="900" i="1" dirty="0"/>
              <a:t>The Social Psychology of Organizing.</a:t>
            </a:r>
            <a:r>
              <a:rPr lang="x-none" sz="900" dirty="0"/>
              <a:t> New York, NY: McGraw-Hill.</a:t>
            </a:r>
            <a:endParaRPr lang="en-US" sz="900" dirty="0"/>
          </a:p>
          <a:p>
            <a:r>
              <a:rPr lang="en-US" sz="900" dirty="0"/>
              <a:t>[6] </a:t>
            </a:r>
            <a:r>
              <a:rPr lang="x-none" sz="900" dirty="0"/>
              <a:t>Czarniawska, B. (2008). </a:t>
            </a:r>
            <a:r>
              <a:rPr lang="x-none" sz="900" i="1" dirty="0"/>
              <a:t>A Theory of Organizing.</a:t>
            </a:r>
            <a:r>
              <a:rPr lang="x-none" sz="900" dirty="0"/>
              <a:t> Cheltenham, England: Edward Elgar Publishing. </a:t>
            </a:r>
            <a:endParaRPr lang="en-US" sz="900" dirty="0"/>
          </a:p>
          <a:p>
            <a:r>
              <a:rPr lang="en-US" sz="900" dirty="0"/>
              <a:t>[7] </a:t>
            </a:r>
            <a:r>
              <a:rPr lang="x-none" sz="900" dirty="0"/>
              <a:t>Creswell, J. (20</a:t>
            </a:r>
            <a:r>
              <a:rPr lang="en-US" sz="900" dirty="0"/>
              <a:t>12</a:t>
            </a:r>
            <a:r>
              <a:rPr lang="x-none" sz="900" dirty="0"/>
              <a:t>). </a:t>
            </a:r>
            <a:r>
              <a:rPr lang="x-none" sz="900" i="1" dirty="0"/>
              <a:t>Qualitative Inquiry &amp; Research Design: Choosing Among Five Approaches</a:t>
            </a:r>
            <a:r>
              <a:rPr lang="en-US" sz="900" i="1" dirty="0"/>
              <a:t> Third Edition</a:t>
            </a:r>
            <a:r>
              <a:rPr lang="x-none" sz="900" i="1" dirty="0"/>
              <a:t>.</a:t>
            </a:r>
            <a:r>
              <a:rPr lang="x-none" sz="900" dirty="0"/>
              <a:t> Thousand Oaks, CA: Sage Publications.</a:t>
            </a:r>
            <a:endParaRPr lang="en-US" sz="900" dirty="0"/>
          </a:p>
          <a:p>
            <a:r>
              <a:rPr lang="en-US" sz="900" dirty="0"/>
              <a:t>[8] Popper, Karl (1953/1957). Science: Conjectures and Refutations.  The Philosophy of Science: a Personal Report, edited by C.A. Mace. </a:t>
            </a:r>
            <a:r>
              <a:rPr lang="x-none" sz="900" dirty="0"/>
              <a:t> </a:t>
            </a:r>
            <a:endParaRPr lang="en-US" sz="900" dirty="0"/>
          </a:p>
          <a:p>
            <a:r>
              <a:rPr lang="en-US" sz="900" dirty="0"/>
              <a:t>[9] Texas Education Agency (4/26/2006). SCIENTIFIC METHOD</a:t>
            </a:r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Sampling methods fall into two categories:</a:t>
            </a:r>
            <a:r>
              <a:rPr lang="en-US" baseline="30000" dirty="0"/>
              <a:t>[4]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1.) Probability sampling where data is selected randomly - this is required for calculating mathematically precise percentages, confidence levels and error rates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2.) Non-probability sampling where the data is selected in a purposeful manner related to the objective but which precludes precise confidence levels and error rates</a:t>
            </a:r>
          </a:p>
          <a:p>
            <a:pPr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In social media mining, you will be using purposeful selection of data or your source will, as we discussed with Twitter</a:t>
            </a:r>
          </a:p>
          <a:p>
            <a:pPr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Justify this purposeful selection and tie it back with your goals to be sure it is reasonable</a:t>
            </a:r>
          </a:p>
        </p:txBody>
      </p:sp>
    </p:spTree>
    <p:extLst>
      <p:ext uri="{BB962C8B-B14F-4D97-AF65-F5344CB8AC3E}">
        <p14:creationId xmlns:p14="http://schemas.microsoft.com/office/powerpoint/2010/main" xmlns="" val="1925652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mining fundamental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8245475" cy="3579812"/>
          </a:xfrm>
        </p:spPr>
        <p:txBody>
          <a:bodyPr/>
          <a:lstStyle/>
          <a:p>
            <a:pPr marL="342900" lvl="1" indent="-342900">
              <a:spcBef>
                <a:spcPts val="800"/>
              </a:spcBef>
              <a:buClrTx/>
              <a:buNone/>
            </a:pPr>
            <a:r>
              <a:rPr lang="en-US" altLang="en-US" b="1" dirty="0"/>
              <a:t>The scientific method and a critical attitude should minimize false findings</a:t>
            </a:r>
          </a:p>
          <a:p>
            <a:pPr lvl="2"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Social science is the discovery, accumulation and application of knowledge about human behavior</a:t>
            </a:r>
          </a:p>
          <a:p>
            <a:pPr lvl="2"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Science is more than just a set of investigative methods, it additionally requires</a:t>
            </a:r>
            <a:r>
              <a:rPr lang="en-US" altLang="en-US" baseline="30000" dirty="0"/>
              <a:t>[8]</a:t>
            </a:r>
          </a:p>
          <a:p>
            <a:pPr lvl="3"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A critical attitude</a:t>
            </a:r>
          </a:p>
          <a:p>
            <a:pPr lvl="3"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Testability</a:t>
            </a:r>
          </a:p>
          <a:p>
            <a:pPr lvl="3"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Astrology is based on observation, on personal histories and on horoscopes</a:t>
            </a:r>
          </a:p>
          <a:p>
            <a:pPr lvl="3">
              <a:spcBef>
                <a:spcPts val="60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To Popper, the demarcation between science and pseudo-science is the ability to test and refute predictions or implications of a theory </a:t>
            </a:r>
          </a:p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5105400"/>
            <a:ext cx="86868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[1] Mining the Social Web, O'Reilly Media; 2 edition (October 20, 2013) By Matthew Russell                                                  </a:t>
            </a: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[2] Social Media Mining with R,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Packt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Publishing; (March 24, 2014) by Nathan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Danneman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Richard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Heimann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[3] Data Science from Scratch, O'Reilly Media, Joel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Grus</a:t>
            </a:r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900" dirty="0"/>
              <a:t>[4] Marketing Data Science, Pearson, Thomas Miller</a:t>
            </a:r>
          </a:p>
          <a:p>
            <a:r>
              <a:rPr lang="en-US" sz="900" dirty="0"/>
              <a:t>[5] </a:t>
            </a:r>
            <a:r>
              <a:rPr lang="x-none" sz="900" dirty="0"/>
              <a:t>Weick, K. (1979).  </a:t>
            </a:r>
            <a:r>
              <a:rPr lang="x-none" sz="900" i="1" dirty="0"/>
              <a:t>The Social Psychology of Organizing.</a:t>
            </a:r>
            <a:r>
              <a:rPr lang="x-none" sz="900" dirty="0"/>
              <a:t> New York, NY: McGraw-Hill.</a:t>
            </a:r>
            <a:endParaRPr lang="en-US" sz="900" dirty="0"/>
          </a:p>
          <a:p>
            <a:r>
              <a:rPr lang="en-US" sz="900" dirty="0"/>
              <a:t>[6] </a:t>
            </a:r>
            <a:r>
              <a:rPr lang="x-none" sz="900" dirty="0"/>
              <a:t>Czarniawska, B. (2008). </a:t>
            </a:r>
            <a:r>
              <a:rPr lang="x-none" sz="900" i="1" dirty="0"/>
              <a:t>A Theory of Organizing.</a:t>
            </a:r>
            <a:r>
              <a:rPr lang="x-none" sz="900" dirty="0"/>
              <a:t> Cheltenham, England: Edward Elgar Publishing. </a:t>
            </a:r>
            <a:endParaRPr lang="en-US" sz="900" dirty="0"/>
          </a:p>
          <a:p>
            <a:r>
              <a:rPr lang="en-US" sz="900" dirty="0"/>
              <a:t>[7] </a:t>
            </a:r>
            <a:r>
              <a:rPr lang="x-none" sz="900" dirty="0"/>
              <a:t>Creswell, J. (20</a:t>
            </a:r>
            <a:r>
              <a:rPr lang="en-US" sz="900" dirty="0"/>
              <a:t>12</a:t>
            </a:r>
            <a:r>
              <a:rPr lang="x-none" sz="900" dirty="0"/>
              <a:t>). </a:t>
            </a:r>
            <a:r>
              <a:rPr lang="x-none" sz="900" i="1" dirty="0"/>
              <a:t>Qualitative Inquiry &amp; Research Design: Choosing Among Five Approaches</a:t>
            </a:r>
            <a:r>
              <a:rPr lang="en-US" sz="900" i="1" dirty="0"/>
              <a:t> Third Edition</a:t>
            </a:r>
            <a:r>
              <a:rPr lang="x-none" sz="900" i="1" dirty="0"/>
              <a:t>.</a:t>
            </a:r>
            <a:r>
              <a:rPr lang="x-none" sz="900" dirty="0"/>
              <a:t> Thousand Oaks, CA: Sage Publications.</a:t>
            </a:r>
            <a:endParaRPr lang="en-US" sz="900" dirty="0"/>
          </a:p>
          <a:p>
            <a:r>
              <a:rPr lang="en-US" sz="900" dirty="0"/>
              <a:t>[8] Popper, Karl (1953/1957). Science: Conjectures and Refutations.  The Philosophy of Science: a Personal Report, edited by C.A. Mace. </a:t>
            </a:r>
            <a:r>
              <a:rPr lang="x-none" sz="900" dirty="0"/>
              <a:t> </a:t>
            </a:r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xmlns="" val="19248705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msc_104_01 [Compatibility Mode]" id="{891C9D36-AAB2-41DC-9888-2C7C5165F2CE}" vid="{98DB2B02-0AFD-4BDA-AB26-63676B9ABA9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cmsc_104_01</Template>
  <TotalTime>4476</TotalTime>
  <Pages>13</Pages>
  <Words>9971</Words>
  <Application>Microsoft Office PowerPoint</Application>
  <PresentationFormat>Letter Paper (8.5x11 in)</PresentationFormat>
  <Paragraphs>763</Paragraphs>
  <Slides>76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77" baseType="lpstr">
      <vt:lpstr>Angles</vt:lpstr>
      <vt:lpstr>Naïve bayes narraive</vt:lpstr>
      <vt:lpstr>Internal threats</vt:lpstr>
      <vt:lpstr>Categories of internal threat</vt:lpstr>
      <vt:lpstr>internal control strategies</vt:lpstr>
      <vt:lpstr>solomine</vt:lpstr>
      <vt:lpstr>Know the limitations</vt:lpstr>
      <vt:lpstr>Limitations</vt:lpstr>
      <vt:lpstr>Sampling methods</vt:lpstr>
      <vt:lpstr>Social mining fundamental concepts</vt:lpstr>
      <vt:lpstr>Social mining evaluating data</vt:lpstr>
      <vt:lpstr>Social mining evaluating data</vt:lpstr>
      <vt:lpstr>The character of Social data</vt:lpstr>
      <vt:lpstr>The character of Social data</vt:lpstr>
      <vt:lpstr>Social data Measurement Challenges</vt:lpstr>
      <vt:lpstr>Social data Measurement Challenges</vt:lpstr>
      <vt:lpstr>Supervised and unsupervised mining</vt:lpstr>
      <vt:lpstr>Naïve bayes</vt:lpstr>
      <vt:lpstr>Naïve bayes</vt:lpstr>
      <vt:lpstr>Slide 19</vt:lpstr>
      <vt:lpstr>Entropy narrative</vt:lpstr>
      <vt:lpstr>Communication and understanding</vt:lpstr>
      <vt:lpstr>Shannon’s model</vt:lpstr>
      <vt:lpstr>Communication overview</vt:lpstr>
      <vt:lpstr>Effective Communications</vt:lpstr>
      <vt:lpstr>Barriers to effective communications</vt:lpstr>
      <vt:lpstr>Entropy</vt:lpstr>
      <vt:lpstr>Slide 27</vt:lpstr>
      <vt:lpstr>Topic modeling narrative</vt:lpstr>
      <vt:lpstr>Topic Modeling</vt:lpstr>
      <vt:lpstr>Topic Modeling</vt:lpstr>
      <vt:lpstr>Slide 31</vt:lpstr>
      <vt:lpstr>Relevance</vt:lpstr>
      <vt:lpstr>Relevance</vt:lpstr>
      <vt:lpstr>Term frequency</vt:lpstr>
      <vt:lpstr>Inverse document frequency</vt:lpstr>
      <vt:lpstr>Tf-IDF</vt:lpstr>
      <vt:lpstr>Tf-IDF</vt:lpstr>
      <vt:lpstr>Slide 38</vt:lpstr>
      <vt:lpstr>similarity</vt:lpstr>
      <vt:lpstr>similarity</vt:lpstr>
      <vt:lpstr>Slide 41</vt:lpstr>
      <vt:lpstr>Sentiment analysis</vt:lpstr>
      <vt:lpstr>Twitter Sentiment Analysis in Python</vt:lpstr>
      <vt:lpstr>Twitter Sentiment Analysis in Python</vt:lpstr>
      <vt:lpstr>Twitter Sentiment Analysis in Python</vt:lpstr>
      <vt:lpstr>Twitter Sentiment Analysis in Python</vt:lpstr>
      <vt:lpstr>Twitter Sentiment Analysis in Python</vt:lpstr>
      <vt:lpstr>Twitter sentiment analysis in python</vt:lpstr>
      <vt:lpstr>sentiment analysis in two steps</vt:lpstr>
      <vt:lpstr>sentiment analysis in two steps</vt:lpstr>
      <vt:lpstr>Slide 51</vt:lpstr>
      <vt:lpstr>Clustering</vt:lpstr>
      <vt:lpstr>Using R to access twitter: clustering</vt:lpstr>
      <vt:lpstr>Using R to access twitter: clustering</vt:lpstr>
      <vt:lpstr>Hierarchy clustering dendograms</vt:lpstr>
      <vt:lpstr>Hierarchy clustering dendograms</vt:lpstr>
      <vt:lpstr>Hierarchy clustering dendograms</vt:lpstr>
      <vt:lpstr>Limitations</vt:lpstr>
      <vt:lpstr>Slide 59</vt:lpstr>
      <vt:lpstr>Automated reading</vt:lpstr>
      <vt:lpstr>Luhn summarization</vt:lpstr>
      <vt:lpstr>Luhn summarization</vt:lpstr>
      <vt:lpstr>Luhn summarization</vt:lpstr>
      <vt:lpstr>Luhn summarization</vt:lpstr>
      <vt:lpstr>Slide 65</vt:lpstr>
      <vt:lpstr>grammars</vt:lpstr>
      <vt:lpstr>grammars</vt:lpstr>
      <vt:lpstr>grammars</vt:lpstr>
      <vt:lpstr>Slide 69</vt:lpstr>
      <vt:lpstr>grammars</vt:lpstr>
      <vt:lpstr>grammars</vt:lpstr>
      <vt:lpstr>grammars</vt:lpstr>
      <vt:lpstr>Slide 73</vt:lpstr>
      <vt:lpstr>Web feeds</vt:lpstr>
      <vt:lpstr>Web feeds</vt:lpstr>
      <vt:lpstr>Slide 76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CMSC 104</dc:title>
  <dc:subject>CMSC 104</dc:subject>
  <dc:creator>george ray</dc:creator>
  <cp:lastModifiedBy>fu ms</cp:lastModifiedBy>
  <cp:revision>559</cp:revision>
  <cp:lastPrinted>2000-08-25T01:48:19Z</cp:lastPrinted>
  <dcterms:created xsi:type="dcterms:W3CDTF">2014-07-26T13:21:02Z</dcterms:created>
  <dcterms:modified xsi:type="dcterms:W3CDTF">2017-04-09T20:44:09Z</dcterms:modified>
</cp:coreProperties>
</file>