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3" r:id="rId2"/>
    <p:sldId id="271" r:id="rId3"/>
    <p:sldId id="489" r:id="rId4"/>
    <p:sldId id="501" r:id="rId5"/>
    <p:sldId id="502" r:id="rId6"/>
    <p:sldId id="499" r:id="rId7"/>
    <p:sldId id="510" r:id="rId8"/>
    <p:sldId id="518" r:id="rId9"/>
    <p:sldId id="52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530" r:id="rId38"/>
    <p:sldId id="531" r:id="rId39"/>
    <p:sldId id="532" r:id="rId40"/>
    <p:sldId id="533" r:id="rId41"/>
    <p:sldId id="534" r:id="rId42"/>
    <p:sldId id="546" r:id="rId43"/>
    <p:sldId id="547" r:id="rId44"/>
    <p:sldId id="548" r:id="rId45"/>
    <p:sldId id="549" r:id="rId46"/>
    <p:sldId id="550" r:id="rId47"/>
    <p:sldId id="571" r:id="rId48"/>
    <p:sldId id="577" r:id="rId49"/>
    <p:sldId id="578" r:id="rId50"/>
    <p:sldId id="581" r:id="rId5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94639" autoAdjust="0"/>
  </p:normalViewPr>
  <p:slideViewPr>
    <p:cSldViewPr snapToGrid="0" snapToObjects="1"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2472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9E04-9D0F-40EF-8F72-ADFB3987FFC0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13AE-0AB1-4538-8781-57B66F464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23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A9F6B6-2DFB-42B5-BF19-8B1787D254B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6E02F6-A7A6-4BDB-B7CD-7217C4D37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10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E02F6-A7A6-4BDB-B7CD-7217C4D37A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0976-B89B-43EA-942A-44142CB21F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868363"/>
            <a:ext cx="9144000" cy="4603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1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45E84-15DB-4EC7-BC44-3CC45A01D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64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18674"/>
            <a:ext cx="2057400" cy="51074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8674"/>
            <a:ext cx="6019800" cy="51074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60D2-FA51-46FD-916F-2CA1331C29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738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649"/>
            <a:ext cx="8229600" cy="47533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211"/>
            <a:ext cx="8229600" cy="46361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D09CD-5C3E-4428-8A42-341F4EC50F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868363"/>
            <a:ext cx="9144000" cy="4603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7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CBB98-DD71-4AA4-8C5C-EF30B4AAFE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67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64"/>
            <a:ext cx="8229600" cy="40915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9832"/>
            <a:ext cx="4038600" cy="4788568"/>
          </a:xfrm>
        </p:spPr>
        <p:txBody>
          <a:bodyPr/>
          <a:lstStyle>
            <a:lvl1pPr marL="174625" indent="-174625">
              <a:defRPr sz="2400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9832"/>
            <a:ext cx="4038600" cy="4788568"/>
          </a:xfrm>
        </p:spPr>
        <p:txBody>
          <a:bodyPr/>
          <a:lstStyle>
            <a:lvl1pPr marL="174625" indent="-174625">
              <a:defRPr sz="2400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E7391-40ED-48DB-9F4C-26B009FF7E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682FB50-1342-47EF-8062-8630F214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64FFD30C-642D-4DD7-94C9-B73CDC97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</p:spTree>
    <p:extLst>
      <p:ext uri="{BB962C8B-B14F-4D97-AF65-F5344CB8AC3E}">
        <p14:creationId xmlns:p14="http://schemas.microsoft.com/office/powerpoint/2010/main" xmlns="" val="54057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08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08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9E125-D4EC-495B-9DF9-029A992DCE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6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64"/>
            <a:ext cx="8229600" cy="36103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68E54-A890-4D06-BC56-0698B78CF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6D3A3-37D1-4034-B0E1-05497A4BE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157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568"/>
            <a:ext cx="3008313" cy="946975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78568"/>
            <a:ext cx="5111750" cy="5269833"/>
          </a:xfrm>
        </p:spPr>
        <p:txBody>
          <a:bodyPr/>
          <a:lstStyle>
            <a:lvl1pPr marL="174625" indent="-174625">
              <a:defRPr sz="2400"/>
            </a:lvl1pPr>
            <a:lvl2pPr>
              <a:defRPr sz="2000" b="1"/>
            </a:lvl2pPr>
            <a:lvl3pPr>
              <a:defRPr sz="1800" b="1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46789"/>
            <a:ext cx="3008313" cy="4201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2EF59-3D04-4D87-830C-9D667B178D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42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02631"/>
            <a:ext cx="5486400" cy="37249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2F0A4-8BC4-4FB3-88E5-1683F909F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73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70464"/>
            <a:ext cx="8229600" cy="53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72126"/>
            <a:ext cx="8229600" cy="4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ENVS 399/DATA 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9872FD9-6E6B-4EB4-B6EA-81CA13292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868363"/>
            <a:ext cx="9144000" cy="4603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3AD566-6B39-4A13-B6FB-FD94E533C9F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029052" y="467520"/>
            <a:ext cx="2247900" cy="28575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99953" y="0"/>
            <a:ext cx="1062269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sf.gov/funding/pgm_summ.jsp?pims_id=505310" TargetMode="External"/><Relationship Id="rId3" Type="http://schemas.openxmlformats.org/officeDocument/2006/relationships/hyperlink" Target="https://www.nsf.gov/funding/pgm_summ.jsp?pims_id=503286" TargetMode="External"/><Relationship Id="rId7" Type="http://schemas.openxmlformats.org/officeDocument/2006/relationships/hyperlink" Target="https://www.nsf.gov/funding/pgm_summ.jsp?pims_id=505316" TargetMode="External"/><Relationship Id="rId2" Type="http://schemas.openxmlformats.org/officeDocument/2006/relationships/hyperlink" Target="https://www.nsf.gov/funding/pgm_summ.jsp?pims_id=50536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nsf.gov/funding/pgm_summ.jsp?pims_id=505509" TargetMode="External"/><Relationship Id="rId5" Type="http://schemas.openxmlformats.org/officeDocument/2006/relationships/hyperlink" Target="https://www.nsf.gov/funding/pgm_summ.jsp?pims_id=505516" TargetMode="External"/><Relationship Id="rId4" Type="http://schemas.openxmlformats.org/officeDocument/2006/relationships/hyperlink" Target="https://www.nsf.gov/funding/pgm_summ.jsp?pims_id=505136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i.gov/services/cjis/ucr/nibrs" TargetMode="External"/><Relationship Id="rId2" Type="http://schemas.openxmlformats.org/officeDocument/2006/relationships/hyperlink" Target="https://data.baltimorecity.gov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8" cy="1362075"/>
          </a:xfrm>
        </p:spPr>
        <p:txBody>
          <a:bodyPr/>
          <a:lstStyle/>
          <a:p>
            <a:r>
              <a:rPr lang="en-US" sz="3400" dirty="0" smtClean="0"/>
              <a:t>Situational awareness for smart cities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Sensor systems and open source data</a:t>
            </a:r>
            <a:endParaRPr lang="en-US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to MITRE on 6/14/2019</a:t>
            </a:r>
          </a:p>
          <a:p>
            <a:r>
              <a:rPr lang="en-US" dirty="0"/>
              <a:t>McLean Campus</a:t>
            </a:r>
          </a:p>
          <a:p>
            <a:endParaRPr lang="en-US" dirty="0"/>
          </a:p>
          <a:p>
            <a:r>
              <a:rPr lang="en-US" dirty="0"/>
              <a:t>Dr. George 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976-B89B-43EA-942A-44142CB21F9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68363"/>
            <a:ext cx="9144000" cy="4603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002665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Smart City sensor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502478"/>
            <a:ext cx="7772400" cy="150018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Tactically Integrated Robotically Enhanced Network / </a:t>
            </a:r>
            <a:r>
              <a:rPr lang="en-US" dirty="0" smtClean="0">
                <a:solidFill>
                  <a:srgbClr val="002060"/>
                </a:solidFill>
              </a:rPr>
              <a:t>Secure Tiryns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15192" y="2"/>
            <a:ext cx="8428808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Background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TIRYNS is a </a:t>
            </a:r>
            <a:r>
              <a:rPr lang="en-US" altLang="en-US" dirty="0" smtClean="0"/>
              <a:t>sensory </a:t>
            </a:r>
            <a:r>
              <a:rPr lang="en-US" altLang="en-US" dirty="0"/>
              <a:t>detection and processing </a:t>
            </a:r>
            <a:r>
              <a:rPr lang="en-US" altLang="en-US" dirty="0" smtClean="0"/>
              <a:t>system </a:t>
            </a:r>
            <a:r>
              <a:rPr lang="en-US" altLang="en-US" dirty="0"/>
              <a:t>- devices under the control of </a:t>
            </a:r>
            <a:r>
              <a:rPr lang="en-US" altLang="en-US" dirty="0" smtClean="0"/>
              <a:t>mathematical reasoning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A comprehensive system t</a:t>
            </a:r>
            <a:r>
              <a:rPr lang="en-US" dirty="0"/>
              <a:t>o create a clear analysis of information for Smart City Management</a:t>
            </a:r>
          </a:p>
          <a:p>
            <a:pPr>
              <a:defRPr/>
            </a:pPr>
            <a:r>
              <a:rPr lang="en-US" altLang="en-US" dirty="0"/>
              <a:t>Equipment that supports traffic planners, law enforcement and maintenance operators while performing their duties</a:t>
            </a:r>
          </a:p>
          <a:p>
            <a:pPr lvl="1">
              <a:defRPr/>
            </a:pPr>
            <a:r>
              <a:rPr lang="en-US" altLang="en-US" dirty="0"/>
              <a:t>No more blind spots</a:t>
            </a:r>
          </a:p>
          <a:p>
            <a:pPr lvl="1">
              <a:defRPr/>
            </a:pPr>
            <a:r>
              <a:rPr lang="en-US" altLang="en-US" dirty="0"/>
              <a:t>No more ambush assaults</a:t>
            </a:r>
          </a:p>
          <a:p>
            <a:pPr lvl="1">
              <a:defRPr/>
            </a:pPr>
            <a:r>
              <a:rPr lang="en-US" altLang="en-US" dirty="0"/>
              <a:t>A sensory detection and processing framework 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/>
          <p:nvPr/>
        </p:nvGrpSpPr>
        <p:grpSpPr>
          <a:xfrm>
            <a:off x="1857015" y="957852"/>
            <a:ext cx="7127562" cy="5747272"/>
            <a:chOff x="1370422" y="209006"/>
            <a:chExt cx="8150752" cy="5146766"/>
          </a:xfrm>
        </p:grpSpPr>
        <p:grpSp>
          <p:nvGrpSpPr>
            <p:cNvPr id="3" name="Group 68"/>
            <p:cNvGrpSpPr/>
            <p:nvPr/>
          </p:nvGrpSpPr>
          <p:grpSpPr>
            <a:xfrm>
              <a:off x="1370422" y="2825932"/>
              <a:ext cx="2313305" cy="2529840"/>
              <a:chOff x="1017724" y="2172789"/>
              <a:chExt cx="2313305" cy="252984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017724" y="2172789"/>
                <a:ext cx="2300241" cy="252984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Smart City Dash</a:t>
                </a:r>
                <a:endParaRPr lang="en-US" sz="2800" dirty="0"/>
              </a:p>
              <a:p>
                <a:pPr algn="ctr"/>
                <a:endParaRPr lang="en-US" sz="1200" dirty="0"/>
              </a:p>
              <a:p>
                <a:r>
                  <a:rPr lang="en-US" sz="1200" dirty="0"/>
                  <a:t> Sense making of the environment  with a toolset to develop, integrate, and maintain thorough, accurate, and current information about people, groups, concepts, product and systems that feeds into other systems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018903" y="2913017"/>
                <a:ext cx="23121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9"/>
            <p:cNvGrpSpPr/>
            <p:nvPr/>
          </p:nvGrpSpPr>
          <p:grpSpPr>
            <a:xfrm>
              <a:off x="7350034" y="2839111"/>
              <a:ext cx="2171140" cy="2163961"/>
              <a:chOff x="7193280" y="2225158"/>
              <a:chExt cx="2171140" cy="216396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222582" y="2225158"/>
                <a:ext cx="2141838" cy="216396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TIRYNS</a:t>
                </a:r>
              </a:p>
              <a:p>
                <a:pPr algn="ctr"/>
                <a:endParaRPr lang="en-US" sz="1200" dirty="0"/>
              </a:p>
              <a:p>
                <a:r>
                  <a:rPr lang="en-US" sz="1200" dirty="0">
                    <a:solidFill>
                      <a:schemeClr val="bg1"/>
                    </a:solidFill>
                  </a:rPr>
                  <a:t>Situational Awareness through sensory detection and processing systems for robotic devices – devices under the control of artificial intelligences </a:t>
                </a: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7193280" y="2908664"/>
                <a:ext cx="21597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76"/>
            <p:cNvGrpSpPr/>
            <p:nvPr/>
          </p:nvGrpSpPr>
          <p:grpSpPr>
            <a:xfrm>
              <a:off x="3830589" y="209006"/>
              <a:ext cx="3367045" cy="1907175"/>
              <a:chOff x="4000406" y="940525"/>
              <a:chExt cx="3367045" cy="331796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000406" y="940525"/>
                <a:ext cx="3040470" cy="3317965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NeuroMachina</a:t>
                </a:r>
                <a:endParaRPr lang="en-US" sz="2800" dirty="0"/>
              </a:p>
              <a:p>
                <a:pPr algn="ctr"/>
                <a:endParaRPr lang="en-US" sz="1200" dirty="0"/>
              </a:p>
              <a:p>
                <a:r>
                  <a:rPr lang="en-US" sz="1200" dirty="0"/>
                  <a:t>Classic and state-of-the-art machine learning algorithms in robotic systems  </a:t>
                </a:r>
              </a:p>
              <a:p>
                <a:r>
                  <a:rPr lang="en-US" sz="1200" dirty="0"/>
                  <a:t>For  tactical force multiplication </a:t>
                </a:r>
              </a:p>
              <a:p>
                <a:r>
                  <a:rPr lang="en-US" sz="1200" dirty="0"/>
                  <a:t>For data mining open source intelligence 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4328160" y="2119669"/>
                <a:ext cx="303929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>
              <a:off x="2338251" y="2468880"/>
              <a:ext cx="623098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342709" y="2116183"/>
              <a:ext cx="0" cy="3657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320834" y="2468880"/>
              <a:ext cx="0" cy="36140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586651" y="2464526"/>
              <a:ext cx="0" cy="36140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/>
          <p:nvPr/>
        </p:nvGrpSpPr>
        <p:grpSpPr>
          <a:xfrm>
            <a:off x="1223758" y="2358179"/>
            <a:ext cx="2475201" cy="2921608"/>
            <a:chOff x="1017724" y="2172907"/>
            <a:chExt cx="2313305" cy="2529722"/>
          </a:xfrm>
        </p:grpSpPr>
        <p:sp>
          <p:nvSpPr>
            <p:cNvPr id="50" name="Rounded Rectangle 49"/>
            <p:cNvSpPr/>
            <p:nvPr/>
          </p:nvSpPr>
          <p:spPr>
            <a:xfrm>
              <a:off x="1017724" y="2172907"/>
              <a:ext cx="2300241" cy="25297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Sensory Network</a:t>
              </a:r>
            </a:p>
            <a:p>
              <a:pPr algn="ctr"/>
              <a:endParaRPr lang="en-US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Portable WIFI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Sensor Protocol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Encryption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Recharging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GNU Radio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P25 Integration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JTRS Integration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Packet Sniffing  net vulnerabilities</a:t>
              </a:r>
              <a:endParaRPr lang="en-US" sz="28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18903" y="2987628"/>
              <a:ext cx="2312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le 53"/>
          <p:cNvSpPr/>
          <p:nvPr/>
        </p:nvSpPr>
        <p:spPr>
          <a:xfrm>
            <a:off x="3516291" y="1086608"/>
            <a:ext cx="1606379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TIRYNS</a:t>
            </a:r>
          </a:p>
          <a:p>
            <a:pPr algn="ctr"/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243546" y="1987946"/>
            <a:ext cx="467323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20541" y="1622186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30483" y="1987946"/>
            <a:ext cx="0" cy="36140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929846" y="1983592"/>
            <a:ext cx="0" cy="36140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8"/>
          <p:cNvGrpSpPr/>
          <p:nvPr/>
        </p:nvGrpSpPr>
        <p:grpSpPr>
          <a:xfrm>
            <a:off x="5942716" y="2366888"/>
            <a:ext cx="2273029" cy="2921608"/>
            <a:chOff x="1017724" y="2172907"/>
            <a:chExt cx="2313305" cy="2529722"/>
          </a:xfrm>
        </p:grpSpPr>
        <p:sp>
          <p:nvSpPr>
            <p:cNvPr id="19" name="Rounded Rectangle 18"/>
            <p:cNvSpPr/>
            <p:nvPr/>
          </p:nvSpPr>
          <p:spPr>
            <a:xfrm>
              <a:off x="1017724" y="2172907"/>
              <a:ext cx="2300241" cy="25297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Sensory Nodes</a:t>
              </a:r>
            </a:p>
            <a:p>
              <a:pPr algn="ctr"/>
              <a:endParaRPr lang="en-US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Audio Nodes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Visual Nodes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NBC Nodes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GPS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Range Finder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Metrologic Nodes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Anemometer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Barometer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Temp/Humidity</a:t>
              </a:r>
              <a:endParaRPr lang="en-US" sz="2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8903" y="2855666"/>
              <a:ext cx="2312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2051" y="945697"/>
            <a:ext cx="1606379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TIRYNS</a:t>
            </a:r>
          </a:p>
          <a:p>
            <a:pPr algn="ctr"/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826098" y="1847035"/>
            <a:ext cx="65640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6301" y="1481275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835701" y="3606165"/>
            <a:ext cx="0" cy="36140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8"/>
          <p:cNvGrpSpPr/>
          <p:nvPr/>
        </p:nvGrpSpPr>
        <p:grpSpPr>
          <a:xfrm>
            <a:off x="6417891" y="2351722"/>
            <a:ext cx="2761008" cy="3231697"/>
            <a:chOff x="1017724" y="2172907"/>
            <a:chExt cx="2313305" cy="2529722"/>
          </a:xfrm>
        </p:grpSpPr>
        <p:sp>
          <p:nvSpPr>
            <p:cNvPr id="19" name="Rounded Rectangle 18"/>
            <p:cNvSpPr/>
            <p:nvPr/>
          </p:nvSpPr>
          <p:spPr>
            <a:xfrm>
              <a:off x="1017724" y="2172907"/>
              <a:ext cx="2300241" cy="25297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Object Detection</a:t>
              </a:r>
            </a:p>
            <a:p>
              <a:pPr algn="ctr"/>
              <a:endParaRPr lang="en-US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Offline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HAAR &amp; HOG RGB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HAAR &amp; HOG IR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HAAR &amp; HOG Thermal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IR/RGB/Thermal fusion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/>
                <a:t>Onliine</a:t>
              </a:r>
              <a:endParaRPr lang="en-US" sz="1200" dirty="0"/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Socket  to </a:t>
              </a:r>
              <a:r>
                <a:rPr lang="en-US" sz="1200" dirty="0" err="1"/>
                <a:t>Nvidia</a:t>
              </a:r>
              <a:r>
                <a:rPr lang="en-US" sz="1200" dirty="0"/>
                <a:t> GPU cluster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CNN Torso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CNN Pedestrian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CNN Head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/>
                <a:t>Train IR/RGB/Thermal</a:t>
              </a:r>
              <a:endParaRPr lang="en-US" sz="2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8903" y="2622327"/>
              <a:ext cx="2312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1478356" y="1561176"/>
            <a:ext cx="1606379" cy="709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Sensory Nodes</a:t>
            </a:r>
          </a:p>
          <a:p>
            <a:pPr algn="ctr"/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68653" y="3114130"/>
            <a:ext cx="370332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8347" y="2482760"/>
            <a:ext cx="65640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478550" y="2270923"/>
            <a:ext cx="0" cy="21183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140605" y="2117000"/>
            <a:ext cx="1606379" cy="62266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Visual Nodes</a:t>
            </a:r>
          </a:p>
          <a:p>
            <a:pPr algn="ctr"/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99135" y="2730955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15416" y="3492953"/>
            <a:ext cx="1606379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Node </a:t>
            </a:r>
            <a:r>
              <a:rPr lang="en-US" sz="2000" dirty="0" err="1"/>
              <a:t>Config</a:t>
            </a:r>
            <a:endParaRPr lang="en-US" sz="2000" dirty="0"/>
          </a:p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71918" y="3118487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364155" y="3479892"/>
            <a:ext cx="1777288" cy="5573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Node Function</a:t>
            </a:r>
          </a:p>
          <a:p>
            <a:pPr algn="ctr"/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381767" y="3114132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49214" y="3797754"/>
            <a:ext cx="2686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288473" y="2"/>
            <a:ext cx="7855528" cy="8206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Drill Down to 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 Function: Object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Detection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4"/>
          <p:cNvSpPr txBox="1"/>
          <p:nvPr/>
        </p:nvSpPr>
        <p:spPr>
          <a:xfrm>
            <a:off x="3124200" y="6400415"/>
            <a:ext cx="2895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grpSp>
        <p:nvGrpSpPr>
          <p:cNvPr id="2" name="Flowchart: Magnetic Disk 3"/>
          <p:cNvGrpSpPr/>
          <p:nvPr/>
        </p:nvGrpSpPr>
        <p:grpSpPr>
          <a:xfrm>
            <a:off x="4521336" y="5601854"/>
            <a:ext cx="1513709" cy="499935"/>
            <a:chOff x="0" y="0"/>
            <a:chExt cx="1513706" cy="499934"/>
          </a:xfrm>
        </p:grpSpPr>
        <p:sp>
          <p:nvSpPr>
            <p:cNvPr id="166" name="Shape"/>
            <p:cNvSpPr/>
            <p:nvPr/>
          </p:nvSpPr>
          <p:spPr>
            <a:xfrm>
              <a:off x="0" y="0"/>
              <a:ext cx="1513706" cy="46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/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0" y="0"/>
              <a:ext cx="1513706" cy="46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/>
              </a:pPr>
              <a:endParaRPr/>
            </a:p>
          </p:txBody>
        </p:sp>
        <p:sp>
          <p:nvSpPr>
            <p:cNvPr id="168" name="Geospatial Database"/>
            <p:cNvSpPr txBox="1"/>
            <p:nvPr/>
          </p:nvSpPr>
          <p:spPr>
            <a:xfrm>
              <a:off x="0" y="38272"/>
              <a:ext cx="151370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/>
              </a:lvl1pPr>
            </a:lstStyle>
            <a:p>
              <a:r>
                <a:t>Geospatial Database</a:t>
              </a:r>
            </a:p>
          </p:txBody>
        </p:sp>
      </p:grpSp>
      <p:grpSp>
        <p:nvGrpSpPr>
          <p:cNvPr id="3" name="Rectangle 54"/>
          <p:cNvGrpSpPr/>
          <p:nvPr/>
        </p:nvGrpSpPr>
        <p:grpSpPr>
          <a:xfrm>
            <a:off x="4479133" y="2461847"/>
            <a:ext cx="1606381" cy="2678423"/>
            <a:chOff x="0" y="-1"/>
            <a:chExt cx="1606379" cy="2678422"/>
          </a:xfrm>
        </p:grpSpPr>
        <p:sp>
          <p:nvSpPr>
            <p:cNvPr id="170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71" name="PYTHON…"/>
            <p:cNvSpPr txBox="1"/>
            <p:nvPr/>
          </p:nvSpPr>
          <p:spPr>
            <a:xfrm>
              <a:off x="0" y="185050"/>
              <a:ext cx="1606379" cy="2308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Rpi.GPIO</a:t>
              </a:r>
            </a:p>
            <a:p>
              <a:pPr algn="ctr">
                <a:defRPr sz="1400" b="1"/>
              </a:pPr>
              <a:r>
                <a:t>PyUSB</a:t>
              </a:r>
            </a:p>
            <a:p>
              <a:pPr algn="ctr">
                <a:defRPr sz="1400" b="1"/>
              </a:pPr>
              <a:r>
                <a:t>Picamera</a:t>
              </a:r>
            </a:p>
            <a:p>
              <a:pPr algn="ctr">
                <a:defRPr sz="1400" b="1"/>
              </a:pPr>
              <a:r>
                <a:t>Opencv</a:t>
              </a:r>
            </a:p>
            <a:p>
              <a:pPr algn="ctr">
                <a:defRPr sz="1400" b="1"/>
              </a:pPr>
              <a:r>
                <a:t>GDAL/OGR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SKLearn</a:t>
              </a:r>
            </a:p>
            <a:p>
              <a:pPr algn="ctr">
                <a:defRPr sz="1400" b="1"/>
              </a:pPr>
              <a:r>
                <a:t>Dlib</a:t>
              </a:r>
            </a:p>
            <a:p>
              <a:pPr algn="ctr">
                <a:defRPr sz="1400" b="1"/>
              </a:pPr>
              <a:r>
                <a:t>Sockets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Rectangle 163"/>
          <p:cNvGrpSpPr/>
          <p:nvPr/>
        </p:nvGrpSpPr>
        <p:grpSpPr>
          <a:xfrm>
            <a:off x="3125447" y="3101746"/>
            <a:ext cx="804282" cy="1512689"/>
            <a:chOff x="-1" y="0"/>
            <a:chExt cx="804281" cy="1512688"/>
          </a:xfrm>
        </p:grpSpPr>
        <p:sp>
          <p:nvSpPr>
            <p:cNvPr id="173" name="Rectangle"/>
            <p:cNvSpPr/>
            <p:nvPr/>
          </p:nvSpPr>
          <p:spPr>
            <a:xfrm>
              <a:off x="-1" y="0"/>
              <a:ext cx="804281" cy="1512688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74" name="GPIO"/>
            <p:cNvSpPr txBox="1"/>
            <p:nvPr/>
          </p:nvSpPr>
          <p:spPr>
            <a:xfrm>
              <a:off x="-1" y="0"/>
              <a:ext cx="80428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GPIO</a:t>
              </a:r>
            </a:p>
          </p:txBody>
        </p:sp>
      </p:grpSp>
      <p:grpSp>
        <p:nvGrpSpPr>
          <p:cNvPr id="5" name="Rectangle 173"/>
          <p:cNvGrpSpPr/>
          <p:nvPr/>
        </p:nvGrpSpPr>
        <p:grpSpPr>
          <a:xfrm>
            <a:off x="3125447" y="1178318"/>
            <a:ext cx="804282" cy="1751129"/>
            <a:chOff x="-1" y="-1"/>
            <a:chExt cx="804281" cy="1751127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804281" cy="1751127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77" name="CSI"/>
            <p:cNvSpPr txBox="1"/>
            <p:nvPr/>
          </p:nvSpPr>
          <p:spPr>
            <a:xfrm>
              <a:off x="-1" y="-1"/>
              <a:ext cx="80428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CSI</a:t>
              </a:r>
            </a:p>
          </p:txBody>
        </p:sp>
      </p:grpSp>
      <p:grpSp>
        <p:nvGrpSpPr>
          <p:cNvPr id="6" name="Rectangle 100"/>
          <p:cNvGrpSpPr/>
          <p:nvPr/>
        </p:nvGrpSpPr>
        <p:grpSpPr>
          <a:xfrm>
            <a:off x="6400801" y="2467782"/>
            <a:ext cx="2389480" cy="923328"/>
            <a:chOff x="0" y="-4464"/>
            <a:chExt cx="2389479" cy="923327"/>
          </a:xfrm>
        </p:grpSpPr>
        <p:sp>
          <p:nvSpPr>
            <p:cNvPr id="179" name="Rectangle"/>
            <p:cNvSpPr/>
            <p:nvPr/>
          </p:nvSpPr>
          <p:spPr>
            <a:xfrm>
              <a:off x="0" y="0"/>
              <a:ext cx="2389479" cy="914400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/>
            </a:p>
          </p:txBody>
        </p:sp>
        <p:sp>
          <p:nvSpPr>
            <p:cNvPr id="180" name="Image classification…"/>
            <p:cNvSpPr txBox="1"/>
            <p:nvPr/>
          </p:nvSpPr>
          <p:spPr>
            <a:xfrm>
              <a:off x="0" y="-4464"/>
              <a:ext cx="2389479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Image classification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/>
              </a:pPr>
              <a:r>
                <a:t>Geospatial analytics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/>
              </a:pPr>
              <a:r>
                <a:t>Encryption </a:t>
              </a:r>
            </a:p>
          </p:txBody>
        </p:sp>
      </p:grpSp>
      <p:sp>
        <p:nvSpPr>
          <p:cNvPr id="182" name="Rectangle 2"/>
          <p:cNvSpPr txBox="1"/>
          <p:nvPr/>
        </p:nvSpPr>
        <p:spPr>
          <a:xfrm>
            <a:off x="1002891" y="-1"/>
            <a:ext cx="814111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600" b="1"/>
            </a:lvl1pPr>
          </a:lstStyle>
          <a:p>
            <a:pPr algn="l"/>
            <a:r>
              <a:rPr lang="en-US" dirty="0"/>
              <a:t>   </a:t>
            </a:r>
            <a:r>
              <a:rPr lang="en-US" sz="3200" dirty="0"/>
              <a:t>TIRYNS Portable Sensory </a:t>
            </a:r>
            <a:r>
              <a:rPr sz="3200" dirty="0"/>
              <a:t>Environment</a:t>
            </a:r>
          </a:p>
        </p:txBody>
      </p:sp>
      <p:grpSp>
        <p:nvGrpSpPr>
          <p:cNvPr id="7" name="Rectangle 22"/>
          <p:cNvGrpSpPr/>
          <p:nvPr/>
        </p:nvGrpSpPr>
        <p:grpSpPr>
          <a:xfrm>
            <a:off x="3125447" y="4853840"/>
            <a:ext cx="804282" cy="1512689"/>
            <a:chOff x="-1" y="0"/>
            <a:chExt cx="804281" cy="1512688"/>
          </a:xfrm>
        </p:grpSpPr>
        <p:sp>
          <p:nvSpPr>
            <p:cNvPr id="183" name="Rectangle"/>
            <p:cNvSpPr/>
            <p:nvPr/>
          </p:nvSpPr>
          <p:spPr>
            <a:xfrm>
              <a:off x="-1" y="0"/>
              <a:ext cx="804281" cy="1512688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84" name="USB"/>
            <p:cNvSpPr txBox="1"/>
            <p:nvPr/>
          </p:nvSpPr>
          <p:spPr>
            <a:xfrm>
              <a:off x="-1" y="0"/>
              <a:ext cx="80428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USB</a:t>
              </a:r>
            </a:p>
          </p:txBody>
        </p:sp>
      </p:grpSp>
      <p:grpSp>
        <p:nvGrpSpPr>
          <p:cNvPr id="8" name="Rectangle 23"/>
          <p:cNvGrpSpPr/>
          <p:nvPr/>
        </p:nvGrpSpPr>
        <p:grpSpPr>
          <a:xfrm>
            <a:off x="-1" y="2582894"/>
            <a:ext cx="1364570" cy="2543306"/>
            <a:chOff x="-1" y="-1"/>
            <a:chExt cx="1364568" cy="2543304"/>
          </a:xfrm>
        </p:grpSpPr>
        <p:sp>
          <p:nvSpPr>
            <p:cNvPr id="186" name="Rectangle"/>
            <p:cNvSpPr/>
            <p:nvPr/>
          </p:nvSpPr>
          <p:spPr>
            <a:xfrm>
              <a:off x="-1" y="-1"/>
              <a:ext cx="1364568" cy="2543304"/>
            </a:xfrm>
            <a:prstGeom prst="rect">
              <a:avLst/>
            </a:prstGeom>
            <a:solidFill>
              <a:schemeClr val="accent6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/>
              </a:pPr>
              <a:endParaRPr/>
            </a:p>
          </p:txBody>
        </p:sp>
        <p:sp>
          <p:nvSpPr>
            <p:cNvPr id="187" name="Equipment…"/>
            <p:cNvSpPr txBox="1"/>
            <p:nvPr/>
          </p:nvSpPr>
          <p:spPr>
            <a:xfrm>
              <a:off x="-1" y="117490"/>
              <a:ext cx="1364568" cy="2308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Equipment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Cameras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Microphone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Motion Detect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Anemometer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Range Finder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Temp/Humid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Altimeter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Heater/Fan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9" name="Straight Connector 30"/>
          <p:cNvSpPr/>
          <p:nvPr/>
        </p:nvSpPr>
        <p:spPr>
          <a:xfrm flipH="1">
            <a:off x="4220308" y="1389337"/>
            <a:ext cx="1" cy="467384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0" name="Straight Arrow Connector 32"/>
          <p:cNvSpPr/>
          <p:nvPr/>
        </p:nvSpPr>
        <p:spPr>
          <a:xfrm>
            <a:off x="3929728" y="2053882"/>
            <a:ext cx="290581" cy="3883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1" name="Straight Arrow Connector 35"/>
          <p:cNvSpPr/>
          <p:nvPr/>
        </p:nvSpPr>
        <p:spPr>
          <a:xfrm flipV="1">
            <a:off x="3929728" y="3854548"/>
            <a:ext cx="290581" cy="35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2" name="Straight Arrow Connector 37"/>
          <p:cNvSpPr/>
          <p:nvPr/>
        </p:nvSpPr>
        <p:spPr>
          <a:xfrm flipV="1">
            <a:off x="3929728" y="5430131"/>
            <a:ext cx="290581" cy="1800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3" name="Straight Arrow Connector 41"/>
          <p:cNvSpPr/>
          <p:nvPr/>
        </p:nvSpPr>
        <p:spPr>
          <a:xfrm>
            <a:off x="4220307" y="3801057"/>
            <a:ext cx="25882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6" name="Straight Arrow Connector 44"/>
          <p:cNvSpPr/>
          <p:nvPr/>
        </p:nvSpPr>
        <p:spPr>
          <a:xfrm>
            <a:off x="5278712" y="5153055"/>
            <a:ext cx="882" cy="43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95" name="Straight Arrow Connector 46"/>
          <p:cNvSpPr/>
          <p:nvPr/>
        </p:nvSpPr>
        <p:spPr>
          <a:xfrm>
            <a:off x="1364566" y="3854548"/>
            <a:ext cx="50643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6" name="Oval 50"/>
          <p:cNvSpPr/>
          <p:nvPr/>
        </p:nvSpPr>
        <p:spPr>
          <a:xfrm>
            <a:off x="1856927" y="3694159"/>
            <a:ext cx="351695" cy="320779"/>
          </a:xfrm>
          <a:prstGeom prst="ellipse">
            <a:avLst/>
          </a:prstGeom>
          <a:ln w="31750"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Shape 55"/>
          <p:cNvSpPr/>
          <p:nvPr/>
        </p:nvSpPr>
        <p:spPr>
          <a:xfrm>
            <a:off x="1586231" y="2053590"/>
            <a:ext cx="1525270" cy="1800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7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18" name="Shape 57"/>
          <p:cNvSpPr/>
          <p:nvPr/>
        </p:nvSpPr>
        <p:spPr>
          <a:xfrm>
            <a:off x="1586231" y="3854450"/>
            <a:ext cx="1525270" cy="175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19" name="Straight Arrow Connector 59"/>
          <p:cNvSpPr/>
          <p:nvPr/>
        </p:nvSpPr>
        <p:spPr>
          <a:xfrm>
            <a:off x="2224433" y="3855000"/>
            <a:ext cx="888317" cy="2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9" name="Cloud 60"/>
          <p:cNvGrpSpPr/>
          <p:nvPr/>
        </p:nvGrpSpPr>
        <p:grpSpPr>
          <a:xfrm>
            <a:off x="6399118" y="1212775"/>
            <a:ext cx="1986176" cy="916178"/>
            <a:chOff x="0" y="0"/>
            <a:chExt cx="1986175" cy="916177"/>
          </a:xfrm>
        </p:grpSpPr>
        <p:sp>
          <p:nvSpPr>
            <p:cNvPr id="200" name="Shape"/>
            <p:cNvSpPr/>
            <p:nvPr/>
          </p:nvSpPr>
          <p:spPr>
            <a:xfrm>
              <a:off x="0" y="0"/>
              <a:ext cx="1986176" cy="916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Shape"/>
            <p:cNvSpPr/>
            <p:nvPr/>
          </p:nvSpPr>
          <p:spPr>
            <a:xfrm>
              <a:off x="100853" y="46586"/>
              <a:ext cx="1820001" cy="77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3" name="TextBox 61"/>
          <p:cNvSpPr txBox="1"/>
          <p:nvPr/>
        </p:nvSpPr>
        <p:spPr>
          <a:xfrm>
            <a:off x="6678783" y="1501879"/>
            <a:ext cx="134729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/>
            </a:lvl1pPr>
          </a:lstStyle>
          <a:p>
            <a:r>
              <a:rPr lang="en-US" dirty="0"/>
              <a:t>Portabl</a:t>
            </a:r>
            <a:r>
              <a:rPr dirty="0"/>
              <a:t>e </a:t>
            </a:r>
            <a:r>
              <a:rPr dirty="0" err="1"/>
              <a:t>Wifi</a:t>
            </a:r>
            <a:endParaRPr dirty="0"/>
          </a:p>
        </p:txBody>
      </p:sp>
      <p:grpSp>
        <p:nvGrpSpPr>
          <p:cNvPr id="10" name="Rectangle 62"/>
          <p:cNvGrpSpPr/>
          <p:nvPr/>
        </p:nvGrpSpPr>
        <p:grpSpPr>
          <a:xfrm>
            <a:off x="4890118" y="1510524"/>
            <a:ext cx="804281" cy="338552"/>
            <a:chOff x="0" y="0"/>
            <a:chExt cx="804280" cy="338551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804280" cy="303353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205" name="Wifi"/>
            <p:cNvSpPr txBox="1"/>
            <p:nvPr/>
          </p:nvSpPr>
          <p:spPr>
            <a:xfrm>
              <a:off x="0" y="0"/>
              <a:ext cx="80428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Wifi</a:t>
              </a:r>
            </a:p>
          </p:txBody>
        </p:sp>
      </p:grpSp>
      <p:sp>
        <p:nvSpPr>
          <p:cNvPr id="220" name="Straight Arrow Connector 66"/>
          <p:cNvSpPr/>
          <p:nvPr/>
        </p:nvSpPr>
        <p:spPr>
          <a:xfrm>
            <a:off x="5288647" y="1843105"/>
            <a:ext cx="2835" cy="6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08" name="Straight Arrow Connector 70"/>
          <p:cNvSpPr/>
          <p:nvPr/>
        </p:nvSpPr>
        <p:spPr>
          <a:xfrm flipH="1">
            <a:off x="6085513" y="2929447"/>
            <a:ext cx="31528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1" name="Rectangle 71"/>
          <p:cNvGrpSpPr/>
          <p:nvPr/>
        </p:nvGrpSpPr>
        <p:grpSpPr>
          <a:xfrm>
            <a:off x="6678783" y="3523463"/>
            <a:ext cx="1955411" cy="2843067"/>
            <a:chOff x="0" y="-1"/>
            <a:chExt cx="1955409" cy="2843066"/>
          </a:xfrm>
        </p:grpSpPr>
        <p:sp>
          <p:nvSpPr>
            <p:cNvPr id="209" name="Rectangle"/>
            <p:cNvSpPr/>
            <p:nvPr/>
          </p:nvSpPr>
          <p:spPr>
            <a:xfrm>
              <a:off x="0" y="-1"/>
              <a:ext cx="1955409" cy="2843066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/>
              </a:pPr>
              <a:endParaRPr/>
            </a:p>
          </p:txBody>
        </p:sp>
        <p:sp>
          <p:nvSpPr>
            <p:cNvPr id="210" name="Analysis…"/>
            <p:cNvSpPr txBox="1"/>
            <p:nvPr/>
          </p:nvSpPr>
          <p:spPr>
            <a:xfrm>
              <a:off x="0" y="51929"/>
              <a:ext cx="1955409" cy="2739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/>
              </a:pPr>
              <a:r>
                <a:t>Analysis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Motion detected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Number of Tangos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Direction of march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Interdiction path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Line of sight analysis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Sensory enhanced video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Distance to target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Wind speeds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Elevation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Temp/humid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Cover or concealed positions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 </a:t>
              </a:r>
            </a:p>
          </p:txBody>
        </p:sp>
      </p:grpSp>
      <p:sp>
        <p:nvSpPr>
          <p:cNvPr id="212" name="TextBox 72"/>
          <p:cNvSpPr txBox="1"/>
          <p:nvPr/>
        </p:nvSpPr>
        <p:spPr>
          <a:xfrm>
            <a:off x="5287021" y="5196538"/>
            <a:ext cx="54758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/>
            </a:lvl1pPr>
          </a:lstStyle>
          <a:p>
            <a:r>
              <a:t>DEM</a:t>
            </a:r>
          </a:p>
        </p:txBody>
      </p:sp>
      <p:sp>
        <p:nvSpPr>
          <p:cNvPr id="221" name="Elbow Connector 76"/>
          <p:cNvSpPr/>
          <p:nvPr/>
        </p:nvSpPr>
        <p:spPr>
          <a:xfrm>
            <a:off x="6097271" y="3799840"/>
            <a:ext cx="567691" cy="114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24" y="0"/>
                </a:lnTo>
                <a:lnTo>
                  <a:pt x="10824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22" name="Straight Arrow Connector 82"/>
          <p:cNvSpPr/>
          <p:nvPr/>
        </p:nvSpPr>
        <p:spPr>
          <a:xfrm>
            <a:off x="5707284" y="1673737"/>
            <a:ext cx="684355" cy="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54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Footer Placeholder 4"/>
          <p:cNvSpPr txBox="1"/>
          <p:nvPr/>
        </p:nvSpPr>
        <p:spPr>
          <a:xfrm>
            <a:off x="3124200" y="6400415"/>
            <a:ext cx="2895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grpSp>
        <p:nvGrpSpPr>
          <p:cNvPr id="2" name="Rectangle 54"/>
          <p:cNvGrpSpPr/>
          <p:nvPr/>
        </p:nvGrpSpPr>
        <p:grpSpPr>
          <a:xfrm>
            <a:off x="439231" y="2864107"/>
            <a:ext cx="1606381" cy="2678423"/>
            <a:chOff x="0" y="-1"/>
            <a:chExt cx="1606379" cy="2678422"/>
          </a:xfrm>
        </p:grpSpPr>
        <p:sp>
          <p:nvSpPr>
            <p:cNvPr id="585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586" name="PYTHON…"/>
            <p:cNvSpPr txBox="1"/>
            <p:nvPr/>
          </p:nvSpPr>
          <p:spPr>
            <a:xfrm>
              <a:off x="0" y="692880"/>
              <a:ext cx="1606379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rPr sz="1600"/>
                <a:t>MIMO</a:t>
              </a:r>
            </a:p>
            <a:p>
              <a:pPr algn="ctr">
                <a:defRPr sz="1400" b="1"/>
              </a:pPr>
              <a:r>
                <a:rPr sz="1600"/>
                <a:t>USRP</a:t>
              </a:r>
              <a:endParaRPr sz="1600"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8" name="Rectangle 2"/>
          <p:cNvSpPr txBox="1"/>
          <p:nvPr/>
        </p:nvSpPr>
        <p:spPr>
          <a:xfrm>
            <a:off x="0" y="-65305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t>Communications Environment</a:t>
            </a:r>
          </a:p>
        </p:txBody>
      </p:sp>
      <p:grpSp>
        <p:nvGrpSpPr>
          <p:cNvPr id="3" name="Cloud 60"/>
          <p:cNvGrpSpPr/>
          <p:nvPr/>
        </p:nvGrpSpPr>
        <p:grpSpPr>
          <a:xfrm>
            <a:off x="3235958" y="1305350"/>
            <a:ext cx="3355057" cy="1547611"/>
            <a:chOff x="0" y="0"/>
            <a:chExt cx="3355055" cy="1547609"/>
          </a:xfrm>
        </p:grpSpPr>
        <p:sp>
          <p:nvSpPr>
            <p:cNvPr id="589" name="Shape"/>
            <p:cNvSpPr/>
            <p:nvPr/>
          </p:nvSpPr>
          <p:spPr>
            <a:xfrm>
              <a:off x="0" y="-1"/>
              <a:ext cx="3355056" cy="154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"/>
            <p:cNvSpPr/>
            <p:nvPr/>
          </p:nvSpPr>
          <p:spPr>
            <a:xfrm>
              <a:off x="170362" y="78694"/>
              <a:ext cx="3074352" cy="1313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92" name="TextBox 61"/>
          <p:cNvSpPr txBox="1"/>
          <p:nvPr/>
        </p:nvSpPr>
        <p:spPr>
          <a:xfrm>
            <a:off x="3774313" y="4914601"/>
            <a:ext cx="268757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t>DoD Tactical Networks</a:t>
            </a:r>
          </a:p>
          <a:p>
            <a:pPr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JTRS/SCA compliant Future Communications Networks</a:t>
            </a:r>
          </a:p>
        </p:txBody>
      </p:sp>
      <p:grpSp>
        <p:nvGrpSpPr>
          <p:cNvPr id="4" name="Rectangle 62"/>
          <p:cNvGrpSpPr/>
          <p:nvPr/>
        </p:nvGrpSpPr>
        <p:grpSpPr>
          <a:xfrm>
            <a:off x="460744" y="1912784"/>
            <a:ext cx="1563356" cy="338552"/>
            <a:chOff x="-759074" y="-1"/>
            <a:chExt cx="1563354" cy="338551"/>
          </a:xfrm>
        </p:grpSpPr>
        <p:sp>
          <p:nvSpPr>
            <p:cNvPr id="593" name="Rectangle"/>
            <p:cNvSpPr/>
            <p:nvPr/>
          </p:nvSpPr>
          <p:spPr>
            <a:xfrm>
              <a:off x="-758131" y="0"/>
              <a:ext cx="1562411" cy="303353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594" name="GNU Radio"/>
            <p:cNvSpPr txBox="1"/>
            <p:nvPr/>
          </p:nvSpPr>
          <p:spPr>
            <a:xfrm>
              <a:off x="-759074" y="-1"/>
              <a:ext cx="156335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GNU Radio</a:t>
              </a:r>
            </a:p>
          </p:txBody>
        </p:sp>
      </p:grpSp>
      <p:sp>
        <p:nvSpPr>
          <p:cNvPr id="608" name="Straight Arrow Connector 66"/>
          <p:cNvSpPr/>
          <p:nvPr/>
        </p:nvSpPr>
        <p:spPr>
          <a:xfrm>
            <a:off x="1242422" y="2245365"/>
            <a:ext cx="1" cy="6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09" name="Straight Arrow Connector 82"/>
          <p:cNvSpPr/>
          <p:nvPr/>
        </p:nvSpPr>
        <p:spPr>
          <a:xfrm>
            <a:off x="2036984" y="2079155"/>
            <a:ext cx="119375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5" name="Rectangle 62"/>
          <p:cNvGrpSpPr/>
          <p:nvPr/>
        </p:nvGrpSpPr>
        <p:grpSpPr>
          <a:xfrm>
            <a:off x="4441041" y="3400542"/>
            <a:ext cx="1354120" cy="966479"/>
            <a:chOff x="0" y="0"/>
            <a:chExt cx="1354118" cy="966478"/>
          </a:xfrm>
        </p:grpSpPr>
        <p:sp>
          <p:nvSpPr>
            <p:cNvPr id="599" name="Rectangle"/>
            <p:cNvSpPr/>
            <p:nvPr/>
          </p:nvSpPr>
          <p:spPr>
            <a:xfrm>
              <a:off x="0" y="0"/>
              <a:ext cx="1354119" cy="510737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00" name="PRC 152…"/>
            <p:cNvSpPr txBox="1"/>
            <p:nvPr/>
          </p:nvSpPr>
          <p:spPr>
            <a:xfrm>
              <a:off x="0" y="0"/>
              <a:ext cx="1354119" cy="966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r>
                <a:t>PRC 152</a:t>
              </a:r>
            </a:p>
            <a:p>
              <a:pPr algn="ctr">
                <a:defRPr sz="1200" b="1"/>
              </a:pPr>
              <a:r>
                <a:t>Software Option</a:t>
              </a:r>
            </a:p>
          </p:txBody>
        </p:sp>
      </p:grpSp>
      <p:grpSp>
        <p:nvGrpSpPr>
          <p:cNvPr id="6" name="Cloud 60"/>
          <p:cNvGrpSpPr/>
          <p:nvPr/>
        </p:nvGrpSpPr>
        <p:grpSpPr>
          <a:xfrm>
            <a:off x="3097118" y="4469920"/>
            <a:ext cx="3686364" cy="1700436"/>
            <a:chOff x="0" y="0"/>
            <a:chExt cx="3686363" cy="1700434"/>
          </a:xfrm>
        </p:grpSpPr>
        <p:sp>
          <p:nvSpPr>
            <p:cNvPr id="602" name="Shape"/>
            <p:cNvSpPr/>
            <p:nvPr/>
          </p:nvSpPr>
          <p:spPr>
            <a:xfrm>
              <a:off x="0" y="-1"/>
              <a:ext cx="3686364" cy="170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3" name="Shape"/>
            <p:cNvSpPr/>
            <p:nvPr/>
          </p:nvSpPr>
          <p:spPr>
            <a:xfrm>
              <a:off x="187185" y="86465"/>
              <a:ext cx="3377940" cy="144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05" name="TextBox 61"/>
          <p:cNvSpPr txBox="1"/>
          <p:nvPr/>
        </p:nvSpPr>
        <p:spPr>
          <a:xfrm>
            <a:off x="3685413" y="1638001"/>
            <a:ext cx="268757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t>Mobile Wifi (802.11)</a:t>
            </a:r>
          </a:p>
          <a:p>
            <a:pPr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P25 radios (Homeland Security Agencies, Police, Foreign Military)</a:t>
            </a:r>
          </a:p>
        </p:txBody>
      </p:sp>
      <p:sp>
        <p:nvSpPr>
          <p:cNvPr id="606" name="Line"/>
          <p:cNvSpPr/>
          <p:nvPr/>
        </p:nvSpPr>
        <p:spPr>
          <a:xfrm flipH="1" flipV="1">
            <a:off x="5207001" y="2808164"/>
            <a:ext cx="1" cy="60604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7" name="Line"/>
          <p:cNvSpPr/>
          <p:nvPr/>
        </p:nvSpPr>
        <p:spPr>
          <a:xfrm flipV="1">
            <a:off x="5207001" y="3900298"/>
            <a:ext cx="1" cy="60604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Footer Placeholder 4"/>
          <p:cNvSpPr txBox="1"/>
          <p:nvPr/>
        </p:nvSpPr>
        <p:spPr>
          <a:xfrm>
            <a:off x="3124200" y="6400415"/>
            <a:ext cx="2895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grpSp>
        <p:nvGrpSpPr>
          <p:cNvPr id="2" name="Rectangle 54"/>
          <p:cNvGrpSpPr/>
          <p:nvPr/>
        </p:nvGrpSpPr>
        <p:grpSpPr>
          <a:xfrm>
            <a:off x="439231" y="2864107"/>
            <a:ext cx="1606381" cy="2678423"/>
            <a:chOff x="0" y="-1"/>
            <a:chExt cx="1606379" cy="2678422"/>
          </a:xfrm>
        </p:grpSpPr>
        <p:sp>
          <p:nvSpPr>
            <p:cNvPr id="612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13" name="PYTHON…"/>
            <p:cNvSpPr txBox="1"/>
            <p:nvPr/>
          </p:nvSpPr>
          <p:spPr>
            <a:xfrm>
              <a:off x="0" y="569770"/>
              <a:ext cx="1606379" cy="1538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600" b="1"/>
              </a:pPr>
              <a:r>
                <a:t>Sockets</a:t>
              </a:r>
            </a:p>
            <a:p>
              <a:pPr algn="ctr">
                <a:defRPr sz="1600" b="1"/>
              </a:pPr>
              <a:r>
                <a:t>Send Image</a:t>
              </a:r>
            </a:p>
            <a:p>
              <a:pPr algn="ctr">
                <a:defRPr sz="1600" b="1"/>
              </a:pPr>
              <a:r>
                <a:t>Recv Class</a:t>
              </a:r>
              <a:endParaRPr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5" name="Rectangle 2"/>
          <p:cNvSpPr txBox="1"/>
          <p:nvPr/>
        </p:nvSpPr>
        <p:spPr>
          <a:xfrm>
            <a:off x="0" y="-65305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t>GPU Cluster Environment</a:t>
            </a:r>
          </a:p>
        </p:txBody>
      </p:sp>
      <p:grpSp>
        <p:nvGrpSpPr>
          <p:cNvPr id="3" name="Cloud 60"/>
          <p:cNvGrpSpPr/>
          <p:nvPr/>
        </p:nvGrpSpPr>
        <p:grpSpPr>
          <a:xfrm>
            <a:off x="3235958" y="1172427"/>
            <a:ext cx="3711119" cy="1711855"/>
            <a:chOff x="0" y="0"/>
            <a:chExt cx="3711117" cy="1711853"/>
          </a:xfrm>
        </p:grpSpPr>
        <p:sp>
          <p:nvSpPr>
            <p:cNvPr id="616" name="Shape"/>
            <p:cNvSpPr/>
            <p:nvPr/>
          </p:nvSpPr>
          <p:spPr>
            <a:xfrm>
              <a:off x="0" y="-1"/>
              <a:ext cx="3711118" cy="171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7" name="Shape"/>
            <p:cNvSpPr/>
            <p:nvPr/>
          </p:nvSpPr>
          <p:spPr>
            <a:xfrm>
              <a:off x="188442" y="87046"/>
              <a:ext cx="3400623" cy="1453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" name="Rectangle 62"/>
          <p:cNvGrpSpPr/>
          <p:nvPr/>
        </p:nvGrpSpPr>
        <p:grpSpPr>
          <a:xfrm>
            <a:off x="460744" y="1912784"/>
            <a:ext cx="1563356" cy="338552"/>
            <a:chOff x="-759074" y="-1"/>
            <a:chExt cx="1563354" cy="338551"/>
          </a:xfrm>
        </p:grpSpPr>
        <p:sp>
          <p:nvSpPr>
            <p:cNvPr id="619" name="Rectangle"/>
            <p:cNvSpPr/>
            <p:nvPr/>
          </p:nvSpPr>
          <p:spPr>
            <a:xfrm>
              <a:off x="-758131" y="0"/>
              <a:ext cx="1562411" cy="303353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20" name="WIFI"/>
            <p:cNvSpPr txBox="1"/>
            <p:nvPr/>
          </p:nvSpPr>
          <p:spPr>
            <a:xfrm>
              <a:off x="-759074" y="-1"/>
              <a:ext cx="156335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WIFI</a:t>
              </a:r>
            </a:p>
          </p:txBody>
        </p:sp>
      </p:grpSp>
      <p:sp>
        <p:nvSpPr>
          <p:cNvPr id="638" name="Straight Arrow Connector 66"/>
          <p:cNvSpPr/>
          <p:nvPr/>
        </p:nvSpPr>
        <p:spPr>
          <a:xfrm>
            <a:off x="1242422" y="2245365"/>
            <a:ext cx="1" cy="6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23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639" name="Straight Arrow Connector 82"/>
          <p:cNvSpPr/>
          <p:nvPr/>
        </p:nvSpPr>
        <p:spPr>
          <a:xfrm>
            <a:off x="2036983" y="2052771"/>
            <a:ext cx="1204641" cy="15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25" name="TextBox 61"/>
          <p:cNvSpPr txBox="1"/>
          <p:nvPr/>
        </p:nvSpPr>
        <p:spPr>
          <a:xfrm>
            <a:off x="4186568" y="1790402"/>
            <a:ext cx="145383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r>
              <a:t>Mobile Wifi</a:t>
            </a:r>
          </a:p>
        </p:txBody>
      </p:sp>
      <p:grpSp>
        <p:nvGrpSpPr>
          <p:cNvPr id="5" name="Rectangle 54"/>
          <p:cNvGrpSpPr/>
          <p:nvPr/>
        </p:nvGrpSpPr>
        <p:grpSpPr>
          <a:xfrm>
            <a:off x="3195603" y="3662274"/>
            <a:ext cx="1606381" cy="2678423"/>
            <a:chOff x="0" y="-1"/>
            <a:chExt cx="1606379" cy="2678422"/>
          </a:xfrm>
        </p:grpSpPr>
        <p:sp>
          <p:nvSpPr>
            <p:cNvPr id="626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27" name="PYTHON…"/>
            <p:cNvSpPr txBox="1"/>
            <p:nvPr/>
          </p:nvSpPr>
          <p:spPr>
            <a:xfrm>
              <a:off x="0" y="200438"/>
              <a:ext cx="1606379" cy="2277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600" b="1"/>
              </a:pPr>
              <a:r>
                <a:t>Sockets</a:t>
              </a:r>
            </a:p>
            <a:p>
              <a:pPr algn="ctr">
                <a:defRPr sz="1600" b="1"/>
              </a:pPr>
              <a:r>
                <a:t>CNN Match CUDA</a:t>
              </a:r>
            </a:p>
            <a:p>
              <a:pPr algn="ctr">
                <a:defRPr sz="1600" b="1"/>
              </a:pPr>
              <a:endParaRPr/>
            </a:p>
            <a:p>
              <a:pPr algn="ctr">
                <a:defRPr sz="1600" b="1" u="sng"/>
              </a:pPr>
              <a:r>
                <a:t>nVidia </a:t>
              </a:r>
            </a:p>
            <a:p>
              <a:pPr algn="ctr">
                <a:defRPr sz="1600" b="1"/>
              </a:pPr>
              <a:r>
                <a:t>GPU Cluster</a:t>
              </a:r>
              <a:endParaRPr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Rectangle 62"/>
          <p:cNvGrpSpPr/>
          <p:nvPr/>
        </p:nvGrpSpPr>
        <p:grpSpPr>
          <a:xfrm>
            <a:off x="4095125" y="3069638"/>
            <a:ext cx="1888947" cy="402039"/>
            <a:chOff x="-916593" y="-17754"/>
            <a:chExt cx="1888946" cy="402038"/>
          </a:xfrm>
        </p:grpSpPr>
        <p:sp>
          <p:nvSpPr>
            <p:cNvPr id="629" name="Rectangle"/>
            <p:cNvSpPr/>
            <p:nvPr/>
          </p:nvSpPr>
          <p:spPr>
            <a:xfrm>
              <a:off x="-916024" y="0"/>
              <a:ext cx="1887808" cy="366531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30" name="AWS"/>
            <p:cNvSpPr txBox="1"/>
            <p:nvPr/>
          </p:nvSpPr>
          <p:spPr>
            <a:xfrm>
              <a:off x="-916594" y="-17755"/>
              <a:ext cx="1888947" cy="402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600" b="1"/>
              </a:lvl1pPr>
            </a:lstStyle>
            <a:p>
              <a:r>
                <a:t>AWS</a:t>
              </a:r>
            </a:p>
          </p:txBody>
        </p:sp>
      </p:grpSp>
      <p:grpSp>
        <p:nvGrpSpPr>
          <p:cNvPr id="7" name="Rectangle 54"/>
          <p:cNvGrpSpPr/>
          <p:nvPr/>
        </p:nvGrpSpPr>
        <p:grpSpPr>
          <a:xfrm>
            <a:off x="5189504" y="3662274"/>
            <a:ext cx="1606380" cy="2678423"/>
            <a:chOff x="0" y="-1"/>
            <a:chExt cx="1606379" cy="2678422"/>
          </a:xfrm>
        </p:grpSpPr>
        <p:sp>
          <p:nvSpPr>
            <p:cNvPr id="632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33" name="PYTHON…"/>
            <p:cNvSpPr txBox="1"/>
            <p:nvPr/>
          </p:nvSpPr>
          <p:spPr>
            <a:xfrm>
              <a:off x="0" y="200438"/>
              <a:ext cx="1606379" cy="2277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600" b="1"/>
              </a:pPr>
              <a:r>
                <a:t>Sockets</a:t>
              </a:r>
            </a:p>
            <a:p>
              <a:pPr algn="ctr">
                <a:defRPr sz="1600" b="1"/>
              </a:pPr>
              <a:r>
                <a:t>CNN Train</a:t>
              </a:r>
            </a:p>
            <a:p>
              <a:pPr algn="ctr">
                <a:defRPr sz="1600" b="1"/>
              </a:pPr>
              <a:r>
                <a:t>CUDA</a:t>
              </a:r>
            </a:p>
            <a:p>
              <a:pPr algn="ctr">
                <a:defRPr sz="1600" b="1"/>
              </a:pPr>
              <a:endParaRPr/>
            </a:p>
            <a:p>
              <a:pPr algn="ctr">
                <a:defRPr sz="1600" b="1" u="sng"/>
              </a:pPr>
              <a:r>
                <a:t>nVidia </a:t>
              </a:r>
            </a:p>
            <a:p>
              <a:pPr algn="ctr">
                <a:defRPr sz="1600" b="1"/>
              </a:pPr>
              <a:r>
                <a:t>GPU Cluster</a:t>
              </a:r>
              <a:endParaRPr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5" name="Line"/>
          <p:cNvSpPr/>
          <p:nvPr/>
        </p:nvSpPr>
        <p:spPr>
          <a:xfrm flipV="1">
            <a:off x="5054601" y="2876514"/>
            <a:ext cx="1" cy="2008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6" name="Line"/>
          <p:cNvSpPr/>
          <p:nvPr/>
        </p:nvSpPr>
        <p:spPr>
          <a:xfrm flipV="1">
            <a:off x="5600701" y="3444967"/>
            <a:ext cx="1" cy="2008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7" name="Line"/>
          <p:cNvSpPr/>
          <p:nvPr/>
        </p:nvSpPr>
        <p:spPr>
          <a:xfrm flipV="1">
            <a:off x="4572000" y="3444967"/>
            <a:ext cx="0" cy="2008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55" y="220708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712914" y="2158779"/>
              <a:ext cx="4392612" cy="233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Network cameras</a:t>
              </a:r>
            </a:p>
            <a:p>
              <a:pPr algn="ctr"/>
              <a:r>
                <a:rPr lang="en-US" sz="1600" dirty="0"/>
                <a:t>Force multiplication</a:t>
              </a:r>
            </a:p>
            <a:p>
              <a:pPr algn="ctr"/>
              <a:r>
                <a:rPr lang="en-US" sz="1600" dirty="0"/>
                <a:t>Situational awareness</a:t>
              </a:r>
            </a:p>
            <a:p>
              <a:pPr algn="ctr"/>
              <a:r>
                <a:rPr lang="en-US" sz="1600" dirty="0"/>
                <a:t>-</a:t>
              </a:r>
            </a:p>
            <a:p>
              <a:pPr algn="ctr"/>
              <a:r>
                <a:rPr lang="en-US" sz="1600" dirty="0"/>
                <a:t>Motion activated RGB</a:t>
              </a:r>
            </a:p>
            <a:p>
              <a:pPr algn="ctr"/>
              <a:r>
                <a:rPr lang="en-US" sz="1600" dirty="0"/>
                <a:t>IR</a:t>
              </a:r>
            </a:p>
            <a:p>
              <a:pPr algn="ctr"/>
              <a:r>
                <a:rPr lang="en-US" sz="1600" dirty="0"/>
                <a:t>Thermal</a:t>
              </a:r>
            </a:p>
            <a:p>
              <a:pPr algn="ctr"/>
              <a:r>
                <a:rPr lang="en-US" sz="1600" dirty="0"/>
                <a:t>WIFI</a:t>
              </a:r>
            </a:p>
            <a:p>
              <a:pPr algn="ctr"/>
              <a:r>
                <a:rPr lang="en-US" sz="1600" dirty="0"/>
                <a:t>Bluetooth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"/>
            <a:ext cx="9144000" cy="82061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600" dirty="0"/>
              <a:t>            </a:t>
            </a:r>
            <a:r>
              <a:rPr lang="en-US" altLang="en-US" sz="3200" dirty="0"/>
              <a:t>Sensor Components: Commercial Products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As noted above, Smart Cities need to deploy technologies that enhance perception and awareness.</a:t>
            </a:r>
          </a:p>
          <a:p>
            <a:pPr>
              <a:defRPr/>
            </a:pPr>
            <a:r>
              <a:rPr lang="en-US" altLang="en-US" dirty="0"/>
              <a:t>Commercial-off-the-shelf sensing solutions can be integrated into a Smart City infrastructure. </a:t>
            </a:r>
          </a:p>
          <a:p>
            <a:pPr>
              <a:defRPr/>
            </a:pPr>
            <a:r>
              <a:rPr lang="en-US" altLang="en-US" dirty="0"/>
              <a:t>Advantage in using commercial products is reduced development work in casing, programming, and systems integration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16E323C-9131-436F-B657-B4CF983E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01" y="6211667"/>
            <a:ext cx="6498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x-none" sz="900" dirty="0"/>
              <a:t> </a:t>
            </a:r>
            <a:r>
              <a:rPr lang="en-US" sz="900" dirty="0"/>
              <a:t>Maddox, T. </a:t>
            </a:r>
            <a:r>
              <a:rPr lang="x-none" sz="900" dirty="0"/>
              <a:t> (</a:t>
            </a:r>
            <a:r>
              <a:rPr lang="en-US" sz="900" dirty="0"/>
              <a:t>2016</a:t>
            </a:r>
            <a:r>
              <a:rPr lang="x-none" sz="900" dirty="0"/>
              <a:t>). </a:t>
            </a:r>
            <a:r>
              <a:rPr lang="fr-FR" sz="900" dirty="0"/>
              <a:t>Smart cites: 6 essential technologies. </a:t>
            </a:r>
            <a:r>
              <a:rPr lang="en-US" sz="900" dirty="0"/>
              <a:t>Innovation - TechRepublic.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/>
              <a:t>Loffreda</a:t>
            </a:r>
            <a:r>
              <a:rPr lang="en-US" sz="900" dirty="0"/>
              <a:t>, D. (2019) Tomorrow's cities: evolving from "smart" to Adaptive. </a:t>
            </a:r>
            <a:r>
              <a:rPr lang="en-US" sz="900" dirty="0" err="1"/>
              <a:t>Cienna</a:t>
            </a:r>
            <a:r>
              <a:rPr lang="en-US" sz="900" dirty="0"/>
              <a:t> </a:t>
            </a:r>
          </a:p>
          <a:p>
            <a:r>
              <a:rPr lang="en-US" sz="900" dirty="0"/>
              <a:t>[3] </a:t>
            </a:r>
            <a:r>
              <a:rPr lang="en-US" sz="900" dirty="0" err="1"/>
              <a:t>Ligozat</a:t>
            </a:r>
            <a:r>
              <a:rPr lang="en-US" sz="900" dirty="0"/>
              <a:t>, T. (2017) Smart City. Connected City. Teledyne. APAC Innovation Summit 2017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[4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FLIR(2019). FLIR Atlas.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Retreived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from https://www.flir.com/support/products/flir-atlas-sdk-for-.net#Overview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43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3999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Agenda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Smart Cities</a:t>
            </a:r>
          </a:p>
          <a:p>
            <a:pPr eaLnBrk="1" hangingPunct="1">
              <a:defRPr/>
            </a:pPr>
            <a:r>
              <a:rPr lang="en-US" altLang="en-US" dirty="0"/>
              <a:t>Machine Learning</a:t>
            </a:r>
          </a:p>
          <a:p>
            <a:pPr eaLnBrk="1" hangingPunct="1">
              <a:defRPr/>
            </a:pPr>
            <a:r>
              <a:rPr lang="en-US" altLang="en-US" dirty="0"/>
              <a:t>ML for Object Recognition and Substance Detection</a:t>
            </a:r>
          </a:p>
          <a:p>
            <a:pPr lvl="1">
              <a:defRPr/>
            </a:pPr>
            <a:r>
              <a:rPr lang="en-US" altLang="en-US" dirty="0"/>
              <a:t>Computer Vision</a:t>
            </a:r>
          </a:p>
          <a:p>
            <a:pPr lvl="1">
              <a:defRPr/>
            </a:pPr>
            <a:r>
              <a:rPr lang="en-US" altLang="en-US" dirty="0"/>
              <a:t>Fusion of Sources</a:t>
            </a:r>
          </a:p>
          <a:p>
            <a:pPr lvl="1">
              <a:defRPr/>
            </a:pPr>
            <a:r>
              <a:rPr lang="en-US" altLang="en-US" dirty="0"/>
              <a:t>Sensor Integration </a:t>
            </a:r>
          </a:p>
          <a:p>
            <a:pPr eaLnBrk="1" hangingPunct="1">
              <a:defRPr/>
            </a:pPr>
            <a:r>
              <a:rPr lang="en-US" altLang="en-US" dirty="0"/>
              <a:t>ML for Decision Support Systems</a:t>
            </a:r>
          </a:p>
          <a:p>
            <a:pPr lvl="1">
              <a:defRPr/>
            </a:pPr>
            <a:r>
              <a:rPr lang="en-US" altLang="en-US" dirty="0"/>
              <a:t>Mining Public Data</a:t>
            </a:r>
          </a:p>
          <a:p>
            <a:pPr lvl="1">
              <a:defRPr/>
            </a:pPr>
            <a:r>
              <a:rPr lang="en-US" altLang="en-US" dirty="0"/>
              <a:t>Classification Predictive Models</a:t>
            </a:r>
          </a:p>
          <a:p>
            <a:pPr lvl="1">
              <a:defRPr/>
            </a:pPr>
            <a:r>
              <a:rPr lang="en-US" altLang="en-US" dirty="0"/>
              <a:t>Predicting Trends and </a:t>
            </a:r>
          </a:p>
          <a:p>
            <a:pPr>
              <a:defRPr/>
            </a:pPr>
            <a:r>
              <a:rPr lang="en-US" altLang="en-US" dirty="0"/>
              <a:t>Connecting</a:t>
            </a:r>
          </a:p>
          <a:p>
            <a:pPr lvl="1">
              <a:defRPr/>
            </a:pPr>
            <a:r>
              <a:rPr lang="en-US" altLang="en-US" dirty="0"/>
              <a:t>Infrastructure</a:t>
            </a:r>
          </a:p>
          <a:p>
            <a:pPr lvl="1">
              <a:defRPr/>
            </a:pPr>
            <a:r>
              <a:rPr lang="en-US" altLang="en-US" dirty="0"/>
              <a:t>Communications </a:t>
            </a:r>
          </a:p>
          <a:p>
            <a:pPr>
              <a:defRPr/>
            </a:pPr>
            <a:r>
              <a:rPr lang="en-US" altLang="en-US" dirty="0"/>
              <a:t>Funding Strategy</a:t>
            </a:r>
          </a:p>
          <a:p>
            <a:pPr>
              <a:defRPr/>
            </a:pPr>
            <a:r>
              <a:rPr lang="en-US" altLang="en-US" dirty="0"/>
              <a:t>Datasets</a:t>
            </a:r>
          </a:p>
          <a:p>
            <a:pPr>
              <a:defRPr/>
            </a:pPr>
            <a:r>
              <a:rPr lang="en-US" altLang="en-US" dirty="0"/>
              <a:t>Help other </a:t>
            </a:r>
            <a:r>
              <a:rPr lang="en-US" altLang="en-US" dirty="0" err="1"/>
              <a:t>agenciies</a:t>
            </a:r>
            <a:r>
              <a:rPr lang="en-US" altLang="en-US"/>
              <a:t> – FBI NIBBRS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"/>
            <a:ext cx="9144000" cy="82061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600" dirty="0"/>
              <a:t>            </a:t>
            </a:r>
            <a:r>
              <a:rPr lang="en-US" altLang="en-US" sz="3200" dirty="0"/>
              <a:t>FLIR Detection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FLIR has been providing such solutions to the government for the past 50 years, including the US Government </a:t>
            </a:r>
          </a:p>
          <a:p>
            <a:pPr>
              <a:defRPr/>
            </a:pPr>
            <a:r>
              <a:rPr lang="en-US" altLang="en-US" dirty="0"/>
              <a:t>We can programmatically access and control such devices with FLIR software libraries and drivers  </a:t>
            </a:r>
          </a:p>
          <a:p>
            <a:pPr>
              <a:defRPr/>
            </a:pPr>
            <a:r>
              <a:rPr lang="en-US" altLang="en-US" dirty="0"/>
              <a:t>We are extending FLIR capabilities with machine learning and streaming of their equipment signal over secure networks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16E323C-9131-436F-B657-B4CF983E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01" y="6561998"/>
            <a:ext cx="649845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FLIR (2019). Threat Detection.  https://www.flir.com/threat-detection/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08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712914" y="2158779"/>
              <a:ext cx="4392612" cy="75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C3 Thermal</a:t>
              </a:r>
            </a:p>
            <a:p>
              <a:pPr algn="ctr"/>
              <a:r>
                <a:rPr lang="en-US" sz="1600" dirty="0"/>
                <a:t>Discuss extension to FLIR detection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r>
              <a:rPr lang="en-US" altLang="en-US" dirty="0"/>
              <a:t>Smart connected devices are an integral aspect of Smart Cities</a:t>
            </a:r>
          </a:p>
          <a:p>
            <a:pPr lvl="1"/>
            <a:r>
              <a:rPr lang="en-US" altLang="en-US" dirty="0"/>
              <a:t>While many of the unique applications are currently uncertain many are being developed and applied </a:t>
            </a:r>
          </a:p>
          <a:p>
            <a:pPr lvl="1"/>
            <a:r>
              <a:rPr lang="en-US" altLang="en-US" dirty="0"/>
              <a:t>IoT smart connected devices are critical components </a:t>
            </a:r>
          </a:p>
          <a:p>
            <a:pPr lvl="1"/>
            <a:r>
              <a:rPr lang="en-US" altLang="en-US" dirty="0"/>
              <a:t>What is needed is a modular, extensible approach to developing new devices and incorporating them into Smart Cities</a:t>
            </a:r>
          </a:p>
          <a:p>
            <a:r>
              <a:rPr lang="en-US" altLang="en-US" dirty="0"/>
              <a:t>The FLIR equipment is one approach</a:t>
            </a:r>
          </a:p>
          <a:p>
            <a:r>
              <a:rPr lang="en-US" altLang="en-US" dirty="0"/>
              <a:t>Another is to work directly with low level sensors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25786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pPr algn="l"/>
            <a:r>
              <a:rPr lang="en-US" sz="3200" dirty="0"/>
              <a:t>            Custom Developed Sensor Systems</a:t>
            </a:r>
            <a:endParaRPr sz="32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59527" y="6425625"/>
            <a:ext cx="39485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 Maxim </a:t>
            </a:r>
            <a:r>
              <a:rPr lang="en-US" sz="900" dirty="0" err="1"/>
              <a:t>Iintegrated</a:t>
            </a:r>
            <a:r>
              <a:rPr lang="en-US" sz="900" dirty="0"/>
              <a:t> (2019) Datasheet.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r>
              <a:rPr lang="en-US" altLang="en-US" dirty="0"/>
              <a:t>The advantage of working directly with low level sensors</a:t>
            </a:r>
          </a:p>
          <a:p>
            <a:pPr lvl="1"/>
            <a:r>
              <a:rPr lang="en-US" altLang="en-US" dirty="0"/>
              <a:t>Flexibility in device feature set – not preconfigured by a manufacturer</a:t>
            </a:r>
          </a:p>
          <a:p>
            <a:pPr lvl="1"/>
            <a:r>
              <a:rPr lang="en-US" altLang="en-US" dirty="0"/>
              <a:t>Flexibility in form factor (</a:t>
            </a:r>
            <a:r>
              <a:rPr lang="en-US" altLang="en-US" sz="1800" dirty="0"/>
              <a:t>e.g. daisy chain 10 sensors 100m from microprocessor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I²C (Inter-Integrated Circuit) is serial computer bus invented in 1982 by Philips Semiconductor (now NXP Semiconductors) </a:t>
            </a:r>
          </a:p>
          <a:p>
            <a:r>
              <a:rPr lang="en-US" altLang="en-US" dirty="0"/>
              <a:t>It is widely used for attaching lower-speed peripheral ICs to microcontrollers in short-distance, intra-board communication</a:t>
            </a:r>
          </a:p>
          <a:p>
            <a:r>
              <a:rPr lang="en-US" altLang="en-US" dirty="0"/>
              <a:t>Many sensors use the I2C bus and drivers for these sensors can be written starting from a standard template for easy maintenance </a:t>
            </a:r>
          </a:p>
          <a:p>
            <a:r>
              <a:rPr lang="en-US" altLang="en-US" dirty="0"/>
              <a:t>We will demonstrate the Panasonic AMG8833 sensor as an example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25786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I2C Bus for Sensors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53930"/>
            <a:ext cx="5584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 dirty="0"/>
              <a:t> </a:t>
            </a:r>
            <a:r>
              <a:rPr lang="en-US" sz="900" dirty="0"/>
              <a:t>Miller, D. (2019) AMG8833 8x8 Thermal Camera Sensor. </a:t>
            </a:r>
            <a:r>
              <a:rPr lang="en-US" sz="900" dirty="0" err="1"/>
              <a:t>Adafruit</a:t>
            </a:r>
            <a:r>
              <a:rPr lang="en-US" sz="900" dirty="0"/>
              <a:t> Learning.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 Wikipedia. I2C. Wikipedia.org</a:t>
            </a: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25786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AMG88xx Sensor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60562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Miller, D. (2019) AMG8833 8x8 Thermal Camera Sensor. </a:t>
            </a:r>
            <a:r>
              <a:rPr lang="en-US" sz="900" dirty="0" err="1"/>
              <a:t>Adafruit</a:t>
            </a:r>
            <a:r>
              <a:rPr lang="en-US" sz="900" dirty="0"/>
              <a:t> Learning.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 Wikipedia. I2C. Wikipedia.org</a:t>
            </a:r>
          </a:p>
        </p:txBody>
      </p:sp>
      <p:sp>
        <p:nvSpPr>
          <p:cNvPr id="10" name="Rectangle 2074"/>
          <p:cNvSpPr>
            <a:spLocks noChangeArrowheads="1"/>
          </p:cNvSpPr>
          <p:nvPr/>
        </p:nvSpPr>
        <p:spPr bwMode="auto">
          <a:xfrm>
            <a:off x="1828800" y="1018325"/>
            <a:ext cx="5334000" cy="50292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050"/>
          <p:cNvSpPr txBox="1">
            <a:spLocks noChangeArrowheads="1"/>
          </p:cNvSpPr>
          <p:nvPr/>
        </p:nvSpPr>
        <p:spPr bwMode="auto">
          <a:xfrm>
            <a:off x="2133600" y="1246925"/>
            <a:ext cx="839788" cy="22860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/>
              <a:t>GPIO</a:t>
            </a:r>
          </a:p>
        </p:txBody>
      </p:sp>
      <p:sp>
        <p:nvSpPr>
          <p:cNvPr id="12" name="Text Box 2051"/>
          <p:cNvSpPr txBox="1">
            <a:spLocks noChangeArrowheads="1"/>
          </p:cNvSpPr>
          <p:nvPr/>
        </p:nvSpPr>
        <p:spPr bwMode="auto">
          <a:xfrm>
            <a:off x="2133600" y="3761525"/>
            <a:ext cx="806450" cy="485775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CPU</a:t>
            </a: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2057400" y="4675925"/>
            <a:ext cx="908050" cy="485775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RAM</a:t>
            </a:r>
          </a:p>
        </p:txBody>
      </p:sp>
      <p:sp>
        <p:nvSpPr>
          <p:cNvPr id="17" name="Text Box 2056"/>
          <p:cNvSpPr txBox="1">
            <a:spLocks noChangeArrowheads="1"/>
          </p:cNvSpPr>
          <p:nvPr/>
        </p:nvSpPr>
        <p:spPr bwMode="auto">
          <a:xfrm>
            <a:off x="4042267" y="3170969"/>
            <a:ext cx="1133645" cy="369332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I2C class</a:t>
            </a:r>
          </a:p>
        </p:txBody>
      </p:sp>
      <p:sp>
        <p:nvSpPr>
          <p:cNvPr id="18" name="Text Box 2057"/>
          <p:cNvSpPr txBox="1">
            <a:spLocks noChangeArrowheads="1"/>
          </p:cNvSpPr>
          <p:nvPr/>
        </p:nvSpPr>
        <p:spPr bwMode="auto">
          <a:xfrm>
            <a:off x="601868" y="2374327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Sensor</a:t>
            </a:r>
          </a:p>
        </p:txBody>
      </p:sp>
      <p:sp>
        <p:nvSpPr>
          <p:cNvPr id="19" name="Line 2059"/>
          <p:cNvSpPr>
            <a:spLocks noChangeShapeType="1"/>
          </p:cNvSpPr>
          <p:nvPr/>
        </p:nvSpPr>
        <p:spPr bwMode="auto">
          <a:xfrm>
            <a:off x="3352800" y="1551725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60"/>
          <p:cNvSpPr>
            <a:spLocks noChangeShapeType="1"/>
          </p:cNvSpPr>
          <p:nvPr/>
        </p:nvSpPr>
        <p:spPr bwMode="auto">
          <a:xfrm>
            <a:off x="3505200" y="1551725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61"/>
          <p:cNvSpPr>
            <a:spLocks noChangeShapeType="1"/>
          </p:cNvSpPr>
          <p:nvPr/>
        </p:nvSpPr>
        <p:spPr bwMode="auto">
          <a:xfrm>
            <a:off x="3657600" y="1551725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075"/>
          <p:cNvSpPr txBox="1">
            <a:spLocks noChangeArrowheads="1"/>
          </p:cNvSpPr>
          <p:nvPr/>
        </p:nvSpPr>
        <p:spPr bwMode="auto">
          <a:xfrm>
            <a:off x="3016117" y="1214659"/>
            <a:ext cx="97975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I2C bus</a:t>
            </a:r>
          </a:p>
        </p:txBody>
      </p:sp>
      <p:sp>
        <p:nvSpPr>
          <p:cNvPr id="32" name="Line 2078"/>
          <p:cNvSpPr>
            <a:spLocks noChangeShapeType="1"/>
          </p:cNvSpPr>
          <p:nvPr/>
        </p:nvSpPr>
        <p:spPr bwMode="auto">
          <a:xfrm>
            <a:off x="6525490" y="3304260"/>
            <a:ext cx="8649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85"/>
          <p:cNvSpPr>
            <a:spLocks noChangeShapeType="1"/>
          </p:cNvSpPr>
          <p:nvPr/>
        </p:nvSpPr>
        <p:spPr bwMode="auto">
          <a:xfrm flipH="1">
            <a:off x="3657600" y="3359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086"/>
          <p:cNvSpPr>
            <a:spLocks noChangeShapeType="1"/>
          </p:cNvSpPr>
          <p:nvPr/>
        </p:nvSpPr>
        <p:spPr bwMode="auto">
          <a:xfrm flipH="1">
            <a:off x="2971800" y="49807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087"/>
          <p:cNvSpPr>
            <a:spLocks noChangeShapeType="1"/>
          </p:cNvSpPr>
          <p:nvPr/>
        </p:nvSpPr>
        <p:spPr bwMode="auto">
          <a:xfrm flipH="1">
            <a:off x="2971800" y="39901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088"/>
          <p:cNvSpPr>
            <a:spLocks noChangeShapeType="1"/>
          </p:cNvSpPr>
          <p:nvPr/>
        </p:nvSpPr>
        <p:spPr bwMode="auto">
          <a:xfrm flipH="1">
            <a:off x="2971800" y="24661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085"/>
          <p:cNvSpPr>
            <a:spLocks noChangeShapeType="1"/>
          </p:cNvSpPr>
          <p:nvPr/>
        </p:nvSpPr>
        <p:spPr bwMode="auto">
          <a:xfrm flipH="1">
            <a:off x="1413164" y="2584329"/>
            <a:ext cx="7204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056"/>
          <p:cNvSpPr txBox="1">
            <a:spLocks noChangeArrowheads="1"/>
          </p:cNvSpPr>
          <p:nvPr/>
        </p:nvSpPr>
        <p:spPr bwMode="auto">
          <a:xfrm>
            <a:off x="7373620" y="3036514"/>
            <a:ext cx="1313180" cy="646331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Application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Program</a:t>
            </a:r>
          </a:p>
        </p:txBody>
      </p:sp>
      <p:sp>
        <p:nvSpPr>
          <p:cNvPr id="48" name="Text Box 2056"/>
          <p:cNvSpPr txBox="1">
            <a:spLocks noChangeArrowheads="1"/>
          </p:cNvSpPr>
          <p:nvPr/>
        </p:nvSpPr>
        <p:spPr bwMode="auto">
          <a:xfrm>
            <a:off x="5531758" y="3036509"/>
            <a:ext cx="1197764" cy="646331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AMG88xx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Driver</a:t>
            </a:r>
          </a:p>
        </p:txBody>
      </p:sp>
      <p:sp>
        <p:nvSpPr>
          <p:cNvPr id="49" name="Line 2088"/>
          <p:cNvSpPr>
            <a:spLocks noChangeShapeType="1"/>
          </p:cNvSpPr>
          <p:nvPr/>
        </p:nvSpPr>
        <p:spPr bwMode="auto">
          <a:xfrm flipH="1">
            <a:off x="5164613" y="3359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25786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AMG8833 Sensor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6056268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Byron, J. &amp; 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Hymel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(2018) I2C Tutorial.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</a:t>
            </a:r>
            <a:r>
              <a:rPr lang="x-none" sz="900"/>
              <a:t> </a:t>
            </a:r>
            <a:r>
              <a:rPr lang="en-US" sz="900" dirty="0"/>
              <a:t>Miller, D. (2019) AMG8833 8x8 Thermal Camera Sensor. </a:t>
            </a:r>
            <a:r>
              <a:rPr lang="en-US" sz="900" dirty="0" err="1"/>
              <a:t>Adafruit</a:t>
            </a:r>
            <a:r>
              <a:rPr lang="en-US" sz="900" dirty="0"/>
              <a:t> Learning.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 Wikipedia. I2C. Wikipedia.org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5" y="1281113"/>
            <a:ext cx="43624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2203045"/>
              <a:ext cx="4392612" cy="77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Panasonic AMG 8833 Chip</a:t>
              </a:r>
            </a:p>
            <a:p>
              <a:pPr algn="ctr"/>
              <a:r>
                <a:rPr lang="en-US" sz="1600" dirty="0"/>
                <a:t>Discuss Extension to other chips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Fusion is the merger of different sensor modalities resulting in an integrated system</a:t>
            </a:r>
          </a:p>
          <a:p>
            <a:pPr lvl="1">
              <a:defRPr/>
            </a:pPr>
            <a:r>
              <a:rPr lang="en-US" altLang="en-US" dirty="0"/>
              <a:t>One approach is fused sensor where single or multiple sensors are used to collect different sensor information, such as an </a:t>
            </a:r>
            <a:r>
              <a:rPr lang="en-US" altLang="en-US" dirty="0" err="1"/>
              <a:t>rgb</a:t>
            </a:r>
            <a:r>
              <a:rPr lang="en-US" altLang="en-US" dirty="0"/>
              <a:t> image and a thermal image.</a:t>
            </a:r>
          </a:p>
          <a:p>
            <a:pPr lvl="1">
              <a:defRPr/>
            </a:pPr>
            <a:r>
              <a:rPr lang="en-US" altLang="en-US" dirty="0"/>
              <a:t>A fused algorithm is used to create a single identification decision based on the results of those matrices. </a:t>
            </a:r>
          </a:p>
          <a:p>
            <a:pPr>
              <a:defRPr/>
            </a:pPr>
            <a:r>
              <a:rPr lang="en-US" altLang="en-US" dirty="0"/>
              <a:t>Fusion Categories</a:t>
            </a:r>
          </a:p>
          <a:p>
            <a:pPr lvl="1"/>
            <a:r>
              <a:rPr lang="en-US" altLang="en-US" dirty="0"/>
              <a:t>Feature extraction level  </a:t>
            </a:r>
          </a:p>
          <a:p>
            <a:pPr lvl="1"/>
            <a:r>
              <a:rPr lang="en-US" altLang="en-US" dirty="0"/>
              <a:t>Matching score level  </a:t>
            </a:r>
          </a:p>
          <a:p>
            <a:pPr lvl="1"/>
            <a:r>
              <a:rPr lang="en-US" altLang="en-US" dirty="0"/>
              <a:t>Decision level 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Sensor Fusion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987018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Newman, R.  (2010).</a:t>
            </a:r>
            <a:r>
              <a:rPr lang="en-US" sz="900" dirty="0"/>
              <a:t> </a:t>
            </a:r>
            <a:r>
              <a:rPr lang="en-US" sz="900" i="1" dirty="0"/>
              <a:t>Security and Access Control Using Biometric Technologies, 1st Edition. </a:t>
            </a:r>
            <a:r>
              <a:rPr lang="en-US" sz="900" i="1" dirty="0" err="1"/>
              <a:t>Cengage</a:t>
            </a:r>
            <a:r>
              <a:rPr lang="en-US" sz="900" dirty="0"/>
              <a:t>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r>
              <a:rPr lang="en-US" dirty="0"/>
              <a:t>We are investigating how to leverage multiple sensors to improve recognition, improving the precision of classification and identification </a:t>
            </a:r>
          </a:p>
          <a:p>
            <a:r>
              <a:rPr lang="en-US" dirty="0"/>
              <a:t>With fusion there is a potential to improve classification performance. </a:t>
            </a:r>
          </a:p>
          <a:p>
            <a:r>
              <a:rPr lang="en-US" dirty="0"/>
              <a:t>If we have three models,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one if 33% reliable all is not necessarily lost.  </a:t>
            </a:r>
          </a:p>
          <a:p>
            <a:r>
              <a:rPr lang="en-US" dirty="0"/>
              <a:t>At the extreme, if their errors are disjoint so they are not shared by the other models we get a 100% reliable system w/ voting.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Sensor Fusion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987018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Newman, R.  (2010).</a:t>
            </a:r>
            <a:r>
              <a:rPr lang="en-US" sz="900" dirty="0"/>
              <a:t> </a:t>
            </a:r>
            <a:r>
              <a:rPr lang="en-US" sz="900" i="1" dirty="0"/>
              <a:t>Security and Access Control Using Biometric Technologies, 1st Edition. </a:t>
            </a:r>
            <a:r>
              <a:rPr lang="en-US" sz="900" i="1" dirty="0" err="1"/>
              <a:t>Cengage</a:t>
            </a:r>
            <a:r>
              <a:rPr lang="en-US" sz="900" dirty="0"/>
              <a:t>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r>
              <a:rPr lang="en-US" dirty="0"/>
              <a:t>The reliability goes down corresponding to the extent of overlap in incorrect answers. </a:t>
            </a:r>
          </a:p>
          <a:p>
            <a:r>
              <a:rPr lang="en-US" dirty="0"/>
              <a:t>The necessary diversity for separate models to work better together is that the models lack coincident failure. </a:t>
            </a:r>
          </a:p>
          <a:p>
            <a:r>
              <a:rPr lang="en-US" dirty="0"/>
              <a:t>The advantage of diversity is lost as the extent of common failure goes up.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Sensor Fusion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987018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Newman, R.  (2010).</a:t>
            </a:r>
            <a:r>
              <a:rPr lang="en-US" sz="900" dirty="0"/>
              <a:t> </a:t>
            </a:r>
            <a:r>
              <a:rPr lang="en-US" sz="900" i="1" dirty="0"/>
              <a:t>Security and Access Control Using Biometric Technologies, 1st Edition. </a:t>
            </a:r>
            <a:r>
              <a:rPr lang="en-US" sz="900" i="1" dirty="0" err="1"/>
              <a:t>Cengage</a:t>
            </a:r>
            <a:r>
              <a:rPr lang="en-US" sz="900" dirty="0"/>
              <a:t>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Smart Cities Background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37404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Requirements for smart cities and dense urban warfare shape the direction of our development</a:t>
            </a:r>
          </a:p>
          <a:p>
            <a:pPr eaLnBrk="1" hangingPunct="1">
              <a:defRPr/>
            </a:pPr>
            <a:r>
              <a:rPr lang="en-US" altLang="en-US" dirty="0"/>
              <a:t>We use an open source approach too the extent possible as evidence of following standard practice</a:t>
            </a:r>
          </a:p>
          <a:p>
            <a:pPr>
              <a:defRPr/>
            </a:pPr>
            <a:r>
              <a:rPr lang="en-US" dirty="0"/>
              <a:t>Smart cities are connected cities and use technology to connect components across the city</a:t>
            </a:r>
          </a:p>
          <a:p>
            <a:pPr>
              <a:defRPr/>
            </a:pPr>
            <a:r>
              <a:rPr lang="en-US" dirty="0"/>
              <a:t>Open data is the key to a smart city.</a:t>
            </a:r>
          </a:p>
          <a:p>
            <a:pPr>
              <a:defRPr/>
            </a:pPr>
            <a:r>
              <a:rPr lang="en-US" dirty="0"/>
              <a:t>Data from all segments is analyzed, and patterns are derived from the collected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240934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Maddox, T. </a:t>
            </a:r>
            <a:r>
              <a:rPr lang="x-none" sz="900"/>
              <a:t> (</a:t>
            </a:r>
            <a:r>
              <a:rPr lang="en-US" sz="900" dirty="0"/>
              <a:t>2016</a:t>
            </a:r>
            <a:r>
              <a:rPr lang="x-none" sz="900"/>
              <a:t>). </a:t>
            </a:r>
            <a:r>
              <a:rPr lang="fr-FR" sz="900" dirty="0"/>
              <a:t>Smart cites: 6 essential technologies. </a:t>
            </a:r>
            <a:r>
              <a:rPr lang="en-US" sz="900" dirty="0"/>
              <a:t>Innovation.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1219200"/>
          </a:xfrm>
        </p:spPr>
        <p:txBody>
          <a:bodyPr/>
          <a:lstStyle/>
          <a:p>
            <a:r>
              <a:rPr lang="en-US" dirty="0"/>
              <a:t>Here is a diagram of the effect, with overlapping errors.  The area in red will still be an error - it is the overlap of the three models, i.e. where they share the same error.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Sensor Fusion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987018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</a:t>
            </a:r>
            <a:r>
              <a:rPr lang="en-US" sz="900" dirty="0" err="1">
                <a:effectLst/>
              </a:rPr>
              <a:t>Patridge</a:t>
            </a:r>
            <a:r>
              <a:rPr lang="en-US" sz="900" dirty="0">
                <a:effectLst/>
              </a:rPr>
              <a:t>, D.  (2013).</a:t>
            </a:r>
            <a:r>
              <a:rPr lang="en-US" sz="900" dirty="0"/>
              <a:t> </a:t>
            </a:r>
            <a:r>
              <a:rPr lang="en-US" sz="900" i="1" dirty="0"/>
              <a:t>Artificial Intelligence and Software Engineering: Understanding the Promise of the Future 1st Edition,</a:t>
            </a:r>
            <a:r>
              <a:rPr lang="en-US" sz="900" dirty="0"/>
              <a:t>. </a:t>
            </a:r>
            <a:r>
              <a:rPr lang="en-US" sz="900" dirty="0" err="1"/>
              <a:t>Routledge</a:t>
            </a:r>
            <a:r>
              <a:rPr lang="en-US" sz="900" dirty="0"/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10" name="Picture 9" descr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64975" y="2743200"/>
            <a:ext cx="4743643" cy="32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1219200"/>
          </a:xfrm>
        </p:spPr>
        <p:txBody>
          <a:bodyPr/>
          <a:lstStyle/>
          <a:p>
            <a:r>
              <a:rPr lang="en-US" dirty="0"/>
              <a:t>Here is an extreme example with disjoint error, so a majority voting scheme will yield the correct answer 100% of the time. 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Sensor Fusion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987018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</a:t>
            </a:r>
            <a:r>
              <a:rPr lang="en-US" sz="900" dirty="0" err="1">
                <a:effectLst/>
              </a:rPr>
              <a:t>Patridge</a:t>
            </a:r>
            <a:r>
              <a:rPr lang="en-US" sz="900" dirty="0">
                <a:effectLst/>
              </a:rPr>
              <a:t>, D.  (2013).</a:t>
            </a:r>
            <a:r>
              <a:rPr lang="en-US" sz="900" dirty="0"/>
              <a:t> </a:t>
            </a:r>
            <a:r>
              <a:rPr lang="en-US" sz="900" i="1" dirty="0"/>
              <a:t>Artificial Intelligence and Software Engineering: Understanding the Promise of the Future 1st Edition,</a:t>
            </a:r>
            <a:r>
              <a:rPr lang="en-US" sz="900" dirty="0"/>
              <a:t>. </a:t>
            </a:r>
            <a:r>
              <a:rPr lang="en-US" sz="900"/>
              <a:t>Routledge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11" name="Picture 10" descr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1382" y="2360272"/>
            <a:ext cx="6262254" cy="36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1219200"/>
          </a:xfrm>
        </p:spPr>
        <p:txBody>
          <a:bodyPr/>
          <a:lstStyle/>
          <a:p>
            <a:r>
              <a:rPr lang="en-US" dirty="0"/>
              <a:t>Here is the other extreme of completely coincident error. In this example the 67% error rate still holds (33% precision above).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Sensor Fusion</a:t>
            </a:r>
            <a:endParaRPr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987018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</a:t>
            </a:r>
            <a:r>
              <a:rPr lang="en-US" sz="900" dirty="0" err="1">
                <a:effectLst/>
              </a:rPr>
              <a:t>Patridge</a:t>
            </a:r>
            <a:r>
              <a:rPr lang="en-US" sz="900" dirty="0">
                <a:effectLst/>
              </a:rPr>
              <a:t>, D.  (2013).</a:t>
            </a:r>
            <a:r>
              <a:rPr lang="en-US" sz="900" dirty="0"/>
              <a:t> </a:t>
            </a:r>
            <a:r>
              <a:rPr lang="en-US" sz="900" i="1" dirty="0"/>
              <a:t>Artificial Intelligence and Software Engineering: Understanding the Promise of the Future 1st Edition,</a:t>
            </a:r>
            <a:r>
              <a:rPr lang="en-US" sz="900" dirty="0"/>
              <a:t>. </a:t>
            </a:r>
            <a:r>
              <a:rPr lang="en-US" sz="900"/>
              <a:t>Routledge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10" name="Picture 9" descr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574897"/>
            <a:ext cx="6553199" cy="31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378036"/>
          </a:xfrm>
        </p:spPr>
        <p:txBody>
          <a:bodyPr/>
          <a:lstStyle/>
          <a:p>
            <a:r>
              <a:rPr lang="en-US" dirty="0"/>
              <a:t>Test different types of cameras</a:t>
            </a:r>
          </a:p>
          <a:p>
            <a:r>
              <a:rPr lang="en-US" dirty="0"/>
              <a:t>Vary the following attributes:</a:t>
            </a:r>
          </a:p>
          <a:p>
            <a:pPr lvl="1"/>
            <a:r>
              <a:rPr lang="en-US" dirty="0"/>
              <a:t>Lighting: frontal lighting, side lighting, back lighting, frontal hard (single source - usually with shadows) and frontal soft (multiple light sources to reduce or eliminate shadowing) </a:t>
            </a:r>
          </a:p>
          <a:p>
            <a:pPr lvl="1"/>
            <a:r>
              <a:rPr lang="en-US" dirty="0"/>
              <a:t>Angles: high angle, eye level, low angle, oblique (30, 45, 60 and 90 degrees)</a:t>
            </a:r>
          </a:p>
          <a:p>
            <a:pPr lvl="1"/>
            <a:r>
              <a:rPr lang="en-US" dirty="0"/>
              <a:t>Distance: long shot (full shot so pedestrian model), medium shot (torso), </a:t>
            </a:r>
            <a:r>
              <a:rPr lang="en-US" dirty="0" err="1"/>
              <a:t>closeup</a:t>
            </a:r>
            <a:r>
              <a:rPr lang="en-US" dirty="0"/>
              <a:t> (face, profile)</a:t>
            </a:r>
          </a:p>
          <a:p>
            <a:pPr lvl="1"/>
            <a:r>
              <a:rPr lang="en-US" dirty="0"/>
              <a:t>Using decision models of pedestrian, torso, front face, profile.</a:t>
            </a:r>
            <a:br>
              <a:rPr lang="en-US" dirty="0"/>
            </a:br>
            <a:r>
              <a:rPr lang="en-US" dirty="0"/>
              <a:t>  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Other Research to Improve Results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378036"/>
          </a:xfrm>
        </p:spPr>
        <p:txBody>
          <a:bodyPr/>
          <a:lstStyle/>
          <a:p>
            <a:r>
              <a:rPr lang="en-US" dirty="0"/>
              <a:t>Privacy Definition</a:t>
            </a:r>
          </a:p>
          <a:p>
            <a:pPr lvl="1"/>
            <a:r>
              <a:rPr lang="en-US" dirty="0"/>
              <a:t>Right of individuals or groups to protect themselves and personal information from unauthorized access</a:t>
            </a:r>
          </a:p>
          <a:p>
            <a:r>
              <a:rPr lang="en-US" dirty="0"/>
              <a:t>Categories of privacy:</a:t>
            </a:r>
          </a:p>
          <a:p>
            <a:pPr lvl="1"/>
            <a:r>
              <a:rPr lang="en-US" dirty="0"/>
              <a:t>Financial</a:t>
            </a:r>
          </a:p>
          <a:p>
            <a:pPr lvl="1"/>
            <a:r>
              <a:rPr lang="en-US" dirty="0"/>
              <a:t>Informational </a:t>
            </a:r>
          </a:p>
          <a:p>
            <a:pPr lvl="1"/>
            <a:r>
              <a:rPr lang="en-US" dirty="0"/>
              <a:t>Internet </a:t>
            </a:r>
          </a:p>
          <a:p>
            <a:pPr lvl="1"/>
            <a:r>
              <a:rPr lang="en-US" dirty="0"/>
              <a:t>Medical </a:t>
            </a:r>
          </a:p>
          <a:p>
            <a:pPr lvl="1"/>
            <a:r>
              <a:rPr lang="en-US" dirty="0"/>
              <a:t>Workplace</a:t>
            </a:r>
            <a:endParaRPr lang="en-US" altLang="en-US"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Privacy Concerns</a:t>
            </a:r>
            <a:endParaRPr sz="32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3D97D47-6F88-46D0-8BEE-41BDC252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1929"/>
            <a:ext cx="8007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</a:t>
            </a:r>
            <a:r>
              <a:rPr lang="en-US" sz="900" dirty="0"/>
              <a:t>Security and Access Control Using Biometric Technologies, 1st Edition, Robert Newman, ISBN-13: 978-1-4354-4105-7</a:t>
            </a:r>
          </a:p>
          <a:p>
            <a:r>
              <a:rPr lang="en-US" sz="900" dirty="0"/>
              <a:t>[2] Principles of Information Security, 6th Edition, by Whitman and </a:t>
            </a:r>
            <a:r>
              <a:rPr lang="en-US" sz="900" dirty="0" err="1"/>
              <a:t>Mattord</a:t>
            </a:r>
            <a:r>
              <a:rPr lang="en-US" sz="900" dirty="0"/>
              <a:t>.  Stamford, CT. Cengage Learning; March 13, 2017. ISBN-13: 978-1337102063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378036"/>
          </a:xfrm>
        </p:spPr>
        <p:txBody>
          <a:bodyPr/>
          <a:lstStyle/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Potential for misuse</a:t>
            </a:r>
          </a:p>
          <a:p>
            <a:pPr lvl="1"/>
            <a:r>
              <a:rPr lang="en-US" dirty="0"/>
              <a:t>When do risks outweigh benefits</a:t>
            </a:r>
          </a:p>
          <a:p>
            <a:pPr lvl="1"/>
            <a:r>
              <a:rPr lang="en-US" dirty="0"/>
              <a:t>Information aggregation</a:t>
            </a:r>
          </a:p>
          <a:p>
            <a:pPr lvl="1"/>
            <a:r>
              <a:rPr lang="en-US" dirty="0"/>
              <a:t>What statutes govern privacy</a:t>
            </a:r>
          </a:p>
          <a:p>
            <a:pPr lvl="1"/>
            <a:r>
              <a:rPr lang="en-US" dirty="0"/>
              <a:t>Surveillance</a:t>
            </a:r>
          </a:p>
          <a:p>
            <a:pPr lvl="1"/>
            <a:r>
              <a:rPr lang="en-US" dirty="0"/>
              <a:t>Voluntary or involuntary capture.  </a:t>
            </a:r>
          </a:p>
          <a:p>
            <a:pPr lvl="1"/>
            <a:r>
              <a:rPr lang="en-US" dirty="0"/>
              <a:t>Databases </a:t>
            </a:r>
          </a:p>
          <a:p>
            <a:pPr lvl="1"/>
            <a:r>
              <a:rPr lang="en-US" dirty="0"/>
              <a:t>Linking </a:t>
            </a:r>
          </a:p>
          <a:p>
            <a:pPr lvl="1"/>
            <a:r>
              <a:rPr lang="en-US" dirty="0"/>
              <a:t>Tracking</a:t>
            </a:r>
          </a:p>
          <a:p>
            <a:r>
              <a:rPr lang="en-US" dirty="0"/>
              <a:t>Necessary protections </a:t>
            </a:r>
          </a:p>
          <a:p>
            <a:pPr lvl="1"/>
            <a:endParaRPr lang="en-US" altLang="en-US"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Privacy Concerns</a:t>
            </a:r>
            <a:endParaRPr sz="32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3D97D47-6F88-46D0-8BEE-41BDC252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1929"/>
            <a:ext cx="8007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</a:t>
            </a:r>
            <a:r>
              <a:rPr lang="en-US" sz="900" dirty="0"/>
              <a:t>Security and Access Control Using Biometric Technologies, 1st Edition, Robert Newman, ISBN-13: 978-1-4354-4105-7</a:t>
            </a:r>
          </a:p>
          <a:p>
            <a:r>
              <a:rPr lang="en-US" sz="900" dirty="0"/>
              <a:t>[2] Principles of Information Security, 6th Edition, by Whitman and </a:t>
            </a:r>
            <a:r>
              <a:rPr lang="en-US" sz="900" dirty="0" err="1"/>
              <a:t>Mattord</a:t>
            </a:r>
            <a:r>
              <a:rPr lang="en-US" sz="900" dirty="0"/>
              <a:t>.  Stamford, CT. Cengage Learning; March 13, 2017. ISBN-13: 978-1337102063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78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378036"/>
          </a:xfrm>
        </p:spPr>
        <p:txBody>
          <a:bodyPr/>
          <a:lstStyle/>
          <a:p>
            <a:r>
              <a:rPr lang="en-US" dirty="0"/>
              <a:t>Federal Law</a:t>
            </a:r>
          </a:p>
          <a:p>
            <a:pPr lvl="1"/>
            <a:r>
              <a:rPr lang="en-US" dirty="0"/>
              <a:t>The Federal Privacy Act of 1974 </a:t>
            </a:r>
          </a:p>
          <a:p>
            <a:pPr lvl="1"/>
            <a:r>
              <a:rPr lang="en-US" dirty="0"/>
              <a:t>The Electronic Communications Privacy Act of 1986 </a:t>
            </a:r>
          </a:p>
          <a:p>
            <a:pPr lvl="1"/>
            <a:r>
              <a:rPr lang="en-US" dirty="0"/>
              <a:t>Computer Fraud and Abuse Act of 1986 (CFA Act)</a:t>
            </a:r>
          </a:p>
          <a:p>
            <a:pPr lvl="1"/>
            <a:r>
              <a:rPr lang="en-US" dirty="0"/>
              <a:t>National Information Infrastructure Protection Act of 1996 </a:t>
            </a:r>
          </a:p>
          <a:p>
            <a:pPr lvl="1"/>
            <a:r>
              <a:rPr lang="en-US" dirty="0"/>
              <a:t>USA PATRIOT Act of 2001</a:t>
            </a:r>
          </a:p>
          <a:p>
            <a:pPr lvl="1"/>
            <a:r>
              <a:rPr lang="en-US" dirty="0"/>
              <a:t>USA PATRIOT Improvement and Reauthorization Act(2006)</a:t>
            </a:r>
          </a:p>
          <a:p>
            <a:pPr lvl="1"/>
            <a:r>
              <a:rPr lang="en-US" dirty="0"/>
              <a:t>The PATRIOT Sunset Extension Act of 2011  </a:t>
            </a:r>
          </a:p>
          <a:p>
            <a:endParaRPr lang="en-US" dirty="0"/>
          </a:p>
          <a:p>
            <a:pPr lvl="1"/>
            <a:endParaRPr lang="en-US" altLang="en-US"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Privacy Concerns</a:t>
            </a:r>
            <a:endParaRPr sz="32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3D97D47-6F88-46D0-8BEE-41BDC252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1929"/>
            <a:ext cx="8007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[1] </a:t>
            </a:r>
            <a:r>
              <a:rPr lang="en-US" sz="900" dirty="0"/>
              <a:t>Security and Access Control Using Biometric Technologies, 1st Edition, Robert Newman, ISBN-13: 978-1-4354-4105-7</a:t>
            </a:r>
          </a:p>
          <a:p>
            <a:r>
              <a:rPr lang="en-US" sz="900" dirty="0"/>
              <a:t>[2] Principles of Information Security, 6th Edition, by Whitman and </a:t>
            </a:r>
            <a:r>
              <a:rPr lang="en-US" sz="900" dirty="0" err="1"/>
              <a:t>Mattord</a:t>
            </a:r>
            <a:r>
              <a:rPr lang="en-US" sz="900" dirty="0"/>
              <a:t>.  Stamford, CT. Cengage Learning; March 13, 2017. ISBN-13: 978-1337102063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334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Smart city 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Sense Making tool for open source intelligence: social media, survey, geospatial, general Web, semantic Web, dark Web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76003" y="2"/>
            <a:ext cx="8467997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Background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Smart City Dash </a:t>
            </a:r>
            <a:r>
              <a:rPr lang="en-US" altLang="en-US" dirty="0"/>
              <a:t>is a software tool to data mine, analyze and prepare tactical predictions for operators for planning their action </a:t>
            </a:r>
          </a:p>
          <a:p>
            <a:pPr lvl="1">
              <a:defRPr/>
            </a:pPr>
            <a:r>
              <a:rPr lang="en-US" altLang="en-US" dirty="0"/>
              <a:t>Textual Analytics, Sentiment Analytics, Geospatial Analytics, Risk Terrain Mapping, Probability Grid Method</a:t>
            </a:r>
          </a:p>
          <a:p>
            <a:pPr lvl="2">
              <a:defRPr/>
            </a:pPr>
            <a:r>
              <a:rPr lang="en-US" dirty="0"/>
              <a:t>Areas of operation have geographic, psychographic and demographic attributes</a:t>
            </a:r>
          </a:p>
          <a:p>
            <a:pPr lvl="2">
              <a:defRPr/>
            </a:pPr>
            <a:r>
              <a:rPr lang="en-US" dirty="0"/>
              <a:t>Descriptive and predictive analytics can compare incidents with coincident real-world characteristics</a:t>
            </a:r>
          </a:p>
          <a:p>
            <a:pPr lvl="2">
              <a:defRPr/>
            </a:pPr>
            <a:r>
              <a:rPr lang="en-US" dirty="0"/>
              <a:t>The multiple dimensions of these characteristics mean that multiple models can be derived</a:t>
            </a:r>
          </a:p>
          <a:p>
            <a:pPr lvl="1">
              <a:defRPr/>
            </a:pPr>
            <a:r>
              <a:rPr lang="en-US" dirty="0"/>
              <a:t>Strategies can be tailored to a specific context</a:t>
            </a:r>
            <a:endParaRPr lang="en-US" altLang="en-US" dirty="0"/>
          </a:p>
        </p:txBody>
      </p:sp>
      <p:sp>
        <p:nvSpPr>
          <p:cNvPr id="7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6583876-952E-4817-AC97-F4611612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366241" y="5991670"/>
            <a:ext cx="1513703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58745" y="2968267"/>
            <a:ext cx="160637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City Dash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30219" y="3660245"/>
            <a:ext cx="47925" cy="232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78108" y="3656124"/>
            <a:ext cx="18351" cy="233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73391" y="3668478"/>
            <a:ext cx="2037" cy="230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3135607" y="4146675"/>
            <a:ext cx="123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</a:t>
            </a:r>
            <a:r>
              <a:rPr lang="en-US" sz="900" dirty="0"/>
              <a:t>ocial Media Data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388383" y="4039099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General Web Data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485741" y="4170670"/>
            <a:ext cx="1416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Commercial Sites Data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49739" y="3664362"/>
            <a:ext cx="7944" cy="231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766775" y="4119957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Dark Web Data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675048" y="3651772"/>
            <a:ext cx="17783" cy="233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3967703" y="4322146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Query Results Sets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6216" y="906920"/>
            <a:ext cx="685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Social Media</a:t>
            </a:r>
          </a:p>
        </p:txBody>
      </p:sp>
      <p:cxnSp>
        <p:nvCxnSpPr>
          <p:cNvPr id="25" name="Elbow Connector 24"/>
          <p:cNvCxnSpPr>
            <a:stCxn id="21" idx="2"/>
          </p:cNvCxnSpPr>
          <p:nvPr/>
        </p:nvCxnSpPr>
        <p:spPr>
          <a:xfrm rot="16200000" flipH="1">
            <a:off x="1660097" y="1200339"/>
            <a:ext cx="1294878" cy="2536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382018" y="1364125"/>
            <a:ext cx="2507448" cy="1608379"/>
          </a:xfrm>
          <a:prstGeom prst="bentConnector3">
            <a:avLst>
              <a:gd name="adj1" fmla="val 8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09470" y="1190848"/>
            <a:ext cx="16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Situational Awareness Enactment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7898" y="2607124"/>
            <a:ext cx="23508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ID, demographics, location, sentiment analysis, influence, lexical analysis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03638" y="4772353"/>
            <a:ext cx="71051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General Web</a:t>
            </a:r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 rot="10800000" flipV="1">
            <a:off x="1658894" y="3599520"/>
            <a:ext cx="1897469" cy="117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64986" y="3688139"/>
            <a:ext cx="166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Sense Making Enactment</a:t>
            </a:r>
          </a:p>
        </p:txBody>
      </p:sp>
      <p:cxnSp>
        <p:nvCxnSpPr>
          <p:cNvPr id="44" name="Straight Connector 43"/>
          <p:cNvCxnSpPr>
            <a:stCxn id="32" idx="3"/>
          </p:cNvCxnSpPr>
          <p:nvPr/>
        </p:nvCxnSpPr>
        <p:spPr>
          <a:xfrm flipV="1">
            <a:off x="2014151" y="5191223"/>
            <a:ext cx="1600995" cy="3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15145" y="3690961"/>
            <a:ext cx="8387" cy="14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23948" y="4736611"/>
            <a:ext cx="16681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Sentiment analysis, lexical analysis, summarizations, n-grams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3112" y="562805"/>
            <a:ext cx="6858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Dark Web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3389181" y="2161559"/>
            <a:ext cx="1299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Mapping Enactment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096271" y="1477205"/>
            <a:ext cx="14153" cy="145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3646665" y="1829296"/>
            <a:ext cx="18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IP </a:t>
            </a:r>
            <a:r>
              <a:rPr lang="en-US" sz="900" dirty="0" err="1"/>
              <a:t>addr</a:t>
            </a:r>
            <a:r>
              <a:rPr lang="en-US" sz="900" dirty="0"/>
              <a:t>, sentiment, lexical analysis, summarization, n-gram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62744" y="1481329"/>
            <a:ext cx="40160" cy="14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81084" y="618478"/>
            <a:ext cx="685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Local </a:t>
            </a:r>
            <a:r>
              <a:rPr lang="en-US" sz="1100" dirty="0" err="1">
                <a:solidFill>
                  <a:schemeClr val="tx1"/>
                </a:solidFill>
              </a:rPr>
              <a:t>Mgmt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849154" y="1074073"/>
            <a:ext cx="0" cy="18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59383" y="1074073"/>
            <a:ext cx="232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45380" y="883487"/>
            <a:ext cx="1503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Actionable intelligence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344603" y="2807882"/>
            <a:ext cx="685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Staff Analyst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 flipH="1">
            <a:off x="5165125" y="3038546"/>
            <a:ext cx="317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39555" y="2795883"/>
            <a:ext cx="1129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Sense Making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171313" y="3142517"/>
            <a:ext cx="297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21891" y="3092934"/>
            <a:ext cx="322271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Attributed significance: operational and meme, Sentiment analysis, lexical analysis, </a:t>
            </a:r>
            <a:r>
              <a:rPr lang="en-US" sz="900" dirty="0" err="1"/>
              <a:t>autosummarization</a:t>
            </a:r>
            <a:r>
              <a:rPr lang="en-US" sz="900" dirty="0"/>
              <a:t>, n-grams</a:t>
            </a:r>
          </a:p>
          <a:p>
            <a:endParaRPr lang="en-US" sz="11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190907" y="3556205"/>
            <a:ext cx="297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78632" y="3590915"/>
            <a:ext cx="278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Topologies of potential surprise: cause maps, differentiating scenery , concept exploration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171313" y="3564813"/>
            <a:ext cx="790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98131" y="1116367"/>
            <a:ext cx="16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Tactical Situational Awareness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C1008E-042A-4634-A5E1-8C77F0922A82}"/>
              </a:ext>
            </a:extLst>
          </p:cNvPr>
          <p:cNvSpPr/>
          <p:nvPr/>
        </p:nvSpPr>
        <p:spPr>
          <a:xfrm>
            <a:off x="5048794" y="6143197"/>
            <a:ext cx="762714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External Intel Sources</a:t>
            </a:r>
          </a:p>
        </p:txBody>
      </p:sp>
      <p:cxnSp>
        <p:nvCxnSpPr>
          <p:cNvPr id="70" name="Shape 69"/>
          <p:cNvCxnSpPr/>
          <p:nvPr/>
        </p:nvCxnSpPr>
        <p:spPr>
          <a:xfrm rot="16200000" flipV="1">
            <a:off x="4194636" y="4509262"/>
            <a:ext cx="2452237" cy="763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4908119" y="5166265"/>
            <a:ext cx="27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Targeted insurgents thru overt/covert means, Crime, disorder, insurgent hotspot data, Linked series of incidents, crimes, Potential preventative measures </a:t>
            </a:r>
          </a:p>
        </p:txBody>
      </p:sp>
      <p:cxnSp>
        <p:nvCxnSpPr>
          <p:cNvPr id="101" name="Elbow Connector 100"/>
          <p:cNvCxnSpPr/>
          <p:nvPr/>
        </p:nvCxnSpPr>
        <p:spPr>
          <a:xfrm rot="16200000" flipH="1">
            <a:off x="3718016" y="4838858"/>
            <a:ext cx="2508069" cy="186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4442023" y="5414508"/>
            <a:ext cx="1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Local  Data</a:t>
            </a:r>
          </a:p>
        </p:txBody>
      </p:sp>
      <p:cxnSp>
        <p:nvCxnSpPr>
          <p:cNvPr id="110" name="Straight Connector 109"/>
          <p:cNvCxnSpPr>
            <a:cxnSpLocks/>
            <a:stCxn id="55" idx="2"/>
          </p:cNvCxnSpPr>
          <p:nvPr/>
        </p:nvCxnSpPr>
        <p:spPr>
          <a:xfrm>
            <a:off x="7523984" y="1532878"/>
            <a:ext cx="0" cy="72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976949" y="2227920"/>
            <a:ext cx="1" cy="75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976948" y="2240983"/>
            <a:ext cx="2537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405520" y="1988473"/>
            <a:ext cx="1819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data, operational status</a:t>
            </a:r>
          </a:p>
        </p:txBody>
      </p:sp>
      <p:sp>
        <p:nvSpPr>
          <p:cNvPr id="56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Smart Cities Background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3873623"/>
          </a:xfrm>
        </p:spPr>
        <p:txBody>
          <a:bodyPr/>
          <a:lstStyle/>
          <a:p>
            <a:r>
              <a:rPr lang="en-US" dirty="0"/>
              <a:t>McKinsey Projects the smart city industry to be a $400 billion market by 2020, with 600 cities worldwide.</a:t>
            </a:r>
          </a:p>
          <a:p>
            <a:r>
              <a:rPr lang="en-US" dirty="0"/>
              <a:t>Data collection and analysis is a key component of a smart city in order to provide predictive analytics.</a:t>
            </a:r>
          </a:p>
          <a:p>
            <a:pPr eaLnBrk="1" hangingPunct="1">
              <a:defRPr/>
            </a:pPr>
            <a:r>
              <a:rPr lang="en-US" dirty="0"/>
              <a:t>City of Barcelona at the cutting edge of using digital devices and the Internet of Things to improve municipal operations</a:t>
            </a:r>
          </a:p>
          <a:p>
            <a:pPr eaLnBrk="1" hangingPunct="1">
              <a:defRPr/>
            </a:pPr>
            <a:r>
              <a:rPr lang="en-US" dirty="0"/>
              <a:t>Smart city as a platform</a:t>
            </a:r>
          </a:p>
          <a:p>
            <a:pPr>
              <a:defRPr/>
            </a:pPr>
            <a:r>
              <a:rPr lang="en-US" dirty="0"/>
              <a:t>Goal: create an open-source sensor network, standards based, connected to a computing platform managed by the city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805055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Maddox, T. </a:t>
            </a:r>
            <a:r>
              <a:rPr lang="x-none" sz="900"/>
              <a:t> (</a:t>
            </a:r>
            <a:r>
              <a:rPr lang="en-US" sz="900" dirty="0"/>
              <a:t>2016</a:t>
            </a:r>
            <a:r>
              <a:rPr lang="x-none" sz="900"/>
              <a:t>). </a:t>
            </a:r>
            <a:r>
              <a:rPr lang="fr-FR" sz="900" dirty="0"/>
              <a:t>Smart cites: 6 essential technologies. </a:t>
            </a:r>
            <a:r>
              <a:rPr lang="en-US" sz="900" dirty="0"/>
              <a:t>Innovation - </a:t>
            </a:r>
            <a:r>
              <a:rPr lang="en-US" sz="900" dirty="0" err="1"/>
              <a:t>TechRepublic</a:t>
            </a:r>
            <a:r>
              <a:rPr lang="en-US" sz="900" dirty="0"/>
              <a:t>. </a:t>
            </a:r>
          </a:p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</a:t>
            </a:r>
            <a:r>
              <a:rPr lang="en-US" sz="900" dirty="0" err="1"/>
              <a:t>Loffreda</a:t>
            </a:r>
            <a:r>
              <a:rPr lang="en-US" sz="900" dirty="0"/>
              <a:t>, D. (2019) Tomorrow's cities: evolving from "smart" to Adaptive. </a:t>
            </a:r>
            <a:r>
              <a:rPr lang="en-US" sz="900" dirty="0" err="1"/>
              <a:t>Cienna</a:t>
            </a:r>
            <a:r>
              <a:rPr lang="en-US" sz="900" dirty="0"/>
              <a:t> </a:t>
            </a:r>
          </a:p>
          <a:p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901365" y="6352158"/>
            <a:ext cx="1513703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" y="1013246"/>
            <a:ext cx="114018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Sources</a:t>
            </a: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89D096E0-A351-46E5-B95F-86E2A55EB465}"/>
              </a:ext>
            </a:extLst>
          </p:cNvPr>
          <p:cNvSpPr/>
          <p:nvPr/>
        </p:nvSpPr>
        <p:spPr>
          <a:xfrm>
            <a:off x="1296679" y="1013246"/>
            <a:ext cx="114018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Acquisition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8F91EDF-F13B-4893-A141-EC8E922CC474}"/>
              </a:ext>
            </a:extLst>
          </p:cNvPr>
          <p:cNvSpPr/>
          <p:nvPr/>
        </p:nvSpPr>
        <p:spPr>
          <a:xfrm>
            <a:off x="1" y="1771342"/>
            <a:ext cx="1002926" cy="4188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646EAE3-AA40-407F-B38E-B6790E9670D1}"/>
              </a:ext>
            </a:extLst>
          </p:cNvPr>
          <p:cNvSpPr/>
          <p:nvPr/>
        </p:nvSpPr>
        <p:spPr>
          <a:xfrm>
            <a:off x="135766" y="3058457"/>
            <a:ext cx="710513" cy="560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98283BD-E370-4DB8-8B09-3CF7DA44123F}"/>
              </a:ext>
            </a:extLst>
          </p:cNvPr>
          <p:cNvSpPr/>
          <p:nvPr/>
        </p:nvSpPr>
        <p:spPr>
          <a:xfrm>
            <a:off x="135764" y="2405687"/>
            <a:ext cx="6858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Documents, emails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75BF96EF-DD28-42BF-99E2-0D99919F7C51}"/>
              </a:ext>
            </a:extLst>
          </p:cNvPr>
          <p:cNvSpPr/>
          <p:nvPr/>
        </p:nvSpPr>
        <p:spPr>
          <a:xfrm>
            <a:off x="172829" y="3767365"/>
            <a:ext cx="698109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7C1008E-042A-4634-A5E1-8C77F0922A82}"/>
              </a:ext>
            </a:extLst>
          </p:cNvPr>
          <p:cNvSpPr/>
          <p:nvPr/>
        </p:nvSpPr>
        <p:spPr>
          <a:xfrm>
            <a:off x="135764" y="4415808"/>
            <a:ext cx="762714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External Intel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70251700-4775-48EB-AA49-E6A6F904CC33}"/>
              </a:ext>
            </a:extLst>
          </p:cNvPr>
          <p:cNvSpPr/>
          <p:nvPr/>
        </p:nvSpPr>
        <p:spPr>
          <a:xfrm>
            <a:off x="138098" y="5053401"/>
            <a:ext cx="6858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DBMS and EDW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CD6CC491-6B04-4119-AD97-D1CD0E168D5B}"/>
              </a:ext>
            </a:extLst>
          </p:cNvPr>
          <p:cNvGrpSpPr/>
          <p:nvPr/>
        </p:nvGrpSpPr>
        <p:grpSpPr>
          <a:xfrm>
            <a:off x="2616403" y="1771342"/>
            <a:ext cx="1725080" cy="2253093"/>
            <a:chOff x="7515698" y="3252040"/>
            <a:chExt cx="2300107" cy="2253093"/>
          </a:xfrm>
        </p:grpSpPr>
        <p:sp>
          <p:nvSpPr>
            <p:cNvPr id="83" name="Rectangle 82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5">
            <a:extLst>
              <a:ext uri="{FF2B5EF4-FFF2-40B4-BE49-F238E27FC236}">
                <a16:creationId xmlns:a16="http://schemas.microsoft.com/office/drawing/2014/main" xmlns="" id="{B21A1B31-EB26-4FD2-ADE3-B5B9DE81FD97}"/>
              </a:ext>
            </a:extLst>
          </p:cNvPr>
          <p:cNvSpPr/>
          <p:nvPr/>
        </p:nvSpPr>
        <p:spPr>
          <a:xfrm>
            <a:off x="2631215" y="1013246"/>
            <a:ext cx="160637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Storage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96678" y="1757817"/>
            <a:ext cx="1040598" cy="419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Integration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77842" y="2380058"/>
            <a:ext cx="935139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Hortonwork</a:t>
            </a:r>
            <a:r>
              <a:rPr lang="en-US" sz="1100" b="1" dirty="0">
                <a:solidFill>
                  <a:schemeClr val="tx1"/>
                </a:solidFill>
              </a:rPr>
              <a:t> Data Platform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C219A86D-B1B7-406C-BC2F-122596AFE947}"/>
              </a:ext>
            </a:extLst>
          </p:cNvPr>
          <p:cNvSpPr/>
          <p:nvPr/>
        </p:nvSpPr>
        <p:spPr>
          <a:xfrm>
            <a:off x="1390475" y="3297611"/>
            <a:ext cx="685800" cy="47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Flume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3313B46-5901-4D12-8974-16120E7CEB35}"/>
              </a:ext>
            </a:extLst>
          </p:cNvPr>
          <p:cNvSpPr/>
          <p:nvPr/>
        </p:nvSpPr>
        <p:spPr>
          <a:xfrm>
            <a:off x="1390475" y="3948810"/>
            <a:ext cx="685800" cy="354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Chukwa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804467AD-5C8C-47F8-826F-03B252540ADC}"/>
              </a:ext>
            </a:extLst>
          </p:cNvPr>
          <p:cNvSpPr/>
          <p:nvPr/>
        </p:nvSpPr>
        <p:spPr>
          <a:xfrm>
            <a:off x="1390475" y="4439827"/>
            <a:ext cx="685800" cy="467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SQOOP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8E09888-7160-4C57-A070-3FC50FE11972}"/>
              </a:ext>
            </a:extLst>
          </p:cNvPr>
          <p:cNvSpPr/>
          <p:nvPr/>
        </p:nvSpPr>
        <p:spPr>
          <a:xfrm>
            <a:off x="1022052" y="3266341"/>
            <a:ext cx="33255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xmlns="" id="{0D4825EF-9181-4B33-8FB8-D9EDE6CD6C96}"/>
              </a:ext>
            </a:extLst>
          </p:cNvPr>
          <p:cNvSpPr/>
          <p:nvPr/>
        </p:nvSpPr>
        <p:spPr>
          <a:xfrm>
            <a:off x="2357478" y="2458305"/>
            <a:ext cx="25892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5">
            <a:extLst>
              <a:ext uri="{FF2B5EF4-FFF2-40B4-BE49-F238E27FC236}">
                <a16:creationId xmlns:a16="http://schemas.microsoft.com/office/drawing/2014/main" xmlns="" id="{9A3E4758-5570-469E-A740-0859B6E85CA5}"/>
              </a:ext>
            </a:extLst>
          </p:cNvPr>
          <p:cNvSpPr/>
          <p:nvPr/>
        </p:nvSpPr>
        <p:spPr>
          <a:xfrm>
            <a:off x="4723979" y="2017538"/>
            <a:ext cx="116772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Access</a:t>
            </a:r>
          </a:p>
        </p:txBody>
      </p:sp>
      <p:sp>
        <p:nvSpPr>
          <p:cNvPr id="163" name="Flowchart: Magnetic Disk 162">
            <a:extLst>
              <a:ext uri="{FF2B5EF4-FFF2-40B4-BE49-F238E27FC236}">
                <a16:creationId xmlns:a16="http://schemas.microsoft.com/office/drawing/2014/main" xmlns="" id="{38D61C3B-3AE9-4CDB-87FF-9EAAAAE051FF}"/>
              </a:ext>
            </a:extLst>
          </p:cNvPr>
          <p:cNvSpPr/>
          <p:nvPr/>
        </p:nvSpPr>
        <p:spPr>
          <a:xfrm>
            <a:off x="2742841" y="5726509"/>
            <a:ext cx="1513703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9CFF79C5-85CF-473F-B7E6-B61396E4BACB}"/>
              </a:ext>
            </a:extLst>
          </p:cNvPr>
          <p:cNvSpPr/>
          <p:nvPr/>
        </p:nvSpPr>
        <p:spPr>
          <a:xfrm>
            <a:off x="4935449" y="3201521"/>
            <a:ext cx="804279" cy="261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B84F54A4-41F2-41D4-8530-4934B67DB1F0}"/>
              </a:ext>
            </a:extLst>
          </p:cNvPr>
          <p:cNvSpPr/>
          <p:nvPr/>
        </p:nvSpPr>
        <p:spPr>
          <a:xfrm>
            <a:off x="5002337" y="3644232"/>
            <a:ext cx="515679" cy="398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DF72FBB5-6563-4362-9149-5BF6146DB674}"/>
              </a:ext>
            </a:extLst>
          </p:cNvPr>
          <p:cNvSpPr/>
          <p:nvPr/>
        </p:nvSpPr>
        <p:spPr>
          <a:xfrm>
            <a:off x="4993568" y="4233794"/>
            <a:ext cx="746160" cy="439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Impala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4E30A64B-A826-4586-A2DB-791BD1934428}"/>
              </a:ext>
            </a:extLst>
          </p:cNvPr>
          <p:cNvSpPr/>
          <p:nvPr/>
        </p:nvSpPr>
        <p:spPr>
          <a:xfrm>
            <a:off x="4984069" y="4850038"/>
            <a:ext cx="515679" cy="433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Drill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6B5CAAAD-CC01-4BE5-934B-1F3DA416A1AE}"/>
              </a:ext>
            </a:extLst>
          </p:cNvPr>
          <p:cNvSpPr/>
          <p:nvPr/>
        </p:nvSpPr>
        <p:spPr>
          <a:xfrm>
            <a:off x="4982771" y="5436454"/>
            <a:ext cx="515679" cy="347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169" name="Rounded Rectangle 5">
            <a:extLst>
              <a:ext uri="{FF2B5EF4-FFF2-40B4-BE49-F238E27FC236}">
                <a16:creationId xmlns:a16="http://schemas.microsoft.com/office/drawing/2014/main" xmlns="" id="{4CEB2B8D-9714-4EA0-AACC-6F7D5BBE43CD}"/>
              </a:ext>
            </a:extLst>
          </p:cNvPr>
          <p:cNvSpPr/>
          <p:nvPr/>
        </p:nvSpPr>
        <p:spPr>
          <a:xfrm>
            <a:off x="6155658" y="2328530"/>
            <a:ext cx="2622583" cy="3809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Machine Learning, Data Analytics and Visualization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4CB23F84-3A8B-4E3C-A9E0-B9FA82C6732D}"/>
              </a:ext>
            </a:extLst>
          </p:cNvPr>
          <p:cNvSpPr/>
          <p:nvPr/>
        </p:nvSpPr>
        <p:spPr>
          <a:xfrm>
            <a:off x="2595851" y="4754782"/>
            <a:ext cx="6858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SQL Server </a:t>
            </a:r>
            <a:r>
              <a:rPr lang="en-US" sz="1100" b="1" dirty="0" err="1">
                <a:solidFill>
                  <a:schemeClr val="tx1"/>
                </a:solidFill>
              </a:rPr>
              <a:t>PolyBase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7CAEA16C-16E5-42DC-8825-434AE8911C33}"/>
              </a:ext>
            </a:extLst>
          </p:cNvPr>
          <p:cNvSpPr/>
          <p:nvPr/>
        </p:nvSpPr>
        <p:spPr>
          <a:xfrm>
            <a:off x="3492692" y="4769916"/>
            <a:ext cx="6858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D77A780E-001B-4843-83AA-51F7B1F173F1}"/>
              </a:ext>
            </a:extLst>
          </p:cNvPr>
          <p:cNvSpPr/>
          <p:nvPr/>
        </p:nvSpPr>
        <p:spPr>
          <a:xfrm>
            <a:off x="6314581" y="3221987"/>
            <a:ext cx="1002205" cy="175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143C345-5F4A-4DC7-96DE-B63160244A43}"/>
              </a:ext>
            </a:extLst>
          </p:cNvPr>
          <p:cNvSpPr/>
          <p:nvPr/>
        </p:nvSpPr>
        <p:spPr>
          <a:xfrm>
            <a:off x="6454643" y="3509662"/>
            <a:ext cx="685800" cy="43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Mahout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7CC8FCFC-5031-469F-AA27-2378C2CAC19E}"/>
              </a:ext>
            </a:extLst>
          </p:cNvPr>
          <p:cNvSpPr/>
          <p:nvPr/>
        </p:nvSpPr>
        <p:spPr>
          <a:xfrm>
            <a:off x="6454824" y="4000057"/>
            <a:ext cx="685800" cy="484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Zeppelin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4F304040-D8A4-460A-973A-5D4E476A111C}"/>
              </a:ext>
            </a:extLst>
          </p:cNvPr>
          <p:cNvCxnSpPr>
            <a:endCxn id="170" idx="0"/>
          </p:cNvCxnSpPr>
          <p:nvPr/>
        </p:nvCxnSpPr>
        <p:spPr>
          <a:xfrm rot="16200000" flipH="1">
            <a:off x="2137626" y="3953657"/>
            <a:ext cx="1553261" cy="48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2792A19B-EA59-41F1-A3C3-F5896B2C7AB2}"/>
              </a:ext>
            </a:extLst>
          </p:cNvPr>
          <p:cNvCxnSpPr>
            <a:stCxn id="170" idx="2"/>
            <a:endCxn id="163" idx="2"/>
          </p:cNvCxnSpPr>
          <p:nvPr/>
        </p:nvCxnSpPr>
        <p:spPr>
          <a:xfrm rot="5400000">
            <a:off x="2522645" y="5541063"/>
            <a:ext cx="636305" cy="195911"/>
          </a:xfrm>
          <a:prstGeom prst="bentConnector4">
            <a:avLst>
              <a:gd name="adj1" fmla="val 31875"/>
              <a:gd name="adj2" fmla="val 216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DB6F883D-E2EA-477F-B273-6FAFA57D7E9E}"/>
              </a:ext>
            </a:extLst>
          </p:cNvPr>
          <p:cNvCxnSpPr>
            <a:stCxn id="168" idx="1"/>
            <a:endCxn id="171" idx="3"/>
          </p:cNvCxnSpPr>
          <p:nvPr/>
        </p:nvCxnSpPr>
        <p:spPr>
          <a:xfrm rot="10800000">
            <a:off x="4178494" y="5052961"/>
            <a:ext cx="804278" cy="557223"/>
          </a:xfrm>
          <a:prstGeom prst="bentConnector3">
            <a:avLst>
              <a:gd name="adj1" fmla="val 33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527255FF-F5ED-4D5D-B458-B179181AD3A0}"/>
              </a:ext>
            </a:extLst>
          </p:cNvPr>
          <p:cNvCxnSpPr>
            <a:cxnSpLocks/>
            <a:stCxn id="171" idx="2"/>
            <a:endCxn id="4" idx="4"/>
          </p:cNvCxnSpPr>
          <p:nvPr/>
        </p:nvCxnSpPr>
        <p:spPr>
          <a:xfrm rot="16200000" flipH="1">
            <a:off x="3501919" y="5669671"/>
            <a:ext cx="1246820" cy="579476"/>
          </a:xfrm>
          <a:prstGeom prst="bentConnector4">
            <a:avLst>
              <a:gd name="adj1" fmla="val 12052"/>
              <a:gd name="adj2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A320891B-C37B-4B60-9FDA-BA227E43DA2C}"/>
              </a:ext>
            </a:extLst>
          </p:cNvPr>
          <p:cNvSpPr/>
          <p:nvPr/>
        </p:nvSpPr>
        <p:spPr>
          <a:xfrm>
            <a:off x="1390475" y="5052843"/>
            <a:ext cx="685800" cy="536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Hadoop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Put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A8E59CA6-463E-43C1-9185-6707A3C76AE6}"/>
              </a:ext>
            </a:extLst>
          </p:cNvPr>
          <p:cNvCxnSpPr>
            <a:stCxn id="83" idx="2"/>
            <a:endCxn id="164" idx="1"/>
          </p:cNvCxnSpPr>
          <p:nvPr/>
        </p:nvCxnSpPr>
        <p:spPr>
          <a:xfrm rot="16200000" flipH="1">
            <a:off x="3963965" y="3539412"/>
            <a:ext cx="486463" cy="145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059854AE-4B60-4181-8776-94D87AF1DF73}"/>
              </a:ext>
            </a:extLst>
          </p:cNvPr>
          <p:cNvCxnSpPr>
            <a:cxnSpLocks/>
          </p:cNvCxnSpPr>
          <p:nvPr/>
        </p:nvCxnSpPr>
        <p:spPr>
          <a:xfrm>
            <a:off x="4368425" y="2895832"/>
            <a:ext cx="1959348" cy="1957755"/>
          </a:xfrm>
          <a:prstGeom prst="bentConnector3">
            <a:avLst>
              <a:gd name="adj1" fmla="val 80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4C7FF1D-0569-45E0-8D91-07C0C7C54765}"/>
              </a:ext>
            </a:extLst>
          </p:cNvPr>
          <p:cNvSpPr/>
          <p:nvPr/>
        </p:nvSpPr>
        <p:spPr>
          <a:xfrm>
            <a:off x="7847325" y="2809100"/>
            <a:ext cx="1296676" cy="3773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Predictive Analytics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Geolocation</a:t>
            </a:r>
            <a:r>
              <a:rPr lang="en-US" sz="1100" b="1" dirty="0">
                <a:solidFill>
                  <a:schemeClr val="tx1"/>
                </a:solidFill>
              </a:rPr>
              <a:t> based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Sentiment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Demographic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Psychographic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Risk Terrain Map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Prob</a:t>
            </a:r>
            <a:r>
              <a:rPr lang="en-US" sz="1100" b="1" dirty="0">
                <a:solidFill>
                  <a:schemeClr val="tx1"/>
                </a:solidFill>
              </a:rPr>
              <a:t> Grid Analysis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Heat Maps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Influencers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Bad Actors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Zonal Statistics,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Terrain analysis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hexGridHeatMap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Buffering and buffer analysis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Proximity analysis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Points of interest</a:t>
            </a:r>
          </a:p>
        </p:txBody>
      </p:sp>
      <p:sp>
        <p:nvSpPr>
          <p:cNvPr id="102" name="Rounded Rectangle 5">
            <a:extLst>
              <a:ext uri="{FF2B5EF4-FFF2-40B4-BE49-F238E27FC236}">
                <a16:creationId xmlns:a16="http://schemas.microsoft.com/office/drawing/2014/main" xmlns="" id="{D09D864F-8FF3-4862-8169-E1E99CD93B73}"/>
              </a:ext>
            </a:extLst>
          </p:cNvPr>
          <p:cNvSpPr/>
          <p:nvPr/>
        </p:nvSpPr>
        <p:spPr>
          <a:xfrm>
            <a:off x="7847323" y="1013248"/>
            <a:ext cx="1167728" cy="4919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Case </a:t>
            </a:r>
            <a:r>
              <a:rPr lang="en-US" sz="1400" dirty="0" err="1">
                <a:solidFill>
                  <a:srgbClr val="FFFF00"/>
                </a:solidFill>
              </a:rPr>
              <a:t>Mgmt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43B43DB8-FEDE-4F57-9CDF-8974C5736019}"/>
              </a:ext>
            </a:extLst>
          </p:cNvPr>
          <p:cNvSpPr/>
          <p:nvPr/>
        </p:nvSpPr>
        <p:spPr>
          <a:xfrm>
            <a:off x="7834578" y="1582502"/>
            <a:ext cx="1194541" cy="5143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606E734-BDAE-4A31-B866-09079940C0F0}"/>
              </a:ext>
            </a:extLst>
          </p:cNvPr>
          <p:cNvSpPr/>
          <p:nvPr/>
        </p:nvSpPr>
        <p:spPr>
          <a:xfrm>
            <a:off x="4617371" y="2809102"/>
            <a:ext cx="2931713" cy="3148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2"/>
            <a:ext cx="9144000" cy="8206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b="1" dirty="0">
                <a:latin typeface="+mj-lt"/>
                <a:ea typeface="ＭＳ Ｐゴシック" charset="-128"/>
                <a:cs typeface="+mj-cs"/>
              </a:rPr>
              <a:t>               Open Source Intelligence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Batch Environment</a:t>
            </a:r>
          </a:p>
        </p:txBody>
      </p:sp>
      <p:sp>
        <p:nvSpPr>
          <p:cNvPr id="90" name="Arrow: Right 160">
            <a:extLst>
              <a:ext uri="{FF2B5EF4-FFF2-40B4-BE49-F238E27FC236}">
                <a16:creationId xmlns:a16="http://schemas.microsoft.com/office/drawing/2014/main" xmlns="" id="{0D4825EF-9181-4B33-8FB8-D9EDE6CD6C96}"/>
              </a:ext>
            </a:extLst>
          </p:cNvPr>
          <p:cNvSpPr/>
          <p:nvPr/>
        </p:nvSpPr>
        <p:spPr>
          <a:xfrm>
            <a:off x="7588400" y="4024433"/>
            <a:ext cx="25892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6780" y="635216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5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4886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" y="1013246"/>
            <a:ext cx="114018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Sources</a:t>
            </a: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89D096E0-A351-46E5-B95F-86E2A55EB465}"/>
              </a:ext>
            </a:extLst>
          </p:cNvPr>
          <p:cNvSpPr/>
          <p:nvPr/>
        </p:nvSpPr>
        <p:spPr>
          <a:xfrm>
            <a:off x="1335867" y="2058268"/>
            <a:ext cx="114018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Smart City Dash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8F91EDF-F13B-4893-A141-EC8E922CC474}"/>
              </a:ext>
            </a:extLst>
          </p:cNvPr>
          <p:cNvSpPr/>
          <p:nvPr/>
        </p:nvSpPr>
        <p:spPr>
          <a:xfrm>
            <a:off x="1" y="1771342"/>
            <a:ext cx="1002926" cy="4188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646EAE3-AA40-407F-B38E-B6790E9670D1}"/>
              </a:ext>
            </a:extLst>
          </p:cNvPr>
          <p:cNvSpPr/>
          <p:nvPr/>
        </p:nvSpPr>
        <p:spPr>
          <a:xfrm>
            <a:off x="135766" y="3058457"/>
            <a:ext cx="710513" cy="560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98283BD-E370-4DB8-8B09-3CF7DA44123F}"/>
              </a:ext>
            </a:extLst>
          </p:cNvPr>
          <p:cNvSpPr/>
          <p:nvPr/>
        </p:nvSpPr>
        <p:spPr>
          <a:xfrm>
            <a:off x="41077" y="2414028"/>
            <a:ext cx="907407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Documents, emails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75BF96EF-DD28-42BF-99E2-0D99919F7C51}"/>
              </a:ext>
            </a:extLst>
          </p:cNvPr>
          <p:cNvSpPr/>
          <p:nvPr/>
        </p:nvSpPr>
        <p:spPr>
          <a:xfrm>
            <a:off x="172829" y="3767365"/>
            <a:ext cx="698109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7C1008E-042A-4634-A5E1-8C77F0922A82}"/>
              </a:ext>
            </a:extLst>
          </p:cNvPr>
          <p:cNvSpPr/>
          <p:nvPr/>
        </p:nvSpPr>
        <p:spPr>
          <a:xfrm>
            <a:off x="135764" y="4415808"/>
            <a:ext cx="762714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External Intel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70251700-4775-48EB-AA49-E6A6F904CC33}"/>
              </a:ext>
            </a:extLst>
          </p:cNvPr>
          <p:cNvSpPr/>
          <p:nvPr/>
        </p:nvSpPr>
        <p:spPr>
          <a:xfrm>
            <a:off x="138098" y="5053401"/>
            <a:ext cx="6858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DBMS and EDW</a:t>
            </a:r>
          </a:p>
        </p:txBody>
      </p:sp>
      <p:sp>
        <p:nvSpPr>
          <p:cNvPr id="157" name="Rounded Rectangle 5">
            <a:extLst>
              <a:ext uri="{FF2B5EF4-FFF2-40B4-BE49-F238E27FC236}">
                <a16:creationId xmlns:a16="http://schemas.microsoft.com/office/drawing/2014/main" xmlns="" id="{B21A1B31-EB26-4FD2-ADE3-B5B9DE81FD97}"/>
              </a:ext>
            </a:extLst>
          </p:cNvPr>
          <p:cNvSpPr/>
          <p:nvPr/>
        </p:nvSpPr>
        <p:spPr>
          <a:xfrm>
            <a:off x="2366692" y="1013246"/>
            <a:ext cx="160637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Storage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8E09888-7160-4C57-A070-3FC50FE11972}"/>
              </a:ext>
            </a:extLst>
          </p:cNvPr>
          <p:cNvSpPr/>
          <p:nvPr/>
        </p:nvSpPr>
        <p:spPr>
          <a:xfrm>
            <a:off x="1012255" y="2221305"/>
            <a:ext cx="33255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xmlns="" id="{0D4825EF-9181-4B33-8FB8-D9EDE6CD6C96}"/>
              </a:ext>
            </a:extLst>
          </p:cNvPr>
          <p:cNvSpPr/>
          <p:nvPr/>
        </p:nvSpPr>
        <p:spPr>
          <a:xfrm>
            <a:off x="2475045" y="2210104"/>
            <a:ext cx="25892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5">
            <a:extLst>
              <a:ext uri="{FF2B5EF4-FFF2-40B4-BE49-F238E27FC236}">
                <a16:creationId xmlns:a16="http://schemas.microsoft.com/office/drawing/2014/main" xmlns="" id="{4CEB2B8D-9714-4EA0-AACC-6F7D5BBE43CD}"/>
              </a:ext>
            </a:extLst>
          </p:cNvPr>
          <p:cNvSpPr/>
          <p:nvPr/>
        </p:nvSpPr>
        <p:spPr>
          <a:xfrm>
            <a:off x="6194848" y="2067272"/>
            <a:ext cx="1564490" cy="3809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Analysis and Visualization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4C7FF1D-0569-45E0-8D91-07C0C7C54765}"/>
              </a:ext>
            </a:extLst>
          </p:cNvPr>
          <p:cNvSpPr/>
          <p:nvPr/>
        </p:nvSpPr>
        <p:spPr>
          <a:xfrm>
            <a:off x="6916596" y="2769912"/>
            <a:ext cx="1296676" cy="3773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Predictive Analytics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Geolocation</a:t>
            </a:r>
            <a:r>
              <a:rPr lang="en-US" sz="1100" b="1" dirty="0">
                <a:solidFill>
                  <a:schemeClr val="tx1"/>
                </a:solidFill>
              </a:rPr>
              <a:t> based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Sentiment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Demographic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Psychographic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Risk Terrain Map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Prob</a:t>
            </a:r>
            <a:r>
              <a:rPr lang="en-US" sz="1100" b="1" dirty="0">
                <a:solidFill>
                  <a:schemeClr val="tx1"/>
                </a:solidFill>
              </a:rPr>
              <a:t> Grid Analysis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Heat Maps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Influencers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Bad Actors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Zonal Statistics,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Terrain analysis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hexGridHeatMap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Buffering and buffer analysis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Proximity analysis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Points of interest</a:t>
            </a:r>
          </a:p>
        </p:txBody>
      </p:sp>
      <p:sp>
        <p:nvSpPr>
          <p:cNvPr id="102" name="Rounded Rectangle 5">
            <a:extLst>
              <a:ext uri="{FF2B5EF4-FFF2-40B4-BE49-F238E27FC236}">
                <a16:creationId xmlns:a16="http://schemas.microsoft.com/office/drawing/2014/main" xmlns="" id="{D09D864F-8FF3-4862-8169-E1E99CD93B73}"/>
              </a:ext>
            </a:extLst>
          </p:cNvPr>
          <p:cNvSpPr/>
          <p:nvPr/>
        </p:nvSpPr>
        <p:spPr>
          <a:xfrm>
            <a:off x="7808134" y="1992963"/>
            <a:ext cx="1167728" cy="4919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Case </a:t>
            </a:r>
            <a:r>
              <a:rPr lang="en-US" sz="1400" dirty="0" err="1">
                <a:solidFill>
                  <a:srgbClr val="FFFF00"/>
                </a:solidFill>
              </a:rPr>
              <a:t>Mgmt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2"/>
            <a:ext cx="9144000" cy="820615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Real-time 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Environment</a:t>
            </a:r>
          </a:p>
        </p:txBody>
      </p:sp>
      <p:sp>
        <p:nvSpPr>
          <p:cNvPr id="90" name="Arrow: Right 160">
            <a:extLst>
              <a:ext uri="{FF2B5EF4-FFF2-40B4-BE49-F238E27FC236}">
                <a16:creationId xmlns:a16="http://schemas.microsoft.com/office/drawing/2014/main" xmlns="" id="{0D4825EF-9181-4B33-8FB8-D9EDE6CD6C96}"/>
              </a:ext>
            </a:extLst>
          </p:cNvPr>
          <p:cNvSpPr/>
          <p:nvPr/>
        </p:nvSpPr>
        <p:spPr>
          <a:xfrm>
            <a:off x="3698934" y="2156437"/>
            <a:ext cx="25892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xmlns="" id="{7848E521-3E60-418E-93BD-E9FC9B049AB3}"/>
              </a:ext>
            </a:extLst>
          </p:cNvPr>
          <p:cNvSpPr/>
          <p:nvPr/>
        </p:nvSpPr>
        <p:spPr>
          <a:xfrm>
            <a:off x="2739230" y="2120124"/>
            <a:ext cx="957022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MongoDB</a:t>
            </a:r>
          </a:p>
        </p:txBody>
      </p:sp>
      <p:grpSp>
        <p:nvGrpSpPr>
          <p:cNvPr id="2" name="Group 77">
            <a:extLst>
              <a:ext uri="{FF2B5EF4-FFF2-40B4-BE49-F238E27FC236}">
                <a16:creationId xmlns:a16="http://schemas.microsoft.com/office/drawing/2014/main" xmlns="" id="{759E571B-00C6-4F93-BF75-2228F2E9369B}"/>
              </a:ext>
            </a:extLst>
          </p:cNvPr>
          <p:cNvGrpSpPr/>
          <p:nvPr/>
        </p:nvGrpSpPr>
        <p:grpSpPr>
          <a:xfrm>
            <a:off x="2589636" y="2977784"/>
            <a:ext cx="1261174" cy="1150066"/>
            <a:chOff x="10009985" y="973201"/>
            <a:chExt cx="2141838" cy="175112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571CD1A-F4F2-4139-BAA1-FA5C087386AA}"/>
                </a:ext>
              </a:extLst>
            </p:cNvPr>
            <p:cNvSpPr/>
            <p:nvPr/>
          </p:nvSpPr>
          <p:spPr>
            <a:xfrm>
              <a:off x="10009985" y="973201"/>
              <a:ext cx="2141838" cy="175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56E795DF-AF24-4F1B-8BE4-3B0071EF04D8}"/>
                </a:ext>
              </a:extLst>
            </p:cNvPr>
            <p:cNvSpPr/>
            <p:nvPr/>
          </p:nvSpPr>
          <p:spPr>
            <a:xfrm>
              <a:off x="10437965" y="1464304"/>
              <a:ext cx="1271199" cy="741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MongoDB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Hadoop</a:t>
              </a:r>
              <a:r>
                <a:rPr lang="en-US" sz="1100" dirty="0">
                  <a:solidFill>
                    <a:schemeClr val="tx1"/>
                  </a:solidFill>
                </a:rPr>
                <a:t> Connector</a:t>
              </a:r>
            </a:p>
          </p:txBody>
        </p:sp>
      </p:grpSp>
      <p:cxnSp>
        <p:nvCxnSpPr>
          <p:cNvPr id="94" name="Connector: Elbow 16">
            <a:extLst>
              <a:ext uri="{FF2B5EF4-FFF2-40B4-BE49-F238E27FC236}">
                <a16:creationId xmlns:a16="http://schemas.microsoft.com/office/drawing/2014/main" xmlns="" id="{9774BB63-0CF7-4664-9F34-2D1C0E0ACD22}"/>
              </a:ext>
            </a:extLst>
          </p:cNvPr>
          <p:cNvCxnSpPr>
            <a:stCxn id="85" idx="3"/>
            <a:endCxn id="87" idx="0"/>
          </p:cNvCxnSpPr>
          <p:nvPr/>
        </p:nvCxnSpPr>
        <p:spPr>
          <a:xfrm rot="16200000" flipH="1">
            <a:off x="3020811" y="2778373"/>
            <a:ext cx="396340" cy="2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5">
            <a:extLst>
              <a:ext uri="{FF2B5EF4-FFF2-40B4-BE49-F238E27FC236}">
                <a16:creationId xmlns:a16="http://schemas.microsoft.com/office/drawing/2014/main" xmlns="" id="{B21A1B31-EB26-4FD2-ADE3-B5B9DE81FD97}"/>
              </a:ext>
            </a:extLst>
          </p:cNvPr>
          <p:cNvSpPr/>
          <p:nvPr/>
        </p:nvSpPr>
        <p:spPr>
          <a:xfrm>
            <a:off x="3970156" y="1988598"/>
            <a:ext cx="160637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Machine Learning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CD6CC491-6B04-4119-AD97-D1CD0E168D5B}"/>
              </a:ext>
            </a:extLst>
          </p:cNvPr>
          <p:cNvGrpSpPr/>
          <p:nvPr/>
        </p:nvGrpSpPr>
        <p:grpSpPr>
          <a:xfrm>
            <a:off x="2469445" y="4604908"/>
            <a:ext cx="1725080" cy="2253093"/>
            <a:chOff x="7515698" y="3252040"/>
            <a:chExt cx="2300107" cy="2253093"/>
          </a:xfrm>
        </p:grpSpPr>
        <p:sp>
          <p:nvSpPr>
            <p:cNvPr id="99" name="Rectangle 98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/>
          <p:cNvCxnSpPr>
            <a:stCxn id="87" idx="2"/>
          </p:cNvCxnSpPr>
          <p:nvPr/>
        </p:nvCxnSpPr>
        <p:spPr>
          <a:xfrm flipH="1">
            <a:off x="3213463" y="4127851"/>
            <a:ext cx="6760" cy="49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hape 193"/>
          <p:cNvCxnSpPr/>
          <p:nvPr/>
        </p:nvCxnSpPr>
        <p:spPr>
          <a:xfrm rot="16200000" flipH="1">
            <a:off x="4532811" y="2798718"/>
            <a:ext cx="731519" cy="489854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121970" y="3161211"/>
            <a:ext cx="1030635" cy="50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GPU Cluster for State-of-the-Art Algorithms 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128502" y="3692435"/>
            <a:ext cx="1030635" cy="50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CPU for Classical  Algorithms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036399" y="2702487"/>
            <a:ext cx="133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data, training datasets</a:t>
            </a:r>
          </a:p>
        </p:txBody>
      </p:sp>
      <p:cxnSp>
        <p:nvCxnSpPr>
          <p:cNvPr id="212" name="Straight Arrow Connector 211"/>
          <p:cNvCxnSpPr>
            <a:stCxn id="195" idx="3"/>
          </p:cNvCxnSpPr>
          <p:nvPr/>
        </p:nvCxnSpPr>
        <p:spPr>
          <a:xfrm flipV="1">
            <a:off x="6152606" y="3409407"/>
            <a:ext cx="783772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288001" y="3509555"/>
            <a:ext cx="560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Models</a:t>
            </a:r>
          </a:p>
        </p:txBody>
      </p:sp>
      <p:cxnSp>
        <p:nvCxnSpPr>
          <p:cNvPr id="218" name="Shape 217"/>
          <p:cNvCxnSpPr>
            <a:stCxn id="195" idx="0"/>
            <a:endCxn id="169" idx="1"/>
          </p:cNvCxnSpPr>
          <p:nvPr/>
        </p:nvCxnSpPr>
        <p:spPr>
          <a:xfrm rot="5400000" flipH="1" flipV="1">
            <a:off x="5464345" y="2430709"/>
            <a:ext cx="903446" cy="557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638123" y="2460172"/>
            <a:ext cx="12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AI-&gt; Classifications, Metrics</a:t>
            </a:r>
          </a:p>
        </p:txBody>
      </p:sp>
      <p:sp>
        <p:nvSpPr>
          <p:cNvPr id="70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48861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2203045"/>
              <a:ext cx="4392612" cy="556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Mine Twitter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2203045"/>
              <a:ext cx="4392612" cy="556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Mine Google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2203045"/>
              <a:ext cx="4392612" cy="556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Mine Baltimore NIBRS Data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2203045"/>
              <a:ext cx="4392612" cy="806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Mine </a:t>
              </a:r>
              <a:r>
                <a:rPr lang="en-US" u="sng" dirty="0" err="1"/>
                <a:t>QnA</a:t>
              </a:r>
              <a:r>
                <a:rPr lang="en-US" u="sng" dirty="0"/>
                <a:t> Forum and create expert system ML model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/>
              <a:t>Optional </a:t>
            </a:r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2203045"/>
              <a:ext cx="4392612" cy="556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Speed read documents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0" y="365125"/>
            <a:ext cx="9143999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 algn="ctr"/>
            <a:r>
              <a:rPr lang="en-US" dirty="0"/>
              <a:t>Optional </a:t>
            </a:r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473722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378036"/>
          </a:xfrm>
        </p:spPr>
        <p:txBody>
          <a:bodyPr/>
          <a:lstStyle/>
          <a:p>
            <a:r>
              <a:rPr lang="en-US" dirty="0"/>
              <a:t>Partnership with Baltimore for NSF and </a:t>
            </a:r>
            <a:r>
              <a:rPr lang="en-US" dirty="0" err="1"/>
              <a:t>DoT</a:t>
            </a:r>
            <a:r>
              <a:rPr lang="en-US" dirty="0"/>
              <a:t> grant money</a:t>
            </a:r>
          </a:p>
          <a:p>
            <a:pPr lvl="1"/>
            <a:r>
              <a:rPr lang="en-US" dirty="0"/>
              <a:t>Smart Cities</a:t>
            </a:r>
          </a:p>
          <a:p>
            <a:r>
              <a:rPr lang="en-US" dirty="0"/>
              <a:t>Dense Urban Warfare </a:t>
            </a:r>
          </a:p>
          <a:p>
            <a:pPr lvl="1"/>
            <a:r>
              <a:rPr lang="en-US" dirty="0"/>
              <a:t>Needs integration with Smart Cities</a:t>
            </a:r>
          </a:p>
          <a:p>
            <a:pPr lvl="1"/>
            <a:r>
              <a:rPr lang="en-US" dirty="0" err="1"/>
              <a:t>DoD</a:t>
            </a:r>
            <a:r>
              <a:rPr lang="en-US" dirty="0"/>
              <a:t> studies</a:t>
            </a:r>
          </a:p>
          <a:p>
            <a:r>
              <a:rPr lang="en-US" dirty="0"/>
              <a:t>Example grants</a:t>
            </a:r>
            <a:br>
              <a:rPr lang="en-US" dirty="0"/>
            </a:br>
            <a:r>
              <a:rPr lang="en-US" dirty="0"/>
              <a:t>  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Funding Strategy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5153414"/>
          </a:xfrm>
        </p:spPr>
        <p:txBody>
          <a:bodyPr/>
          <a:lstStyle/>
          <a:p>
            <a:r>
              <a:rPr lang="en-US" dirty="0"/>
              <a:t>Example NSF funding that involves or involved Smart Cities</a:t>
            </a:r>
          </a:p>
          <a:p>
            <a:r>
              <a:rPr lang="en-US" sz="1600" dirty="0">
                <a:hlinkClick r:id="rId2"/>
              </a:rPr>
              <a:t>Smart and Connected Communities ( 19-564 ) currently open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Cyber-Physical Systems ( 19-553 ) currently open </a:t>
            </a:r>
            <a:endParaRPr lang="en-US" sz="1600" dirty="0"/>
          </a:p>
          <a:p>
            <a:r>
              <a:rPr lang="en-US" sz="1600" dirty="0">
                <a:hlinkClick r:id="rId4"/>
              </a:rPr>
              <a:t>US Ignite: ( 16-553 ) </a:t>
            </a:r>
            <a:endParaRPr lang="en-US" sz="1600" dirty="0"/>
          </a:p>
          <a:p>
            <a:r>
              <a:rPr lang="fr-FR" sz="1600" dirty="0">
                <a:hlinkClick r:id="rId5"/>
              </a:rPr>
              <a:t>US-EU Internet </a:t>
            </a:r>
            <a:r>
              <a:rPr lang="fr-FR" sz="1600" dirty="0" err="1">
                <a:hlinkClick r:id="rId5"/>
              </a:rPr>
              <a:t>Core</a:t>
            </a:r>
            <a:r>
              <a:rPr lang="fr-FR" sz="1600" dirty="0">
                <a:hlinkClick r:id="rId5"/>
              </a:rPr>
              <a:t> &amp; </a:t>
            </a:r>
            <a:r>
              <a:rPr lang="fr-FR" sz="1600" dirty="0" err="1">
                <a:hlinkClick r:id="rId5"/>
              </a:rPr>
              <a:t>Edge</a:t>
            </a:r>
            <a:r>
              <a:rPr lang="fr-FR" sz="1600" dirty="0">
                <a:hlinkClick r:id="rId5"/>
              </a:rPr>
              <a:t> Technologies ( 18-535 ) </a:t>
            </a:r>
            <a:endParaRPr lang="fr-FR" sz="1600" dirty="0"/>
          </a:p>
          <a:p>
            <a:r>
              <a:rPr lang="en-US" sz="1600" dirty="0">
                <a:hlinkClick r:id="rId6"/>
              </a:rPr>
              <a:t>NSF/VMware Partnership on Edge Computing Data Infrastructure ( 18-540 ) </a:t>
            </a:r>
            <a:endParaRPr lang="en-US" sz="1600" dirty="0"/>
          </a:p>
          <a:p>
            <a:r>
              <a:rPr lang="en-US" sz="1600" dirty="0">
                <a:hlinkClick r:id="rId7"/>
              </a:rPr>
              <a:t>Platforms for Advanced Wireless Research (PAWR): Establishing the PAWR Project Office (PPO) ( 16-585 ) </a:t>
            </a:r>
            <a:endParaRPr lang="en-US" sz="1600" dirty="0"/>
          </a:p>
          <a:p>
            <a:r>
              <a:rPr lang="en-US" sz="1600" dirty="0">
                <a:hlinkClick r:id="rId8"/>
              </a:rPr>
              <a:t>NSF/Intel Partnership on Information-Centric Networking in Wireless Edge Networks ( 16-586 ) 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 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Strategy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378036"/>
          </a:xfrm>
        </p:spPr>
        <p:txBody>
          <a:bodyPr/>
          <a:lstStyle/>
          <a:p>
            <a:r>
              <a:rPr lang="en-US" dirty="0"/>
              <a:t>Working with a city like Baltimore will help satisfy the "big ideas" that guide NSF funding</a:t>
            </a:r>
          </a:p>
          <a:p>
            <a:r>
              <a:rPr lang="en-US" dirty="0"/>
              <a:t>1. Future of Work at the Human-Technology Frontier</a:t>
            </a:r>
          </a:p>
          <a:p>
            <a:r>
              <a:rPr lang="en-US" dirty="0"/>
              <a:t>2. Growing Convergence Research</a:t>
            </a:r>
          </a:p>
          <a:p>
            <a:r>
              <a:rPr lang="en-US" dirty="0"/>
              <a:t>3. Harnessing the Data Revolution</a:t>
            </a:r>
          </a:p>
          <a:p>
            <a:r>
              <a:rPr lang="en-US" dirty="0"/>
              <a:t>4.  Mid-scale Research Infrastructure</a:t>
            </a:r>
          </a:p>
          <a:p>
            <a:r>
              <a:rPr lang="en-US" dirty="0"/>
              <a:t>5. NSF 2026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 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Funding Strategy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Smart Cities Background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3332085"/>
          </a:xfrm>
        </p:spPr>
        <p:txBody>
          <a:bodyPr/>
          <a:lstStyle/>
          <a:p>
            <a:r>
              <a:rPr lang="en-US" dirty="0"/>
              <a:t>Three essential functions are required for a Smart City</a:t>
            </a:r>
            <a:endParaRPr lang="en-US" sz="8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Connecting with a programmable Infrastructure 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Sensing using analytics and artificial intelligence 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Acting through software control and automation</a:t>
            </a:r>
          </a:p>
          <a:p>
            <a:pPr marL="457200" indent="-457200"/>
            <a:r>
              <a:rPr lang="en-US" dirty="0"/>
              <a:t>Smart cities will rely on smart image and vision sensor technology to collect and interpret visual data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Group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805055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 dirty="0"/>
              <a:t> </a:t>
            </a:r>
            <a:r>
              <a:rPr lang="en-US" sz="900" dirty="0"/>
              <a:t>Maddox, T. </a:t>
            </a:r>
            <a:r>
              <a:rPr lang="x-none" sz="900" dirty="0"/>
              <a:t> (</a:t>
            </a:r>
            <a:r>
              <a:rPr lang="en-US" sz="900" dirty="0"/>
              <a:t>2016</a:t>
            </a:r>
            <a:r>
              <a:rPr lang="x-none" sz="900" dirty="0"/>
              <a:t>). </a:t>
            </a:r>
            <a:r>
              <a:rPr lang="fr-FR" sz="900" dirty="0"/>
              <a:t>Smart cites: 6 essential technologies. </a:t>
            </a:r>
            <a:r>
              <a:rPr lang="en-US" sz="900" dirty="0"/>
              <a:t>Innovation - </a:t>
            </a:r>
            <a:r>
              <a:rPr lang="en-US" sz="900" dirty="0" err="1"/>
              <a:t>TechRepublic</a:t>
            </a:r>
            <a:r>
              <a:rPr lang="en-US" sz="900" dirty="0"/>
              <a:t>.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</a:t>
            </a:r>
            <a:r>
              <a:rPr lang="en-US" sz="900" dirty="0" err="1"/>
              <a:t>Loffreda</a:t>
            </a:r>
            <a:r>
              <a:rPr lang="en-US" sz="900" dirty="0"/>
              <a:t>, D. (2019) Tomorrow's cities: evolving from "smart" to Adaptive. </a:t>
            </a:r>
            <a:r>
              <a:rPr lang="en-US" sz="900" dirty="0" err="1"/>
              <a:t>Cienna</a:t>
            </a:r>
            <a:r>
              <a:rPr lang="en-US" sz="900" dirty="0"/>
              <a:t> </a:t>
            </a:r>
          </a:p>
          <a:p>
            <a:r>
              <a:rPr lang="en-US" sz="900" dirty="0"/>
              <a:t>[3] </a:t>
            </a:r>
            <a:r>
              <a:rPr lang="en-US" sz="900" dirty="0" err="1"/>
              <a:t>Ligozat</a:t>
            </a:r>
            <a:r>
              <a:rPr lang="en-US" sz="900" dirty="0"/>
              <a:t>, T. (2017) Smart City. Connected City. Teledyne. APAC Innovation Summit 2017 </a:t>
            </a:r>
          </a:p>
          <a:p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5153414"/>
          </a:xfrm>
        </p:spPr>
        <p:txBody>
          <a:bodyPr/>
          <a:lstStyle/>
          <a:p>
            <a:r>
              <a:rPr lang="en-US" dirty="0"/>
              <a:t>Social Data</a:t>
            </a:r>
          </a:p>
          <a:p>
            <a:pPr lvl="1"/>
            <a:r>
              <a:rPr lang="en-US" dirty="0">
                <a:hlinkClick r:id="rId2"/>
              </a:rPr>
              <a:t>Baltimore City Data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FBI NIBRS</a:t>
            </a:r>
            <a:r>
              <a:rPr lang="en-US" dirty="0"/>
              <a:t> </a:t>
            </a:r>
          </a:p>
          <a:p>
            <a:r>
              <a:rPr lang="en-US" dirty="0"/>
              <a:t>Object Recognition</a:t>
            </a:r>
          </a:p>
          <a:p>
            <a:pPr lvl="1"/>
            <a:r>
              <a:rPr lang="en-US" dirty="0"/>
              <a:t>https://www.cs.toronto.edu/~kriz/cifar.html</a:t>
            </a:r>
          </a:p>
          <a:p>
            <a:pPr lvl="1"/>
            <a:r>
              <a:rPr lang="en-US" dirty="0"/>
              <a:t>http://www-old.emt.tugraz.at/~pinz/data/GRAZ_01/</a:t>
            </a:r>
          </a:p>
          <a:p>
            <a:pPr lvl="1"/>
            <a:r>
              <a:rPr lang="en-US" dirty="0"/>
              <a:t>http://homepages.inf.ed.ac.uk/rbf/CVonline/Imagedbase.htm</a:t>
            </a:r>
          </a:p>
          <a:p>
            <a:pPr lvl="1"/>
            <a:r>
              <a:rPr lang="en-US" dirty="0"/>
              <a:t>https://storage.googleapis.com/openimages/web/index.html</a:t>
            </a:r>
          </a:p>
          <a:p>
            <a:pPr lvl="1"/>
            <a:r>
              <a:rPr lang="en-US" dirty="0"/>
              <a:t>http://chenlab.ece.cornell.edu/people/Andy/ImagesOfGroups.html</a:t>
            </a:r>
          </a:p>
          <a:p>
            <a:pPr lvl="1"/>
            <a:r>
              <a:rPr lang="en-US" dirty="0"/>
              <a:t>http://scikit-learn.org/stable/modules/generated/sklearn.datasets.fetch_lfw_people.html</a:t>
            </a:r>
          </a:p>
          <a:p>
            <a:pPr lvl="1"/>
            <a:r>
              <a:rPr lang="en-US" dirty="0"/>
              <a:t>http://www.image-net.org/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457200" y="6400415"/>
            <a:ext cx="2133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June 14, 2019</a:t>
            </a:r>
            <a:endParaRPr dirty="0"/>
          </a:p>
        </p:txBody>
      </p:sp>
      <p:sp>
        <p:nvSpPr>
          <p:cNvPr id="7" name="Rectangle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sz="3200" dirty="0"/>
              <a:t>    Datasets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25643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Smart Cities Key Technologies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18434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Smart grids </a:t>
            </a:r>
            <a:r>
              <a:rPr lang="en-US" dirty="0"/>
              <a:t>are a critical component of a smart city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Smart transportation</a:t>
            </a:r>
            <a:r>
              <a:rPr lang="en-US" dirty="0"/>
              <a:t>:  multi-modal transportation, smart traffic lights, smart parking</a:t>
            </a:r>
          </a:p>
          <a:p>
            <a:r>
              <a:rPr lang="en-US" dirty="0">
                <a:solidFill>
                  <a:srgbClr val="FF0000"/>
                </a:solidFill>
              </a:rPr>
              <a:t>Smart data</a:t>
            </a:r>
            <a:r>
              <a:rPr lang="en-US" dirty="0"/>
              <a:t>: to be useful the massive amounts of data must be analyzed quickly</a:t>
            </a:r>
          </a:p>
          <a:p>
            <a:r>
              <a:rPr lang="en-US" dirty="0">
                <a:solidFill>
                  <a:srgbClr val="FF0000"/>
                </a:solidFill>
              </a:rPr>
              <a:t>Smart infrastructure</a:t>
            </a:r>
            <a:r>
              <a:rPr lang="en-US" dirty="0"/>
              <a:t>: enables pro-active maintenance and effective planning for future demand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Data mobility</a:t>
            </a:r>
            <a:r>
              <a:rPr lang="en-US" altLang="en-US" dirty="0"/>
              <a:t>: </a:t>
            </a:r>
            <a:r>
              <a:rPr lang="en-US" dirty="0"/>
              <a:t>unconstrained as it moves between systems, respects intellectual property, security and privacy </a:t>
            </a:r>
          </a:p>
          <a:p>
            <a:r>
              <a:rPr lang="en-US" dirty="0"/>
              <a:t>IoT devices: </a:t>
            </a:r>
            <a:r>
              <a:rPr lang="en-US" dirty="0">
                <a:solidFill>
                  <a:srgbClr val="FF0000"/>
                </a:solidFill>
              </a:rPr>
              <a:t>sensors and actuators </a:t>
            </a:r>
            <a:r>
              <a:rPr lang="en-US" dirty="0"/>
              <a:t>in our cities are here to stay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240934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Maddox, T. </a:t>
            </a:r>
            <a:r>
              <a:rPr lang="x-none" sz="900"/>
              <a:t> (</a:t>
            </a:r>
            <a:r>
              <a:rPr lang="en-US" sz="900" dirty="0"/>
              <a:t>2016</a:t>
            </a:r>
            <a:r>
              <a:rPr lang="x-none" sz="900"/>
              <a:t>). </a:t>
            </a:r>
            <a:r>
              <a:rPr lang="fr-FR" sz="900" dirty="0"/>
              <a:t>Smart cites: 6 essential technologies. </a:t>
            </a:r>
            <a:r>
              <a:rPr lang="en-US" sz="900" dirty="0"/>
              <a:t>Innovation.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Smart Cities Machine Learning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1524000"/>
            <a:ext cx="8763000" cy="4832350"/>
          </a:xfrm>
        </p:spPr>
        <p:txBody>
          <a:bodyPr/>
          <a:lstStyle/>
          <a:p>
            <a:r>
              <a:rPr lang="en-US" altLang="en-US" dirty="0"/>
              <a:t>Two important theme for Smart Cities </a:t>
            </a:r>
          </a:p>
          <a:p>
            <a:pPr lvl="1"/>
            <a:r>
              <a:rPr lang="en-US" altLang="en-US" dirty="0"/>
              <a:t>Use of sensors and effective analysis of sensor data</a:t>
            </a:r>
          </a:p>
          <a:p>
            <a:pPr lvl="1"/>
            <a:r>
              <a:rPr lang="en-US" dirty="0"/>
              <a:t>Data collection and analysis is a key component of a smart city in order to provide predictive analytics</a:t>
            </a:r>
          </a:p>
          <a:p>
            <a:r>
              <a:rPr lang="en-US" dirty="0"/>
              <a:t>Machine Learning is used for both classification from sensor data and predictive analytics of social data</a:t>
            </a:r>
          </a:p>
          <a:p>
            <a:pPr lvl="1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0DD8A-6A16-4636-913F-077829E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14, 2019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240934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Maddox, T. </a:t>
            </a:r>
            <a:r>
              <a:rPr lang="x-none" sz="900"/>
              <a:t> (</a:t>
            </a:r>
            <a:r>
              <a:rPr lang="en-US" sz="900" dirty="0"/>
              <a:t>2016</a:t>
            </a:r>
            <a:r>
              <a:rPr lang="x-none" sz="900"/>
              <a:t>). </a:t>
            </a:r>
            <a:r>
              <a:rPr lang="fr-FR" sz="900" dirty="0"/>
              <a:t>Smart cites: 6 essential technologies. </a:t>
            </a:r>
            <a:r>
              <a:rPr lang="en-US" sz="900" dirty="0"/>
              <a:t>Innovation.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9B775597-4BA0-4691-8890-459578F2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Blue Glacier Management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9661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45EE7-9216-4359-BA06-106FB39E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164"/>
            <a:ext cx="8686800" cy="5444836"/>
          </a:xfrm>
        </p:spPr>
        <p:txBody>
          <a:bodyPr/>
          <a:lstStyle/>
          <a:p>
            <a:r>
              <a:rPr lang="en-US" dirty="0"/>
              <a:t> It’s mission critical for a unified representation of all data from sensor and social sources</a:t>
            </a:r>
          </a:p>
          <a:p>
            <a:r>
              <a:rPr lang="en-US" dirty="0"/>
              <a:t>We apply the principles and rules of Linked Open Data</a:t>
            </a:r>
          </a:p>
          <a:p>
            <a:r>
              <a:rPr lang="en-US" dirty="0"/>
              <a:t>Machine learning is the use of mathematical algorithms to analyze data</a:t>
            </a:r>
          </a:p>
          <a:p>
            <a:r>
              <a:rPr lang="en-US" dirty="0"/>
              <a:t>Machine Learning models can be categorized as relationship or classification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0" y="0"/>
            <a:ext cx="9144000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Smart Cities Machine Learning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34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45EE7-9216-4359-BA06-106FB39E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164"/>
            <a:ext cx="8686800" cy="4827770"/>
          </a:xfrm>
        </p:spPr>
        <p:txBody>
          <a:bodyPr/>
          <a:lstStyle/>
          <a:p>
            <a:r>
              <a:rPr lang="en-US" dirty="0"/>
              <a:t>Intelligent network must monitor, </a:t>
            </a:r>
            <a:r>
              <a:rPr lang="en-US" altLang="zh-CN" dirty="0"/>
              <a:t>select, explore, and model large amounts of data</a:t>
            </a:r>
          </a:p>
          <a:p>
            <a:r>
              <a:rPr lang="en-US" dirty="0"/>
              <a:t>Sensors data and social mining data cannot be standalone</a:t>
            </a:r>
          </a:p>
          <a:p>
            <a:r>
              <a:rPr lang="en-US" dirty="0"/>
              <a:t>Sensor Command, Control and Coordination</a:t>
            </a:r>
          </a:p>
          <a:p>
            <a:pPr lvl="1"/>
            <a:r>
              <a:rPr lang="en-US" dirty="0"/>
              <a:t>Assess situation</a:t>
            </a:r>
          </a:p>
          <a:p>
            <a:pPr lvl="1"/>
            <a:r>
              <a:rPr lang="en-US" dirty="0"/>
              <a:t>4 Factor analysis: What resources to increase, decrease, add or delete</a:t>
            </a:r>
          </a:p>
          <a:p>
            <a:pPr lvl="1"/>
            <a:r>
              <a:rPr lang="en-US" dirty="0"/>
              <a:t>For example, if detect motion with no object recognition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0" y="0"/>
            <a:ext cx="9144000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Smart Cities Network </a:t>
            </a:r>
            <a:r>
              <a:rPr lang="en-US" altLang="en-US" sz="3600" b="1" dirty="0">
                <a:latin typeface="+mj-lt"/>
                <a:cs typeface="+mj-cs"/>
              </a:rPr>
              <a:t>Protocol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240934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/>
              <a:t> </a:t>
            </a:r>
            <a:r>
              <a:rPr lang="en-US" sz="900" dirty="0"/>
              <a:t>Finley, S (2017). Artificial Intelligence and Machine Learning. Relativistic Books. </a:t>
            </a:r>
          </a:p>
          <a:p>
            <a:r>
              <a:rPr lang="en-US" sz="900" dirty="0"/>
              <a:t>[2] Sousa, K. &amp; E. oz (2015). Management Information Systems. </a:t>
            </a:r>
            <a:r>
              <a:rPr lang="en-US" sz="900" dirty="0" err="1"/>
              <a:t>Cengage</a:t>
            </a:r>
            <a:r>
              <a:rPr lang="en-US" sz="900" dirty="0"/>
              <a:t>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34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36872</TotalTime>
  <Words>3168</Words>
  <Application>Microsoft Office PowerPoint</Application>
  <PresentationFormat>On-screen Show (4:3)</PresentationFormat>
  <Paragraphs>598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Situational awareness for smart cities Sensor systems and open source data</vt:lpstr>
      <vt:lpstr>Agenda</vt:lpstr>
      <vt:lpstr>Smart Cities Background</vt:lpstr>
      <vt:lpstr>Smart Cities Background</vt:lpstr>
      <vt:lpstr>Smart Cities Background</vt:lpstr>
      <vt:lpstr>Smart Cities Key Technologies</vt:lpstr>
      <vt:lpstr>Smart Cities Machine Learning</vt:lpstr>
      <vt:lpstr>Slide 8</vt:lpstr>
      <vt:lpstr>Slide 9</vt:lpstr>
      <vt:lpstr>Smart City sensor system</vt:lpstr>
      <vt:lpstr>Background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           Sensor Components: Commercial Products</vt:lpstr>
      <vt:lpstr>            FLIR Detection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Smart city dashboard</vt:lpstr>
      <vt:lpstr>Background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UMBC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Lord</dc:creator>
  <cp:lastModifiedBy>fu ms</cp:lastModifiedBy>
  <cp:revision>924</cp:revision>
  <cp:lastPrinted>2013-08-10T12:43:47Z</cp:lastPrinted>
  <dcterms:created xsi:type="dcterms:W3CDTF">2009-11-05T16:04:28Z</dcterms:created>
  <dcterms:modified xsi:type="dcterms:W3CDTF">2019-06-06T20:32:11Z</dcterms:modified>
</cp:coreProperties>
</file>