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6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E807-0A5F-4914-9D12-FB43141C3F4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ACE4-954C-435B-8944-B126FF96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5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E807-0A5F-4914-9D12-FB43141C3F4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ACE4-954C-435B-8944-B126FF96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E807-0A5F-4914-9D12-FB43141C3F4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ACE4-954C-435B-8944-B126FF96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E807-0A5F-4914-9D12-FB43141C3F4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ACE4-954C-435B-8944-B126FF96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2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E807-0A5F-4914-9D12-FB43141C3F4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ACE4-954C-435B-8944-B126FF96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3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E807-0A5F-4914-9D12-FB43141C3F4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ACE4-954C-435B-8944-B126FF96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5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E807-0A5F-4914-9D12-FB43141C3F4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ACE4-954C-435B-8944-B126FF96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1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E807-0A5F-4914-9D12-FB43141C3F4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ACE4-954C-435B-8944-B126FF96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3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E807-0A5F-4914-9D12-FB43141C3F4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ACE4-954C-435B-8944-B126FF96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E807-0A5F-4914-9D12-FB43141C3F4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ACE4-954C-435B-8944-B126FF96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1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E807-0A5F-4914-9D12-FB43141C3F4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ACE4-954C-435B-8944-B126FF96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3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3E807-0A5F-4914-9D12-FB43141C3F4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AACE4-954C-435B-8944-B126FF96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0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3868485" y="6352158"/>
            <a:ext cx="2018271" cy="46132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Oracle EDW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0020" y="0"/>
            <a:ext cx="1520241" cy="6919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852687" y="5959647"/>
            <a:ext cx="2141838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Traditional Analytics tools e.g. </a:t>
            </a:r>
            <a:r>
              <a:rPr lang="en-US" sz="1100" b="1" dirty="0" err="1">
                <a:solidFill>
                  <a:schemeClr val="tx1"/>
                </a:solidFill>
              </a:rPr>
              <a:t>Cognos</a:t>
            </a:r>
            <a:r>
              <a:rPr lang="en-US" sz="1100" b="1" dirty="0">
                <a:solidFill>
                  <a:schemeClr val="tx1"/>
                </a:solidFill>
              </a:rPr>
              <a:t> BI</a:t>
            </a:r>
          </a:p>
        </p:txBody>
      </p:sp>
      <p:sp>
        <p:nvSpPr>
          <p:cNvPr id="60" name="Rounded Rectangle 5">
            <a:extLst>
              <a:ext uri="{FF2B5EF4-FFF2-40B4-BE49-F238E27FC236}">
                <a16:creationId xmlns:a16="http://schemas.microsoft.com/office/drawing/2014/main" id="{89D096E0-A351-46E5-B95F-86E2A55EB465}"/>
              </a:ext>
            </a:extLst>
          </p:cNvPr>
          <p:cNvSpPr/>
          <p:nvPr/>
        </p:nvSpPr>
        <p:spPr>
          <a:xfrm>
            <a:off x="1728904" y="15829"/>
            <a:ext cx="1520241" cy="6919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Acquisition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F91EDF-F13B-4893-A141-EC8E922CC474}"/>
              </a:ext>
            </a:extLst>
          </p:cNvPr>
          <p:cNvSpPr/>
          <p:nvPr/>
        </p:nvSpPr>
        <p:spPr>
          <a:xfrm>
            <a:off x="70020" y="1014778"/>
            <a:ext cx="1337235" cy="46201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646EAE3-AA40-407F-B38E-B6790E9670D1}"/>
              </a:ext>
            </a:extLst>
          </p:cNvPr>
          <p:cNvSpPr/>
          <p:nvPr/>
        </p:nvSpPr>
        <p:spPr>
          <a:xfrm>
            <a:off x="250619" y="2492610"/>
            <a:ext cx="947351" cy="5608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General Web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98283BD-E370-4DB8-8B09-3CF7DA44123F}"/>
              </a:ext>
            </a:extLst>
          </p:cNvPr>
          <p:cNvSpPr/>
          <p:nvPr/>
        </p:nvSpPr>
        <p:spPr>
          <a:xfrm>
            <a:off x="250619" y="1839843"/>
            <a:ext cx="914400" cy="527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Documents, emails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BF96EF-DD28-42BF-99E2-0D99919F7C51}"/>
              </a:ext>
            </a:extLst>
          </p:cNvPr>
          <p:cNvSpPr/>
          <p:nvPr/>
        </p:nvSpPr>
        <p:spPr>
          <a:xfrm>
            <a:off x="300037" y="3201521"/>
            <a:ext cx="930812" cy="527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Social Media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7C1008E-042A-4634-A5E1-8C77F0922A82}"/>
              </a:ext>
            </a:extLst>
          </p:cNvPr>
          <p:cNvSpPr/>
          <p:nvPr/>
        </p:nvSpPr>
        <p:spPr>
          <a:xfrm>
            <a:off x="250619" y="3849964"/>
            <a:ext cx="1016952" cy="527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External Intel Sources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0251700-4775-48EB-AA49-E6A6F904CC33}"/>
              </a:ext>
            </a:extLst>
          </p:cNvPr>
          <p:cNvSpPr/>
          <p:nvPr/>
        </p:nvSpPr>
        <p:spPr>
          <a:xfrm>
            <a:off x="253731" y="4487557"/>
            <a:ext cx="914400" cy="527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DBMS and EDW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CC491-6B04-4119-AD97-D1CD0E168D5B}"/>
              </a:ext>
            </a:extLst>
          </p:cNvPr>
          <p:cNvGrpSpPr/>
          <p:nvPr/>
        </p:nvGrpSpPr>
        <p:grpSpPr>
          <a:xfrm>
            <a:off x="3506869" y="1013245"/>
            <a:ext cx="2300107" cy="2253093"/>
            <a:chOff x="7515698" y="3252040"/>
            <a:chExt cx="2300107" cy="2253093"/>
          </a:xfrm>
        </p:grpSpPr>
        <p:sp>
          <p:nvSpPr>
            <p:cNvPr id="83" name="Rectangle 82"/>
            <p:cNvSpPr/>
            <p:nvPr/>
          </p:nvSpPr>
          <p:spPr>
            <a:xfrm>
              <a:off x="7515698" y="3252040"/>
              <a:ext cx="2300107" cy="22530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Hadoop Cluster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CA520E4-C6B7-471E-87D8-A1A4E15AEA99}"/>
                </a:ext>
              </a:extLst>
            </p:cNvPr>
            <p:cNvSpPr/>
            <p:nvPr/>
          </p:nvSpPr>
          <p:spPr>
            <a:xfrm>
              <a:off x="7725747" y="357135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0F2596F-1D82-4A87-B80F-FA9010627387}"/>
                </a:ext>
              </a:extLst>
            </p:cNvPr>
            <p:cNvSpPr/>
            <p:nvPr/>
          </p:nvSpPr>
          <p:spPr>
            <a:xfrm>
              <a:off x="8120740" y="357446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BDBBB80-3045-4379-9FEE-B4F3B0C4981B}"/>
                </a:ext>
              </a:extLst>
            </p:cNvPr>
            <p:cNvSpPr/>
            <p:nvPr/>
          </p:nvSpPr>
          <p:spPr>
            <a:xfrm>
              <a:off x="8531293" y="357446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EFC3ED0-4591-4834-ABE3-908E346DB362}"/>
                </a:ext>
              </a:extLst>
            </p:cNvPr>
            <p:cNvSpPr/>
            <p:nvPr/>
          </p:nvSpPr>
          <p:spPr>
            <a:xfrm>
              <a:off x="8926286" y="3577580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C30273D-4D44-42AD-A785-28A14A1E6C0B}"/>
                </a:ext>
              </a:extLst>
            </p:cNvPr>
            <p:cNvSpPr/>
            <p:nvPr/>
          </p:nvSpPr>
          <p:spPr>
            <a:xfrm>
              <a:off x="9371039" y="357446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BA444E6-7E70-44E4-B184-07FFACF57E5B}"/>
                </a:ext>
              </a:extLst>
            </p:cNvPr>
            <p:cNvSpPr/>
            <p:nvPr/>
          </p:nvSpPr>
          <p:spPr>
            <a:xfrm>
              <a:off x="7728859" y="3817061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5688C44-417D-41CE-AFC9-E164FDBEC9B3}"/>
                </a:ext>
              </a:extLst>
            </p:cNvPr>
            <p:cNvSpPr/>
            <p:nvPr/>
          </p:nvSpPr>
          <p:spPr>
            <a:xfrm>
              <a:off x="8123852" y="382017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0C28DB7-D56F-4D7F-97E6-C50E21BA2C36}"/>
                </a:ext>
              </a:extLst>
            </p:cNvPr>
            <p:cNvSpPr/>
            <p:nvPr/>
          </p:nvSpPr>
          <p:spPr>
            <a:xfrm>
              <a:off x="8534405" y="382017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7A385A7-BF6F-41DB-BE3B-87EDE2A272AF}"/>
                </a:ext>
              </a:extLst>
            </p:cNvPr>
            <p:cNvSpPr/>
            <p:nvPr/>
          </p:nvSpPr>
          <p:spPr>
            <a:xfrm>
              <a:off x="8929398" y="3823285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6EC20E6-5F41-400A-A8C0-332949EEF6B5}"/>
                </a:ext>
              </a:extLst>
            </p:cNvPr>
            <p:cNvSpPr/>
            <p:nvPr/>
          </p:nvSpPr>
          <p:spPr>
            <a:xfrm>
              <a:off x="9374151" y="382017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66F4318-8D39-47E4-87C8-37799DA8B29B}"/>
                </a:ext>
              </a:extLst>
            </p:cNvPr>
            <p:cNvSpPr/>
            <p:nvPr/>
          </p:nvSpPr>
          <p:spPr>
            <a:xfrm>
              <a:off x="7722635" y="405596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7CEF609-13E2-4DB7-BD74-836D3205340F}"/>
                </a:ext>
              </a:extLst>
            </p:cNvPr>
            <p:cNvSpPr/>
            <p:nvPr/>
          </p:nvSpPr>
          <p:spPr>
            <a:xfrm>
              <a:off x="8117628" y="4059080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82F1110-249D-4B6E-B538-412834F90220}"/>
                </a:ext>
              </a:extLst>
            </p:cNvPr>
            <p:cNvSpPr/>
            <p:nvPr/>
          </p:nvSpPr>
          <p:spPr>
            <a:xfrm>
              <a:off x="8528181" y="4059080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49A52CB-128E-4DF1-A6CC-D7D72E03707B}"/>
                </a:ext>
              </a:extLst>
            </p:cNvPr>
            <p:cNvSpPr/>
            <p:nvPr/>
          </p:nvSpPr>
          <p:spPr>
            <a:xfrm>
              <a:off x="8923174" y="4062192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AA71E80-6CF1-4377-A9A7-38D6E6013FB8}"/>
                </a:ext>
              </a:extLst>
            </p:cNvPr>
            <p:cNvSpPr/>
            <p:nvPr/>
          </p:nvSpPr>
          <p:spPr>
            <a:xfrm>
              <a:off x="9367927" y="4059080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C053D24-6EE3-489B-93D3-9FEA4435B055}"/>
                </a:ext>
              </a:extLst>
            </p:cNvPr>
            <p:cNvSpPr/>
            <p:nvPr/>
          </p:nvSpPr>
          <p:spPr>
            <a:xfrm>
              <a:off x="7725747" y="430167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4A661593-9D7A-4D7C-97E0-EA5DE404BC3C}"/>
                </a:ext>
              </a:extLst>
            </p:cNvPr>
            <p:cNvSpPr/>
            <p:nvPr/>
          </p:nvSpPr>
          <p:spPr>
            <a:xfrm>
              <a:off x="8120740" y="4304785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115B598-3E08-4FB3-B007-6CED2DD8D05D}"/>
                </a:ext>
              </a:extLst>
            </p:cNvPr>
            <p:cNvSpPr/>
            <p:nvPr/>
          </p:nvSpPr>
          <p:spPr>
            <a:xfrm>
              <a:off x="8531293" y="4304785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DA4FCFD-D7F4-426F-A3CD-C6C2FE9D292E}"/>
                </a:ext>
              </a:extLst>
            </p:cNvPr>
            <p:cNvSpPr/>
            <p:nvPr/>
          </p:nvSpPr>
          <p:spPr>
            <a:xfrm>
              <a:off x="8926286" y="4307897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8703B760-0FB5-4F17-8726-041BD091F255}"/>
                </a:ext>
              </a:extLst>
            </p:cNvPr>
            <p:cNvSpPr/>
            <p:nvPr/>
          </p:nvSpPr>
          <p:spPr>
            <a:xfrm>
              <a:off x="9371039" y="4304785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243428EC-6262-437F-A492-00C251D8ED85}"/>
                </a:ext>
              </a:extLst>
            </p:cNvPr>
            <p:cNvSpPr/>
            <p:nvPr/>
          </p:nvSpPr>
          <p:spPr>
            <a:xfrm>
              <a:off x="7724195" y="4563282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610B93BD-6B2A-4335-96B8-92FC185FFECD}"/>
                </a:ext>
              </a:extLst>
            </p:cNvPr>
            <p:cNvSpPr/>
            <p:nvPr/>
          </p:nvSpPr>
          <p:spPr>
            <a:xfrm>
              <a:off x="8119188" y="4566394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F60DFAF-13B3-43D7-9FF3-44B0DC2E6A9F}"/>
                </a:ext>
              </a:extLst>
            </p:cNvPr>
            <p:cNvSpPr/>
            <p:nvPr/>
          </p:nvSpPr>
          <p:spPr>
            <a:xfrm>
              <a:off x="8529741" y="4566394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E6D9E46-AD6E-471B-9426-01FA3C460A2C}"/>
                </a:ext>
              </a:extLst>
            </p:cNvPr>
            <p:cNvSpPr/>
            <p:nvPr/>
          </p:nvSpPr>
          <p:spPr>
            <a:xfrm>
              <a:off x="8924734" y="456950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AD98DB4F-F3DB-4896-9B5B-E99F42E4E43D}"/>
                </a:ext>
              </a:extLst>
            </p:cNvPr>
            <p:cNvSpPr/>
            <p:nvPr/>
          </p:nvSpPr>
          <p:spPr>
            <a:xfrm>
              <a:off x="9369487" y="4566394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2D74162-237B-4C90-96A3-FEEF969B5CA3}"/>
                </a:ext>
              </a:extLst>
            </p:cNvPr>
            <p:cNvSpPr/>
            <p:nvPr/>
          </p:nvSpPr>
          <p:spPr>
            <a:xfrm>
              <a:off x="7717971" y="4802189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3096E54-2EAE-4BC3-9760-33A5FC6AF379}"/>
                </a:ext>
              </a:extLst>
            </p:cNvPr>
            <p:cNvSpPr/>
            <p:nvPr/>
          </p:nvSpPr>
          <p:spPr>
            <a:xfrm>
              <a:off x="8112964" y="4805301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B970F46-A010-49A9-ABA3-B81457EE878D}"/>
                </a:ext>
              </a:extLst>
            </p:cNvPr>
            <p:cNvSpPr/>
            <p:nvPr/>
          </p:nvSpPr>
          <p:spPr>
            <a:xfrm>
              <a:off x="8523517" y="4805301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4768BEBD-E642-41DA-A4FB-50399555CB98}"/>
                </a:ext>
              </a:extLst>
            </p:cNvPr>
            <p:cNvSpPr/>
            <p:nvPr/>
          </p:nvSpPr>
          <p:spPr>
            <a:xfrm>
              <a:off x="8918510" y="480841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8F4210D-EA85-4DCB-9657-881E17302337}"/>
                </a:ext>
              </a:extLst>
            </p:cNvPr>
            <p:cNvSpPr/>
            <p:nvPr/>
          </p:nvSpPr>
          <p:spPr>
            <a:xfrm>
              <a:off x="9363263" y="4805301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3C57F4C-4A81-44DE-949D-9152F3951680}"/>
                </a:ext>
              </a:extLst>
            </p:cNvPr>
            <p:cNvSpPr/>
            <p:nvPr/>
          </p:nvSpPr>
          <p:spPr>
            <a:xfrm>
              <a:off x="7721083" y="5047894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8475333-E13F-4767-8C50-8E9ED3FD0092}"/>
                </a:ext>
              </a:extLst>
            </p:cNvPr>
            <p:cNvSpPr/>
            <p:nvPr/>
          </p:nvSpPr>
          <p:spPr>
            <a:xfrm>
              <a:off x="8116076" y="505100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4B601BA-E51F-4FD7-ACD9-2402E4C7BAA1}"/>
                </a:ext>
              </a:extLst>
            </p:cNvPr>
            <p:cNvSpPr/>
            <p:nvPr/>
          </p:nvSpPr>
          <p:spPr>
            <a:xfrm>
              <a:off x="8526629" y="505100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C49DC54-BC8F-47B6-A2AB-FF4AD1A50974}"/>
                </a:ext>
              </a:extLst>
            </p:cNvPr>
            <p:cNvSpPr/>
            <p:nvPr/>
          </p:nvSpPr>
          <p:spPr>
            <a:xfrm>
              <a:off x="8921622" y="505411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DFA1E5E5-5736-4CB0-8990-10BC9BF8A8E4}"/>
                </a:ext>
              </a:extLst>
            </p:cNvPr>
            <p:cNvSpPr/>
            <p:nvPr/>
          </p:nvSpPr>
          <p:spPr>
            <a:xfrm>
              <a:off x="9366375" y="505100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Rounded Rectangle 5">
            <a:extLst>
              <a:ext uri="{FF2B5EF4-FFF2-40B4-BE49-F238E27FC236}">
                <a16:creationId xmlns:a16="http://schemas.microsoft.com/office/drawing/2014/main" id="{B21A1B31-EB26-4FD2-ADE3-B5B9DE81FD97}"/>
              </a:ext>
            </a:extLst>
          </p:cNvPr>
          <p:cNvSpPr/>
          <p:nvPr/>
        </p:nvSpPr>
        <p:spPr>
          <a:xfrm>
            <a:off x="3488536" y="-10665"/>
            <a:ext cx="2141838" cy="6919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Storage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768613" y="1014778"/>
            <a:ext cx="1387464" cy="55151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Data Governance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 Integration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(ETL and ELT)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869516" y="2100669"/>
            <a:ext cx="914400" cy="725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Hortonwors</a:t>
            </a:r>
            <a:r>
              <a:rPr lang="en-US" sz="1100" b="1" dirty="0">
                <a:solidFill>
                  <a:schemeClr val="tx1"/>
                </a:solidFill>
              </a:rPr>
              <a:t> Data Platform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219A86D-B1B7-406C-BC2F-122596AFE947}"/>
              </a:ext>
            </a:extLst>
          </p:cNvPr>
          <p:cNvSpPr/>
          <p:nvPr/>
        </p:nvSpPr>
        <p:spPr>
          <a:xfrm>
            <a:off x="1853967" y="3047660"/>
            <a:ext cx="914400" cy="725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Apache Flume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3313B46-5901-4D12-8974-16120E7CEB35}"/>
              </a:ext>
            </a:extLst>
          </p:cNvPr>
          <p:cNvSpPr/>
          <p:nvPr/>
        </p:nvSpPr>
        <p:spPr>
          <a:xfrm>
            <a:off x="1837121" y="3982450"/>
            <a:ext cx="914400" cy="725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Apache </a:t>
            </a:r>
            <a:r>
              <a:rPr lang="en-US" sz="1100" b="1" dirty="0" err="1">
                <a:solidFill>
                  <a:schemeClr val="tx1"/>
                </a:solidFill>
              </a:rPr>
              <a:t>Chukwa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04467AD-5C8C-47F8-826F-03B252540ADC}"/>
              </a:ext>
            </a:extLst>
          </p:cNvPr>
          <p:cNvSpPr/>
          <p:nvPr/>
        </p:nvSpPr>
        <p:spPr>
          <a:xfrm>
            <a:off x="1837121" y="4924557"/>
            <a:ext cx="914400" cy="725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Apache SQOOP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8E09888-7160-4C57-A070-3FC50FE11972}"/>
              </a:ext>
            </a:extLst>
          </p:cNvPr>
          <p:cNvSpPr/>
          <p:nvPr/>
        </p:nvSpPr>
        <p:spPr>
          <a:xfrm>
            <a:off x="1400250" y="3266338"/>
            <a:ext cx="443406" cy="373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Arrow: Right 160">
            <a:extLst>
              <a:ext uri="{FF2B5EF4-FFF2-40B4-BE49-F238E27FC236}">
                <a16:creationId xmlns:a16="http://schemas.microsoft.com/office/drawing/2014/main" id="{0D4825EF-9181-4B33-8FB8-D9EDE6CD6C96}"/>
              </a:ext>
            </a:extLst>
          </p:cNvPr>
          <p:cNvSpPr/>
          <p:nvPr/>
        </p:nvSpPr>
        <p:spPr>
          <a:xfrm>
            <a:off x="3161808" y="1334094"/>
            <a:ext cx="345233" cy="373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ounded Rectangle 5">
            <a:extLst>
              <a:ext uri="{FF2B5EF4-FFF2-40B4-BE49-F238E27FC236}">
                <a16:creationId xmlns:a16="http://schemas.microsoft.com/office/drawing/2014/main" id="{9A3E4758-5570-469E-A740-0859B6E85CA5}"/>
              </a:ext>
            </a:extLst>
          </p:cNvPr>
          <p:cNvSpPr/>
          <p:nvPr/>
        </p:nvSpPr>
        <p:spPr>
          <a:xfrm>
            <a:off x="6096000" y="15829"/>
            <a:ext cx="1556971" cy="6919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</a:t>
            </a:r>
          </a:p>
        </p:txBody>
      </p:sp>
      <p:sp>
        <p:nvSpPr>
          <p:cNvPr id="163" name="Flowchart: Magnetic Disk 162">
            <a:extLst>
              <a:ext uri="{FF2B5EF4-FFF2-40B4-BE49-F238E27FC236}">
                <a16:creationId xmlns:a16="http://schemas.microsoft.com/office/drawing/2014/main" id="{38D61C3B-3AE9-4CDB-87FF-9EAAAAE051FF}"/>
              </a:ext>
            </a:extLst>
          </p:cNvPr>
          <p:cNvSpPr/>
          <p:nvPr/>
        </p:nvSpPr>
        <p:spPr>
          <a:xfrm>
            <a:off x="3657119" y="5726509"/>
            <a:ext cx="2018271" cy="46132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SQL Server EDW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CFF79C5-85CF-473F-B7E6-B61396E4BACB}"/>
              </a:ext>
            </a:extLst>
          </p:cNvPr>
          <p:cNvSpPr/>
          <p:nvPr/>
        </p:nvSpPr>
        <p:spPr>
          <a:xfrm>
            <a:off x="6580599" y="3201521"/>
            <a:ext cx="1072372" cy="26187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84F54A4-41F2-41D4-8530-4934B67DB1F0}"/>
              </a:ext>
            </a:extLst>
          </p:cNvPr>
          <p:cNvSpPr/>
          <p:nvPr/>
        </p:nvSpPr>
        <p:spPr>
          <a:xfrm>
            <a:off x="6669783" y="3644230"/>
            <a:ext cx="687572" cy="3985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PIG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F72FBB5-6563-4362-9149-5BF6146DB674}"/>
              </a:ext>
            </a:extLst>
          </p:cNvPr>
          <p:cNvSpPr/>
          <p:nvPr/>
        </p:nvSpPr>
        <p:spPr>
          <a:xfrm>
            <a:off x="6658091" y="4233794"/>
            <a:ext cx="687572" cy="439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Apache Impala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E30A64B-A826-4586-A2DB-791BD1934428}"/>
              </a:ext>
            </a:extLst>
          </p:cNvPr>
          <p:cNvSpPr/>
          <p:nvPr/>
        </p:nvSpPr>
        <p:spPr>
          <a:xfrm>
            <a:off x="6645424" y="4850035"/>
            <a:ext cx="687572" cy="4335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Apache Drill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B5CAAAD-CC01-4BE5-934B-1F3DA416A1AE}"/>
              </a:ext>
            </a:extLst>
          </p:cNvPr>
          <p:cNvSpPr/>
          <p:nvPr/>
        </p:nvSpPr>
        <p:spPr>
          <a:xfrm>
            <a:off x="6643693" y="5436451"/>
            <a:ext cx="687572" cy="347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HIVE</a:t>
            </a:r>
          </a:p>
        </p:txBody>
      </p:sp>
      <p:sp>
        <p:nvSpPr>
          <p:cNvPr id="169" name="Rounded Rectangle 5">
            <a:extLst>
              <a:ext uri="{FF2B5EF4-FFF2-40B4-BE49-F238E27FC236}">
                <a16:creationId xmlns:a16="http://schemas.microsoft.com/office/drawing/2014/main" id="{4CEB2B8D-9714-4EA0-AACC-6F7D5BBE43CD}"/>
              </a:ext>
            </a:extLst>
          </p:cNvPr>
          <p:cNvSpPr/>
          <p:nvPr/>
        </p:nvSpPr>
        <p:spPr>
          <a:xfrm>
            <a:off x="7906590" y="0"/>
            <a:ext cx="2141838" cy="6919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Analytics and Visualization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CB23F84-3A8B-4E3C-A9E0-B9FA82C6732D}"/>
              </a:ext>
            </a:extLst>
          </p:cNvPr>
          <p:cNvSpPr/>
          <p:nvPr/>
        </p:nvSpPr>
        <p:spPr>
          <a:xfrm>
            <a:off x="3461134" y="3787225"/>
            <a:ext cx="914400" cy="566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SQL Server </a:t>
            </a:r>
            <a:r>
              <a:rPr lang="en-US" sz="1100" b="1" dirty="0" err="1">
                <a:solidFill>
                  <a:schemeClr val="tx1"/>
                </a:solidFill>
              </a:rPr>
              <a:t>PolyBase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7CAEA16C-16E5-42DC-8825-434AE8911C33}"/>
              </a:ext>
            </a:extLst>
          </p:cNvPr>
          <p:cNvSpPr/>
          <p:nvPr/>
        </p:nvSpPr>
        <p:spPr>
          <a:xfrm>
            <a:off x="4656922" y="4769916"/>
            <a:ext cx="914400" cy="566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Oracle ODI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77A780E-001B-4843-83AA-51F7B1F173F1}"/>
              </a:ext>
            </a:extLst>
          </p:cNvPr>
          <p:cNvSpPr/>
          <p:nvPr/>
        </p:nvSpPr>
        <p:spPr>
          <a:xfrm>
            <a:off x="8419440" y="3221984"/>
            <a:ext cx="1336273" cy="175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143C345-5F4A-4DC7-96DE-B63160244A43}"/>
              </a:ext>
            </a:extLst>
          </p:cNvPr>
          <p:cNvSpPr/>
          <p:nvPr/>
        </p:nvSpPr>
        <p:spPr>
          <a:xfrm>
            <a:off x="8606191" y="3509662"/>
            <a:ext cx="914400" cy="439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Apache Mahout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CC8FCFC-5031-469F-AA27-2378C2CAC19E}"/>
              </a:ext>
            </a:extLst>
          </p:cNvPr>
          <p:cNvSpPr/>
          <p:nvPr/>
        </p:nvSpPr>
        <p:spPr>
          <a:xfrm>
            <a:off x="8606432" y="4000057"/>
            <a:ext cx="914400" cy="484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Apache Zeppelin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F304040-D8A4-460A-973A-5D4E476A111C}"/>
              </a:ext>
            </a:extLst>
          </p:cNvPr>
          <p:cNvCxnSpPr>
            <a:endCxn id="170" idx="0"/>
          </p:cNvCxnSpPr>
          <p:nvPr/>
        </p:nvCxnSpPr>
        <p:spPr>
          <a:xfrm rot="16200000" flipH="1">
            <a:off x="3109044" y="2977934"/>
            <a:ext cx="1553261" cy="653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792A19B-EA59-41F1-A3C3-F5896B2C7AB2}"/>
              </a:ext>
            </a:extLst>
          </p:cNvPr>
          <p:cNvCxnSpPr>
            <a:stCxn id="170" idx="2"/>
            <a:endCxn id="163" idx="2"/>
          </p:cNvCxnSpPr>
          <p:nvPr/>
        </p:nvCxnSpPr>
        <p:spPr>
          <a:xfrm rot="5400000">
            <a:off x="2985796" y="5024631"/>
            <a:ext cx="1603862" cy="261215"/>
          </a:xfrm>
          <a:prstGeom prst="bentConnector4">
            <a:avLst>
              <a:gd name="adj1" fmla="val 42809"/>
              <a:gd name="adj2" fmla="val 1875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B6F883D-E2EA-477F-B273-6FAFA57D7E9E}"/>
              </a:ext>
            </a:extLst>
          </p:cNvPr>
          <p:cNvCxnSpPr>
            <a:stCxn id="168" idx="1"/>
            <a:endCxn id="171" idx="3"/>
          </p:cNvCxnSpPr>
          <p:nvPr/>
        </p:nvCxnSpPr>
        <p:spPr>
          <a:xfrm rot="10800000">
            <a:off x="5571323" y="5052958"/>
            <a:ext cx="1072371" cy="557223"/>
          </a:xfrm>
          <a:prstGeom prst="bentConnector3">
            <a:avLst>
              <a:gd name="adj1" fmla="val 33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27255FF-F5ED-4D5D-B458-B179181AD3A0}"/>
              </a:ext>
            </a:extLst>
          </p:cNvPr>
          <p:cNvCxnSpPr>
            <a:cxnSpLocks/>
            <a:stCxn id="171" idx="2"/>
            <a:endCxn id="4" idx="4"/>
          </p:cNvCxnSpPr>
          <p:nvPr/>
        </p:nvCxnSpPr>
        <p:spPr>
          <a:xfrm rot="16200000" flipH="1">
            <a:off x="4877029" y="5573091"/>
            <a:ext cx="1246820" cy="772634"/>
          </a:xfrm>
          <a:prstGeom prst="bentConnector4">
            <a:avLst>
              <a:gd name="adj1" fmla="val 12052"/>
              <a:gd name="adj2" fmla="val 12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Arrow: Right 178">
            <a:extLst>
              <a:ext uri="{FF2B5EF4-FFF2-40B4-BE49-F238E27FC236}">
                <a16:creationId xmlns:a16="http://schemas.microsoft.com/office/drawing/2014/main" id="{DFC34A44-C8E9-40B3-A184-D218AB895A67}"/>
              </a:ext>
            </a:extLst>
          </p:cNvPr>
          <p:cNvSpPr/>
          <p:nvPr/>
        </p:nvSpPr>
        <p:spPr>
          <a:xfrm>
            <a:off x="6156491" y="6460274"/>
            <a:ext cx="690465" cy="373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320891B-C37B-4B60-9FDA-BA227E43DA2C}"/>
              </a:ext>
            </a:extLst>
          </p:cNvPr>
          <p:cNvSpPr/>
          <p:nvPr/>
        </p:nvSpPr>
        <p:spPr>
          <a:xfrm>
            <a:off x="1823755" y="5769914"/>
            <a:ext cx="914400" cy="725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Hadoop 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Put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8E59CA6-463E-43C1-9185-6707A3C76AE6}"/>
              </a:ext>
            </a:extLst>
          </p:cNvPr>
          <p:cNvCxnSpPr>
            <a:stCxn id="83" idx="2"/>
            <a:endCxn id="164" idx="1"/>
          </p:cNvCxnSpPr>
          <p:nvPr/>
        </p:nvCxnSpPr>
        <p:spPr>
          <a:xfrm rot="16200000" flipH="1">
            <a:off x="4996482" y="2926779"/>
            <a:ext cx="1244558" cy="1923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59854AE-4B60-4181-8776-94D87AF1DF73}"/>
              </a:ext>
            </a:extLst>
          </p:cNvPr>
          <p:cNvCxnSpPr>
            <a:cxnSpLocks/>
          </p:cNvCxnSpPr>
          <p:nvPr/>
        </p:nvCxnSpPr>
        <p:spPr>
          <a:xfrm>
            <a:off x="5824567" y="2895829"/>
            <a:ext cx="2612464" cy="1957755"/>
          </a:xfrm>
          <a:prstGeom prst="bentConnector3">
            <a:avLst>
              <a:gd name="adj1" fmla="val 80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4C7FF1D-0569-45E0-8D91-07C0C7C54765}"/>
              </a:ext>
            </a:extLst>
          </p:cNvPr>
          <p:cNvSpPr/>
          <p:nvPr/>
        </p:nvSpPr>
        <p:spPr>
          <a:xfrm>
            <a:off x="6096000" y="1771340"/>
            <a:ext cx="5924066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IBM Watson Content Analytics</a:t>
            </a:r>
          </a:p>
        </p:txBody>
      </p:sp>
      <p:sp>
        <p:nvSpPr>
          <p:cNvPr id="102" name="Rounded Rectangle 5">
            <a:extLst>
              <a:ext uri="{FF2B5EF4-FFF2-40B4-BE49-F238E27FC236}">
                <a16:creationId xmlns:a16="http://schemas.microsoft.com/office/drawing/2014/main" id="{D09D864F-8FF3-4862-8169-E1E99CD93B73}"/>
              </a:ext>
            </a:extLst>
          </p:cNvPr>
          <p:cNvSpPr/>
          <p:nvPr/>
        </p:nvSpPr>
        <p:spPr>
          <a:xfrm>
            <a:off x="10463096" y="15829"/>
            <a:ext cx="1556971" cy="6919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</a:t>
            </a:r>
            <a:r>
              <a:rPr lang="en-US" dirty="0" err="1"/>
              <a:t>Mgmt</a:t>
            </a:r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3B43DB8-FEDE-4F57-9CDF-8974C5736019}"/>
              </a:ext>
            </a:extLst>
          </p:cNvPr>
          <p:cNvSpPr/>
          <p:nvPr/>
        </p:nvSpPr>
        <p:spPr>
          <a:xfrm>
            <a:off x="10427345" y="1013246"/>
            <a:ext cx="1592721" cy="6939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IBM Case Manager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06E734-BDAE-4A31-B866-09079940C0F0}"/>
              </a:ext>
            </a:extLst>
          </p:cNvPr>
          <p:cNvSpPr/>
          <p:nvPr/>
        </p:nvSpPr>
        <p:spPr>
          <a:xfrm>
            <a:off x="6156491" y="2809099"/>
            <a:ext cx="5253631" cy="31480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FAFC5E-B056-4A5A-9F4F-073629FDA78E}"/>
              </a:ext>
            </a:extLst>
          </p:cNvPr>
          <p:cNvSpPr txBox="1"/>
          <p:nvPr/>
        </p:nvSpPr>
        <p:spPr>
          <a:xfrm>
            <a:off x="7855609" y="5510060"/>
            <a:ext cx="355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Optional tools for custom development</a:t>
            </a:r>
          </a:p>
        </p:txBody>
      </p:sp>
    </p:spTree>
    <p:extLst>
      <p:ext uri="{BB962C8B-B14F-4D97-AF65-F5344CB8AC3E}">
        <p14:creationId xmlns:p14="http://schemas.microsoft.com/office/powerpoint/2010/main" val="234886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7462935" y="6316720"/>
            <a:ext cx="2018271" cy="46132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Oracle EDW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837709" y="5583725"/>
            <a:ext cx="2141838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Traditional Analytics tools e.g. Business Objects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CC491-6B04-4119-AD97-D1CD0E168D5B}"/>
              </a:ext>
            </a:extLst>
          </p:cNvPr>
          <p:cNvGrpSpPr/>
          <p:nvPr/>
        </p:nvGrpSpPr>
        <p:grpSpPr>
          <a:xfrm>
            <a:off x="4743265" y="1014778"/>
            <a:ext cx="2300107" cy="2253093"/>
            <a:chOff x="7515698" y="3252040"/>
            <a:chExt cx="2300107" cy="2253093"/>
          </a:xfrm>
        </p:grpSpPr>
        <p:sp>
          <p:nvSpPr>
            <p:cNvPr id="83" name="Rectangle 82"/>
            <p:cNvSpPr/>
            <p:nvPr/>
          </p:nvSpPr>
          <p:spPr>
            <a:xfrm>
              <a:off x="7515698" y="3252040"/>
              <a:ext cx="2300107" cy="22530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Hadoop Cluster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CA520E4-C6B7-471E-87D8-A1A4E15AEA99}"/>
                </a:ext>
              </a:extLst>
            </p:cNvPr>
            <p:cNvSpPr/>
            <p:nvPr/>
          </p:nvSpPr>
          <p:spPr>
            <a:xfrm>
              <a:off x="7725747" y="357135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0F2596F-1D82-4A87-B80F-FA9010627387}"/>
                </a:ext>
              </a:extLst>
            </p:cNvPr>
            <p:cNvSpPr/>
            <p:nvPr/>
          </p:nvSpPr>
          <p:spPr>
            <a:xfrm>
              <a:off x="8120740" y="357446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BDBBB80-3045-4379-9FEE-B4F3B0C4981B}"/>
                </a:ext>
              </a:extLst>
            </p:cNvPr>
            <p:cNvSpPr/>
            <p:nvPr/>
          </p:nvSpPr>
          <p:spPr>
            <a:xfrm>
              <a:off x="8531293" y="357446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EFC3ED0-4591-4834-ABE3-908E346DB362}"/>
                </a:ext>
              </a:extLst>
            </p:cNvPr>
            <p:cNvSpPr/>
            <p:nvPr/>
          </p:nvSpPr>
          <p:spPr>
            <a:xfrm>
              <a:off x="8926286" y="3577580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C30273D-4D44-42AD-A785-28A14A1E6C0B}"/>
                </a:ext>
              </a:extLst>
            </p:cNvPr>
            <p:cNvSpPr/>
            <p:nvPr/>
          </p:nvSpPr>
          <p:spPr>
            <a:xfrm>
              <a:off x="9371039" y="357446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BA444E6-7E70-44E4-B184-07FFACF57E5B}"/>
                </a:ext>
              </a:extLst>
            </p:cNvPr>
            <p:cNvSpPr/>
            <p:nvPr/>
          </p:nvSpPr>
          <p:spPr>
            <a:xfrm>
              <a:off x="7728859" y="3817061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5688C44-417D-41CE-AFC9-E164FDBEC9B3}"/>
                </a:ext>
              </a:extLst>
            </p:cNvPr>
            <p:cNvSpPr/>
            <p:nvPr/>
          </p:nvSpPr>
          <p:spPr>
            <a:xfrm>
              <a:off x="8123852" y="382017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0C28DB7-D56F-4D7F-97E6-C50E21BA2C36}"/>
                </a:ext>
              </a:extLst>
            </p:cNvPr>
            <p:cNvSpPr/>
            <p:nvPr/>
          </p:nvSpPr>
          <p:spPr>
            <a:xfrm>
              <a:off x="8534405" y="382017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7A385A7-BF6F-41DB-BE3B-87EDE2A272AF}"/>
                </a:ext>
              </a:extLst>
            </p:cNvPr>
            <p:cNvSpPr/>
            <p:nvPr/>
          </p:nvSpPr>
          <p:spPr>
            <a:xfrm>
              <a:off x="8929398" y="3823285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6EC20E6-5F41-400A-A8C0-332949EEF6B5}"/>
                </a:ext>
              </a:extLst>
            </p:cNvPr>
            <p:cNvSpPr/>
            <p:nvPr/>
          </p:nvSpPr>
          <p:spPr>
            <a:xfrm>
              <a:off x="9374151" y="382017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66F4318-8D39-47E4-87C8-37799DA8B29B}"/>
                </a:ext>
              </a:extLst>
            </p:cNvPr>
            <p:cNvSpPr/>
            <p:nvPr/>
          </p:nvSpPr>
          <p:spPr>
            <a:xfrm>
              <a:off x="7722635" y="405596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7CEF609-13E2-4DB7-BD74-836D3205340F}"/>
                </a:ext>
              </a:extLst>
            </p:cNvPr>
            <p:cNvSpPr/>
            <p:nvPr/>
          </p:nvSpPr>
          <p:spPr>
            <a:xfrm>
              <a:off x="8117628" y="4059080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82F1110-249D-4B6E-B538-412834F90220}"/>
                </a:ext>
              </a:extLst>
            </p:cNvPr>
            <p:cNvSpPr/>
            <p:nvPr/>
          </p:nvSpPr>
          <p:spPr>
            <a:xfrm>
              <a:off x="8528181" y="4059080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49A52CB-128E-4DF1-A6CC-D7D72E03707B}"/>
                </a:ext>
              </a:extLst>
            </p:cNvPr>
            <p:cNvSpPr/>
            <p:nvPr/>
          </p:nvSpPr>
          <p:spPr>
            <a:xfrm>
              <a:off x="8923174" y="4062192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AA71E80-6CF1-4377-A9A7-38D6E6013FB8}"/>
                </a:ext>
              </a:extLst>
            </p:cNvPr>
            <p:cNvSpPr/>
            <p:nvPr/>
          </p:nvSpPr>
          <p:spPr>
            <a:xfrm>
              <a:off x="9367927" y="4059080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C053D24-6EE3-489B-93D3-9FEA4435B055}"/>
                </a:ext>
              </a:extLst>
            </p:cNvPr>
            <p:cNvSpPr/>
            <p:nvPr/>
          </p:nvSpPr>
          <p:spPr>
            <a:xfrm>
              <a:off x="7725747" y="430167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4A661593-9D7A-4D7C-97E0-EA5DE404BC3C}"/>
                </a:ext>
              </a:extLst>
            </p:cNvPr>
            <p:cNvSpPr/>
            <p:nvPr/>
          </p:nvSpPr>
          <p:spPr>
            <a:xfrm>
              <a:off x="8120740" y="4304785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115B598-3E08-4FB3-B007-6CED2DD8D05D}"/>
                </a:ext>
              </a:extLst>
            </p:cNvPr>
            <p:cNvSpPr/>
            <p:nvPr/>
          </p:nvSpPr>
          <p:spPr>
            <a:xfrm>
              <a:off x="8531293" y="4304785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DA4FCFD-D7F4-426F-A3CD-C6C2FE9D292E}"/>
                </a:ext>
              </a:extLst>
            </p:cNvPr>
            <p:cNvSpPr/>
            <p:nvPr/>
          </p:nvSpPr>
          <p:spPr>
            <a:xfrm>
              <a:off x="8926286" y="4307897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8703B760-0FB5-4F17-8726-041BD091F255}"/>
                </a:ext>
              </a:extLst>
            </p:cNvPr>
            <p:cNvSpPr/>
            <p:nvPr/>
          </p:nvSpPr>
          <p:spPr>
            <a:xfrm>
              <a:off x="9371039" y="4304785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243428EC-6262-437F-A492-00C251D8ED85}"/>
                </a:ext>
              </a:extLst>
            </p:cNvPr>
            <p:cNvSpPr/>
            <p:nvPr/>
          </p:nvSpPr>
          <p:spPr>
            <a:xfrm>
              <a:off x="7724195" y="4563282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610B93BD-6B2A-4335-96B8-92FC185FFECD}"/>
                </a:ext>
              </a:extLst>
            </p:cNvPr>
            <p:cNvSpPr/>
            <p:nvPr/>
          </p:nvSpPr>
          <p:spPr>
            <a:xfrm>
              <a:off x="8119188" y="4566394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F60DFAF-13B3-43D7-9FF3-44B0DC2E6A9F}"/>
                </a:ext>
              </a:extLst>
            </p:cNvPr>
            <p:cNvSpPr/>
            <p:nvPr/>
          </p:nvSpPr>
          <p:spPr>
            <a:xfrm>
              <a:off x="8529741" y="4566394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E6D9E46-AD6E-471B-9426-01FA3C460A2C}"/>
                </a:ext>
              </a:extLst>
            </p:cNvPr>
            <p:cNvSpPr/>
            <p:nvPr/>
          </p:nvSpPr>
          <p:spPr>
            <a:xfrm>
              <a:off x="8924734" y="456950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AD98DB4F-F3DB-4896-9B5B-E99F42E4E43D}"/>
                </a:ext>
              </a:extLst>
            </p:cNvPr>
            <p:cNvSpPr/>
            <p:nvPr/>
          </p:nvSpPr>
          <p:spPr>
            <a:xfrm>
              <a:off x="9369487" y="4566394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2D74162-237B-4C90-96A3-FEEF969B5CA3}"/>
                </a:ext>
              </a:extLst>
            </p:cNvPr>
            <p:cNvSpPr/>
            <p:nvPr/>
          </p:nvSpPr>
          <p:spPr>
            <a:xfrm>
              <a:off x="7717971" y="4802189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3096E54-2EAE-4BC3-9760-33A5FC6AF379}"/>
                </a:ext>
              </a:extLst>
            </p:cNvPr>
            <p:cNvSpPr/>
            <p:nvPr/>
          </p:nvSpPr>
          <p:spPr>
            <a:xfrm>
              <a:off x="8112964" y="4805301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B970F46-A010-49A9-ABA3-B81457EE878D}"/>
                </a:ext>
              </a:extLst>
            </p:cNvPr>
            <p:cNvSpPr/>
            <p:nvPr/>
          </p:nvSpPr>
          <p:spPr>
            <a:xfrm>
              <a:off x="8523517" y="4805301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4768BEBD-E642-41DA-A4FB-50399555CB98}"/>
                </a:ext>
              </a:extLst>
            </p:cNvPr>
            <p:cNvSpPr/>
            <p:nvPr/>
          </p:nvSpPr>
          <p:spPr>
            <a:xfrm>
              <a:off x="8918510" y="480841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8F4210D-EA85-4DCB-9657-881E17302337}"/>
                </a:ext>
              </a:extLst>
            </p:cNvPr>
            <p:cNvSpPr/>
            <p:nvPr/>
          </p:nvSpPr>
          <p:spPr>
            <a:xfrm>
              <a:off x="9363263" y="4805301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3C57F4C-4A81-44DE-949D-9152F3951680}"/>
                </a:ext>
              </a:extLst>
            </p:cNvPr>
            <p:cNvSpPr/>
            <p:nvPr/>
          </p:nvSpPr>
          <p:spPr>
            <a:xfrm>
              <a:off x="7721083" y="5047894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8475333-E13F-4767-8C50-8E9ED3FD0092}"/>
                </a:ext>
              </a:extLst>
            </p:cNvPr>
            <p:cNvSpPr/>
            <p:nvPr/>
          </p:nvSpPr>
          <p:spPr>
            <a:xfrm>
              <a:off x="8116076" y="505100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4B601BA-E51F-4FD7-ACD9-2402E4C7BAA1}"/>
                </a:ext>
              </a:extLst>
            </p:cNvPr>
            <p:cNvSpPr/>
            <p:nvPr/>
          </p:nvSpPr>
          <p:spPr>
            <a:xfrm>
              <a:off x="8526629" y="505100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C49DC54-BC8F-47B6-A2AB-FF4AD1A50974}"/>
                </a:ext>
              </a:extLst>
            </p:cNvPr>
            <p:cNvSpPr/>
            <p:nvPr/>
          </p:nvSpPr>
          <p:spPr>
            <a:xfrm>
              <a:off x="8921622" y="505411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DFA1E5E5-5736-4CB0-8990-10BC9BF8A8E4}"/>
                </a:ext>
              </a:extLst>
            </p:cNvPr>
            <p:cNvSpPr/>
            <p:nvPr/>
          </p:nvSpPr>
          <p:spPr>
            <a:xfrm>
              <a:off x="9366375" y="505100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Flowchart: Magnetic Disk 162">
            <a:extLst>
              <a:ext uri="{FF2B5EF4-FFF2-40B4-BE49-F238E27FC236}">
                <a16:creationId xmlns:a16="http://schemas.microsoft.com/office/drawing/2014/main" id="{38D61C3B-3AE9-4CDB-87FF-9EAAAAE051FF}"/>
              </a:ext>
            </a:extLst>
          </p:cNvPr>
          <p:cNvSpPr/>
          <p:nvPr/>
        </p:nvSpPr>
        <p:spPr>
          <a:xfrm>
            <a:off x="7462935" y="5634932"/>
            <a:ext cx="2018271" cy="46132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SQL Server EDW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1F20BE-539F-4850-A23E-DEEE1CA1E9A2}"/>
              </a:ext>
            </a:extLst>
          </p:cNvPr>
          <p:cNvGrpSpPr/>
          <p:nvPr/>
        </p:nvGrpSpPr>
        <p:grpSpPr>
          <a:xfrm>
            <a:off x="7279684" y="2502028"/>
            <a:ext cx="2141838" cy="2885186"/>
            <a:chOff x="7279684" y="2502028"/>
            <a:chExt cx="2141838" cy="2885186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CFF79C5-85CF-473F-B7E6-B61396E4BACB}"/>
                </a:ext>
              </a:extLst>
            </p:cNvPr>
            <p:cNvSpPr/>
            <p:nvPr/>
          </p:nvSpPr>
          <p:spPr>
            <a:xfrm>
              <a:off x="7279684" y="2502028"/>
              <a:ext cx="2141838" cy="28851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B84F54A4-41F2-41D4-8530-4934B67DB1F0}"/>
                </a:ext>
              </a:extLst>
            </p:cNvPr>
            <p:cNvSpPr/>
            <p:nvPr/>
          </p:nvSpPr>
          <p:spPr>
            <a:xfrm>
              <a:off x="7928099" y="2882389"/>
              <a:ext cx="914400" cy="4391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PIG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DF72FBB5-6563-4362-9149-5BF6146DB674}"/>
                </a:ext>
              </a:extLst>
            </p:cNvPr>
            <p:cNvSpPr/>
            <p:nvPr/>
          </p:nvSpPr>
          <p:spPr>
            <a:xfrm>
              <a:off x="7912550" y="3531936"/>
              <a:ext cx="914400" cy="4846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Apache Impala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4E30A64B-A826-4586-A2DB-791BD1934428}"/>
                </a:ext>
              </a:extLst>
            </p:cNvPr>
            <p:cNvSpPr/>
            <p:nvPr/>
          </p:nvSpPr>
          <p:spPr>
            <a:xfrm>
              <a:off x="7895704" y="4210875"/>
              <a:ext cx="914400" cy="477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Apache Drill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6B5CAAAD-CC01-4BE5-934B-1F3DA416A1AE}"/>
                </a:ext>
              </a:extLst>
            </p:cNvPr>
            <p:cNvSpPr/>
            <p:nvPr/>
          </p:nvSpPr>
          <p:spPr>
            <a:xfrm>
              <a:off x="7893403" y="4856953"/>
              <a:ext cx="914400" cy="38280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HIVE</a:t>
              </a:r>
            </a:p>
          </p:txBody>
        </p:sp>
      </p:grp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CB23F84-3A8B-4E3C-A9E0-B9FA82C6732D}"/>
              </a:ext>
            </a:extLst>
          </p:cNvPr>
          <p:cNvSpPr/>
          <p:nvPr/>
        </p:nvSpPr>
        <p:spPr>
          <a:xfrm>
            <a:off x="4856792" y="4821132"/>
            <a:ext cx="914400" cy="566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SQL Server </a:t>
            </a:r>
            <a:r>
              <a:rPr lang="en-US" sz="1100" dirty="0" err="1">
                <a:solidFill>
                  <a:schemeClr val="tx1"/>
                </a:solidFill>
              </a:rPr>
              <a:t>PolyBase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7CAEA16C-16E5-42DC-8825-434AE8911C33}"/>
              </a:ext>
            </a:extLst>
          </p:cNvPr>
          <p:cNvSpPr/>
          <p:nvPr/>
        </p:nvSpPr>
        <p:spPr>
          <a:xfrm>
            <a:off x="5999788" y="4821132"/>
            <a:ext cx="914400" cy="566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Oracle ODI</a:t>
            </a: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9CF59457-C0D3-47A1-B81E-85430910B20D}"/>
              </a:ext>
            </a:extLst>
          </p:cNvPr>
          <p:cNvSpPr/>
          <p:nvPr/>
        </p:nvSpPr>
        <p:spPr>
          <a:xfrm>
            <a:off x="6875358" y="2935605"/>
            <a:ext cx="690465" cy="373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77A780E-001B-4843-83AA-51F7B1F173F1}"/>
              </a:ext>
            </a:extLst>
          </p:cNvPr>
          <p:cNvSpPr/>
          <p:nvPr/>
        </p:nvSpPr>
        <p:spPr>
          <a:xfrm>
            <a:off x="9837709" y="973201"/>
            <a:ext cx="2141838" cy="175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143C345-5F4A-4DC7-96DE-B63160244A43}"/>
              </a:ext>
            </a:extLst>
          </p:cNvPr>
          <p:cNvSpPr/>
          <p:nvPr/>
        </p:nvSpPr>
        <p:spPr>
          <a:xfrm>
            <a:off x="10486124" y="1353562"/>
            <a:ext cx="914400" cy="439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Apache Mahout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CC8FCFC-5031-469F-AA27-2378C2CAC19E}"/>
              </a:ext>
            </a:extLst>
          </p:cNvPr>
          <p:cNvSpPr/>
          <p:nvPr/>
        </p:nvSpPr>
        <p:spPr>
          <a:xfrm>
            <a:off x="10470575" y="2003109"/>
            <a:ext cx="914400" cy="484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Apache Zeppelin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F304040-D8A4-460A-973A-5D4E476A111C}"/>
              </a:ext>
            </a:extLst>
          </p:cNvPr>
          <p:cNvCxnSpPr>
            <a:endCxn id="170" idx="0"/>
          </p:cNvCxnSpPr>
          <p:nvPr/>
        </p:nvCxnSpPr>
        <p:spPr>
          <a:xfrm rot="16200000" flipH="1">
            <a:off x="4504702" y="4011841"/>
            <a:ext cx="1553261" cy="653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792A19B-EA59-41F1-A3C3-F5896B2C7AB2}"/>
              </a:ext>
            </a:extLst>
          </p:cNvPr>
          <p:cNvCxnSpPr>
            <a:stCxn id="170" idx="2"/>
            <a:endCxn id="163" idx="2"/>
          </p:cNvCxnSpPr>
          <p:nvPr/>
        </p:nvCxnSpPr>
        <p:spPr>
          <a:xfrm rot="16200000" flipH="1">
            <a:off x="6149274" y="4551931"/>
            <a:ext cx="478378" cy="21489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B6F883D-E2EA-477F-B273-6FAFA57D7E9E}"/>
              </a:ext>
            </a:extLst>
          </p:cNvPr>
          <p:cNvCxnSpPr>
            <a:stCxn id="168" idx="1"/>
            <a:endCxn id="171" idx="3"/>
          </p:cNvCxnSpPr>
          <p:nvPr/>
        </p:nvCxnSpPr>
        <p:spPr>
          <a:xfrm rot="10800000" flipV="1">
            <a:off x="6914189" y="5048357"/>
            <a:ext cx="979215" cy="558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27255FF-F5ED-4D5D-B458-B179181AD3A0}"/>
              </a:ext>
            </a:extLst>
          </p:cNvPr>
          <p:cNvCxnSpPr>
            <a:stCxn id="171" idx="2"/>
            <a:endCxn id="4" idx="2"/>
          </p:cNvCxnSpPr>
          <p:nvPr/>
        </p:nvCxnSpPr>
        <p:spPr>
          <a:xfrm rot="16200000" flipH="1">
            <a:off x="6379878" y="5464323"/>
            <a:ext cx="1160166" cy="1005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Arrow: Right 178">
            <a:extLst>
              <a:ext uri="{FF2B5EF4-FFF2-40B4-BE49-F238E27FC236}">
                <a16:creationId xmlns:a16="http://schemas.microsoft.com/office/drawing/2014/main" id="{DFC34A44-C8E9-40B3-A184-D218AB895A67}"/>
              </a:ext>
            </a:extLst>
          </p:cNvPr>
          <p:cNvSpPr/>
          <p:nvPr/>
        </p:nvSpPr>
        <p:spPr>
          <a:xfrm>
            <a:off x="9314169" y="6019947"/>
            <a:ext cx="690465" cy="373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Arrow: Right 179">
            <a:extLst>
              <a:ext uri="{FF2B5EF4-FFF2-40B4-BE49-F238E27FC236}">
                <a16:creationId xmlns:a16="http://schemas.microsoft.com/office/drawing/2014/main" id="{BBF259ED-0E2B-4FA9-8F28-A08A03248AAF}"/>
              </a:ext>
            </a:extLst>
          </p:cNvPr>
          <p:cNvSpPr/>
          <p:nvPr/>
        </p:nvSpPr>
        <p:spPr>
          <a:xfrm>
            <a:off x="6973649" y="1316316"/>
            <a:ext cx="2933452" cy="373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5">
            <a:extLst>
              <a:ext uri="{FF2B5EF4-FFF2-40B4-BE49-F238E27FC236}">
                <a16:creationId xmlns:a16="http://schemas.microsoft.com/office/drawing/2014/main" id="{ACC5AC26-AF1F-4827-BDB5-3689A6EEC0C6}"/>
              </a:ext>
            </a:extLst>
          </p:cNvPr>
          <p:cNvSpPr/>
          <p:nvPr/>
        </p:nvSpPr>
        <p:spPr>
          <a:xfrm>
            <a:off x="133340" y="2069806"/>
            <a:ext cx="2141838" cy="6919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Solomine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2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4893272" y="5305167"/>
            <a:ext cx="2018271" cy="46132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MongoDB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44994" y="2817341"/>
            <a:ext cx="2141838" cy="6919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Solomine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61690" y="3509319"/>
            <a:ext cx="65903" cy="17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21186" y="3505197"/>
            <a:ext cx="65903" cy="17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72442" y="3517551"/>
            <a:ext cx="65903" cy="17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5996803">
            <a:off x="4846703" y="3896335"/>
            <a:ext cx="1120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Social Media Data</a:t>
            </a:r>
          </a:p>
        </p:txBody>
      </p:sp>
      <p:sp>
        <p:nvSpPr>
          <p:cNvPr id="14" name="TextBox 13"/>
          <p:cNvSpPr txBox="1"/>
          <p:nvPr/>
        </p:nvSpPr>
        <p:spPr>
          <a:xfrm rot="16049062">
            <a:off x="5063940" y="3880479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General Web Data</a:t>
            </a:r>
          </a:p>
        </p:txBody>
      </p:sp>
      <p:sp>
        <p:nvSpPr>
          <p:cNvPr id="15" name="TextBox 14"/>
          <p:cNvSpPr txBox="1"/>
          <p:nvPr/>
        </p:nvSpPr>
        <p:spPr>
          <a:xfrm rot="16005415">
            <a:off x="5214787" y="4012050"/>
            <a:ext cx="1416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Commercial Sites Data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215449" y="3513435"/>
            <a:ext cx="65903" cy="17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5996803">
            <a:off x="5531720" y="3752331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Dark Web Data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468800" y="3527444"/>
            <a:ext cx="104999" cy="173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5996803">
            <a:off x="5820044" y="4633788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Query Results Sets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3784" y="1095632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Social Media</a:t>
            </a:r>
          </a:p>
        </p:txBody>
      </p:sp>
      <p:cxnSp>
        <p:nvCxnSpPr>
          <p:cNvPr id="25" name="Elbow Connector 24"/>
          <p:cNvCxnSpPr>
            <a:stCxn id="21" idx="2"/>
          </p:cNvCxnSpPr>
          <p:nvPr/>
        </p:nvCxnSpPr>
        <p:spPr>
          <a:xfrm rot="16200000" flipH="1">
            <a:off x="2551671" y="739345"/>
            <a:ext cx="922637" cy="3464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0800000">
            <a:off x="1738184" y="1552833"/>
            <a:ext cx="3171572" cy="1264509"/>
          </a:xfrm>
          <a:prstGeom prst="bentConnector3">
            <a:avLst>
              <a:gd name="adj1" fmla="val 1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74789" y="1326292"/>
            <a:ext cx="2224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Situational Awareness Enactment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80983" y="2560704"/>
            <a:ext cx="31344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User ID, demographics, location, sentiment analysis, influence, lexical analysis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738183" y="4621427"/>
            <a:ext cx="947351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General Web</a:t>
            </a:r>
          </a:p>
        </p:txBody>
      </p:sp>
      <p:cxnSp>
        <p:nvCxnSpPr>
          <p:cNvPr id="35" name="Elbow Connector 34"/>
          <p:cNvCxnSpPr>
            <a:endCxn id="32" idx="0"/>
          </p:cNvCxnSpPr>
          <p:nvPr/>
        </p:nvCxnSpPr>
        <p:spPr>
          <a:xfrm rot="10800000" flipV="1">
            <a:off x="2211860" y="3303367"/>
            <a:ext cx="2549613" cy="1318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27189" y="3249830"/>
            <a:ext cx="2224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Sense Making Enactment</a:t>
            </a:r>
          </a:p>
        </p:txBody>
      </p:sp>
      <p:cxnSp>
        <p:nvCxnSpPr>
          <p:cNvPr id="44" name="Straight Connector 43"/>
          <p:cNvCxnSpPr>
            <a:stCxn id="32" idx="3"/>
          </p:cNvCxnSpPr>
          <p:nvPr/>
        </p:nvCxnSpPr>
        <p:spPr>
          <a:xfrm flipV="1">
            <a:off x="2685534" y="5038689"/>
            <a:ext cx="2224222" cy="39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4827369" y="3513435"/>
            <a:ext cx="82383" cy="151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85535" y="4690186"/>
            <a:ext cx="22242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Sentiment analysis, lexical analysis, summarizations, n-grams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177482" y="411879"/>
            <a:ext cx="9144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Dark Web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4735479" y="2002938"/>
            <a:ext cx="1299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Mapping Enactment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5461694" y="1326279"/>
            <a:ext cx="18871" cy="145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16200000">
            <a:off x="5172118" y="1662980"/>
            <a:ext cx="1859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IP </a:t>
            </a:r>
            <a:r>
              <a:rPr lang="en-US" sz="1000" dirty="0" err="1"/>
              <a:t>addr</a:t>
            </a:r>
            <a:r>
              <a:rPr lang="en-US" sz="1000" dirty="0"/>
              <a:t>, sentiment, lexical analysis, summarization, n-gram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083659" y="1330402"/>
            <a:ext cx="53546" cy="145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9574779" y="467552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Decision Maker</a:t>
            </a: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6792114" y="923147"/>
            <a:ext cx="0" cy="186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812706" y="923147"/>
            <a:ext cx="2762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527174" y="661537"/>
            <a:ext cx="2004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Actionable intelligence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0865716" y="2656956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Analyst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6886833" y="2887620"/>
            <a:ext cx="3978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386073" y="2644957"/>
            <a:ext cx="1505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Conceptual exploration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6895083" y="2991591"/>
            <a:ext cx="3970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829189" y="2942008"/>
            <a:ext cx="2874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Attributed significance: operational and meme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6895083" y="3196273"/>
            <a:ext cx="3970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756820" y="3151589"/>
            <a:ext cx="22296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Topologies of potential surprise: cause maps, differentiating scenery 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730106" y="5182300"/>
            <a:ext cx="9144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Commerce Sites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6895083" y="3413887"/>
            <a:ext cx="1054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7949514" y="3421106"/>
            <a:ext cx="0" cy="176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 rot="5400000">
            <a:off x="6936251" y="4335658"/>
            <a:ext cx="2224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Situational Awareness Enact</a:t>
            </a:r>
          </a:p>
        </p:txBody>
      </p:sp>
      <p:cxnSp>
        <p:nvCxnSpPr>
          <p:cNvPr id="116" name="Straight Connector 115"/>
          <p:cNvCxnSpPr/>
          <p:nvPr/>
        </p:nvCxnSpPr>
        <p:spPr>
          <a:xfrm flipV="1">
            <a:off x="7730106" y="3452906"/>
            <a:ext cx="0" cy="1668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6829189" y="3452906"/>
            <a:ext cx="900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 rot="5400000">
            <a:off x="6367422" y="4492455"/>
            <a:ext cx="22242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Sentiment analysis, lexical analysis, summarizations, n-grams</a:t>
            </a:r>
          </a:p>
        </p:txBody>
      </p:sp>
    </p:spTree>
    <p:extLst>
      <p:ext uri="{BB962C8B-B14F-4D97-AF65-F5344CB8AC3E}">
        <p14:creationId xmlns:p14="http://schemas.microsoft.com/office/powerpoint/2010/main" val="3068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7462935" y="6316720"/>
            <a:ext cx="2018271" cy="46132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Oracle EDW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0020" y="0"/>
            <a:ext cx="2141838" cy="6919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837709" y="5583725"/>
            <a:ext cx="2141838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Traditional Analytics tools e.g. Business Objects</a:t>
            </a:r>
          </a:p>
        </p:txBody>
      </p:sp>
      <p:sp>
        <p:nvSpPr>
          <p:cNvPr id="60" name="Rounded Rectangle 5">
            <a:extLst>
              <a:ext uri="{FF2B5EF4-FFF2-40B4-BE49-F238E27FC236}">
                <a16:creationId xmlns:a16="http://schemas.microsoft.com/office/drawing/2014/main" id="{89D096E0-A351-46E5-B95F-86E2A55EB465}"/>
              </a:ext>
            </a:extLst>
          </p:cNvPr>
          <p:cNvSpPr/>
          <p:nvPr/>
        </p:nvSpPr>
        <p:spPr>
          <a:xfrm>
            <a:off x="2365115" y="0"/>
            <a:ext cx="2141838" cy="6919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Acquisition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F91EDF-F13B-4893-A141-EC8E922CC474}"/>
              </a:ext>
            </a:extLst>
          </p:cNvPr>
          <p:cNvSpPr/>
          <p:nvPr/>
        </p:nvSpPr>
        <p:spPr>
          <a:xfrm>
            <a:off x="70020" y="751767"/>
            <a:ext cx="2141838" cy="6044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D3E086-D1A5-444B-8A69-93FB8D77A069}"/>
              </a:ext>
            </a:extLst>
          </p:cNvPr>
          <p:cNvSpPr/>
          <p:nvPr/>
        </p:nvSpPr>
        <p:spPr>
          <a:xfrm>
            <a:off x="674685" y="793529"/>
            <a:ext cx="914400" cy="527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Sensors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646EAE3-AA40-407F-B38E-B6790E9670D1}"/>
              </a:ext>
            </a:extLst>
          </p:cNvPr>
          <p:cNvSpPr/>
          <p:nvPr/>
        </p:nvSpPr>
        <p:spPr>
          <a:xfrm>
            <a:off x="674683" y="4029860"/>
            <a:ext cx="947351" cy="5608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General Web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03AEF6A-236F-40C1-A082-6D7195B700BD}"/>
              </a:ext>
            </a:extLst>
          </p:cNvPr>
          <p:cNvSpPr/>
          <p:nvPr/>
        </p:nvSpPr>
        <p:spPr>
          <a:xfrm>
            <a:off x="674685" y="1427830"/>
            <a:ext cx="914400" cy="527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Machine Generated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6627E8C-7206-4A91-9471-6AEFDDDFF688}"/>
              </a:ext>
            </a:extLst>
          </p:cNvPr>
          <p:cNvSpPr/>
          <p:nvPr/>
        </p:nvSpPr>
        <p:spPr>
          <a:xfrm>
            <a:off x="674684" y="2062131"/>
            <a:ext cx="1061085" cy="527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Logs (e.g. Firewall, IDS)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1CE185D-DF89-4AE5-A9E8-1ADA1DEC3D03}"/>
              </a:ext>
            </a:extLst>
          </p:cNvPr>
          <p:cNvSpPr/>
          <p:nvPr/>
        </p:nvSpPr>
        <p:spPr>
          <a:xfrm>
            <a:off x="674683" y="2724326"/>
            <a:ext cx="1061085" cy="527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Port Scanners, Packet sniffers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98283BD-E370-4DB8-8B09-3CF7DA44123F}"/>
              </a:ext>
            </a:extLst>
          </p:cNvPr>
          <p:cNvSpPr/>
          <p:nvPr/>
        </p:nvSpPr>
        <p:spPr>
          <a:xfrm>
            <a:off x="674683" y="3377093"/>
            <a:ext cx="914400" cy="527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Documents, emails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BF96EF-DD28-42BF-99E2-0D99919F7C51}"/>
              </a:ext>
            </a:extLst>
          </p:cNvPr>
          <p:cNvSpPr/>
          <p:nvPr/>
        </p:nvSpPr>
        <p:spPr>
          <a:xfrm>
            <a:off x="674683" y="4738771"/>
            <a:ext cx="914400" cy="527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Social Media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7C1008E-042A-4634-A5E1-8C77F0922A82}"/>
              </a:ext>
            </a:extLst>
          </p:cNvPr>
          <p:cNvSpPr/>
          <p:nvPr/>
        </p:nvSpPr>
        <p:spPr>
          <a:xfrm>
            <a:off x="674683" y="5387214"/>
            <a:ext cx="914400" cy="527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External Intel Sources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0251700-4775-48EB-AA49-E6A6F904CC33}"/>
              </a:ext>
            </a:extLst>
          </p:cNvPr>
          <p:cNvSpPr/>
          <p:nvPr/>
        </p:nvSpPr>
        <p:spPr>
          <a:xfrm>
            <a:off x="677795" y="6024807"/>
            <a:ext cx="914400" cy="527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DBMS and EDW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CC491-6B04-4119-AD97-D1CD0E168D5B}"/>
              </a:ext>
            </a:extLst>
          </p:cNvPr>
          <p:cNvGrpSpPr/>
          <p:nvPr/>
        </p:nvGrpSpPr>
        <p:grpSpPr>
          <a:xfrm>
            <a:off x="4743265" y="1014778"/>
            <a:ext cx="2300107" cy="2253093"/>
            <a:chOff x="7515698" y="3252040"/>
            <a:chExt cx="2300107" cy="2253093"/>
          </a:xfrm>
        </p:grpSpPr>
        <p:sp>
          <p:nvSpPr>
            <p:cNvPr id="83" name="Rectangle 82"/>
            <p:cNvSpPr/>
            <p:nvPr/>
          </p:nvSpPr>
          <p:spPr>
            <a:xfrm>
              <a:off x="7515698" y="3252040"/>
              <a:ext cx="2300107" cy="22530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Hadoop Cluster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CA520E4-C6B7-471E-87D8-A1A4E15AEA99}"/>
                </a:ext>
              </a:extLst>
            </p:cNvPr>
            <p:cNvSpPr/>
            <p:nvPr/>
          </p:nvSpPr>
          <p:spPr>
            <a:xfrm>
              <a:off x="7725747" y="357135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0F2596F-1D82-4A87-B80F-FA9010627387}"/>
                </a:ext>
              </a:extLst>
            </p:cNvPr>
            <p:cNvSpPr/>
            <p:nvPr/>
          </p:nvSpPr>
          <p:spPr>
            <a:xfrm>
              <a:off x="8120740" y="357446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BDBBB80-3045-4379-9FEE-B4F3B0C4981B}"/>
                </a:ext>
              </a:extLst>
            </p:cNvPr>
            <p:cNvSpPr/>
            <p:nvPr/>
          </p:nvSpPr>
          <p:spPr>
            <a:xfrm>
              <a:off x="8531293" y="357446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EFC3ED0-4591-4834-ABE3-908E346DB362}"/>
                </a:ext>
              </a:extLst>
            </p:cNvPr>
            <p:cNvSpPr/>
            <p:nvPr/>
          </p:nvSpPr>
          <p:spPr>
            <a:xfrm>
              <a:off x="8926286" y="3577580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C30273D-4D44-42AD-A785-28A14A1E6C0B}"/>
                </a:ext>
              </a:extLst>
            </p:cNvPr>
            <p:cNvSpPr/>
            <p:nvPr/>
          </p:nvSpPr>
          <p:spPr>
            <a:xfrm>
              <a:off x="9371039" y="357446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BA444E6-7E70-44E4-B184-07FFACF57E5B}"/>
                </a:ext>
              </a:extLst>
            </p:cNvPr>
            <p:cNvSpPr/>
            <p:nvPr/>
          </p:nvSpPr>
          <p:spPr>
            <a:xfrm>
              <a:off x="7728859" y="3817061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5688C44-417D-41CE-AFC9-E164FDBEC9B3}"/>
                </a:ext>
              </a:extLst>
            </p:cNvPr>
            <p:cNvSpPr/>
            <p:nvPr/>
          </p:nvSpPr>
          <p:spPr>
            <a:xfrm>
              <a:off x="8123852" y="382017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0C28DB7-D56F-4D7F-97E6-C50E21BA2C36}"/>
                </a:ext>
              </a:extLst>
            </p:cNvPr>
            <p:cNvSpPr/>
            <p:nvPr/>
          </p:nvSpPr>
          <p:spPr>
            <a:xfrm>
              <a:off x="8534405" y="382017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7A385A7-BF6F-41DB-BE3B-87EDE2A272AF}"/>
                </a:ext>
              </a:extLst>
            </p:cNvPr>
            <p:cNvSpPr/>
            <p:nvPr/>
          </p:nvSpPr>
          <p:spPr>
            <a:xfrm>
              <a:off x="8929398" y="3823285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6EC20E6-5F41-400A-A8C0-332949EEF6B5}"/>
                </a:ext>
              </a:extLst>
            </p:cNvPr>
            <p:cNvSpPr/>
            <p:nvPr/>
          </p:nvSpPr>
          <p:spPr>
            <a:xfrm>
              <a:off x="9374151" y="382017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66F4318-8D39-47E4-87C8-37799DA8B29B}"/>
                </a:ext>
              </a:extLst>
            </p:cNvPr>
            <p:cNvSpPr/>
            <p:nvPr/>
          </p:nvSpPr>
          <p:spPr>
            <a:xfrm>
              <a:off x="7722635" y="405596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7CEF609-13E2-4DB7-BD74-836D3205340F}"/>
                </a:ext>
              </a:extLst>
            </p:cNvPr>
            <p:cNvSpPr/>
            <p:nvPr/>
          </p:nvSpPr>
          <p:spPr>
            <a:xfrm>
              <a:off x="8117628" y="4059080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82F1110-249D-4B6E-B538-412834F90220}"/>
                </a:ext>
              </a:extLst>
            </p:cNvPr>
            <p:cNvSpPr/>
            <p:nvPr/>
          </p:nvSpPr>
          <p:spPr>
            <a:xfrm>
              <a:off x="8528181" y="4059080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49A52CB-128E-4DF1-A6CC-D7D72E03707B}"/>
                </a:ext>
              </a:extLst>
            </p:cNvPr>
            <p:cNvSpPr/>
            <p:nvPr/>
          </p:nvSpPr>
          <p:spPr>
            <a:xfrm>
              <a:off x="8923174" y="4062192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AA71E80-6CF1-4377-A9A7-38D6E6013FB8}"/>
                </a:ext>
              </a:extLst>
            </p:cNvPr>
            <p:cNvSpPr/>
            <p:nvPr/>
          </p:nvSpPr>
          <p:spPr>
            <a:xfrm>
              <a:off x="9367927" y="4059080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C053D24-6EE3-489B-93D3-9FEA4435B055}"/>
                </a:ext>
              </a:extLst>
            </p:cNvPr>
            <p:cNvSpPr/>
            <p:nvPr/>
          </p:nvSpPr>
          <p:spPr>
            <a:xfrm>
              <a:off x="7725747" y="430167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4A661593-9D7A-4D7C-97E0-EA5DE404BC3C}"/>
                </a:ext>
              </a:extLst>
            </p:cNvPr>
            <p:cNvSpPr/>
            <p:nvPr/>
          </p:nvSpPr>
          <p:spPr>
            <a:xfrm>
              <a:off x="8120740" y="4304785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115B598-3E08-4FB3-B007-6CED2DD8D05D}"/>
                </a:ext>
              </a:extLst>
            </p:cNvPr>
            <p:cNvSpPr/>
            <p:nvPr/>
          </p:nvSpPr>
          <p:spPr>
            <a:xfrm>
              <a:off x="8531293" y="4304785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DA4FCFD-D7F4-426F-A3CD-C6C2FE9D292E}"/>
                </a:ext>
              </a:extLst>
            </p:cNvPr>
            <p:cNvSpPr/>
            <p:nvPr/>
          </p:nvSpPr>
          <p:spPr>
            <a:xfrm>
              <a:off x="8926286" y="4307897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8703B760-0FB5-4F17-8726-041BD091F255}"/>
                </a:ext>
              </a:extLst>
            </p:cNvPr>
            <p:cNvSpPr/>
            <p:nvPr/>
          </p:nvSpPr>
          <p:spPr>
            <a:xfrm>
              <a:off x="9371039" y="4304785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243428EC-6262-437F-A492-00C251D8ED85}"/>
                </a:ext>
              </a:extLst>
            </p:cNvPr>
            <p:cNvSpPr/>
            <p:nvPr/>
          </p:nvSpPr>
          <p:spPr>
            <a:xfrm>
              <a:off x="7724195" y="4563282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610B93BD-6B2A-4335-96B8-92FC185FFECD}"/>
                </a:ext>
              </a:extLst>
            </p:cNvPr>
            <p:cNvSpPr/>
            <p:nvPr/>
          </p:nvSpPr>
          <p:spPr>
            <a:xfrm>
              <a:off x="8119188" y="4566394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F60DFAF-13B3-43D7-9FF3-44B0DC2E6A9F}"/>
                </a:ext>
              </a:extLst>
            </p:cNvPr>
            <p:cNvSpPr/>
            <p:nvPr/>
          </p:nvSpPr>
          <p:spPr>
            <a:xfrm>
              <a:off x="8529741" y="4566394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E6D9E46-AD6E-471B-9426-01FA3C460A2C}"/>
                </a:ext>
              </a:extLst>
            </p:cNvPr>
            <p:cNvSpPr/>
            <p:nvPr/>
          </p:nvSpPr>
          <p:spPr>
            <a:xfrm>
              <a:off x="8924734" y="456950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AD98DB4F-F3DB-4896-9B5B-E99F42E4E43D}"/>
                </a:ext>
              </a:extLst>
            </p:cNvPr>
            <p:cNvSpPr/>
            <p:nvPr/>
          </p:nvSpPr>
          <p:spPr>
            <a:xfrm>
              <a:off x="9369487" y="4566394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2D74162-237B-4C90-96A3-FEEF969B5CA3}"/>
                </a:ext>
              </a:extLst>
            </p:cNvPr>
            <p:cNvSpPr/>
            <p:nvPr/>
          </p:nvSpPr>
          <p:spPr>
            <a:xfrm>
              <a:off x="7717971" y="4802189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3096E54-2EAE-4BC3-9760-33A5FC6AF379}"/>
                </a:ext>
              </a:extLst>
            </p:cNvPr>
            <p:cNvSpPr/>
            <p:nvPr/>
          </p:nvSpPr>
          <p:spPr>
            <a:xfrm>
              <a:off x="8112964" y="4805301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B970F46-A010-49A9-ABA3-B81457EE878D}"/>
                </a:ext>
              </a:extLst>
            </p:cNvPr>
            <p:cNvSpPr/>
            <p:nvPr/>
          </p:nvSpPr>
          <p:spPr>
            <a:xfrm>
              <a:off x="8523517" y="4805301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4768BEBD-E642-41DA-A4FB-50399555CB98}"/>
                </a:ext>
              </a:extLst>
            </p:cNvPr>
            <p:cNvSpPr/>
            <p:nvPr/>
          </p:nvSpPr>
          <p:spPr>
            <a:xfrm>
              <a:off x="8918510" y="480841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8F4210D-EA85-4DCB-9657-881E17302337}"/>
                </a:ext>
              </a:extLst>
            </p:cNvPr>
            <p:cNvSpPr/>
            <p:nvPr/>
          </p:nvSpPr>
          <p:spPr>
            <a:xfrm>
              <a:off x="9363263" y="4805301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3C57F4C-4A81-44DE-949D-9152F3951680}"/>
                </a:ext>
              </a:extLst>
            </p:cNvPr>
            <p:cNvSpPr/>
            <p:nvPr/>
          </p:nvSpPr>
          <p:spPr>
            <a:xfrm>
              <a:off x="7721083" y="5047894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8475333-E13F-4767-8C50-8E9ED3FD0092}"/>
                </a:ext>
              </a:extLst>
            </p:cNvPr>
            <p:cNvSpPr/>
            <p:nvPr/>
          </p:nvSpPr>
          <p:spPr>
            <a:xfrm>
              <a:off x="8116076" y="505100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4B601BA-E51F-4FD7-ACD9-2402E4C7BAA1}"/>
                </a:ext>
              </a:extLst>
            </p:cNvPr>
            <p:cNvSpPr/>
            <p:nvPr/>
          </p:nvSpPr>
          <p:spPr>
            <a:xfrm>
              <a:off x="8526629" y="505100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C49DC54-BC8F-47B6-A2AB-FF4AD1A50974}"/>
                </a:ext>
              </a:extLst>
            </p:cNvPr>
            <p:cNvSpPr/>
            <p:nvPr/>
          </p:nvSpPr>
          <p:spPr>
            <a:xfrm>
              <a:off x="8921622" y="505411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DFA1E5E5-5736-4CB0-8990-10BC9BF8A8E4}"/>
                </a:ext>
              </a:extLst>
            </p:cNvPr>
            <p:cNvSpPr/>
            <p:nvPr/>
          </p:nvSpPr>
          <p:spPr>
            <a:xfrm>
              <a:off x="9366375" y="505100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Rounded Rectangle 5">
            <a:extLst>
              <a:ext uri="{FF2B5EF4-FFF2-40B4-BE49-F238E27FC236}">
                <a16:creationId xmlns:a16="http://schemas.microsoft.com/office/drawing/2014/main" id="{B21A1B31-EB26-4FD2-ADE3-B5B9DE81FD97}"/>
              </a:ext>
            </a:extLst>
          </p:cNvPr>
          <p:cNvSpPr/>
          <p:nvPr/>
        </p:nvSpPr>
        <p:spPr>
          <a:xfrm>
            <a:off x="4743265" y="-144"/>
            <a:ext cx="2141838" cy="6919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Storage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EB645B7-655D-431C-AC82-15E697A7B540}"/>
              </a:ext>
            </a:extLst>
          </p:cNvPr>
          <p:cNvGrpSpPr/>
          <p:nvPr/>
        </p:nvGrpSpPr>
        <p:grpSpPr>
          <a:xfrm>
            <a:off x="1996751" y="1016311"/>
            <a:ext cx="2818057" cy="5515117"/>
            <a:chOff x="1996751" y="1016311"/>
            <a:chExt cx="2818057" cy="5515117"/>
          </a:xfrm>
        </p:grpSpPr>
        <p:sp>
          <p:nvSpPr>
            <p:cNvPr id="48" name="Rectangle 47"/>
            <p:cNvSpPr/>
            <p:nvPr/>
          </p:nvSpPr>
          <p:spPr>
            <a:xfrm>
              <a:off x="2365115" y="1016311"/>
              <a:ext cx="2141838" cy="55151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Data Governance and Integration (with both ETL and ELT)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956342" y="1787866"/>
              <a:ext cx="914400" cy="7257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Hortonwors</a:t>
              </a:r>
              <a:r>
                <a:rPr lang="en-US" sz="1100" dirty="0">
                  <a:solidFill>
                    <a:schemeClr val="tx1"/>
                  </a:solidFill>
                </a:rPr>
                <a:t> Data Platform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219A86D-B1B7-406C-BC2F-122596AFE947}"/>
                </a:ext>
              </a:extLst>
            </p:cNvPr>
            <p:cNvSpPr/>
            <p:nvPr/>
          </p:nvSpPr>
          <p:spPr>
            <a:xfrm>
              <a:off x="2940793" y="2734857"/>
              <a:ext cx="914400" cy="7257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Apache Flume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3313B46-5901-4D12-8974-16120E7CEB35}"/>
                </a:ext>
              </a:extLst>
            </p:cNvPr>
            <p:cNvSpPr/>
            <p:nvPr/>
          </p:nvSpPr>
          <p:spPr>
            <a:xfrm>
              <a:off x="2923947" y="3669647"/>
              <a:ext cx="914400" cy="7257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Apache </a:t>
              </a:r>
              <a:r>
                <a:rPr lang="en-US" sz="1100" dirty="0" err="1">
                  <a:solidFill>
                    <a:schemeClr val="tx1"/>
                  </a:solidFill>
                </a:rPr>
                <a:t>Chukwa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04467AD-5C8C-47F8-826F-03B252540ADC}"/>
                </a:ext>
              </a:extLst>
            </p:cNvPr>
            <p:cNvSpPr/>
            <p:nvPr/>
          </p:nvSpPr>
          <p:spPr>
            <a:xfrm>
              <a:off x="2923947" y="4611754"/>
              <a:ext cx="914400" cy="7257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Apache SQOOP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08E09888-7160-4C57-A070-3FC50FE11972}"/>
                </a:ext>
              </a:extLst>
            </p:cNvPr>
            <p:cNvSpPr/>
            <p:nvPr/>
          </p:nvSpPr>
          <p:spPr>
            <a:xfrm>
              <a:off x="1996751" y="3267871"/>
              <a:ext cx="690465" cy="3730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Arrow: Right 160">
              <a:extLst>
                <a:ext uri="{FF2B5EF4-FFF2-40B4-BE49-F238E27FC236}">
                  <a16:creationId xmlns:a16="http://schemas.microsoft.com/office/drawing/2014/main" id="{0D4825EF-9181-4B33-8FB8-D9EDE6CD6C96}"/>
                </a:ext>
              </a:extLst>
            </p:cNvPr>
            <p:cNvSpPr/>
            <p:nvPr/>
          </p:nvSpPr>
          <p:spPr>
            <a:xfrm>
              <a:off x="4124343" y="1563043"/>
              <a:ext cx="690465" cy="3730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2" name="Rounded Rectangle 5">
            <a:extLst>
              <a:ext uri="{FF2B5EF4-FFF2-40B4-BE49-F238E27FC236}">
                <a16:creationId xmlns:a16="http://schemas.microsoft.com/office/drawing/2014/main" id="{9A3E4758-5570-469E-A740-0859B6E85CA5}"/>
              </a:ext>
            </a:extLst>
          </p:cNvPr>
          <p:cNvSpPr/>
          <p:nvPr/>
        </p:nvSpPr>
        <p:spPr>
          <a:xfrm>
            <a:off x="7172331" y="2968"/>
            <a:ext cx="2141838" cy="6919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</a:t>
            </a:r>
          </a:p>
        </p:txBody>
      </p:sp>
      <p:sp>
        <p:nvSpPr>
          <p:cNvPr id="163" name="Flowchart: Magnetic Disk 162">
            <a:extLst>
              <a:ext uri="{FF2B5EF4-FFF2-40B4-BE49-F238E27FC236}">
                <a16:creationId xmlns:a16="http://schemas.microsoft.com/office/drawing/2014/main" id="{38D61C3B-3AE9-4CDB-87FF-9EAAAAE051FF}"/>
              </a:ext>
            </a:extLst>
          </p:cNvPr>
          <p:cNvSpPr/>
          <p:nvPr/>
        </p:nvSpPr>
        <p:spPr>
          <a:xfrm>
            <a:off x="7462935" y="5634932"/>
            <a:ext cx="2018271" cy="46132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SQL Server EDW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1F20BE-539F-4850-A23E-DEEE1CA1E9A2}"/>
              </a:ext>
            </a:extLst>
          </p:cNvPr>
          <p:cNvGrpSpPr/>
          <p:nvPr/>
        </p:nvGrpSpPr>
        <p:grpSpPr>
          <a:xfrm>
            <a:off x="7279684" y="2502028"/>
            <a:ext cx="2141838" cy="2885186"/>
            <a:chOff x="7279684" y="2502028"/>
            <a:chExt cx="2141838" cy="2885186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CFF79C5-85CF-473F-B7E6-B61396E4BACB}"/>
                </a:ext>
              </a:extLst>
            </p:cNvPr>
            <p:cNvSpPr/>
            <p:nvPr/>
          </p:nvSpPr>
          <p:spPr>
            <a:xfrm>
              <a:off x="7279684" y="2502028"/>
              <a:ext cx="2141838" cy="28851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B84F54A4-41F2-41D4-8530-4934B67DB1F0}"/>
                </a:ext>
              </a:extLst>
            </p:cNvPr>
            <p:cNvSpPr/>
            <p:nvPr/>
          </p:nvSpPr>
          <p:spPr>
            <a:xfrm>
              <a:off x="7928099" y="2882389"/>
              <a:ext cx="914400" cy="4391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PIG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DF72FBB5-6563-4362-9149-5BF6146DB674}"/>
                </a:ext>
              </a:extLst>
            </p:cNvPr>
            <p:cNvSpPr/>
            <p:nvPr/>
          </p:nvSpPr>
          <p:spPr>
            <a:xfrm>
              <a:off x="7912550" y="3531936"/>
              <a:ext cx="914400" cy="4846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Apache Impala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4E30A64B-A826-4586-A2DB-791BD1934428}"/>
                </a:ext>
              </a:extLst>
            </p:cNvPr>
            <p:cNvSpPr/>
            <p:nvPr/>
          </p:nvSpPr>
          <p:spPr>
            <a:xfrm>
              <a:off x="7895704" y="4210875"/>
              <a:ext cx="914400" cy="477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Apache Drill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6B5CAAAD-CC01-4BE5-934B-1F3DA416A1AE}"/>
                </a:ext>
              </a:extLst>
            </p:cNvPr>
            <p:cNvSpPr/>
            <p:nvPr/>
          </p:nvSpPr>
          <p:spPr>
            <a:xfrm>
              <a:off x="7893403" y="4856953"/>
              <a:ext cx="914400" cy="38280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HIVE</a:t>
              </a:r>
            </a:p>
          </p:txBody>
        </p:sp>
      </p:grpSp>
      <p:sp>
        <p:nvSpPr>
          <p:cNvPr id="169" name="Rounded Rectangle 5">
            <a:extLst>
              <a:ext uri="{FF2B5EF4-FFF2-40B4-BE49-F238E27FC236}">
                <a16:creationId xmlns:a16="http://schemas.microsoft.com/office/drawing/2014/main" id="{4CEB2B8D-9714-4EA0-AACC-6F7D5BBE43CD}"/>
              </a:ext>
            </a:extLst>
          </p:cNvPr>
          <p:cNvSpPr/>
          <p:nvPr/>
        </p:nvSpPr>
        <p:spPr>
          <a:xfrm>
            <a:off x="9837709" y="3483"/>
            <a:ext cx="2141838" cy="6919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Analytics and Visualization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CB23F84-3A8B-4E3C-A9E0-B9FA82C6732D}"/>
              </a:ext>
            </a:extLst>
          </p:cNvPr>
          <p:cNvSpPr/>
          <p:nvPr/>
        </p:nvSpPr>
        <p:spPr>
          <a:xfrm>
            <a:off x="4856792" y="4821132"/>
            <a:ext cx="914400" cy="566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SQL Server </a:t>
            </a:r>
            <a:r>
              <a:rPr lang="en-US" sz="1100" dirty="0" err="1">
                <a:solidFill>
                  <a:schemeClr val="tx1"/>
                </a:solidFill>
              </a:rPr>
              <a:t>PolyBase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7CAEA16C-16E5-42DC-8825-434AE8911C33}"/>
              </a:ext>
            </a:extLst>
          </p:cNvPr>
          <p:cNvSpPr/>
          <p:nvPr/>
        </p:nvSpPr>
        <p:spPr>
          <a:xfrm>
            <a:off x="5999788" y="4821132"/>
            <a:ext cx="914400" cy="566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Oracle ODI</a:t>
            </a: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9CF59457-C0D3-47A1-B81E-85430910B20D}"/>
              </a:ext>
            </a:extLst>
          </p:cNvPr>
          <p:cNvSpPr/>
          <p:nvPr/>
        </p:nvSpPr>
        <p:spPr>
          <a:xfrm>
            <a:off x="6875358" y="2935605"/>
            <a:ext cx="690465" cy="373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77A780E-001B-4843-83AA-51F7B1F173F1}"/>
              </a:ext>
            </a:extLst>
          </p:cNvPr>
          <p:cNvSpPr/>
          <p:nvPr/>
        </p:nvSpPr>
        <p:spPr>
          <a:xfrm>
            <a:off x="9837709" y="973201"/>
            <a:ext cx="2141838" cy="175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143C345-5F4A-4DC7-96DE-B63160244A43}"/>
              </a:ext>
            </a:extLst>
          </p:cNvPr>
          <p:cNvSpPr/>
          <p:nvPr/>
        </p:nvSpPr>
        <p:spPr>
          <a:xfrm>
            <a:off x="10486124" y="1353562"/>
            <a:ext cx="914400" cy="439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Apache Mahout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CC8FCFC-5031-469F-AA27-2378C2CAC19E}"/>
              </a:ext>
            </a:extLst>
          </p:cNvPr>
          <p:cNvSpPr/>
          <p:nvPr/>
        </p:nvSpPr>
        <p:spPr>
          <a:xfrm>
            <a:off x="10470575" y="2003109"/>
            <a:ext cx="914400" cy="484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Apache Zeppelin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F304040-D8A4-460A-973A-5D4E476A111C}"/>
              </a:ext>
            </a:extLst>
          </p:cNvPr>
          <p:cNvCxnSpPr>
            <a:endCxn id="170" idx="0"/>
          </p:cNvCxnSpPr>
          <p:nvPr/>
        </p:nvCxnSpPr>
        <p:spPr>
          <a:xfrm rot="16200000" flipH="1">
            <a:off x="4504702" y="4011841"/>
            <a:ext cx="1553261" cy="653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792A19B-EA59-41F1-A3C3-F5896B2C7AB2}"/>
              </a:ext>
            </a:extLst>
          </p:cNvPr>
          <p:cNvCxnSpPr>
            <a:stCxn id="170" idx="2"/>
            <a:endCxn id="163" idx="2"/>
          </p:cNvCxnSpPr>
          <p:nvPr/>
        </p:nvCxnSpPr>
        <p:spPr>
          <a:xfrm rot="16200000" flipH="1">
            <a:off x="6149274" y="4551931"/>
            <a:ext cx="478378" cy="21489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B6F883D-E2EA-477F-B273-6FAFA57D7E9E}"/>
              </a:ext>
            </a:extLst>
          </p:cNvPr>
          <p:cNvCxnSpPr>
            <a:stCxn id="168" idx="1"/>
            <a:endCxn id="171" idx="3"/>
          </p:cNvCxnSpPr>
          <p:nvPr/>
        </p:nvCxnSpPr>
        <p:spPr>
          <a:xfrm rot="10800000" flipV="1">
            <a:off x="6914189" y="5048357"/>
            <a:ext cx="979215" cy="558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27255FF-F5ED-4D5D-B458-B179181AD3A0}"/>
              </a:ext>
            </a:extLst>
          </p:cNvPr>
          <p:cNvCxnSpPr>
            <a:stCxn id="171" idx="2"/>
            <a:endCxn id="4" idx="2"/>
          </p:cNvCxnSpPr>
          <p:nvPr/>
        </p:nvCxnSpPr>
        <p:spPr>
          <a:xfrm rot="16200000" flipH="1">
            <a:off x="6379878" y="5464323"/>
            <a:ext cx="1160166" cy="1005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Arrow: Right 178">
            <a:extLst>
              <a:ext uri="{FF2B5EF4-FFF2-40B4-BE49-F238E27FC236}">
                <a16:creationId xmlns:a16="http://schemas.microsoft.com/office/drawing/2014/main" id="{DFC34A44-C8E9-40B3-A184-D218AB895A67}"/>
              </a:ext>
            </a:extLst>
          </p:cNvPr>
          <p:cNvSpPr/>
          <p:nvPr/>
        </p:nvSpPr>
        <p:spPr>
          <a:xfrm>
            <a:off x="9314169" y="6019947"/>
            <a:ext cx="690465" cy="373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Arrow: Right 179">
            <a:extLst>
              <a:ext uri="{FF2B5EF4-FFF2-40B4-BE49-F238E27FC236}">
                <a16:creationId xmlns:a16="http://schemas.microsoft.com/office/drawing/2014/main" id="{BBF259ED-0E2B-4FA9-8F28-A08A03248AAF}"/>
              </a:ext>
            </a:extLst>
          </p:cNvPr>
          <p:cNvSpPr/>
          <p:nvPr/>
        </p:nvSpPr>
        <p:spPr>
          <a:xfrm>
            <a:off x="6973649" y="1316316"/>
            <a:ext cx="2933452" cy="373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320891B-C37B-4B60-9FDA-BA227E43DA2C}"/>
              </a:ext>
            </a:extLst>
          </p:cNvPr>
          <p:cNvSpPr/>
          <p:nvPr/>
        </p:nvSpPr>
        <p:spPr>
          <a:xfrm>
            <a:off x="2899496" y="5547269"/>
            <a:ext cx="914400" cy="725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Hadoop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Put</a:t>
            </a:r>
          </a:p>
        </p:txBody>
      </p:sp>
    </p:spTree>
    <p:extLst>
      <p:ext uri="{BB962C8B-B14F-4D97-AF65-F5344CB8AC3E}">
        <p14:creationId xmlns:p14="http://schemas.microsoft.com/office/powerpoint/2010/main" val="305976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871963" y="1624499"/>
            <a:ext cx="2141838" cy="6919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Solomine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4426" y="14363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Social Media</a:t>
            </a:r>
          </a:p>
        </p:txBody>
      </p:sp>
      <p:cxnSp>
        <p:nvCxnSpPr>
          <p:cNvPr id="25" name="Elbow Connector 24"/>
          <p:cNvCxnSpPr>
            <a:cxnSpLocks/>
            <a:stCxn id="21" idx="2"/>
            <a:endCxn id="6" idx="1"/>
          </p:cNvCxnSpPr>
          <p:nvPr/>
        </p:nvCxnSpPr>
        <p:spPr>
          <a:xfrm rot="16200000" flipH="1">
            <a:off x="685932" y="784456"/>
            <a:ext cx="1041725" cy="13303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7913" y="1022833"/>
            <a:ext cx="31344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User ID, demographics, </a:t>
            </a:r>
          </a:p>
          <a:p>
            <a:r>
              <a:rPr lang="en-US" sz="1100" dirty="0"/>
              <a:t>location, sentiment analysis, </a:t>
            </a:r>
          </a:p>
          <a:p>
            <a:r>
              <a:rPr lang="en-US" sz="1100" dirty="0"/>
              <a:t>influence, lexical analysis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8651" y="2770497"/>
            <a:ext cx="947351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General Web</a:t>
            </a:r>
          </a:p>
        </p:txBody>
      </p:sp>
      <p:cxnSp>
        <p:nvCxnSpPr>
          <p:cNvPr id="44" name="Straight Connector 43"/>
          <p:cNvCxnSpPr>
            <a:cxnSpLocks/>
            <a:stCxn id="32" idx="3"/>
          </p:cNvCxnSpPr>
          <p:nvPr/>
        </p:nvCxnSpPr>
        <p:spPr>
          <a:xfrm>
            <a:off x="976002" y="3227697"/>
            <a:ext cx="1382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2358887" y="2316478"/>
            <a:ext cx="1" cy="93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43051" y="3227697"/>
            <a:ext cx="22242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Sentiment analysis, </a:t>
            </a:r>
          </a:p>
          <a:p>
            <a:r>
              <a:rPr lang="en-US" sz="1100" dirty="0"/>
              <a:t>lexical analysis, </a:t>
            </a:r>
          </a:p>
          <a:p>
            <a:r>
              <a:rPr lang="en-US" sz="1100" dirty="0"/>
              <a:t>summarizations, n-grams</a:t>
            </a:r>
          </a:p>
        </p:txBody>
      </p:sp>
      <p:sp>
        <p:nvSpPr>
          <p:cNvPr id="129" name="Flowchart: Magnetic Disk 128">
            <a:extLst>
              <a:ext uri="{FF2B5EF4-FFF2-40B4-BE49-F238E27FC236}">
                <a16:creationId xmlns:a16="http://schemas.microsoft.com/office/drawing/2014/main" id="{FF718888-7213-4807-8498-356BDC995094}"/>
              </a:ext>
            </a:extLst>
          </p:cNvPr>
          <p:cNvSpPr/>
          <p:nvPr/>
        </p:nvSpPr>
        <p:spPr>
          <a:xfrm>
            <a:off x="7635211" y="6316720"/>
            <a:ext cx="2018271" cy="46132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Oracle EDW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06A4CDA-FD42-4D7E-928D-D677216CA4B2}"/>
              </a:ext>
            </a:extLst>
          </p:cNvPr>
          <p:cNvSpPr/>
          <p:nvPr/>
        </p:nvSpPr>
        <p:spPr>
          <a:xfrm>
            <a:off x="10009985" y="5583725"/>
            <a:ext cx="2141838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Traditional Analytics tools e.g. Business Objects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E25F40B-7218-4379-9D88-5FBCA078867A}"/>
              </a:ext>
            </a:extLst>
          </p:cNvPr>
          <p:cNvGrpSpPr/>
          <p:nvPr/>
        </p:nvGrpSpPr>
        <p:grpSpPr>
          <a:xfrm>
            <a:off x="4915541" y="1014778"/>
            <a:ext cx="2300107" cy="2253093"/>
            <a:chOff x="7515698" y="3252040"/>
            <a:chExt cx="2300107" cy="2253093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1CFC8ED7-56C9-451A-A1E7-70CE2DE41706}"/>
                </a:ext>
              </a:extLst>
            </p:cNvPr>
            <p:cNvSpPr/>
            <p:nvPr/>
          </p:nvSpPr>
          <p:spPr>
            <a:xfrm>
              <a:off x="7515698" y="3252040"/>
              <a:ext cx="2300107" cy="22530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Hadoop Cluster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80EEDBA-B86D-4ABE-A71A-1CB2D653E3FE}"/>
                </a:ext>
              </a:extLst>
            </p:cNvPr>
            <p:cNvSpPr/>
            <p:nvPr/>
          </p:nvSpPr>
          <p:spPr>
            <a:xfrm>
              <a:off x="7725747" y="357135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5FEB37CB-3AAE-4FA7-A259-243B56027074}"/>
                </a:ext>
              </a:extLst>
            </p:cNvPr>
            <p:cNvSpPr/>
            <p:nvPr/>
          </p:nvSpPr>
          <p:spPr>
            <a:xfrm>
              <a:off x="8120740" y="357446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07B223C-A8F4-46AA-A0F8-FF4070FD6583}"/>
                </a:ext>
              </a:extLst>
            </p:cNvPr>
            <p:cNvSpPr/>
            <p:nvPr/>
          </p:nvSpPr>
          <p:spPr>
            <a:xfrm>
              <a:off x="8531293" y="357446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2FBF6721-7708-4F8A-AB8F-2A844B300EFE}"/>
                </a:ext>
              </a:extLst>
            </p:cNvPr>
            <p:cNvSpPr/>
            <p:nvPr/>
          </p:nvSpPr>
          <p:spPr>
            <a:xfrm>
              <a:off x="8926286" y="3577580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BE425B32-628E-4039-A170-6D6A5DE0323D}"/>
                </a:ext>
              </a:extLst>
            </p:cNvPr>
            <p:cNvSpPr/>
            <p:nvPr/>
          </p:nvSpPr>
          <p:spPr>
            <a:xfrm>
              <a:off x="9371039" y="357446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FC65324-7390-4933-B7A8-BE58E931907D}"/>
                </a:ext>
              </a:extLst>
            </p:cNvPr>
            <p:cNvSpPr/>
            <p:nvPr/>
          </p:nvSpPr>
          <p:spPr>
            <a:xfrm>
              <a:off x="7728859" y="3817061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B170245-365F-47B4-8591-A290F63F1E67}"/>
                </a:ext>
              </a:extLst>
            </p:cNvPr>
            <p:cNvSpPr/>
            <p:nvPr/>
          </p:nvSpPr>
          <p:spPr>
            <a:xfrm>
              <a:off x="8123852" y="382017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ECC44B7-07E4-4331-B019-8DE67C844067}"/>
                </a:ext>
              </a:extLst>
            </p:cNvPr>
            <p:cNvSpPr/>
            <p:nvPr/>
          </p:nvSpPr>
          <p:spPr>
            <a:xfrm>
              <a:off x="8534405" y="382017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8455CC88-C96D-4DFE-AB27-6D87105AC0A2}"/>
                </a:ext>
              </a:extLst>
            </p:cNvPr>
            <p:cNvSpPr/>
            <p:nvPr/>
          </p:nvSpPr>
          <p:spPr>
            <a:xfrm>
              <a:off x="8929398" y="3823285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73046CAF-8725-4FC1-955A-57040E30AD8D}"/>
                </a:ext>
              </a:extLst>
            </p:cNvPr>
            <p:cNvSpPr/>
            <p:nvPr/>
          </p:nvSpPr>
          <p:spPr>
            <a:xfrm>
              <a:off x="9374151" y="382017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11B039D-E294-4E0E-A11D-120C050FF668}"/>
                </a:ext>
              </a:extLst>
            </p:cNvPr>
            <p:cNvSpPr/>
            <p:nvPr/>
          </p:nvSpPr>
          <p:spPr>
            <a:xfrm>
              <a:off x="7722635" y="405596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ABC0CE52-D293-47CC-83A3-29986C7F063F}"/>
                </a:ext>
              </a:extLst>
            </p:cNvPr>
            <p:cNvSpPr/>
            <p:nvPr/>
          </p:nvSpPr>
          <p:spPr>
            <a:xfrm>
              <a:off x="8117628" y="4059080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2C77D37-90DA-4208-A0B8-BC737B778FFD}"/>
                </a:ext>
              </a:extLst>
            </p:cNvPr>
            <p:cNvSpPr/>
            <p:nvPr/>
          </p:nvSpPr>
          <p:spPr>
            <a:xfrm>
              <a:off x="8528181" y="4059080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D017426-6510-4048-AB23-E43D71762A9B}"/>
                </a:ext>
              </a:extLst>
            </p:cNvPr>
            <p:cNvSpPr/>
            <p:nvPr/>
          </p:nvSpPr>
          <p:spPr>
            <a:xfrm>
              <a:off x="8923174" y="4062192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90361F4-EF25-4639-BF0D-8254E832E08A}"/>
                </a:ext>
              </a:extLst>
            </p:cNvPr>
            <p:cNvSpPr/>
            <p:nvPr/>
          </p:nvSpPr>
          <p:spPr>
            <a:xfrm>
              <a:off x="9367927" y="4059080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060A8EA-61F1-4F14-8251-4D5250F5A33E}"/>
                </a:ext>
              </a:extLst>
            </p:cNvPr>
            <p:cNvSpPr/>
            <p:nvPr/>
          </p:nvSpPr>
          <p:spPr>
            <a:xfrm>
              <a:off x="7725747" y="430167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5158A8F-446D-4E5C-B6E3-6E3E012610FA}"/>
                </a:ext>
              </a:extLst>
            </p:cNvPr>
            <p:cNvSpPr/>
            <p:nvPr/>
          </p:nvSpPr>
          <p:spPr>
            <a:xfrm>
              <a:off x="8120740" y="4304785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E62FEC5-04B2-46EF-88A5-5BA3B843E480}"/>
                </a:ext>
              </a:extLst>
            </p:cNvPr>
            <p:cNvSpPr/>
            <p:nvPr/>
          </p:nvSpPr>
          <p:spPr>
            <a:xfrm>
              <a:off x="8531293" y="4304785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7C0C024-7FDC-4A37-91C9-6F32FD98F854}"/>
                </a:ext>
              </a:extLst>
            </p:cNvPr>
            <p:cNvSpPr/>
            <p:nvPr/>
          </p:nvSpPr>
          <p:spPr>
            <a:xfrm>
              <a:off x="8926286" y="4307897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AC4057A-92A4-4C15-8DB8-F3A2B6A67B63}"/>
                </a:ext>
              </a:extLst>
            </p:cNvPr>
            <p:cNvSpPr/>
            <p:nvPr/>
          </p:nvSpPr>
          <p:spPr>
            <a:xfrm>
              <a:off x="9371039" y="4304785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13D62D92-F0B3-4054-B9A5-88E97D1F69FD}"/>
                </a:ext>
              </a:extLst>
            </p:cNvPr>
            <p:cNvSpPr/>
            <p:nvPr/>
          </p:nvSpPr>
          <p:spPr>
            <a:xfrm>
              <a:off x="7724195" y="4563282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38C8C25-22F1-4184-B02C-024CC43B453E}"/>
                </a:ext>
              </a:extLst>
            </p:cNvPr>
            <p:cNvSpPr/>
            <p:nvPr/>
          </p:nvSpPr>
          <p:spPr>
            <a:xfrm>
              <a:off x="8119188" y="4566394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2DCFC97-B4F7-4D65-98B4-EE364C7A5D59}"/>
                </a:ext>
              </a:extLst>
            </p:cNvPr>
            <p:cNvSpPr/>
            <p:nvPr/>
          </p:nvSpPr>
          <p:spPr>
            <a:xfrm>
              <a:off x="8529741" y="4566394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105DD56B-8416-4719-AF50-C3DD4DE72A65}"/>
                </a:ext>
              </a:extLst>
            </p:cNvPr>
            <p:cNvSpPr/>
            <p:nvPr/>
          </p:nvSpPr>
          <p:spPr>
            <a:xfrm>
              <a:off x="8924734" y="456950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FDC8150-6388-4B67-B371-1787457CB162}"/>
                </a:ext>
              </a:extLst>
            </p:cNvPr>
            <p:cNvSpPr/>
            <p:nvPr/>
          </p:nvSpPr>
          <p:spPr>
            <a:xfrm>
              <a:off x="9369487" y="4566394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2DE3126A-6C0D-4DF5-9E59-BEAAB75E1FE2}"/>
                </a:ext>
              </a:extLst>
            </p:cNvPr>
            <p:cNvSpPr/>
            <p:nvPr/>
          </p:nvSpPr>
          <p:spPr>
            <a:xfrm>
              <a:off x="7717971" y="4802189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E234E0B-7CBB-4237-B9F8-1236065A10D4}"/>
                </a:ext>
              </a:extLst>
            </p:cNvPr>
            <p:cNvSpPr/>
            <p:nvPr/>
          </p:nvSpPr>
          <p:spPr>
            <a:xfrm>
              <a:off x="8112964" y="4805301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E64EE7D-1729-4E90-8960-A58EE73B099C}"/>
                </a:ext>
              </a:extLst>
            </p:cNvPr>
            <p:cNvSpPr/>
            <p:nvPr/>
          </p:nvSpPr>
          <p:spPr>
            <a:xfrm>
              <a:off x="8523517" y="4805301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2238CD4A-F7B8-44DE-872E-74182FE4D56D}"/>
                </a:ext>
              </a:extLst>
            </p:cNvPr>
            <p:cNvSpPr/>
            <p:nvPr/>
          </p:nvSpPr>
          <p:spPr>
            <a:xfrm>
              <a:off x="8918510" y="480841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8484A98-CA6A-4541-A08A-CBBE91C080E5}"/>
                </a:ext>
              </a:extLst>
            </p:cNvPr>
            <p:cNvSpPr/>
            <p:nvPr/>
          </p:nvSpPr>
          <p:spPr>
            <a:xfrm>
              <a:off x="9363263" y="4805301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1F596525-A591-4620-95CB-20B4C4A5C361}"/>
                </a:ext>
              </a:extLst>
            </p:cNvPr>
            <p:cNvSpPr/>
            <p:nvPr/>
          </p:nvSpPr>
          <p:spPr>
            <a:xfrm>
              <a:off x="7721083" y="5047894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BC4AAC70-B0BE-47D5-A1BC-002D0FC84C26}"/>
                </a:ext>
              </a:extLst>
            </p:cNvPr>
            <p:cNvSpPr/>
            <p:nvPr/>
          </p:nvSpPr>
          <p:spPr>
            <a:xfrm>
              <a:off x="8116076" y="505100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A1CBC42-2A25-4A6B-BC66-CCDD142A1656}"/>
                </a:ext>
              </a:extLst>
            </p:cNvPr>
            <p:cNvSpPr/>
            <p:nvPr/>
          </p:nvSpPr>
          <p:spPr>
            <a:xfrm>
              <a:off x="8526629" y="505100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5122358B-8131-463A-BA38-62638FF10DC1}"/>
                </a:ext>
              </a:extLst>
            </p:cNvPr>
            <p:cNvSpPr/>
            <p:nvPr/>
          </p:nvSpPr>
          <p:spPr>
            <a:xfrm>
              <a:off x="8921622" y="505411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2D69AC08-7DEF-495F-B105-D5176570501F}"/>
                </a:ext>
              </a:extLst>
            </p:cNvPr>
            <p:cNvSpPr/>
            <p:nvPr/>
          </p:nvSpPr>
          <p:spPr>
            <a:xfrm>
              <a:off x="9366375" y="505100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Flowchart: Magnetic Disk 167">
            <a:extLst>
              <a:ext uri="{FF2B5EF4-FFF2-40B4-BE49-F238E27FC236}">
                <a16:creationId xmlns:a16="http://schemas.microsoft.com/office/drawing/2014/main" id="{DCBE9E70-B8D5-4C56-913E-AAAF61ECD7D3}"/>
              </a:ext>
            </a:extLst>
          </p:cNvPr>
          <p:cNvSpPr/>
          <p:nvPr/>
        </p:nvSpPr>
        <p:spPr>
          <a:xfrm>
            <a:off x="7635211" y="5634932"/>
            <a:ext cx="2018271" cy="46132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SQL Server EDW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60F1F1E4-429B-4B90-BA9D-A210FD2B1AD6}"/>
              </a:ext>
            </a:extLst>
          </p:cNvPr>
          <p:cNvGrpSpPr/>
          <p:nvPr/>
        </p:nvGrpSpPr>
        <p:grpSpPr>
          <a:xfrm>
            <a:off x="7451960" y="2502028"/>
            <a:ext cx="2141838" cy="2885186"/>
            <a:chOff x="7279684" y="2502028"/>
            <a:chExt cx="2141838" cy="2885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9D01E0D2-0A6C-47B4-A755-6C5AE66E3A51}"/>
                </a:ext>
              </a:extLst>
            </p:cNvPr>
            <p:cNvSpPr/>
            <p:nvPr/>
          </p:nvSpPr>
          <p:spPr>
            <a:xfrm>
              <a:off x="7279684" y="2502028"/>
              <a:ext cx="2141838" cy="28851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AB058F7F-E294-434F-8534-580330606EDD}"/>
                </a:ext>
              </a:extLst>
            </p:cNvPr>
            <p:cNvSpPr/>
            <p:nvPr/>
          </p:nvSpPr>
          <p:spPr>
            <a:xfrm>
              <a:off x="7928099" y="2882389"/>
              <a:ext cx="914400" cy="4391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PIG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FE256E8-2694-4BD2-99CD-E3D10599AB74}"/>
                </a:ext>
              </a:extLst>
            </p:cNvPr>
            <p:cNvSpPr/>
            <p:nvPr/>
          </p:nvSpPr>
          <p:spPr>
            <a:xfrm>
              <a:off x="7912550" y="3531936"/>
              <a:ext cx="914400" cy="4846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Apache Impala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EF1B135D-5854-4264-A22D-B22AA9E851AD}"/>
                </a:ext>
              </a:extLst>
            </p:cNvPr>
            <p:cNvSpPr/>
            <p:nvPr/>
          </p:nvSpPr>
          <p:spPr>
            <a:xfrm>
              <a:off x="7895704" y="4210875"/>
              <a:ext cx="914400" cy="477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Apache Drill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0A5C3083-4D9E-4567-8D36-4F9076B13316}"/>
                </a:ext>
              </a:extLst>
            </p:cNvPr>
            <p:cNvSpPr/>
            <p:nvPr/>
          </p:nvSpPr>
          <p:spPr>
            <a:xfrm>
              <a:off x="7893403" y="4856953"/>
              <a:ext cx="914400" cy="38280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HIVE</a:t>
              </a:r>
            </a:p>
          </p:txBody>
        </p:sp>
      </p:grp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F8C8C5B-782F-4A48-875F-5DC64753C51B}"/>
              </a:ext>
            </a:extLst>
          </p:cNvPr>
          <p:cNvSpPr/>
          <p:nvPr/>
        </p:nvSpPr>
        <p:spPr>
          <a:xfrm>
            <a:off x="5029068" y="4821132"/>
            <a:ext cx="914400" cy="566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SQL Server </a:t>
            </a:r>
            <a:r>
              <a:rPr lang="en-US" sz="1100" dirty="0" err="1">
                <a:solidFill>
                  <a:schemeClr val="tx1"/>
                </a:solidFill>
              </a:rPr>
              <a:t>PolyBase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F706A05-9530-4ACE-8608-D577DE21477D}"/>
              </a:ext>
            </a:extLst>
          </p:cNvPr>
          <p:cNvSpPr/>
          <p:nvPr/>
        </p:nvSpPr>
        <p:spPr>
          <a:xfrm>
            <a:off x="6172064" y="4821132"/>
            <a:ext cx="914400" cy="566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Oracle ODI</a:t>
            </a:r>
          </a:p>
        </p:txBody>
      </p:sp>
      <p:sp>
        <p:nvSpPr>
          <p:cNvPr id="177" name="Arrow: Right 176">
            <a:extLst>
              <a:ext uri="{FF2B5EF4-FFF2-40B4-BE49-F238E27FC236}">
                <a16:creationId xmlns:a16="http://schemas.microsoft.com/office/drawing/2014/main" id="{15E16BDF-B248-43F6-B49A-87CCE6ABD805}"/>
              </a:ext>
            </a:extLst>
          </p:cNvPr>
          <p:cNvSpPr/>
          <p:nvPr/>
        </p:nvSpPr>
        <p:spPr>
          <a:xfrm>
            <a:off x="7047634" y="2935605"/>
            <a:ext cx="690465" cy="373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C84AD70-64DF-44F4-A6E5-C80D1C5D2BED}"/>
              </a:ext>
            </a:extLst>
          </p:cNvPr>
          <p:cNvGrpSpPr/>
          <p:nvPr/>
        </p:nvGrpSpPr>
        <p:grpSpPr>
          <a:xfrm>
            <a:off x="10009985" y="973201"/>
            <a:ext cx="2141838" cy="1751125"/>
            <a:chOff x="10009985" y="973201"/>
            <a:chExt cx="2141838" cy="1751125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B9D5C18A-1699-47D0-81B3-CE9D9A64F5A2}"/>
                </a:ext>
              </a:extLst>
            </p:cNvPr>
            <p:cNvSpPr/>
            <p:nvPr/>
          </p:nvSpPr>
          <p:spPr>
            <a:xfrm>
              <a:off x="10009985" y="973201"/>
              <a:ext cx="2141838" cy="1751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F1090A2-9753-417A-9662-6068B1F71C2C}"/>
                </a:ext>
              </a:extLst>
            </p:cNvPr>
            <p:cNvSpPr/>
            <p:nvPr/>
          </p:nvSpPr>
          <p:spPr>
            <a:xfrm>
              <a:off x="10658400" y="1353562"/>
              <a:ext cx="914400" cy="4391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Apache Mahout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3CE1412D-F5DE-4AF8-BCCD-382CD66FB879}"/>
                </a:ext>
              </a:extLst>
            </p:cNvPr>
            <p:cNvSpPr/>
            <p:nvPr/>
          </p:nvSpPr>
          <p:spPr>
            <a:xfrm>
              <a:off x="10642851" y="2003109"/>
              <a:ext cx="914400" cy="4846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Apache Zeppelin</a:t>
              </a:r>
            </a:p>
          </p:txBody>
        </p:sp>
      </p:grp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7B11AEA2-AB59-49AC-A674-187530900603}"/>
              </a:ext>
            </a:extLst>
          </p:cNvPr>
          <p:cNvCxnSpPr>
            <a:endCxn id="175" idx="0"/>
          </p:cNvCxnSpPr>
          <p:nvPr/>
        </p:nvCxnSpPr>
        <p:spPr>
          <a:xfrm rot="16200000" flipH="1">
            <a:off x="4676978" y="4011841"/>
            <a:ext cx="1553261" cy="653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7FC032AE-312D-4667-ADE1-4B53ECFFC15C}"/>
              </a:ext>
            </a:extLst>
          </p:cNvPr>
          <p:cNvCxnSpPr>
            <a:stCxn id="175" idx="2"/>
            <a:endCxn id="168" idx="2"/>
          </p:cNvCxnSpPr>
          <p:nvPr/>
        </p:nvCxnSpPr>
        <p:spPr>
          <a:xfrm rot="16200000" flipH="1">
            <a:off x="6321550" y="4551931"/>
            <a:ext cx="478378" cy="21489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FFDCD4C9-B0DD-4372-A86D-D3D88E778FAB}"/>
              </a:ext>
            </a:extLst>
          </p:cNvPr>
          <p:cNvCxnSpPr>
            <a:stCxn id="174" idx="1"/>
            <a:endCxn id="176" idx="3"/>
          </p:cNvCxnSpPr>
          <p:nvPr/>
        </p:nvCxnSpPr>
        <p:spPr>
          <a:xfrm rot="10800000" flipV="1">
            <a:off x="7086465" y="5048357"/>
            <a:ext cx="979215" cy="558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0B50C307-7022-44FC-8C9A-8C2CAA955BA6}"/>
              </a:ext>
            </a:extLst>
          </p:cNvPr>
          <p:cNvCxnSpPr>
            <a:stCxn id="176" idx="2"/>
            <a:endCxn id="129" idx="2"/>
          </p:cNvCxnSpPr>
          <p:nvPr/>
        </p:nvCxnSpPr>
        <p:spPr>
          <a:xfrm rot="16200000" flipH="1">
            <a:off x="6552154" y="5464323"/>
            <a:ext cx="1160166" cy="1005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3D9D7822-4EA4-4FAE-82E0-37BE899F8C4F}"/>
              </a:ext>
            </a:extLst>
          </p:cNvPr>
          <p:cNvSpPr/>
          <p:nvPr/>
        </p:nvSpPr>
        <p:spPr>
          <a:xfrm>
            <a:off x="9486445" y="6019947"/>
            <a:ext cx="690465" cy="373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4DE85FC8-A23E-4724-A1C8-59EF775A7279}"/>
              </a:ext>
            </a:extLst>
          </p:cNvPr>
          <p:cNvSpPr/>
          <p:nvPr/>
        </p:nvSpPr>
        <p:spPr>
          <a:xfrm>
            <a:off x="7145925" y="1316316"/>
            <a:ext cx="2933452" cy="373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6DB480D-3584-41DE-9C18-74B801D464CE}"/>
              </a:ext>
            </a:extLst>
          </p:cNvPr>
          <p:cNvGrpSpPr/>
          <p:nvPr/>
        </p:nvGrpSpPr>
        <p:grpSpPr>
          <a:xfrm>
            <a:off x="2537391" y="2698599"/>
            <a:ext cx="2141838" cy="1751125"/>
            <a:chOff x="10009985" y="973201"/>
            <a:chExt cx="2141838" cy="1751125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6B664E2-F4D4-40A5-847B-8DF18B054F7B}"/>
                </a:ext>
              </a:extLst>
            </p:cNvPr>
            <p:cNvSpPr/>
            <p:nvPr/>
          </p:nvSpPr>
          <p:spPr>
            <a:xfrm>
              <a:off x="10009985" y="973201"/>
              <a:ext cx="2141838" cy="1751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885DF604-6AEE-42C7-8977-6F6925E3C6CA}"/>
                </a:ext>
              </a:extLst>
            </p:cNvPr>
            <p:cNvSpPr/>
            <p:nvPr/>
          </p:nvSpPr>
          <p:spPr>
            <a:xfrm>
              <a:off x="10658400" y="1353562"/>
              <a:ext cx="914400" cy="4391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Apache Kafka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8D760A7-E370-4D36-ADBB-AD202851D36F}"/>
                </a:ext>
              </a:extLst>
            </p:cNvPr>
            <p:cNvSpPr/>
            <p:nvPr/>
          </p:nvSpPr>
          <p:spPr>
            <a:xfrm>
              <a:off x="10642851" y="2003109"/>
              <a:ext cx="914400" cy="4846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Apache Storm</a:t>
              </a:r>
            </a:p>
          </p:txBody>
        </p:sp>
      </p:grpSp>
      <p:sp>
        <p:nvSpPr>
          <p:cNvPr id="193" name="Arrow: Right 192">
            <a:extLst>
              <a:ext uri="{FF2B5EF4-FFF2-40B4-BE49-F238E27FC236}">
                <a16:creationId xmlns:a16="http://schemas.microsoft.com/office/drawing/2014/main" id="{79186C8E-C4F6-440E-888D-E59F9C82EBFD}"/>
              </a:ext>
            </a:extLst>
          </p:cNvPr>
          <p:cNvSpPr/>
          <p:nvPr/>
        </p:nvSpPr>
        <p:spPr>
          <a:xfrm>
            <a:off x="4350963" y="2695849"/>
            <a:ext cx="690465" cy="373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1A2AA976-10FD-43E7-B1D8-12C4D1DE88AA}"/>
              </a:ext>
            </a:extLst>
          </p:cNvPr>
          <p:cNvSpPr/>
          <p:nvPr/>
        </p:nvSpPr>
        <p:spPr>
          <a:xfrm>
            <a:off x="3397427" y="2243961"/>
            <a:ext cx="245579" cy="4803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8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8934" y="2744477"/>
            <a:ext cx="1768234" cy="6919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Solomine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4426" y="14363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Social Media</a:t>
            </a:r>
          </a:p>
        </p:txBody>
      </p:sp>
      <p:cxnSp>
        <p:nvCxnSpPr>
          <p:cNvPr id="25" name="Elbow Connector 24"/>
          <p:cNvCxnSpPr>
            <a:cxnSpLocks/>
            <a:stCxn id="21" idx="2"/>
            <a:endCxn id="6" idx="0"/>
          </p:cNvCxnSpPr>
          <p:nvPr/>
        </p:nvCxnSpPr>
        <p:spPr>
          <a:xfrm rot="16200000" flipH="1">
            <a:off x="-165519" y="1635907"/>
            <a:ext cx="1815714" cy="4014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7913" y="1022833"/>
            <a:ext cx="31344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User ID, demographics, </a:t>
            </a:r>
          </a:p>
          <a:p>
            <a:r>
              <a:rPr lang="en-US" sz="1100" dirty="0"/>
              <a:t>location, sentiment analysis, </a:t>
            </a:r>
          </a:p>
          <a:p>
            <a:r>
              <a:rPr lang="en-US" sz="1100" dirty="0"/>
              <a:t>influence, lexical analysis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1475" y="5387213"/>
            <a:ext cx="947351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General Web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3887" y="4458750"/>
            <a:ext cx="18776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Sentiment analysis, </a:t>
            </a:r>
          </a:p>
          <a:p>
            <a:r>
              <a:rPr lang="en-US" sz="1100" dirty="0"/>
              <a:t>lexical analysis, </a:t>
            </a:r>
          </a:p>
          <a:p>
            <a:r>
              <a:rPr lang="en-US" sz="1100" dirty="0"/>
              <a:t>summarizations, n-grams</a:t>
            </a:r>
          </a:p>
        </p:txBody>
      </p:sp>
      <p:sp>
        <p:nvSpPr>
          <p:cNvPr id="129" name="Flowchart: Magnetic Disk 128">
            <a:extLst>
              <a:ext uri="{FF2B5EF4-FFF2-40B4-BE49-F238E27FC236}">
                <a16:creationId xmlns:a16="http://schemas.microsoft.com/office/drawing/2014/main" id="{FF718888-7213-4807-8498-356BDC995094}"/>
              </a:ext>
            </a:extLst>
          </p:cNvPr>
          <p:cNvSpPr/>
          <p:nvPr/>
        </p:nvSpPr>
        <p:spPr>
          <a:xfrm>
            <a:off x="7635211" y="6316720"/>
            <a:ext cx="2018271" cy="46132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Oracle EDW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06A4CDA-FD42-4D7E-928D-D677216CA4B2}"/>
              </a:ext>
            </a:extLst>
          </p:cNvPr>
          <p:cNvSpPr/>
          <p:nvPr/>
        </p:nvSpPr>
        <p:spPr>
          <a:xfrm>
            <a:off x="10009985" y="5583725"/>
            <a:ext cx="2141838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Traditional Analytics tools e.g. Business Objects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E25F40B-7218-4379-9D88-5FBCA078867A}"/>
              </a:ext>
            </a:extLst>
          </p:cNvPr>
          <p:cNvGrpSpPr/>
          <p:nvPr/>
        </p:nvGrpSpPr>
        <p:grpSpPr>
          <a:xfrm>
            <a:off x="4915541" y="1014778"/>
            <a:ext cx="2300107" cy="2253093"/>
            <a:chOff x="7515698" y="3252040"/>
            <a:chExt cx="2300107" cy="2253093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1CFC8ED7-56C9-451A-A1E7-70CE2DE41706}"/>
                </a:ext>
              </a:extLst>
            </p:cNvPr>
            <p:cNvSpPr/>
            <p:nvPr/>
          </p:nvSpPr>
          <p:spPr>
            <a:xfrm>
              <a:off x="7515698" y="3252040"/>
              <a:ext cx="2300107" cy="22530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Hadoop Cluster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80EEDBA-B86D-4ABE-A71A-1CB2D653E3FE}"/>
                </a:ext>
              </a:extLst>
            </p:cNvPr>
            <p:cNvSpPr/>
            <p:nvPr/>
          </p:nvSpPr>
          <p:spPr>
            <a:xfrm>
              <a:off x="7725747" y="357135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5FEB37CB-3AAE-4FA7-A259-243B56027074}"/>
                </a:ext>
              </a:extLst>
            </p:cNvPr>
            <p:cNvSpPr/>
            <p:nvPr/>
          </p:nvSpPr>
          <p:spPr>
            <a:xfrm>
              <a:off x="8120740" y="357446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07B223C-A8F4-46AA-A0F8-FF4070FD6583}"/>
                </a:ext>
              </a:extLst>
            </p:cNvPr>
            <p:cNvSpPr/>
            <p:nvPr/>
          </p:nvSpPr>
          <p:spPr>
            <a:xfrm>
              <a:off x="8531293" y="357446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2FBF6721-7708-4F8A-AB8F-2A844B300EFE}"/>
                </a:ext>
              </a:extLst>
            </p:cNvPr>
            <p:cNvSpPr/>
            <p:nvPr/>
          </p:nvSpPr>
          <p:spPr>
            <a:xfrm>
              <a:off x="8926286" y="3577580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BE425B32-628E-4039-A170-6D6A5DE0323D}"/>
                </a:ext>
              </a:extLst>
            </p:cNvPr>
            <p:cNvSpPr/>
            <p:nvPr/>
          </p:nvSpPr>
          <p:spPr>
            <a:xfrm>
              <a:off x="9371039" y="357446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FC65324-7390-4933-B7A8-BE58E931907D}"/>
                </a:ext>
              </a:extLst>
            </p:cNvPr>
            <p:cNvSpPr/>
            <p:nvPr/>
          </p:nvSpPr>
          <p:spPr>
            <a:xfrm>
              <a:off x="7728859" y="3817061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B170245-365F-47B4-8591-A290F63F1E67}"/>
                </a:ext>
              </a:extLst>
            </p:cNvPr>
            <p:cNvSpPr/>
            <p:nvPr/>
          </p:nvSpPr>
          <p:spPr>
            <a:xfrm>
              <a:off x="8123852" y="382017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ECC44B7-07E4-4331-B019-8DE67C844067}"/>
                </a:ext>
              </a:extLst>
            </p:cNvPr>
            <p:cNvSpPr/>
            <p:nvPr/>
          </p:nvSpPr>
          <p:spPr>
            <a:xfrm>
              <a:off x="8534405" y="382017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8455CC88-C96D-4DFE-AB27-6D87105AC0A2}"/>
                </a:ext>
              </a:extLst>
            </p:cNvPr>
            <p:cNvSpPr/>
            <p:nvPr/>
          </p:nvSpPr>
          <p:spPr>
            <a:xfrm>
              <a:off x="8929398" y="3823285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73046CAF-8725-4FC1-955A-57040E30AD8D}"/>
                </a:ext>
              </a:extLst>
            </p:cNvPr>
            <p:cNvSpPr/>
            <p:nvPr/>
          </p:nvSpPr>
          <p:spPr>
            <a:xfrm>
              <a:off x="9374151" y="382017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11B039D-E294-4E0E-A11D-120C050FF668}"/>
                </a:ext>
              </a:extLst>
            </p:cNvPr>
            <p:cNvSpPr/>
            <p:nvPr/>
          </p:nvSpPr>
          <p:spPr>
            <a:xfrm>
              <a:off x="7722635" y="405596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ABC0CE52-D293-47CC-83A3-29986C7F063F}"/>
                </a:ext>
              </a:extLst>
            </p:cNvPr>
            <p:cNvSpPr/>
            <p:nvPr/>
          </p:nvSpPr>
          <p:spPr>
            <a:xfrm>
              <a:off x="8117628" y="4059080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2C77D37-90DA-4208-A0B8-BC737B778FFD}"/>
                </a:ext>
              </a:extLst>
            </p:cNvPr>
            <p:cNvSpPr/>
            <p:nvPr/>
          </p:nvSpPr>
          <p:spPr>
            <a:xfrm>
              <a:off x="8528181" y="4059080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D017426-6510-4048-AB23-E43D71762A9B}"/>
                </a:ext>
              </a:extLst>
            </p:cNvPr>
            <p:cNvSpPr/>
            <p:nvPr/>
          </p:nvSpPr>
          <p:spPr>
            <a:xfrm>
              <a:off x="8923174" y="4062192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90361F4-EF25-4639-BF0D-8254E832E08A}"/>
                </a:ext>
              </a:extLst>
            </p:cNvPr>
            <p:cNvSpPr/>
            <p:nvPr/>
          </p:nvSpPr>
          <p:spPr>
            <a:xfrm>
              <a:off x="9367927" y="4059080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060A8EA-61F1-4F14-8251-4D5250F5A33E}"/>
                </a:ext>
              </a:extLst>
            </p:cNvPr>
            <p:cNvSpPr/>
            <p:nvPr/>
          </p:nvSpPr>
          <p:spPr>
            <a:xfrm>
              <a:off x="7725747" y="430167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5158A8F-446D-4E5C-B6E3-6E3E012610FA}"/>
                </a:ext>
              </a:extLst>
            </p:cNvPr>
            <p:cNvSpPr/>
            <p:nvPr/>
          </p:nvSpPr>
          <p:spPr>
            <a:xfrm>
              <a:off x="8120740" y="4304785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E62FEC5-04B2-46EF-88A5-5BA3B843E480}"/>
                </a:ext>
              </a:extLst>
            </p:cNvPr>
            <p:cNvSpPr/>
            <p:nvPr/>
          </p:nvSpPr>
          <p:spPr>
            <a:xfrm>
              <a:off x="8531293" y="4304785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7C0C024-7FDC-4A37-91C9-6F32FD98F854}"/>
                </a:ext>
              </a:extLst>
            </p:cNvPr>
            <p:cNvSpPr/>
            <p:nvPr/>
          </p:nvSpPr>
          <p:spPr>
            <a:xfrm>
              <a:off x="8926286" y="4307897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AC4057A-92A4-4C15-8DB8-F3A2B6A67B63}"/>
                </a:ext>
              </a:extLst>
            </p:cNvPr>
            <p:cNvSpPr/>
            <p:nvPr/>
          </p:nvSpPr>
          <p:spPr>
            <a:xfrm>
              <a:off x="9371039" y="4304785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13D62D92-F0B3-4054-B9A5-88E97D1F69FD}"/>
                </a:ext>
              </a:extLst>
            </p:cNvPr>
            <p:cNvSpPr/>
            <p:nvPr/>
          </p:nvSpPr>
          <p:spPr>
            <a:xfrm>
              <a:off x="7724195" y="4563282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38C8C25-22F1-4184-B02C-024CC43B453E}"/>
                </a:ext>
              </a:extLst>
            </p:cNvPr>
            <p:cNvSpPr/>
            <p:nvPr/>
          </p:nvSpPr>
          <p:spPr>
            <a:xfrm>
              <a:off x="8119188" y="4566394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2DCFC97-B4F7-4D65-98B4-EE364C7A5D59}"/>
                </a:ext>
              </a:extLst>
            </p:cNvPr>
            <p:cNvSpPr/>
            <p:nvPr/>
          </p:nvSpPr>
          <p:spPr>
            <a:xfrm>
              <a:off x="8529741" y="4566394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105DD56B-8416-4719-AF50-C3DD4DE72A65}"/>
                </a:ext>
              </a:extLst>
            </p:cNvPr>
            <p:cNvSpPr/>
            <p:nvPr/>
          </p:nvSpPr>
          <p:spPr>
            <a:xfrm>
              <a:off x="8924734" y="456950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FDC8150-6388-4B67-B371-1787457CB162}"/>
                </a:ext>
              </a:extLst>
            </p:cNvPr>
            <p:cNvSpPr/>
            <p:nvPr/>
          </p:nvSpPr>
          <p:spPr>
            <a:xfrm>
              <a:off x="9369487" y="4566394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2DE3126A-6C0D-4DF5-9E59-BEAAB75E1FE2}"/>
                </a:ext>
              </a:extLst>
            </p:cNvPr>
            <p:cNvSpPr/>
            <p:nvPr/>
          </p:nvSpPr>
          <p:spPr>
            <a:xfrm>
              <a:off x="7717971" y="4802189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E234E0B-7CBB-4237-B9F8-1236065A10D4}"/>
                </a:ext>
              </a:extLst>
            </p:cNvPr>
            <p:cNvSpPr/>
            <p:nvPr/>
          </p:nvSpPr>
          <p:spPr>
            <a:xfrm>
              <a:off x="8112964" y="4805301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E64EE7D-1729-4E90-8960-A58EE73B099C}"/>
                </a:ext>
              </a:extLst>
            </p:cNvPr>
            <p:cNvSpPr/>
            <p:nvPr/>
          </p:nvSpPr>
          <p:spPr>
            <a:xfrm>
              <a:off x="8523517" y="4805301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2238CD4A-F7B8-44DE-872E-74182FE4D56D}"/>
                </a:ext>
              </a:extLst>
            </p:cNvPr>
            <p:cNvSpPr/>
            <p:nvPr/>
          </p:nvSpPr>
          <p:spPr>
            <a:xfrm>
              <a:off x="8918510" y="4808413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8484A98-CA6A-4541-A08A-CBBE91C080E5}"/>
                </a:ext>
              </a:extLst>
            </p:cNvPr>
            <p:cNvSpPr/>
            <p:nvPr/>
          </p:nvSpPr>
          <p:spPr>
            <a:xfrm>
              <a:off x="9363263" y="4805301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1F596525-A591-4620-95CB-20B4C4A5C361}"/>
                </a:ext>
              </a:extLst>
            </p:cNvPr>
            <p:cNvSpPr/>
            <p:nvPr/>
          </p:nvSpPr>
          <p:spPr>
            <a:xfrm>
              <a:off x="7721083" y="5047894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BC4AAC70-B0BE-47D5-A1BC-002D0FC84C26}"/>
                </a:ext>
              </a:extLst>
            </p:cNvPr>
            <p:cNvSpPr/>
            <p:nvPr/>
          </p:nvSpPr>
          <p:spPr>
            <a:xfrm>
              <a:off x="8116076" y="505100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A1CBC42-2A25-4A6B-BC66-CCDD142A1656}"/>
                </a:ext>
              </a:extLst>
            </p:cNvPr>
            <p:cNvSpPr/>
            <p:nvPr/>
          </p:nvSpPr>
          <p:spPr>
            <a:xfrm>
              <a:off x="8526629" y="505100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5122358B-8131-463A-BA38-62638FF10DC1}"/>
                </a:ext>
              </a:extLst>
            </p:cNvPr>
            <p:cNvSpPr/>
            <p:nvPr/>
          </p:nvSpPr>
          <p:spPr>
            <a:xfrm>
              <a:off x="8921622" y="5054118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2D69AC08-7DEF-495F-B105-D5176570501F}"/>
                </a:ext>
              </a:extLst>
            </p:cNvPr>
            <p:cNvSpPr/>
            <p:nvPr/>
          </p:nvSpPr>
          <p:spPr>
            <a:xfrm>
              <a:off x="9366375" y="5051006"/>
              <a:ext cx="303135" cy="17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Flowchart: Magnetic Disk 167">
            <a:extLst>
              <a:ext uri="{FF2B5EF4-FFF2-40B4-BE49-F238E27FC236}">
                <a16:creationId xmlns:a16="http://schemas.microsoft.com/office/drawing/2014/main" id="{DCBE9E70-B8D5-4C56-913E-AAAF61ECD7D3}"/>
              </a:ext>
            </a:extLst>
          </p:cNvPr>
          <p:cNvSpPr/>
          <p:nvPr/>
        </p:nvSpPr>
        <p:spPr>
          <a:xfrm>
            <a:off x="7635211" y="5634932"/>
            <a:ext cx="2018271" cy="46132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SQL Server EDW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60F1F1E4-429B-4B90-BA9D-A210FD2B1AD6}"/>
              </a:ext>
            </a:extLst>
          </p:cNvPr>
          <p:cNvGrpSpPr/>
          <p:nvPr/>
        </p:nvGrpSpPr>
        <p:grpSpPr>
          <a:xfrm>
            <a:off x="7451960" y="2502028"/>
            <a:ext cx="2141838" cy="2885186"/>
            <a:chOff x="7279684" y="2502028"/>
            <a:chExt cx="2141838" cy="2885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9D01E0D2-0A6C-47B4-A755-6C5AE66E3A51}"/>
                </a:ext>
              </a:extLst>
            </p:cNvPr>
            <p:cNvSpPr/>
            <p:nvPr/>
          </p:nvSpPr>
          <p:spPr>
            <a:xfrm>
              <a:off x="7279684" y="2502028"/>
              <a:ext cx="2141838" cy="28851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AB058F7F-E294-434F-8534-580330606EDD}"/>
                </a:ext>
              </a:extLst>
            </p:cNvPr>
            <p:cNvSpPr/>
            <p:nvPr/>
          </p:nvSpPr>
          <p:spPr>
            <a:xfrm>
              <a:off x="7928099" y="2882389"/>
              <a:ext cx="914400" cy="4391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PIG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FE256E8-2694-4BD2-99CD-E3D10599AB74}"/>
                </a:ext>
              </a:extLst>
            </p:cNvPr>
            <p:cNvSpPr/>
            <p:nvPr/>
          </p:nvSpPr>
          <p:spPr>
            <a:xfrm>
              <a:off x="7912550" y="3531936"/>
              <a:ext cx="914400" cy="4846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Apache Impala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EF1B135D-5854-4264-A22D-B22AA9E851AD}"/>
                </a:ext>
              </a:extLst>
            </p:cNvPr>
            <p:cNvSpPr/>
            <p:nvPr/>
          </p:nvSpPr>
          <p:spPr>
            <a:xfrm>
              <a:off x="7895704" y="4210875"/>
              <a:ext cx="914400" cy="477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Apache Drill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0A5C3083-4D9E-4567-8D36-4F9076B13316}"/>
                </a:ext>
              </a:extLst>
            </p:cNvPr>
            <p:cNvSpPr/>
            <p:nvPr/>
          </p:nvSpPr>
          <p:spPr>
            <a:xfrm>
              <a:off x="7893403" y="4856953"/>
              <a:ext cx="914400" cy="38280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HIVE</a:t>
              </a:r>
            </a:p>
          </p:txBody>
        </p:sp>
      </p:grp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F8C8C5B-782F-4A48-875F-5DC64753C51B}"/>
              </a:ext>
            </a:extLst>
          </p:cNvPr>
          <p:cNvSpPr/>
          <p:nvPr/>
        </p:nvSpPr>
        <p:spPr>
          <a:xfrm>
            <a:off x="5029068" y="4821132"/>
            <a:ext cx="914400" cy="566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SQL Server </a:t>
            </a:r>
            <a:r>
              <a:rPr lang="en-US" sz="1100" dirty="0" err="1">
                <a:solidFill>
                  <a:schemeClr val="tx1"/>
                </a:solidFill>
              </a:rPr>
              <a:t>PolyBase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F706A05-9530-4ACE-8608-D577DE21477D}"/>
              </a:ext>
            </a:extLst>
          </p:cNvPr>
          <p:cNvSpPr/>
          <p:nvPr/>
        </p:nvSpPr>
        <p:spPr>
          <a:xfrm>
            <a:off x="6172064" y="4821132"/>
            <a:ext cx="914400" cy="566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Oracle ODI</a:t>
            </a:r>
          </a:p>
        </p:txBody>
      </p:sp>
      <p:sp>
        <p:nvSpPr>
          <p:cNvPr id="177" name="Arrow: Right 176">
            <a:extLst>
              <a:ext uri="{FF2B5EF4-FFF2-40B4-BE49-F238E27FC236}">
                <a16:creationId xmlns:a16="http://schemas.microsoft.com/office/drawing/2014/main" id="{15E16BDF-B248-43F6-B49A-87CCE6ABD805}"/>
              </a:ext>
            </a:extLst>
          </p:cNvPr>
          <p:cNvSpPr/>
          <p:nvPr/>
        </p:nvSpPr>
        <p:spPr>
          <a:xfrm>
            <a:off x="7047634" y="2935605"/>
            <a:ext cx="690465" cy="373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C84AD70-64DF-44F4-A6E5-C80D1C5D2BED}"/>
              </a:ext>
            </a:extLst>
          </p:cNvPr>
          <p:cNvGrpSpPr/>
          <p:nvPr/>
        </p:nvGrpSpPr>
        <p:grpSpPr>
          <a:xfrm>
            <a:off x="10009985" y="973201"/>
            <a:ext cx="2141838" cy="1751125"/>
            <a:chOff x="10009985" y="973201"/>
            <a:chExt cx="2141838" cy="1751125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B9D5C18A-1699-47D0-81B3-CE9D9A64F5A2}"/>
                </a:ext>
              </a:extLst>
            </p:cNvPr>
            <p:cNvSpPr/>
            <p:nvPr/>
          </p:nvSpPr>
          <p:spPr>
            <a:xfrm>
              <a:off x="10009985" y="973201"/>
              <a:ext cx="2141838" cy="1751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F1090A2-9753-417A-9662-6068B1F71C2C}"/>
                </a:ext>
              </a:extLst>
            </p:cNvPr>
            <p:cNvSpPr/>
            <p:nvPr/>
          </p:nvSpPr>
          <p:spPr>
            <a:xfrm>
              <a:off x="10658400" y="1353562"/>
              <a:ext cx="914400" cy="4391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Apache Mahout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3CE1412D-F5DE-4AF8-BCCD-382CD66FB879}"/>
                </a:ext>
              </a:extLst>
            </p:cNvPr>
            <p:cNvSpPr/>
            <p:nvPr/>
          </p:nvSpPr>
          <p:spPr>
            <a:xfrm>
              <a:off x="10642851" y="2003109"/>
              <a:ext cx="914400" cy="4846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Apache Zeppelin</a:t>
              </a:r>
            </a:p>
          </p:txBody>
        </p:sp>
      </p:grp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7B11AEA2-AB59-49AC-A674-187530900603}"/>
              </a:ext>
            </a:extLst>
          </p:cNvPr>
          <p:cNvCxnSpPr>
            <a:endCxn id="175" idx="0"/>
          </p:cNvCxnSpPr>
          <p:nvPr/>
        </p:nvCxnSpPr>
        <p:spPr>
          <a:xfrm rot="16200000" flipH="1">
            <a:off x="4676978" y="4011841"/>
            <a:ext cx="1553261" cy="653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7FC032AE-312D-4667-ADE1-4B53ECFFC15C}"/>
              </a:ext>
            </a:extLst>
          </p:cNvPr>
          <p:cNvCxnSpPr>
            <a:stCxn id="175" idx="2"/>
            <a:endCxn id="168" idx="2"/>
          </p:cNvCxnSpPr>
          <p:nvPr/>
        </p:nvCxnSpPr>
        <p:spPr>
          <a:xfrm rot="16200000" flipH="1">
            <a:off x="6321550" y="4551931"/>
            <a:ext cx="478378" cy="21489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FFDCD4C9-B0DD-4372-A86D-D3D88E778FAB}"/>
              </a:ext>
            </a:extLst>
          </p:cNvPr>
          <p:cNvCxnSpPr>
            <a:stCxn id="174" idx="1"/>
            <a:endCxn id="176" idx="3"/>
          </p:cNvCxnSpPr>
          <p:nvPr/>
        </p:nvCxnSpPr>
        <p:spPr>
          <a:xfrm rot="10800000" flipV="1">
            <a:off x="7086465" y="5048357"/>
            <a:ext cx="979215" cy="558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0B50C307-7022-44FC-8C9A-8C2CAA955BA6}"/>
              </a:ext>
            </a:extLst>
          </p:cNvPr>
          <p:cNvCxnSpPr>
            <a:stCxn id="176" idx="2"/>
            <a:endCxn id="129" idx="2"/>
          </p:cNvCxnSpPr>
          <p:nvPr/>
        </p:nvCxnSpPr>
        <p:spPr>
          <a:xfrm rot="16200000" flipH="1">
            <a:off x="6552154" y="5464323"/>
            <a:ext cx="1160166" cy="1005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3D9D7822-4EA4-4FAE-82E0-37BE899F8C4F}"/>
              </a:ext>
            </a:extLst>
          </p:cNvPr>
          <p:cNvSpPr/>
          <p:nvPr/>
        </p:nvSpPr>
        <p:spPr>
          <a:xfrm>
            <a:off x="9486445" y="6019947"/>
            <a:ext cx="690465" cy="373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4DE85FC8-A23E-4724-A1C8-59EF775A7279}"/>
              </a:ext>
            </a:extLst>
          </p:cNvPr>
          <p:cNvSpPr/>
          <p:nvPr/>
        </p:nvSpPr>
        <p:spPr>
          <a:xfrm>
            <a:off x="7145925" y="1316316"/>
            <a:ext cx="2933452" cy="373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Magnetic Disk 74">
            <a:extLst>
              <a:ext uri="{FF2B5EF4-FFF2-40B4-BE49-F238E27FC236}">
                <a16:creationId xmlns:a16="http://schemas.microsoft.com/office/drawing/2014/main" id="{7848E521-3E60-418E-93BD-E9FC9B049AB3}"/>
              </a:ext>
            </a:extLst>
          </p:cNvPr>
          <p:cNvSpPr/>
          <p:nvPr/>
        </p:nvSpPr>
        <p:spPr>
          <a:xfrm>
            <a:off x="1849630" y="1898062"/>
            <a:ext cx="1276029" cy="46132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MongoDB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59E571B-00C6-4F93-BF75-2228F2E9369B}"/>
              </a:ext>
            </a:extLst>
          </p:cNvPr>
          <p:cNvGrpSpPr/>
          <p:nvPr/>
        </p:nvGrpSpPr>
        <p:grpSpPr>
          <a:xfrm>
            <a:off x="3008712" y="2526929"/>
            <a:ext cx="1681565" cy="1150066"/>
            <a:chOff x="10009985" y="973201"/>
            <a:chExt cx="2141838" cy="175112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571CD1A-F4F2-4139-BAA1-FA5C087386AA}"/>
                </a:ext>
              </a:extLst>
            </p:cNvPr>
            <p:cNvSpPr/>
            <p:nvPr/>
          </p:nvSpPr>
          <p:spPr>
            <a:xfrm>
              <a:off x="10009985" y="973201"/>
              <a:ext cx="2141838" cy="1751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6E795DF-AF24-4F1B-8BE4-3B0071EF04D8}"/>
                </a:ext>
              </a:extLst>
            </p:cNvPr>
            <p:cNvSpPr/>
            <p:nvPr/>
          </p:nvSpPr>
          <p:spPr>
            <a:xfrm>
              <a:off x="10437965" y="1464304"/>
              <a:ext cx="1271199" cy="7413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MongoDB </a:t>
              </a:r>
              <a:r>
                <a:rPr lang="en-US" sz="1100" dirty="0" err="1">
                  <a:solidFill>
                    <a:schemeClr val="tx1"/>
                  </a:solidFill>
                </a:rPr>
                <a:t>Hadooop</a:t>
              </a:r>
              <a:r>
                <a:rPr lang="en-US" sz="1100" dirty="0">
                  <a:solidFill>
                    <a:schemeClr val="tx1"/>
                  </a:solidFill>
                </a:rPr>
                <a:t> Connector</a:t>
              </a:r>
            </a:p>
          </p:txBody>
        </p: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3938EB3-3CD9-4DE3-9374-4FC9A3647086}"/>
              </a:ext>
            </a:extLst>
          </p:cNvPr>
          <p:cNvCxnSpPr>
            <a:stCxn id="32" idx="0"/>
            <a:endCxn id="6" idx="2"/>
          </p:cNvCxnSpPr>
          <p:nvPr/>
        </p:nvCxnSpPr>
        <p:spPr>
          <a:xfrm rot="5400000" flipH="1" flipV="1">
            <a:off x="-241278" y="4202884"/>
            <a:ext cx="1950758" cy="417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19DBC75-C27A-47A6-9FCD-B54D00D84C38}"/>
              </a:ext>
            </a:extLst>
          </p:cNvPr>
          <p:cNvCxnSpPr>
            <a:cxnSpLocks/>
            <a:stCxn id="6" idx="3"/>
            <a:endCxn id="75" idx="3"/>
          </p:cNvCxnSpPr>
          <p:nvPr/>
        </p:nvCxnSpPr>
        <p:spPr>
          <a:xfrm flipV="1">
            <a:off x="1827168" y="2359382"/>
            <a:ext cx="660477" cy="731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558D5373-EABF-4076-8009-432FACC8A5F1}"/>
              </a:ext>
            </a:extLst>
          </p:cNvPr>
          <p:cNvSpPr/>
          <p:nvPr/>
        </p:nvSpPr>
        <p:spPr>
          <a:xfrm>
            <a:off x="4390827" y="2878911"/>
            <a:ext cx="690465" cy="373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774BB63-0CF7-4664-9F34-2D1C0E0ACD22}"/>
              </a:ext>
            </a:extLst>
          </p:cNvPr>
          <p:cNvCxnSpPr>
            <a:stCxn id="75" idx="4"/>
            <a:endCxn id="79" idx="0"/>
          </p:cNvCxnSpPr>
          <p:nvPr/>
        </p:nvCxnSpPr>
        <p:spPr>
          <a:xfrm>
            <a:off x="3125659" y="2128722"/>
            <a:ext cx="723836" cy="398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75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446</Words>
  <Application>Microsoft Office PowerPoint</Application>
  <PresentationFormat>Widescreen</PresentationFormat>
  <Paragraphs>152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ray</dc:creator>
  <cp:lastModifiedBy>george ray</cp:lastModifiedBy>
  <cp:revision>61</cp:revision>
  <dcterms:created xsi:type="dcterms:W3CDTF">2016-08-07T02:14:04Z</dcterms:created>
  <dcterms:modified xsi:type="dcterms:W3CDTF">2018-01-14T04:22:13Z</dcterms:modified>
</cp:coreProperties>
</file>