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1" r:id="rId3"/>
    <p:sldId id="266" r:id="rId4"/>
    <p:sldId id="267" r:id="rId5"/>
    <p:sldId id="263" r:id="rId6"/>
    <p:sldId id="268" r:id="rId7"/>
    <p:sldId id="257" r:id="rId8"/>
    <p:sldId id="258" r:id="rId9"/>
    <p:sldId id="259" r:id="rId10"/>
    <p:sldId id="260" r:id="rId11"/>
    <p:sldId id="264" r:id="rId12"/>
    <p:sldId id="265"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280" autoAdjust="0"/>
  </p:normalViewPr>
  <p:slideViewPr>
    <p:cSldViewPr snapToGrid="0">
      <p:cViewPr varScale="1">
        <p:scale>
          <a:sx n="68" d="100"/>
          <a:sy n="68" d="100"/>
        </p:scale>
        <p:origin x="780" y="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0F3F5-FBF8-4803-8361-02F820758FE5}" type="datetimeFigureOut">
              <a:rPr lang="en-US" smtClean="0"/>
              <a:t>10/28/2017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0BA1CB-9E3A-4E43-8BED-3A6C5D8C9CD3}" type="slidenum">
              <a:rPr lang="en-US" smtClean="0"/>
              <a:t>‹#›</a:t>
            </a:fld>
            <a:endParaRPr lang="en-US"/>
          </a:p>
        </p:txBody>
      </p:sp>
    </p:spTree>
    <p:extLst>
      <p:ext uri="{BB962C8B-B14F-4D97-AF65-F5344CB8AC3E}">
        <p14:creationId xmlns:p14="http://schemas.microsoft.com/office/powerpoint/2010/main" val="3922407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Solomine</a:t>
            </a:r>
            <a:r>
              <a:rPr lang="en-US" dirty="0"/>
              <a:t> is a special social media and Web mining tool. The purpose of data mining is the transformation of a social, political or business problem into a data computational problem. The Web and social media on the Web is the most widely used communication platform in use today. </a:t>
            </a:r>
          </a:p>
          <a:p>
            <a:endParaRPr lang="en-US" dirty="0"/>
          </a:p>
          <a:p>
            <a:r>
              <a:rPr lang="en-US" dirty="0" err="1"/>
              <a:t>Solomine</a:t>
            </a:r>
            <a:r>
              <a:rPr lang="en-US" dirty="0"/>
              <a:t> is a tool and a methodology to elicit meaningful strategic information from the firehose of data available on the Web. Organizations can use </a:t>
            </a:r>
            <a:r>
              <a:rPr lang="en-US" dirty="0" err="1"/>
              <a:t>Solomine</a:t>
            </a:r>
            <a:r>
              <a:rPr lang="en-US" dirty="0"/>
              <a:t> to enhance their research and  situational awareness, using social media analysis to assist strategic planning. </a:t>
            </a:r>
          </a:p>
          <a:p>
            <a:endParaRPr lang="en-US" dirty="0"/>
          </a:p>
          <a:p>
            <a:r>
              <a:rPr lang="en-US" dirty="0"/>
              <a:t>It is a reconnaissance tool, in additional to a data mining toolset, that enables an agency to select focused data to mine rather than select all data and then try to mine the entire universe. </a:t>
            </a:r>
            <a:r>
              <a:rPr lang="en-US" dirty="0" err="1"/>
              <a:t>Solomine</a:t>
            </a:r>
            <a:r>
              <a:rPr lang="en-US" dirty="0"/>
              <a:t> instead lets the organization pinpoint domain parameters of interest and quickly mine that domain.</a:t>
            </a:r>
            <a:br>
              <a:rPr lang="en-US" dirty="0"/>
            </a:br>
            <a:br>
              <a:rPr lang="en-US" dirty="0"/>
            </a:br>
            <a:r>
              <a:rPr lang="en-US" dirty="0"/>
              <a:t>It uses application programming interfaces available on the Web to search, filter, and retrieve both: the content of people’s public interaction on the web </a:t>
            </a:r>
          </a:p>
          <a:p>
            <a:r>
              <a:rPr lang="en-US" dirty="0"/>
              <a:t>Demographic and </a:t>
            </a:r>
            <a:r>
              <a:rPr lang="en-US" dirty="0" err="1"/>
              <a:t>pyschographic</a:t>
            </a:r>
            <a:r>
              <a:rPr lang="en-US" dirty="0"/>
              <a:t> data of those individuals. </a:t>
            </a:r>
          </a:p>
          <a:p>
            <a:endParaRPr lang="en-US" dirty="0"/>
          </a:p>
          <a:p>
            <a:r>
              <a:rPr lang="en-US" dirty="0"/>
              <a:t>It uses data mining techniques for classification, regression, clustering, deviation detection, association analysis, and evaluation of patterns mined from Web social data. It provides meaningful and timely intelligence to decision makers. </a:t>
            </a:r>
          </a:p>
          <a:p>
            <a:endParaRPr lang="en-US" dirty="0"/>
          </a:p>
        </p:txBody>
      </p:sp>
      <p:sp>
        <p:nvSpPr>
          <p:cNvPr id="4" name="Slide Number Placeholder 3"/>
          <p:cNvSpPr>
            <a:spLocks noGrp="1"/>
          </p:cNvSpPr>
          <p:nvPr>
            <p:ph type="sldNum" sz="quarter" idx="10"/>
          </p:nvPr>
        </p:nvSpPr>
        <p:spPr/>
        <p:txBody>
          <a:bodyPr/>
          <a:lstStyle/>
          <a:p>
            <a:fld id="{920BA1CB-9E3A-4E43-8BED-3A6C5D8C9CD3}" type="slidenum">
              <a:rPr lang="en-US" smtClean="0"/>
              <a:t>1</a:t>
            </a:fld>
            <a:endParaRPr lang="en-US"/>
          </a:p>
        </p:txBody>
      </p:sp>
    </p:spTree>
    <p:extLst>
      <p:ext uri="{BB962C8B-B14F-4D97-AF65-F5344CB8AC3E}">
        <p14:creationId xmlns:p14="http://schemas.microsoft.com/office/powerpoint/2010/main" val="2486686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Solomine</a:t>
            </a:r>
            <a:r>
              <a:rPr lang="en-US" dirty="0"/>
              <a:t> Executive Reporting function leverages all the other </a:t>
            </a:r>
            <a:r>
              <a:rPr lang="en-US" dirty="0" err="1"/>
              <a:t>Solomine</a:t>
            </a:r>
            <a:r>
              <a:rPr lang="en-US" dirty="0"/>
              <a:t> functions to provide an answer to the question “what is going on?” This function brackets the raw data on the Web to assist the decision maker, who without such bracketing is left to confront the flow of raw data with no signifiers on what are the good parts, the bad, the interesting or what is trivia. Unpunctuated input fails to distinguish when one story ends and another begins. </a:t>
            </a:r>
          </a:p>
          <a:p>
            <a:endParaRPr lang="en-US" dirty="0"/>
          </a:p>
          <a:p>
            <a:r>
              <a:rPr lang="en-US" dirty="0" err="1"/>
              <a:t>Solomine</a:t>
            </a:r>
            <a:r>
              <a:rPr lang="en-US" dirty="0"/>
              <a:t> deals with the chaos of the ecology be breaking it into chunks, ignoring parts of the data, and using the extracted portions advise on decisions that can be made and what situations are present.  </a:t>
            </a:r>
            <a:r>
              <a:rPr lang="en-US" dirty="0" err="1"/>
              <a:t>Solomine</a:t>
            </a:r>
            <a:r>
              <a:rPr lang="en-US" dirty="0"/>
              <a:t> provides a schema of the present environment based on standard practice. Moreover, the insights of boundary people are quickly and vividly available to the decision maker as well as analysts with central access to the data repositories.  </a:t>
            </a:r>
          </a:p>
        </p:txBody>
      </p:sp>
      <p:sp>
        <p:nvSpPr>
          <p:cNvPr id="4" name="Slide Number Placeholder 3"/>
          <p:cNvSpPr>
            <a:spLocks noGrp="1"/>
          </p:cNvSpPr>
          <p:nvPr>
            <p:ph type="sldNum" sz="quarter" idx="10"/>
          </p:nvPr>
        </p:nvSpPr>
        <p:spPr/>
        <p:txBody>
          <a:bodyPr/>
          <a:lstStyle/>
          <a:p>
            <a:fld id="{920BA1CB-9E3A-4E43-8BED-3A6C5D8C9CD3}" type="slidenum">
              <a:rPr lang="en-US" smtClean="0"/>
              <a:t>10</a:t>
            </a:fld>
            <a:endParaRPr lang="en-US"/>
          </a:p>
        </p:txBody>
      </p:sp>
    </p:spTree>
    <p:extLst>
      <p:ext uri="{BB962C8B-B14F-4D97-AF65-F5344CB8AC3E}">
        <p14:creationId xmlns:p14="http://schemas.microsoft.com/office/powerpoint/2010/main" val="503963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are validated and assigned roles in two stages.  First, at login they are determined to be a manager or not. All cases regardless of who is principle are selected and used in a drop list in the main activity menu after logon.  Managers have the rights to assign a principle to a case. </a:t>
            </a:r>
          </a:p>
          <a:p>
            <a:endParaRPr lang="en-US" dirty="0"/>
          </a:p>
          <a:p>
            <a:r>
              <a:rPr lang="en-US" dirty="0"/>
              <a:t>Later when a specific case is chosen, the </a:t>
            </a:r>
            <a:r>
              <a:rPr lang="en-US" dirty="0" err="1"/>
              <a:t>isPrinciple</a:t>
            </a:r>
            <a:r>
              <a:rPr lang="en-US" dirty="0"/>
              <a:t> function determines if the logon user has been assigned as principle for case or secondary to case or no relation to case. A principle can read case and add tasks and evidence to case.  A secondary can only read a case, </a:t>
            </a:r>
            <a:r>
              <a:rPr lang="en-US" dirty="0" err="1"/>
              <a:t>ie</a:t>
            </a:r>
            <a:r>
              <a:rPr lang="en-US" dirty="0"/>
              <a:t> the docs and tasks in a case. </a:t>
            </a:r>
          </a:p>
        </p:txBody>
      </p:sp>
      <p:sp>
        <p:nvSpPr>
          <p:cNvPr id="4" name="Slide Number Placeholder 3"/>
          <p:cNvSpPr>
            <a:spLocks noGrp="1"/>
          </p:cNvSpPr>
          <p:nvPr>
            <p:ph type="sldNum" sz="quarter" idx="10"/>
          </p:nvPr>
        </p:nvSpPr>
        <p:spPr/>
        <p:txBody>
          <a:bodyPr/>
          <a:lstStyle/>
          <a:p>
            <a:fld id="{920BA1CB-9E3A-4E43-8BED-3A6C5D8C9CD3}" type="slidenum">
              <a:rPr lang="en-US" smtClean="0"/>
              <a:t>11</a:t>
            </a:fld>
            <a:endParaRPr lang="en-US"/>
          </a:p>
        </p:txBody>
      </p:sp>
    </p:spTree>
    <p:extLst>
      <p:ext uri="{BB962C8B-B14F-4D97-AF65-F5344CB8AC3E}">
        <p14:creationId xmlns:p14="http://schemas.microsoft.com/office/powerpoint/2010/main" val="2815404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0" y="4400550"/>
            <a:ext cx="6858000" cy="4743450"/>
          </a:xfrm>
        </p:spPr>
        <p:txBody>
          <a:bodyPr/>
          <a:lstStyle/>
          <a:p>
            <a:r>
              <a:rPr lang="en-US" dirty="0"/>
              <a:t>There is an ability to create a list of all cases and display them on the action or main activity page to a logged in user.  This can be done every time the main activity page is painted whereas in the logon process, it is only done that one time.</a:t>
            </a:r>
          </a:p>
          <a:p>
            <a:r>
              <a:rPr lang="en-US" dirty="0"/>
              <a:t>A manager creates a new case and the system records who the manager is that authorized the case. This includes selecting the type of case.  In future the system may recommend an initial task list associated with that type of case</a:t>
            </a:r>
          </a:p>
          <a:p>
            <a:r>
              <a:rPr lang="en-US" dirty="0"/>
              <a:t>A principle can add new evidence to a case.  This includes the ability to upload evidence from computer network and label it. In future, the system will recommend the types of evidence that may be necessary for the type of case.  </a:t>
            </a:r>
          </a:p>
          <a:p>
            <a:r>
              <a:rPr lang="en-US" dirty="0"/>
              <a:t>A principle will likewise have the ability to create tasks that must be performed on the case, including due dates and persons assigned. </a:t>
            </a:r>
          </a:p>
          <a:p>
            <a:r>
              <a:rPr lang="en-US" dirty="0"/>
              <a:t>The principle, secondary and manager roles can get a list of all cases. (WHY TCASES AND TACTION THAT SEEM TO ALSO DO THE SAME THING)</a:t>
            </a:r>
          </a:p>
          <a:p>
            <a:r>
              <a:rPr lang="en-US" dirty="0"/>
              <a:t>The principle, secondary and manager roles can get details on a specific case, with a routing link for its evidence and tasks. The principle, secondary and manager can get a task list for a specific case. They can also get an evidence list associated with the case. For the evidence list there is an ability to get the uploads</a:t>
            </a:r>
          </a:p>
          <a:p>
            <a:r>
              <a:rPr lang="en-US" dirty="0"/>
              <a:t>(NEED AN ABILIITY TO UPDATE AND DELETE TASKS AND EVIDENCE)</a:t>
            </a:r>
          </a:p>
          <a:p>
            <a:r>
              <a:rPr lang="en-US" dirty="0"/>
              <a:t>Ability to upload evidence to a case. (HOW IS THIS DIFFERENT THAN THE UPLOADING EVEIDENCE IN ADDD EVIEDNCE)</a:t>
            </a:r>
          </a:p>
          <a:p>
            <a:r>
              <a:rPr lang="en-US" dirty="0"/>
              <a:t>Provisional case while recon. Any user doing recon work can designate that work as worthy of saving in a case. Since no case may have been authorized at that point, it is saved as a provisional case, and can later be added to an authorized case.  </a:t>
            </a:r>
          </a:p>
          <a:p>
            <a:r>
              <a:rPr lang="en-US" dirty="0"/>
              <a:t>(ADD IN WORK FLOWS)</a:t>
            </a:r>
          </a:p>
          <a:p>
            <a:r>
              <a:rPr lang="en-US" dirty="0"/>
              <a:t>(ADD IN BLOCK CHAIN)</a:t>
            </a:r>
          </a:p>
        </p:txBody>
      </p:sp>
      <p:sp>
        <p:nvSpPr>
          <p:cNvPr id="4" name="Slide Number Placeholder 3"/>
          <p:cNvSpPr>
            <a:spLocks noGrp="1"/>
          </p:cNvSpPr>
          <p:nvPr>
            <p:ph type="sldNum" sz="quarter" idx="10"/>
          </p:nvPr>
        </p:nvSpPr>
        <p:spPr/>
        <p:txBody>
          <a:bodyPr/>
          <a:lstStyle/>
          <a:p>
            <a:fld id="{920BA1CB-9E3A-4E43-8BED-3A6C5D8C9CD3}" type="slidenum">
              <a:rPr lang="en-US" smtClean="0"/>
              <a:t>12</a:t>
            </a:fld>
            <a:endParaRPr lang="en-US"/>
          </a:p>
        </p:txBody>
      </p:sp>
    </p:spTree>
    <p:extLst>
      <p:ext uri="{BB962C8B-B14F-4D97-AF65-F5344CB8AC3E}">
        <p14:creationId xmlns:p14="http://schemas.microsoft.com/office/powerpoint/2010/main" val="839507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0BA1CB-9E3A-4E43-8BED-3A6C5D8C9CD3}" type="slidenum">
              <a:rPr lang="en-US" smtClean="0"/>
              <a:t>13</a:t>
            </a:fld>
            <a:endParaRPr lang="en-US"/>
          </a:p>
        </p:txBody>
      </p:sp>
    </p:spTree>
    <p:extLst>
      <p:ext uri="{BB962C8B-B14F-4D97-AF65-F5344CB8AC3E}">
        <p14:creationId xmlns:p14="http://schemas.microsoft.com/office/powerpoint/2010/main" val="3601007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Situational awareness tool provides sentiment and influence of messages as well as demographic and psychographic information of the message poster.  It has a class for statistical based reasoning in the mining of intelligence from collected raw data. In addition, it has  textual analytics class that reads collected raw data and prepares summaries based on inherent topic frequency as well as summaries based on  sub topics of interest to the analyst. It provides grammatical analysis, preparation of parts of speech for ontology development, n-grams to complement summaries and identify memes and entities.  </a:t>
            </a:r>
          </a:p>
          <a:p>
            <a:endParaRPr lang="en-US" dirty="0"/>
          </a:p>
          <a:p>
            <a:r>
              <a:rPr lang="en-US" dirty="0"/>
              <a:t>In contrast to old methods, </a:t>
            </a:r>
            <a:r>
              <a:rPr lang="en-US" dirty="0" err="1"/>
              <a:t>Solomine</a:t>
            </a:r>
            <a:r>
              <a:rPr lang="en-US" dirty="0"/>
              <a:t> media mining is: available at the individual level not as aggregates alone; its continuous and not done infrequently; formats social media data ideal for time studies, how things vary over time; and in addition, it make it better suited for cross correlation. </a:t>
            </a:r>
          </a:p>
          <a:p>
            <a:endParaRPr lang="en-US" dirty="0"/>
          </a:p>
          <a:p>
            <a:r>
              <a:rPr lang="en-US" dirty="0" err="1"/>
              <a:t>Solomine</a:t>
            </a:r>
            <a:r>
              <a:rPr lang="en-US" dirty="0"/>
              <a:t> automates access to the Web and social media sites on the Web.  The Situational Awareness function provides actionable intelligence for situations consistent with already defined standard operating procedures. </a:t>
            </a:r>
          </a:p>
        </p:txBody>
      </p:sp>
      <p:sp>
        <p:nvSpPr>
          <p:cNvPr id="4" name="Slide Number Placeholder 3"/>
          <p:cNvSpPr>
            <a:spLocks noGrp="1"/>
          </p:cNvSpPr>
          <p:nvPr>
            <p:ph type="sldNum" sz="quarter" idx="10"/>
          </p:nvPr>
        </p:nvSpPr>
        <p:spPr/>
        <p:txBody>
          <a:bodyPr/>
          <a:lstStyle/>
          <a:p>
            <a:fld id="{920BA1CB-9E3A-4E43-8BED-3A6C5D8C9CD3}" type="slidenum">
              <a:rPr lang="en-US" smtClean="0"/>
              <a:t>2</a:t>
            </a:fld>
            <a:endParaRPr lang="en-US"/>
          </a:p>
        </p:txBody>
      </p:sp>
    </p:spTree>
    <p:extLst>
      <p:ext uri="{BB962C8B-B14F-4D97-AF65-F5344CB8AC3E}">
        <p14:creationId xmlns:p14="http://schemas.microsoft.com/office/powerpoint/2010/main" val="2528452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of situational awareness is to determine knowledge domains related to social media analysis and then search those domains for background information, current activity, patterns in activity, processes, roles and networks engaged in the various activities.  Tweets, Facebook or blog Posts and Comments and other social media data is input to the data models that have been prepared which determine knowledge domains and topics related to the input, then search existing data stores for the topics and also on derived key terms from a grammatical analysis of the input. Relevancy of data is determined with an adjustable (tunable) TFIDF metric threshold and summaries produced. If the analyst wants further data the entire cache of data rather than a summary will be sent.  In addition to existing data stores, searching on-line sources will be done through API based algorithms. </a:t>
            </a:r>
          </a:p>
        </p:txBody>
      </p:sp>
      <p:sp>
        <p:nvSpPr>
          <p:cNvPr id="4" name="Slide Number Placeholder 3"/>
          <p:cNvSpPr>
            <a:spLocks noGrp="1"/>
          </p:cNvSpPr>
          <p:nvPr>
            <p:ph type="sldNum" sz="quarter" idx="10"/>
          </p:nvPr>
        </p:nvSpPr>
        <p:spPr/>
        <p:txBody>
          <a:bodyPr/>
          <a:lstStyle/>
          <a:p>
            <a:fld id="{920BA1CB-9E3A-4E43-8BED-3A6C5D8C9CD3}" type="slidenum">
              <a:rPr lang="en-US" smtClean="0"/>
              <a:t>3</a:t>
            </a:fld>
            <a:endParaRPr lang="en-US"/>
          </a:p>
        </p:txBody>
      </p:sp>
    </p:spTree>
    <p:extLst>
      <p:ext uri="{BB962C8B-B14F-4D97-AF65-F5344CB8AC3E}">
        <p14:creationId xmlns:p14="http://schemas.microsoft.com/office/powerpoint/2010/main" val="2387724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for building a model starts with the input of training data that has tags associated with different input entities. The tags will relate to a knowledge taxonomy that is used by </a:t>
            </a:r>
            <a:r>
              <a:rPr lang="en-US" dirty="0" err="1"/>
              <a:t>Solomine</a:t>
            </a:r>
            <a:r>
              <a:rPr lang="en-US" dirty="0"/>
              <a:t> to understand questions or social media content. The current taxonomy is knowledge domains and topics within a domain.  For example, a machine learning algorithm and associated database and API access to Web sources is available for the knowledge domain Movies.  Topics within the Movies domain may be plot-outline, plot-explanation, characters, movie and so on.  So a Tweet with content “This is like Roy and Deckard”, we would get a return of topic blade-runner and plot outline “Blade runner Rick Deckard goes on a quest to retire androids who have returned too earth.  The analysis returned “scene may be interpreted as </a:t>
            </a:r>
            <a:r>
              <a:rPr lang="en-US" dirty="0" err="1"/>
              <a:t>roy</a:t>
            </a:r>
            <a:r>
              <a:rPr lang="en-US" dirty="0"/>
              <a:t> showing a </a:t>
            </a:r>
            <a:r>
              <a:rPr lang="en-US" dirty="0" err="1"/>
              <a:t>humanitiy</a:t>
            </a:r>
            <a:r>
              <a:rPr lang="en-US" dirty="0"/>
              <a:t>, </a:t>
            </a:r>
            <a:r>
              <a:rPr lang="en-US" dirty="0" err="1"/>
              <a:t>deckard</a:t>
            </a:r>
            <a:r>
              <a:rPr lang="en-US" dirty="0"/>
              <a:t> would have probably not shown to him. And </a:t>
            </a:r>
            <a:r>
              <a:rPr lang="en-US" dirty="0" err="1"/>
              <a:t>i</a:t>
            </a:r>
            <a:r>
              <a:rPr lang="en-US" dirty="0"/>
              <a:t> also think </a:t>
            </a:r>
            <a:r>
              <a:rPr lang="en-US" dirty="0" err="1"/>
              <a:t>roy</a:t>
            </a:r>
            <a:r>
              <a:rPr lang="en-US" dirty="0"/>
              <a:t> actually already saw his end coming at this point. He was only fighting for his own survival and showed his humanity when laying down his sword once this obstacle didn't stand between them </a:t>
            </a:r>
            <a:r>
              <a:rPr lang="en-US" dirty="0" err="1"/>
              <a:t>anymore.roy</a:t>
            </a:r>
            <a:r>
              <a:rPr lang="en-US" dirty="0"/>
              <a:t> and the other replicants have been engaged in a desperate struggle to live, and </a:t>
            </a:r>
            <a:r>
              <a:rPr lang="en-US" dirty="0" err="1"/>
              <a:t>roy</a:t>
            </a:r>
            <a:r>
              <a:rPr lang="en-US" dirty="0"/>
              <a:t> has been running most of the show. Empathy and legacy come together and </a:t>
            </a:r>
            <a:r>
              <a:rPr lang="en-US" dirty="0" err="1"/>
              <a:t>deckard</a:t>
            </a:r>
            <a:r>
              <a:rPr lang="en-US" dirty="0"/>
              <a:t> gets his reprieve.” </a:t>
            </a:r>
          </a:p>
          <a:p>
            <a:r>
              <a:rPr lang="en-US" dirty="0"/>
              <a:t>Various machine learning algorithms are available in </a:t>
            </a:r>
            <a:r>
              <a:rPr lang="en-US" dirty="0" err="1"/>
              <a:t>scikit</a:t>
            </a:r>
            <a:r>
              <a:rPr lang="en-US" dirty="0"/>
              <a:t>-learn and each is tested for providing the best accuracy for the particular dataset. The model is produced that will be used to answer questions like the one posed here or categorize social media content, and provide analysis. It is pickled (saved) so it can be used in the </a:t>
            </a:r>
            <a:r>
              <a:rPr lang="en-US" dirty="0" err="1"/>
              <a:t>Solomine</a:t>
            </a:r>
            <a:r>
              <a:rPr lang="en-US" dirty="0"/>
              <a:t> Web interface.</a:t>
            </a:r>
          </a:p>
        </p:txBody>
      </p:sp>
      <p:sp>
        <p:nvSpPr>
          <p:cNvPr id="4" name="Slide Number Placeholder 3"/>
          <p:cNvSpPr>
            <a:spLocks noGrp="1"/>
          </p:cNvSpPr>
          <p:nvPr>
            <p:ph type="sldNum" sz="quarter" idx="10"/>
          </p:nvPr>
        </p:nvSpPr>
        <p:spPr/>
        <p:txBody>
          <a:bodyPr/>
          <a:lstStyle/>
          <a:p>
            <a:fld id="{920BA1CB-9E3A-4E43-8BED-3A6C5D8C9CD3}" type="slidenum">
              <a:rPr lang="en-US" smtClean="0"/>
              <a:t>4</a:t>
            </a:fld>
            <a:endParaRPr lang="en-US"/>
          </a:p>
        </p:txBody>
      </p:sp>
    </p:spTree>
    <p:extLst>
      <p:ext uri="{BB962C8B-B14F-4D97-AF65-F5344CB8AC3E}">
        <p14:creationId xmlns:p14="http://schemas.microsoft.com/office/powerpoint/2010/main" val="3792422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Case Management tool organizes evidence from both digital and physical sources into a formal investigation taxonomy.  A set of case types can be used as starting points, with evidence categories and investigation tasks appropriate for that type of case. A new type of case can also be formed and the investigator originate the evidence and tasks appropriate for that work.</a:t>
            </a:r>
          </a:p>
          <a:p>
            <a:endParaRPr lang="en-US" altLang="en-US" dirty="0"/>
          </a:p>
          <a:p>
            <a:r>
              <a:rPr lang="en-US" altLang="en-US" dirty="0"/>
              <a:t>Case Management enables the investigation to organize a case by providing the following functionality:</a:t>
            </a:r>
          </a:p>
          <a:p>
            <a:pPr marL="171450" indent="-171450">
              <a:buFont typeface="Arial" panose="020B0604020202020204" pitchFamily="34" charset="0"/>
              <a:buChar char="•"/>
            </a:pPr>
            <a:r>
              <a:rPr lang="en-US" altLang="en-US" dirty="0"/>
              <a:t>Selecting relevant data from physical evidence stored in the evidence room, social media search, general web search, and other forms of digital documentation</a:t>
            </a:r>
          </a:p>
          <a:p>
            <a:pPr marL="171450" indent="-171450">
              <a:buFont typeface="Arial" panose="020B0604020202020204" pitchFamily="34" charset="0"/>
              <a:buChar char="•"/>
            </a:pPr>
            <a:r>
              <a:rPr lang="en-US" altLang="en-US" dirty="0" err="1"/>
              <a:t>Memoing</a:t>
            </a:r>
            <a:r>
              <a:rPr lang="en-US" altLang="en-US" dirty="0"/>
              <a:t>: automated reading through the text, quick automated summarization of a large corpus of potential evidence, automated formation of  classifier codes, </a:t>
            </a:r>
          </a:p>
          <a:p>
            <a:pPr marL="171450" indent="-171450">
              <a:buFont typeface="Arial" panose="020B0604020202020204" pitchFamily="34" charset="0"/>
              <a:buChar char="•"/>
            </a:pPr>
            <a:r>
              <a:rPr lang="en-US" altLang="en-US" dirty="0"/>
              <a:t>Describing: providing templates for describe the case and its context, integrating notes recorded in the system with evidence from search and investigation</a:t>
            </a:r>
          </a:p>
          <a:p>
            <a:pPr marL="171450" indent="-171450">
              <a:buFont typeface="Arial" panose="020B0604020202020204" pitchFamily="34" charset="0"/>
              <a:buChar char="•"/>
            </a:pPr>
            <a:r>
              <a:rPr lang="en-US" altLang="en-US" dirty="0"/>
              <a:t>Classifying: use categorical aggregation to establish themes or patterns, </a:t>
            </a:r>
          </a:p>
          <a:p>
            <a:pPr marL="171450" indent="-171450">
              <a:buFont typeface="Arial" panose="020B0604020202020204" pitchFamily="34" charset="0"/>
              <a:buChar char="•"/>
            </a:pPr>
            <a:r>
              <a:rPr lang="en-US" altLang="en-US" dirty="0"/>
              <a:t>Interpreting: explain a case with naturalistic abstraction, </a:t>
            </a:r>
          </a:p>
          <a:p>
            <a:pPr marL="171450" indent="-171450">
              <a:buFont typeface="Arial" panose="020B0604020202020204" pitchFamily="34" charset="0"/>
              <a:buChar char="•"/>
            </a:pPr>
            <a:r>
              <a:rPr lang="en-US" altLang="en-US" dirty="0"/>
              <a:t>Representing: present an in-depth picture of the cases using narrative, tables and figures</a:t>
            </a:r>
            <a:endParaRPr lang="en-US" dirty="0"/>
          </a:p>
          <a:p>
            <a:endParaRPr lang="en-US" dirty="0"/>
          </a:p>
          <a:p>
            <a:r>
              <a:rPr lang="en-US" dirty="0"/>
              <a:t>Chain of custody</a:t>
            </a:r>
          </a:p>
          <a:p>
            <a:r>
              <a:rPr lang="en-US" dirty="0"/>
              <a:t>The search tools provide sentiment and influence of messages as well as demographic and psychographic information of the message poster.  It has a class for statistical based reasoning in the mining of intelligence from collected raw data. In addition, it has  textual analytics class that reads collected raw data and prepares summaries based on inherent topic frequency as well as summaries based on  sub topics of interest to the analyst. It provides grammatical analysis, preparation of parts of speech for ontology development, n-grams to complement summaries and identify memes and entities.  </a:t>
            </a:r>
          </a:p>
          <a:p>
            <a:endParaRPr lang="en-US" dirty="0"/>
          </a:p>
          <a:p>
            <a:r>
              <a:rPr lang="en-US" dirty="0"/>
              <a:t>In contrast to old methods, </a:t>
            </a:r>
            <a:r>
              <a:rPr lang="en-US" dirty="0" err="1"/>
              <a:t>Solomine</a:t>
            </a:r>
            <a:r>
              <a:rPr lang="en-US" dirty="0"/>
              <a:t> media mining is: available at the individual level not as aggregates alone; its continuous and not done infrequently; formats social media data ideal for time studies, how things vary over time; and in addition, it make it better suited for cross correlation. </a:t>
            </a:r>
          </a:p>
          <a:p>
            <a:endParaRPr lang="en-US" dirty="0"/>
          </a:p>
          <a:p>
            <a:r>
              <a:rPr lang="en-US" dirty="0" err="1"/>
              <a:t>Solomine</a:t>
            </a:r>
            <a:r>
              <a:rPr lang="en-US" dirty="0"/>
              <a:t> automates access to the Web and social media sites on the Web.  The Situational Awareness function provides actionable intelligence for situations consistent with already defined standard operating procedures. </a:t>
            </a:r>
          </a:p>
        </p:txBody>
      </p:sp>
      <p:sp>
        <p:nvSpPr>
          <p:cNvPr id="4" name="Slide Number Placeholder 3"/>
          <p:cNvSpPr>
            <a:spLocks noGrp="1"/>
          </p:cNvSpPr>
          <p:nvPr>
            <p:ph type="sldNum" sz="quarter" idx="10"/>
          </p:nvPr>
        </p:nvSpPr>
        <p:spPr/>
        <p:txBody>
          <a:bodyPr/>
          <a:lstStyle/>
          <a:p>
            <a:fld id="{920BA1CB-9E3A-4E43-8BED-3A6C5D8C9CD3}" type="slidenum">
              <a:rPr lang="en-US" smtClean="0"/>
              <a:t>5</a:t>
            </a:fld>
            <a:endParaRPr lang="en-US"/>
          </a:p>
        </p:txBody>
      </p:sp>
    </p:spTree>
    <p:extLst>
      <p:ext uri="{BB962C8B-B14F-4D97-AF65-F5344CB8AC3E}">
        <p14:creationId xmlns:p14="http://schemas.microsoft.com/office/powerpoint/2010/main" val="3013179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Case analytics use case starts with the case file, the set of evidence collected by the Primary Investigator and the place of each piece of evidence in the taxonomy of the case – how the investigator organized the evidence.  A model is produced that can then accept input and classify that according to where it pertains to the case. Just as with the modeling general function, This includes keeping the corpus of case content in a database and related Web sources of data can be access with an API algorithm.  </a:t>
            </a:r>
          </a:p>
          <a:p>
            <a:endParaRPr lang="en-US" dirty="0"/>
          </a:p>
          <a:p>
            <a:r>
              <a:rPr lang="en-US" dirty="0"/>
              <a:t>In addition, case content can be sent through the already existing knowledge domains to find out what domains have relevance and what topics in the domain are relevant. Any recorded analysis is then available for </a:t>
            </a:r>
            <a:r>
              <a:rPr lang="en-US"/>
              <a:t>that input. </a:t>
            </a:r>
            <a:endParaRPr lang="en-US" dirty="0"/>
          </a:p>
        </p:txBody>
      </p:sp>
      <p:sp>
        <p:nvSpPr>
          <p:cNvPr id="4" name="Slide Number Placeholder 3"/>
          <p:cNvSpPr>
            <a:spLocks noGrp="1"/>
          </p:cNvSpPr>
          <p:nvPr>
            <p:ph type="sldNum" sz="quarter" idx="10"/>
          </p:nvPr>
        </p:nvSpPr>
        <p:spPr/>
        <p:txBody>
          <a:bodyPr/>
          <a:lstStyle/>
          <a:p>
            <a:fld id="{920BA1CB-9E3A-4E43-8BED-3A6C5D8C9CD3}" type="slidenum">
              <a:rPr lang="en-US" smtClean="0"/>
              <a:t>6</a:t>
            </a:fld>
            <a:endParaRPr lang="en-US"/>
          </a:p>
        </p:txBody>
      </p:sp>
    </p:spTree>
    <p:extLst>
      <p:ext uri="{BB962C8B-B14F-4D97-AF65-F5344CB8AC3E}">
        <p14:creationId xmlns:p14="http://schemas.microsoft.com/office/powerpoint/2010/main" val="3435199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743450"/>
          </a:xfrm>
        </p:spPr>
        <p:txBody>
          <a:bodyPr/>
          <a:lstStyle/>
          <a:p>
            <a:r>
              <a:rPr lang="en-US" dirty="0"/>
              <a:t>The </a:t>
            </a:r>
            <a:r>
              <a:rPr lang="en-US" dirty="0" err="1"/>
              <a:t>Solomine</a:t>
            </a:r>
            <a:r>
              <a:rPr lang="en-US" dirty="0"/>
              <a:t> Sense Making function assist the agency in understanding equivocal clues that are not quite consistent with its worldview and therefore inconsistent with standard operating procedures. This could be the result of the information being new and, therefore, not in the agency’s  retained knowledge of the world; or it could be a different slant on information we have retained.  This is an indication of what Polanyi discussed as a disconnect between the representational meaning of a concept to observer and the concept’s existential meaning.  This is an indicator of potential threat and of opportunity. </a:t>
            </a:r>
          </a:p>
          <a:p>
            <a:endParaRPr lang="en-US" altLang="en-US" dirty="0"/>
          </a:p>
          <a:p>
            <a:r>
              <a:rPr lang="en-US" altLang="en-US" dirty="0"/>
              <a:t>This function also makes use of sentiment analysis and influence. Sentiment Analysis is synonymous with Opinion Mining: it analyzes the written opinions of people. Social media like Twitter and Facebook is a rich vein of material for this type of mining. </a:t>
            </a:r>
          </a:p>
          <a:p>
            <a:endParaRPr lang="en-US" altLang="en-US" dirty="0"/>
          </a:p>
          <a:p>
            <a:r>
              <a:rPr lang="en-US" altLang="en-US" dirty="0"/>
              <a:t>Sentiment analysis is not the interpretation of a structured survey with well defined attitude scales. Instead it deals with free form text document and the </a:t>
            </a:r>
            <a:r>
              <a:rPr lang="en-US" altLang="en-US" dirty="0" err="1"/>
              <a:t>Solomine</a:t>
            </a:r>
            <a:r>
              <a:rPr lang="en-US" altLang="en-US" dirty="0"/>
              <a:t> Sense Making function uses natural language processing methods to understand the measures and causes of behavior, and discover relationships and patterns in the corpus collected by an analyst.  For example, the relative centrality of communication interactions can identify leaders based on the patterns of the communications. </a:t>
            </a:r>
          </a:p>
          <a:p>
            <a:endParaRPr lang="en-US" altLang="en-US" dirty="0"/>
          </a:p>
          <a:p>
            <a:r>
              <a:rPr lang="en-US" altLang="en-US" dirty="0"/>
              <a:t>The </a:t>
            </a:r>
            <a:r>
              <a:rPr lang="en-US" altLang="en-US" dirty="0" err="1"/>
              <a:t>Solomine</a:t>
            </a:r>
            <a:r>
              <a:rPr lang="en-US" altLang="en-US" dirty="0"/>
              <a:t> Sense Making function uses Natural language processing provides the agency with an automated tool for:  </a:t>
            </a:r>
            <a:r>
              <a:rPr lang="en-US" altLang="en-US" dirty="0">
                <a:solidFill>
                  <a:schemeClr val="tx1"/>
                </a:solidFill>
              </a:rPr>
              <a:t>Selecting relevant data, </a:t>
            </a:r>
            <a:r>
              <a:rPr lang="en-US" altLang="en-US" dirty="0" err="1">
                <a:solidFill>
                  <a:schemeClr val="tx1"/>
                </a:solidFill>
              </a:rPr>
              <a:t>Memoing</a:t>
            </a:r>
            <a:r>
              <a:rPr lang="en-US" altLang="en-US" dirty="0">
                <a:solidFill>
                  <a:schemeClr val="tx1"/>
                </a:solidFill>
              </a:rPr>
              <a:t>: read through the text, form classifier codes, Describing: describe the case and its context, Classifying: use categorical aggregation to establish themes or patterns, Interpreting: explain a case with naturalistic abstraction, Representing: present an in-depth picture of the cases using narrative, tables and figures. </a:t>
            </a:r>
          </a:p>
          <a:p>
            <a:endParaRPr lang="en-US" altLang="en-US" dirty="0"/>
          </a:p>
          <a:p>
            <a:endParaRPr lang="en-US" dirty="0"/>
          </a:p>
        </p:txBody>
      </p:sp>
      <p:sp>
        <p:nvSpPr>
          <p:cNvPr id="4" name="Slide Number Placeholder 3"/>
          <p:cNvSpPr>
            <a:spLocks noGrp="1"/>
          </p:cNvSpPr>
          <p:nvPr>
            <p:ph type="sldNum" sz="quarter" idx="10"/>
          </p:nvPr>
        </p:nvSpPr>
        <p:spPr/>
        <p:txBody>
          <a:bodyPr/>
          <a:lstStyle/>
          <a:p>
            <a:fld id="{920BA1CB-9E3A-4E43-8BED-3A6C5D8C9CD3}" type="slidenum">
              <a:rPr lang="en-US" smtClean="0"/>
              <a:t>7</a:t>
            </a:fld>
            <a:endParaRPr lang="en-US" dirty="0"/>
          </a:p>
        </p:txBody>
      </p:sp>
    </p:spTree>
    <p:extLst>
      <p:ext uri="{BB962C8B-B14F-4D97-AF65-F5344CB8AC3E}">
        <p14:creationId xmlns:p14="http://schemas.microsoft.com/office/powerpoint/2010/main" val="1586608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British scientist Richard Dawkins’ proposal is that information is like a virus and a meme is an agent that replicates itself to spread information. A meme is a primary element in trafficking concepts; it starts somewhere and grows exponentially. It is a template that disseminates throughout a domain by attaching to an idea, belief or pattern but allows the meaning to mutate as it goes along. </a:t>
            </a:r>
          </a:p>
          <a:p>
            <a:endParaRPr lang="en-US" dirty="0"/>
          </a:p>
          <a:p>
            <a:r>
              <a:rPr lang="en-US" dirty="0"/>
              <a:t>Memes are powerful tools or weapons to shape ideas, and influence a meaning making process that forms beliefs. In the asymmetrical battlefield confronting the US today, memes become the tools to understand, influence or attack ideologies. If successful with this type of Information Operation, memes can be used to persuade, dissuade and deter future adversaries, conserving budget and resources. Understanding cultural directions is an important step in analyzing insurgencies. A critical step is acknowledging an ideology as a disease and memes as the vector for its proliferation. </a:t>
            </a:r>
          </a:p>
          <a:p>
            <a:endParaRPr lang="en-US" dirty="0"/>
          </a:p>
          <a:p>
            <a:r>
              <a:rPr lang="en-US" dirty="0"/>
              <a:t>Meme engineering presents an opportunity for an agency to enter into the hotly contested information war, a contest where the United States Government is suffering </a:t>
            </a:r>
            <a:r>
              <a:rPr lang="en-US" dirty="0" err="1"/>
              <a:t>humiliatiing</a:t>
            </a:r>
            <a:r>
              <a:rPr lang="en-US" dirty="0"/>
              <a:t> losses. It should become an integral part of Information Operations (IO), Psychological Operations (</a:t>
            </a:r>
            <a:r>
              <a:rPr lang="en-US" dirty="0" err="1"/>
              <a:t>PsyOps</a:t>
            </a:r>
            <a:r>
              <a:rPr lang="en-US" dirty="0"/>
              <a:t>), and Strategic Communications (SC).</a:t>
            </a:r>
          </a:p>
          <a:p>
            <a:br>
              <a:rPr lang="en-US" dirty="0"/>
            </a:br>
            <a:r>
              <a:rPr lang="en-US" dirty="0"/>
              <a:t>Meme Surfer is a special social media mining tool. The purpose of data mining is the transformation of a social, political or business problem into a data computational problem. The epidemiological nature of memes presents a fertile field for computational study to look for patterns in unstructured data sources such as social media sources. </a:t>
            </a:r>
          </a:p>
          <a:p>
            <a:endParaRPr lang="en-US" dirty="0"/>
          </a:p>
          <a:p>
            <a:r>
              <a:rPr lang="en-US" dirty="0"/>
              <a:t>Meme Surfer employs computational algorithms relevant to mining memes including frequency analysis, similarity and clustering analysis, hypothesis and inference testing, regression, machine learning, and natural language processing.  As with computational epidemiology for disease, the intent with mining memes is to identify the origin, track the spread of memes and evaluate the impact of the meme or assist intervention to counteract its effects. Unlike epidemiology, there is also a need to understand the purpose of the meme.</a:t>
            </a:r>
          </a:p>
          <a:p>
            <a:endParaRPr lang="en-US" dirty="0"/>
          </a:p>
        </p:txBody>
      </p:sp>
      <p:sp>
        <p:nvSpPr>
          <p:cNvPr id="4" name="Slide Number Placeholder 3"/>
          <p:cNvSpPr>
            <a:spLocks noGrp="1"/>
          </p:cNvSpPr>
          <p:nvPr>
            <p:ph type="sldNum" sz="quarter" idx="10"/>
          </p:nvPr>
        </p:nvSpPr>
        <p:spPr/>
        <p:txBody>
          <a:bodyPr/>
          <a:lstStyle/>
          <a:p>
            <a:fld id="{920BA1CB-9E3A-4E43-8BED-3A6C5D8C9CD3}" type="slidenum">
              <a:rPr lang="en-US" smtClean="0"/>
              <a:t>8</a:t>
            </a:fld>
            <a:endParaRPr lang="en-US"/>
          </a:p>
        </p:txBody>
      </p:sp>
    </p:spTree>
    <p:extLst>
      <p:ext uri="{BB962C8B-B14F-4D97-AF65-F5344CB8AC3E}">
        <p14:creationId xmlns:p14="http://schemas.microsoft.com/office/powerpoint/2010/main" val="2295777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Dark Web is a set of sites hidden from normal Web access and analysis.  These sites have been manually configured to hide themselves from Internet organizers. The Dark Web is the habitat of bad actors. Illegal activities include extreme porn, terrorist communications and transactions, drug trafficking, weapons sales, credit card fraud, counterfeiters, anarchy groups and hackers. </a:t>
            </a:r>
          </a:p>
          <a:p>
            <a:endParaRPr lang="en-US" dirty="0"/>
          </a:p>
          <a:p>
            <a:r>
              <a:rPr lang="en-US" dirty="0" err="1"/>
              <a:t>Solomine</a:t>
            </a:r>
            <a:r>
              <a:rPr lang="en-US" dirty="0"/>
              <a:t> Dark Web Mapping utilizes customized network services to circumnavigate the dark web and collect raw data, then process that data into meaningful intelligence.  It leverages the same modules that illuminate the general Web to provide insight into activities on the dark Web.   </a:t>
            </a:r>
          </a:p>
        </p:txBody>
      </p:sp>
      <p:sp>
        <p:nvSpPr>
          <p:cNvPr id="4" name="Slide Number Placeholder 3"/>
          <p:cNvSpPr>
            <a:spLocks noGrp="1"/>
          </p:cNvSpPr>
          <p:nvPr>
            <p:ph type="sldNum" sz="quarter" idx="10"/>
          </p:nvPr>
        </p:nvSpPr>
        <p:spPr/>
        <p:txBody>
          <a:bodyPr/>
          <a:lstStyle/>
          <a:p>
            <a:fld id="{920BA1CB-9E3A-4E43-8BED-3A6C5D8C9CD3}" type="slidenum">
              <a:rPr lang="en-US" smtClean="0"/>
              <a:t>9</a:t>
            </a:fld>
            <a:endParaRPr lang="en-US"/>
          </a:p>
        </p:txBody>
      </p:sp>
    </p:spTree>
    <p:extLst>
      <p:ext uri="{BB962C8B-B14F-4D97-AF65-F5344CB8AC3E}">
        <p14:creationId xmlns:p14="http://schemas.microsoft.com/office/powerpoint/2010/main" val="1656270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22ADDE-BCD4-48A6-95E5-F5086B393430}"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49148-437A-4754-8D8A-24C6AEBEB09D}" type="slidenum">
              <a:rPr lang="en-US" smtClean="0"/>
              <a:t>‹#›</a:t>
            </a:fld>
            <a:endParaRPr lang="en-US"/>
          </a:p>
        </p:txBody>
      </p:sp>
    </p:spTree>
    <p:extLst>
      <p:ext uri="{BB962C8B-B14F-4D97-AF65-F5344CB8AC3E}">
        <p14:creationId xmlns:p14="http://schemas.microsoft.com/office/powerpoint/2010/main" val="3744840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22ADDE-BCD4-48A6-95E5-F5086B393430}"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49148-437A-4754-8D8A-24C6AEBEB09D}" type="slidenum">
              <a:rPr lang="en-US" smtClean="0"/>
              <a:t>‹#›</a:t>
            </a:fld>
            <a:endParaRPr lang="en-US"/>
          </a:p>
        </p:txBody>
      </p:sp>
    </p:spTree>
    <p:extLst>
      <p:ext uri="{BB962C8B-B14F-4D97-AF65-F5344CB8AC3E}">
        <p14:creationId xmlns:p14="http://schemas.microsoft.com/office/powerpoint/2010/main" val="2546003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22ADDE-BCD4-48A6-95E5-F5086B393430}"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49148-437A-4754-8D8A-24C6AEBEB09D}" type="slidenum">
              <a:rPr lang="en-US" smtClean="0"/>
              <a:t>‹#›</a:t>
            </a:fld>
            <a:endParaRPr lang="en-US"/>
          </a:p>
        </p:txBody>
      </p:sp>
    </p:spTree>
    <p:extLst>
      <p:ext uri="{BB962C8B-B14F-4D97-AF65-F5344CB8AC3E}">
        <p14:creationId xmlns:p14="http://schemas.microsoft.com/office/powerpoint/2010/main" val="483468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22ADDE-BCD4-48A6-95E5-F5086B393430}"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49148-437A-4754-8D8A-24C6AEBEB09D}" type="slidenum">
              <a:rPr lang="en-US" smtClean="0"/>
              <a:t>‹#›</a:t>
            </a:fld>
            <a:endParaRPr lang="en-US"/>
          </a:p>
        </p:txBody>
      </p:sp>
    </p:spTree>
    <p:extLst>
      <p:ext uri="{BB962C8B-B14F-4D97-AF65-F5344CB8AC3E}">
        <p14:creationId xmlns:p14="http://schemas.microsoft.com/office/powerpoint/2010/main" val="330319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22ADDE-BCD4-48A6-95E5-F5086B393430}" type="datetimeFigureOut">
              <a:rPr lang="en-US" smtClean="0"/>
              <a:t>10/28/2017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49148-437A-4754-8D8A-24C6AEBEB09D}" type="slidenum">
              <a:rPr lang="en-US" smtClean="0"/>
              <a:t>‹#›</a:t>
            </a:fld>
            <a:endParaRPr lang="en-US"/>
          </a:p>
        </p:txBody>
      </p:sp>
    </p:spTree>
    <p:extLst>
      <p:ext uri="{BB962C8B-B14F-4D97-AF65-F5344CB8AC3E}">
        <p14:creationId xmlns:p14="http://schemas.microsoft.com/office/powerpoint/2010/main" val="2210753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22ADDE-BCD4-48A6-95E5-F5086B393430}" type="datetimeFigureOut">
              <a:rPr lang="en-US" smtClean="0"/>
              <a:t>10/28/2017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49148-437A-4754-8D8A-24C6AEBEB09D}" type="slidenum">
              <a:rPr lang="en-US" smtClean="0"/>
              <a:t>‹#›</a:t>
            </a:fld>
            <a:endParaRPr lang="en-US"/>
          </a:p>
        </p:txBody>
      </p:sp>
    </p:spTree>
    <p:extLst>
      <p:ext uri="{BB962C8B-B14F-4D97-AF65-F5344CB8AC3E}">
        <p14:creationId xmlns:p14="http://schemas.microsoft.com/office/powerpoint/2010/main" val="4093637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22ADDE-BCD4-48A6-95E5-F5086B393430}" type="datetimeFigureOut">
              <a:rPr lang="en-US" smtClean="0"/>
              <a:t>10/28/2017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349148-437A-4754-8D8A-24C6AEBEB09D}" type="slidenum">
              <a:rPr lang="en-US" smtClean="0"/>
              <a:t>‹#›</a:t>
            </a:fld>
            <a:endParaRPr lang="en-US"/>
          </a:p>
        </p:txBody>
      </p:sp>
    </p:spTree>
    <p:extLst>
      <p:ext uri="{BB962C8B-B14F-4D97-AF65-F5344CB8AC3E}">
        <p14:creationId xmlns:p14="http://schemas.microsoft.com/office/powerpoint/2010/main" val="1139697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22ADDE-BCD4-48A6-95E5-F5086B393430}" type="datetimeFigureOut">
              <a:rPr lang="en-US" smtClean="0"/>
              <a:t>10/28/2017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349148-437A-4754-8D8A-24C6AEBEB09D}" type="slidenum">
              <a:rPr lang="en-US" smtClean="0"/>
              <a:t>‹#›</a:t>
            </a:fld>
            <a:endParaRPr lang="en-US"/>
          </a:p>
        </p:txBody>
      </p:sp>
    </p:spTree>
    <p:extLst>
      <p:ext uri="{BB962C8B-B14F-4D97-AF65-F5344CB8AC3E}">
        <p14:creationId xmlns:p14="http://schemas.microsoft.com/office/powerpoint/2010/main" val="1280302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22ADDE-BCD4-48A6-95E5-F5086B393430}" type="datetimeFigureOut">
              <a:rPr lang="en-US" smtClean="0"/>
              <a:t>10/28/2017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349148-437A-4754-8D8A-24C6AEBEB09D}" type="slidenum">
              <a:rPr lang="en-US" smtClean="0"/>
              <a:t>‹#›</a:t>
            </a:fld>
            <a:endParaRPr lang="en-US"/>
          </a:p>
        </p:txBody>
      </p:sp>
    </p:spTree>
    <p:extLst>
      <p:ext uri="{BB962C8B-B14F-4D97-AF65-F5344CB8AC3E}">
        <p14:creationId xmlns:p14="http://schemas.microsoft.com/office/powerpoint/2010/main" val="943284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22ADDE-BCD4-48A6-95E5-F5086B393430}" type="datetimeFigureOut">
              <a:rPr lang="en-US" smtClean="0"/>
              <a:t>10/28/2017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49148-437A-4754-8D8A-24C6AEBEB09D}" type="slidenum">
              <a:rPr lang="en-US" smtClean="0"/>
              <a:t>‹#›</a:t>
            </a:fld>
            <a:endParaRPr lang="en-US"/>
          </a:p>
        </p:txBody>
      </p:sp>
    </p:spTree>
    <p:extLst>
      <p:ext uri="{BB962C8B-B14F-4D97-AF65-F5344CB8AC3E}">
        <p14:creationId xmlns:p14="http://schemas.microsoft.com/office/powerpoint/2010/main" val="353619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22ADDE-BCD4-48A6-95E5-F5086B393430}" type="datetimeFigureOut">
              <a:rPr lang="en-US" smtClean="0"/>
              <a:t>10/28/2017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49148-437A-4754-8D8A-24C6AEBEB09D}" type="slidenum">
              <a:rPr lang="en-US" smtClean="0"/>
              <a:t>‹#›</a:t>
            </a:fld>
            <a:endParaRPr lang="en-US"/>
          </a:p>
        </p:txBody>
      </p:sp>
    </p:spTree>
    <p:extLst>
      <p:ext uri="{BB962C8B-B14F-4D97-AF65-F5344CB8AC3E}">
        <p14:creationId xmlns:p14="http://schemas.microsoft.com/office/powerpoint/2010/main" val="27923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22ADDE-BCD4-48A6-95E5-F5086B393430}" type="datetimeFigureOut">
              <a:rPr lang="en-US" smtClean="0"/>
              <a:t>10/28/2017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349148-437A-4754-8D8A-24C6AEBEB09D}" type="slidenum">
              <a:rPr lang="en-US" smtClean="0"/>
              <a:t>‹#›</a:t>
            </a:fld>
            <a:endParaRPr lang="en-US"/>
          </a:p>
        </p:txBody>
      </p:sp>
    </p:spTree>
    <p:extLst>
      <p:ext uri="{BB962C8B-B14F-4D97-AF65-F5344CB8AC3E}">
        <p14:creationId xmlns:p14="http://schemas.microsoft.com/office/powerpoint/2010/main" val="1208885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650787" y="1993563"/>
            <a:ext cx="626076" cy="820237"/>
            <a:chOff x="1161534" y="1334530"/>
            <a:chExt cx="626076" cy="820237"/>
          </a:xfrm>
        </p:grpSpPr>
        <p:sp>
          <p:nvSpPr>
            <p:cNvPr id="6" name="Flowchart: Connector 5"/>
            <p:cNvSpPr/>
            <p:nvPr/>
          </p:nvSpPr>
          <p:spPr>
            <a:xfrm>
              <a:off x="1301578" y="1334530"/>
              <a:ext cx="214184" cy="214184"/>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6" idx="4"/>
            </p:cNvCxnSpPr>
            <p:nvPr/>
          </p:nvCxnSpPr>
          <p:spPr>
            <a:xfrm>
              <a:off x="1408670" y="1548714"/>
              <a:ext cx="0" cy="18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301578" y="1614616"/>
              <a:ext cx="214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301578" y="1729946"/>
              <a:ext cx="107092" cy="6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1408670" y="1721709"/>
              <a:ext cx="107092" cy="9061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61534" y="1754657"/>
              <a:ext cx="626076" cy="400110"/>
            </a:xfrm>
            <a:prstGeom prst="rect">
              <a:avLst/>
            </a:prstGeom>
            <a:noFill/>
          </p:spPr>
          <p:txBody>
            <a:bodyPr wrap="square" rtlCol="0">
              <a:spAutoFit/>
            </a:bodyPr>
            <a:lstStyle/>
            <a:p>
              <a:r>
                <a:rPr lang="en-US" sz="1000" dirty="0"/>
                <a:t>Tactical Forces</a:t>
              </a:r>
            </a:p>
          </p:txBody>
        </p:sp>
      </p:grpSp>
      <p:sp>
        <p:nvSpPr>
          <p:cNvPr id="18" name="Oval 17"/>
          <p:cNvSpPr/>
          <p:nvPr/>
        </p:nvSpPr>
        <p:spPr>
          <a:xfrm>
            <a:off x="3566991" y="1050329"/>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Situational Awareness</a:t>
            </a:r>
          </a:p>
        </p:txBody>
      </p:sp>
      <p:grpSp>
        <p:nvGrpSpPr>
          <p:cNvPr id="30" name="Group 29"/>
          <p:cNvGrpSpPr/>
          <p:nvPr/>
        </p:nvGrpSpPr>
        <p:grpSpPr>
          <a:xfrm>
            <a:off x="1128591" y="1175946"/>
            <a:ext cx="2438400" cy="972067"/>
            <a:chOff x="1128591" y="1235680"/>
            <a:chExt cx="2438400" cy="972067"/>
          </a:xfrm>
        </p:grpSpPr>
        <p:cxnSp>
          <p:nvCxnSpPr>
            <p:cNvPr id="20" name="Straight Arrow Connector 19"/>
            <p:cNvCxnSpPr>
              <a:endCxn id="18" idx="2"/>
            </p:cNvCxnSpPr>
            <p:nvPr/>
          </p:nvCxnSpPr>
          <p:spPr>
            <a:xfrm flipV="1">
              <a:off x="1128591" y="1235680"/>
              <a:ext cx="2438400" cy="972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20354833">
              <a:off x="1815790" y="1530460"/>
              <a:ext cx="1010213" cy="246221"/>
            </a:xfrm>
            <a:prstGeom prst="rect">
              <a:avLst/>
            </a:prstGeom>
            <a:noFill/>
          </p:spPr>
          <p:txBody>
            <a:bodyPr wrap="none" rtlCol="0">
              <a:spAutoFit/>
            </a:bodyPr>
            <a:lstStyle/>
            <a:p>
              <a:r>
                <a:rPr lang="en-US" sz="1000" dirty="0"/>
                <a:t>Reconnaissance</a:t>
              </a:r>
            </a:p>
          </p:txBody>
        </p:sp>
      </p:grpSp>
      <p:sp>
        <p:nvSpPr>
          <p:cNvPr id="34" name="Oval 33"/>
          <p:cNvSpPr/>
          <p:nvPr/>
        </p:nvSpPr>
        <p:spPr>
          <a:xfrm>
            <a:off x="2842055" y="3805882"/>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Sense Making</a:t>
            </a:r>
          </a:p>
        </p:txBody>
      </p:sp>
      <p:cxnSp>
        <p:nvCxnSpPr>
          <p:cNvPr id="44" name="Straight Arrow Connector 43"/>
          <p:cNvCxnSpPr/>
          <p:nvPr/>
        </p:nvCxnSpPr>
        <p:spPr>
          <a:xfrm>
            <a:off x="1128591" y="2471357"/>
            <a:ext cx="2438400" cy="1334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1824002">
            <a:off x="2233366" y="3049612"/>
            <a:ext cx="675703" cy="246221"/>
          </a:xfrm>
          <a:prstGeom prst="rect">
            <a:avLst/>
          </a:prstGeom>
          <a:noFill/>
        </p:spPr>
        <p:txBody>
          <a:bodyPr wrap="square" rtlCol="0">
            <a:spAutoFit/>
          </a:bodyPr>
          <a:lstStyle/>
          <a:p>
            <a:r>
              <a:rPr lang="en-US" sz="1000" dirty="0"/>
              <a:t>Research</a:t>
            </a:r>
          </a:p>
        </p:txBody>
      </p:sp>
      <p:grpSp>
        <p:nvGrpSpPr>
          <p:cNvPr id="59" name="Group 58"/>
          <p:cNvGrpSpPr/>
          <p:nvPr/>
        </p:nvGrpSpPr>
        <p:grpSpPr>
          <a:xfrm>
            <a:off x="691977" y="4497491"/>
            <a:ext cx="626076" cy="666348"/>
            <a:chOff x="1161534" y="1334530"/>
            <a:chExt cx="626076" cy="666348"/>
          </a:xfrm>
        </p:grpSpPr>
        <p:sp>
          <p:nvSpPr>
            <p:cNvPr id="60" name="Flowchart: Connector 59"/>
            <p:cNvSpPr/>
            <p:nvPr/>
          </p:nvSpPr>
          <p:spPr>
            <a:xfrm>
              <a:off x="1301578" y="1334530"/>
              <a:ext cx="214184" cy="214184"/>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a:stCxn id="60" idx="4"/>
            </p:cNvCxnSpPr>
            <p:nvPr/>
          </p:nvCxnSpPr>
          <p:spPr>
            <a:xfrm>
              <a:off x="1408670" y="1548714"/>
              <a:ext cx="0" cy="18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301578" y="1614616"/>
              <a:ext cx="214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1301578" y="1729946"/>
              <a:ext cx="107092" cy="6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1408670" y="1721709"/>
              <a:ext cx="107092" cy="90615"/>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161534" y="1754657"/>
              <a:ext cx="626076" cy="246221"/>
            </a:xfrm>
            <a:prstGeom prst="rect">
              <a:avLst/>
            </a:prstGeom>
            <a:noFill/>
          </p:spPr>
          <p:txBody>
            <a:bodyPr wrap="square" rtlCol="0">
              <a:spAutoFit/>
            </a:bodyPr>
            <a:lstStyle/>
            <a:p>
              <a:r>
                <a:rPr lang="en-US" sz="1000" dirty="0"/>
                <a:t>Info Ops</a:t>
              </a:r>
            </a:p>
          </p:txBody>
        </p:sp>
      </p:grpSp>
      <p:cxnSp>
        <p:nvCxnSpPr>
          <p:cNvPr id="67" name="Straight Arrow Connector 66"/>
          <p:cNvCxnSpPr/>
          <p:nvPr/>
        </p:nvCxnSpPr>
        <p:spPr>
          <a:xfrm flipV="1">
            <a:off x="1276863" y="4170412"/>
            <a:ext cx="2150076" cy="575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rot="20987343">
            <a:off x="1861655" y="4297002"/>
            <a:ext cx="675703" cy="246221"/>
          </a:xfrm>
          <a:prstGeom prst="rect">
            <a:avLst/>
          </a:prstGeom>
          <a:noFill/>
        </p:spPr>
        <p:txBody>
          <a:bodyPr wrap="square" rtlCol="0">
            <a:spAutoFit/>
          </a:bodyPr>
          <a:lstStyle/>
          <a:p>
            <a:r>
              <a:rPr lang="en-US" sz="1000" dirty="0"/>
              <a:t>Research</a:t>
            </a:r>
          </a:p>
        </p:txBody>
      </p:sp>
      <p:sp>
        <p:nvSpPr>
          <p:cNvPr id="25" name="Oval 24"/>
          <p:cNvSpPr/>
          <p:nvPr/>
        </p:nvSpPr>
        <p:spPr>
          <a:xfrm>
            <a:off x="2842055" y="5069327"/>
            <a:ext cx="1911179" cy="370702"/>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Meme Epidemiology</a:t>
            </a:r>
          </a:p>
        </p:txBody>
      </p:sp>
      <p:sp>
        <p:nvSpPr>
          <p:cNvPr id="26" name="Oval 25"/>
          <p:cNvSpPr/>
          <p:nvPr/>
        </p:nvSpPr>
        <p:spPr>
          <a:xfrm>
            <a:off x="2924918" y="5962070"/>
            <a:ext cx="1911179" cy="370702"/>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Dark Web Mapping</a:t>
            </a:r>
          </a:p>
        </p:txBody>
      </p:sp>
      <p:cxnSp>
        <p:nvCxnSpPr>
          <p:cNvPr id="3" name="Straight Arrow Connector 2"/>
          <p:cNvCxnSpPr>
            <a:stCxn id="65" idx="2"/>
            <a:endCxn id="26" idx="2"/>
          </p:cNvCxnSpPr>
          <p:nvPr/>
        </p:nvCxnSpPr>
        <p:spPr>
          <a:xfrm>
            <a:off x="1005015" y="5163839"/>
            <a:ext cx="1919903" cy="983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1551417">
            <a:off x="1239106" y="5587069"/>
            <a:ext cx="1361091" cy="246221"/>
          </a:xfrm>
          <a:prstGeom prst="rect">
            <a:avLst/>
          </a:prstGeom>
          <a:noFill/>
        </p:spPr>
        <p:txBody>
          <a:bodyPr wrap="square" rtlCol="0">
            <a:spAutoFit/>
          </a:bodyPr>
          <a:lstStyle/>
          <a:p>
            <a:r>
              <a:rPr lang="en-US" sz="1000" dirty="0"/>
              <a:t>Bad Actor Discovery</a:t>
            </a:r>
          </a:p>
        </p:txBody>
      </p:sp>
      <p:cxnSp>
        <p:nvCxnSpPr>
          <p:cNvPr id="5" name="Straight Arrow Connector 4"/>
          <p:cNvCxnSpPr>
            <a:endCxn id="25" idx="2"/>
          </p:cNvCxnSpPr>
          <p:nvPr/>
        </p:nvCxnSpPr>
        <p:spPr>
          <a:xfrm>
            <a:off x="1253546" y="4917618"/>
            <a:ext cx="1588509" cy="337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rot="745237">
            <a:off x="1344802" y="5031196"/>
            <a:ext cx="1361091" cy="246221"/>
          </a:xfrm>
          <a:prstGeom prst="rect">
            <a:avLst/>
          </a:prstGeom>
          <a:noFill/>
        </p:spPr>
        <p:txBody>
          <a:bodyPr wrap="square" rtlCol="0">
            <a:spAutoFit/>
          </a:bodyPr>
          <a:lstStyle/>
          <a:p>
            <a:r>
              <a:rPr lang="en-US" sz="1000" dirty="0"/>
              <a:t>Ideology Discovery</a:t>
            </a:r>
          </a:p>
        </p:txBody>
      </p:sp>
      <p:grpSp>
        <p:nvGrpSpPr>
          <p:cNvPr id="33" name="Group 32"/>
          <p:cNvGrpSpPr/>
          <p:nvPr/>
        </p:nvGrpSpPr>
        <p:grpSpPr>
          <a:xfrm>
            <a:off x="8767216" y="3172733"/>
            <a:ext cx="1021492" cy="666348"/>
            <a:chOff x="1000901" y="1334530"/>
            <a:chExt cx="1021492" cy="666348"/>
          </a:xfrm>
        </p:grpSpPr>
        <p:sp>
          <p:nvSpPr>
            <p:cNvPr id="35" name="Flowchart: Connector 34"/>
            <p:cNvSpPr/>
            <p:nvPr/>
          </p:nvSpPr>
          <p:spPr>
            <a:xfrm>
              <a:off x="1301578" y="1334530"/>
              <a:ext cx="214184" cy="214184"/>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a:stCxn id="35" idx="4"/>
            </p:cNvCxnSpPr>
            <p:nvPr/>
          </p:nvCxnSpPr>
          <p:spPr>
            <a:xfrm>
              <a:off x="1408670" y="1548714"/>
              <a:ext cx="0" cy="18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301578" y="1614616"/>
              <a:ext cx="214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1301578" y="1729946"/>
              <a:ext cx="107092" cy="6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1408670" y="1721709"/>
              <a:ext cx="107092" cy="90615"/>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000901" y="1754657"/>
              <a:ext cx="1021492" cy="246221"/>
            </a:xfrm>
            <a:prstGeom prst="rect">
              <a:avLst/>
            </a:prstGeom>
            <a:noFill/>
          </p:spPr>
          <p:txBody>
            <a:bodyPr wrap="square" rtlCol="0">
              <a:spAutoFit/>
            </a:bodyPr>
            <a:lstStyle/>
            <a:p>
              <a:r>
                <a:rPr lang="en-US" sz="1000" dirty="0"/>
                <a:t>Decision Maker</a:t>
              </a:r>
            </a:p>
          </p:txBody>
        </p:sp>
      </p:grpSp>
      <p:sp>
        <p:nvSpPr>
          <p:cNvPr id="41" name="Oval 40"/>
          <p:cNvSpPr/>
          <p:nvPr/>
        </p:nvSpPr>
        <p:spPr>
          <a:xfrm>
            <a:off x="5984884" y="3079170"/>
            <a:ext cx="1911179" cy="370702"/>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Executive Reporting</a:t>
            </a:r>
          </a:p>
        </p:txBody>
      </p:sp>
      <p:cxnSp>
        <p:nvCxnSpPr>
          <p:cNvPr id="9" name="Straight Connector 8"/>
          <p:cNvCxnSpPr>
            <a:stCxn id="41" idx="6"/>
          </p:cNvCxnSpPr>
          <p:nvPr/>
        </p:nvCxnSpPr>
        <p:spPr>
          <a:xfrm>
            <a:off x="7896063" y="3264521"/>
            <a:ext cx="1171830" cy="122396"/>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346104">
            <a:off x="8038833" y="3150374"/>
            <a:ext cx="851378" cy="246221"/>
          </a:xfrm>
          <a:prstGeom prst="rect">
            <a:avLst/>
          </a:prstGeom>
          <a:noFill/>
        </p:spPr>
        <p:txBody>
          <a:bodyPr wrap="square" rtlCol="0">
            <a:spAutoFit/>
          </a:bodyPr>
          <a:lstStyle/>
          <a:p>
            <a:r>
              <a:rPr lang="en-US" sz="1000" dirty="0"/>
              <a:t>Intelligence</a:t>
            </a:r>
          </a:p>
        </p:txBody>
      </p:sp>
      <p:sp>
        <p:nvSpPr>
          <p:cNvPr id="2" name="TextBox 1"/>
          <p:cNvSpPr txBox="1"/>
          <p:nvPr/>
        </p:nvSpPr>
        <p:spPr>
          <a:xfrm>
            <a:off x="395415" y="170808"/>
            <a:ext cx="5206315" cy="461665"/>
          </a:xfrm>
          <a:prstGeom prst="rect">
            <a:avLst/>
          </a:prstGeom>
          <a:noFill/>
        </p:spPr>
        <p:txBody>
          <a:bodyPr wrap="square" rtlCol="0">
            <a:spAutoFit/>
          </a:bodyPr>
          <a:lstStyle/>
          <a:p>
            <a:r>
              <a:rPr lang="en-US" sz="2400" dirty="0" err="1">
                <a:solidFill>
                  <a:srgbClr val="C00000"/>
                </a:solidFill>
              </a:rPr>
              <a:t>Solomine</a:t>
            </a:r>
            <a:r>
              <a:rPr lang="en-US" sz="2400" dirty="0">
                <a:solidFill>
                  <a:srgbClr val="C00000"/>
                </a:solidFill>
              </a:rPr>
              <a:t> System Use Case Diagram</a:t>
            </a:r>
          </a:p>
        </p:txBody>
      </p:sp>
      <p:sp>
        <p:nvSpPr>
          <p:cNvPr id="43" name="Oval 42">
            <a:extLst>
              <a:ext uri="{FF2B5EF4-FFF2-40B4-BE49-F238E27FC236}">
                <a16:creationId xmlns:a16="http://schemas.microsoft.com/office/drawing/2014/main" id="{5E5D9799-7B9C-48C9-8484-AD498DE638C0}"/>
              </a:ext>
            </a:extLst>
          </p:cNvPr>
          <p:cNvSpPr/>
          <p:nvPr/>
        </p:nvSpPr>
        <p:spPr>
          <a:xfrm>
            <a:off x="3454667" y="1753797"/>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Case </a:t>
            </a:r>
            <a:r>
              <a:rPr lang="en-US" sz="1000" dirty="0" err="1">
                <a:solidFill>
                  <a:schemeClr val="tx1"/>
                </a:solidFill>
              </a:rPr>
              <a:t>Mgmt</a:t>
            </a:r>
            <a:r>
              <a:rPr lang="en-US" sz="1000" dirty="0">
                <a:solidFill>
                  <a:schemeClr val="tx1"/>
                </a:solidFill>
              </a:rPr>
              <a:t>/Analytics</a:t>
            </a:r>
          </a:p>
        </p:txBody>
      </p:sp>
      <p:cxnSp>
        <p:nvCxnSpPr>
          <p:cNvPr id="47" name="Straight Arrow Connector 46">
            <a:extLst>
              <a:ext uri="{FF2B5EF4-FFF2-40B4-BE49-F238E27FC236}">
                <a16:creationId xmlns:a16="http://schemas.microsoft.com/office/drawing/2014/main" id="{A4675498-7315-49F9-973C-AAF772B136BB}"/>
              </a:ext>
            </a:extLst>
          </p:cNvPr>
          <p:cNvCxnSpPr>
            <a:cxnSpLocks/>
            <a:endCxn id="43" idx="2"/>
          </p:cNvCxnSpPr>
          <p:nvPr/>
        </p:nvCxnSpPr>
        <p:spPr>
          <a:xfrm flipV="1">
            <a:off x="1253546" y="1939148"/>
            <a:ext cx="2201121" cy="23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B9490DC-7AA6-4C48-92B5-3F507C77FE03}"/>
              </a:ext>
            </a:extLst>
          </p:cNvPr>
          <p:cNvSpPr txBox="1"/>
          <p:nvPr/>
        </p:nvSpPr>
        <p:spPr>
          <a:xfrm rot="21240205">
            <a:off x="1804939" y="1873991"/>
            <a:ext cx="1249060" cy="246221"/>
          </a:xfrm>
          <a:prstGeom prst="rect">
            <a:avLst/>
          </a:prstGeom>
          <a:noFill/>
        </p:spPr>
        <p:txBody>
          <a:bodyPr wrap="none" rtlCol="0">
            <a:spAutoFit/>
          </a:bodyPr>
          <a:lstStyle/>
          <a:p>
            <a:r>
              <a:rPr lang="en-US" sz="1000" dirty="0"/>
              <a:t>Formal Investigation</a:t>
            </a:r>
          </a:p>
        </p:txBody>
      </p:sp>
      <p:sp>
        <p:nvSpPr>
          <p:cNvPr id="46" name="Oval 45">
            <a:extLst>
              <a:ext uri="{FF2B5EF4-FFF2-40B4-BE49-F238E27FC236}">
                <a16:creationId xmlns:a16="http://schemas.microsoft.com/office/drawing/2014/main" id="{335BD16D-7894-4629-B5C9-52D7D039F12E}"/>
              </a:ext>
            </a:extLst>
          </p:cNvPr>
          <p:cNvSpPr/>
          <p:nvPr/>
        </p:nvSpPr>
        <p:spPr>
          <a:xfrm>
            <a:off x="3426939" y="2299091"/>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Model Building</a:t>
            </a:r>
          </a:p>
        </p:txBody>
      </p:sp>
      <p:cxnSp>
        <p:nvCxnSpPr>
          <p:cNvPr id="49" name="Straight Arrow Connector 48">
            <a:extLst>
              <a:ext uri="{FF2B5EF4-FFF2-40B4-BE49-F238E27FC236}">
                <a16:creationId xmlns:a16="http://schemas.microsoft.com/office/drawing/2014/main" id="{E6DC837D-A74B-4475-AA23-886C5BC5F569}"/>
              </a:ext>
            </a:extLst>
          </p:cNvPr>
          <p:cNvCxnSpPr>
            <a:cxnSpLocks/>
            <a:endCxn id="46" idx="2"/>
          </p:cNvCxnSpPr>
          <p:nvPr/>
        </p:nvCxnSpPr>
        <p:spPr>
          <a:xfrm>
            <a:off x="1252151" y="2319648"/>
            <a:ext cx="2174788" cy="164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ACFB3BC9-BB07-491F-A624-A284288CBFF3}"/>
              </a:ext>
            </a:extLst>
          </p:cNvPr>
          <p:cNvSpPr txBox="1"/>
          <p:nvPr/>
        </p:nvSpPr>
        <p:spPr>
          <a:xfrm rot="353869">
            <a:off x="1777211" y="2419285"/>
            <a:ext cx="1249060" cy="246221"/>
          </a:xfrm>
          <a:prstGeom prst="rect">
            <a:avLst/>
          </a:prstGeom>
          <a:noFill/>
        </p:spPr>
        <p:txBody>
          <a:bodyPr wrap="square" rtlCol="0">
            <a:spAutoFit/>
          </a:bodyPr>
          <a:lstStyle/>
          <a:p>
            <a:r>
              <a:rPr lang="en-US" sz="1000" dirty="0"/>
              <a:t>Tagged input</a:t>
            </a:r>
          </a:p>
        </p:txBody>
      </p:sp>
    </p:spTree>
    <p:extLst>
      <p:ext uri="{BB962C8B-B14F-4D97-AF65-F5344CB8AC3E}">
        <p14:creationId xmlns:p14="http://schemas.microsoft.com/office/powerpoint/2010/main" val="21560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a:off x="2537259" y="1626976"/>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Situational Awareness</a:t>
            </a:r>
          </a:p>
        </p:txBody>
      </p:sp>
      <p:sp>
        <p:nvSpPr>
          <p:cNvPr id="34" name="Oval 33"/>
          <p:cNvSpPr/>
          <p:nvPr/>
        </p:nvSpPr>
        <p:spPr>
          <a:xfrm>
            <a:off x="2619631" y="2657811"/>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Sense Making</a:t>
            </a:r>
          </a:p>
        </p:txBody>
      </p:sp>
      <p:sp>
        <p:nvSpPr>
          <p:cNvPr id="25" name="Oval 24"/>
          <p:cNvSpPr/>
          <p:nvPr/>
        </p:nvSpPr>
        <p:spPr>
          <a:xfrm>
            <a:off x="2619630" y="3819787"/>
            <a:ext cx="1911179" cy="370702"/>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Meme Epidemiology</a:t>
            </a:r>
          </a:p>
        </p:txBody>
      </p:sp>
      <p:sp>
        <p:nvSpPr>
          <p:cNvPr id="26" name="Oval 25"/>
          <p:cNvSpPr/>
          <p:nvPr/>
        </p:nvSpPr>
        <p:spPr>
          <a:xfrm>
            <a:off x="2619630" y="4906161"/>
            <a:ext cx="1911179" cy="370702"/>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Dark Web Mapping</a:t>
            </a:r>
          </a:p>
        </p:txBody>
      </p:sp>
      <p:grpSp>
        <p:nvGrpSpPr>
          <p:cNvPr id="33" name="Group 32"/>
          <p:cNvGrpSpPr/>
          <p:nvPr/>
        </p:nvGrpSpPr>
        <p:grpSpPr>
          <a:xfrm>
            <a:off x="8592065" y="2936725"/>
            <a:ext cx="1021492" cy="666348"/>
            <a:chOff x="1000901" y="1334530"/>
            <a:chExt cx="1021492" cy="666348"/>
          </a:xfrm>
        </p:grpSpPr>
        <p:sp>
          <p:nvSpPr>
            <p:cNvPr id="35" name="Flowchart: Connector 34"/>
            <p:cNvSpPr/>
            <p:nvPr/>
          </p:nvSpPr>
          <p:spPr>
            <a:xfrm>
              <a:off x="1301578" y="1334530"/>
              <a:ext cx="214184" cy="214184"/>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a:stCxn id="35" idx="4"/>
            </p:cNvCxnSpPr>
            <p:nvPr/>
          </p:nvCxnSpPr>
          <p:spPr>
            <a:xfrm>
              <a:off x="1408670" y="1548714"/>
              <a:ext cx="0" cy="18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301578" y="1614616"/>
              <a:ext cx="214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1301578" y="1729946"/>
              <a:ext cx="107092" cy="6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1408670" y="1721709"/>
              <a:ext cx="107092" cy="90615"/>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000901" y="1754657"/>
              <a:ext cx="1021492" cy="246221"/>
            </a:xfrm>
            <a:prstGeom prst="rect">
              <a:avLst/>
            </a:prstGeom>
            <a:noFill/>
          </p:spPr>
          <p:txBody>
            <a:bodyPr wrap="square" rtlCol="0">
              <a:spAutoFit/>
            </a:bodyPr>
            <a:lstStyle/>
            <a:p>
              <a:r>
                <a:rPr lang="en-US" sz="1000" dirty="0"/>
                <a:t>Decision Maker</a:t>
              </a:r>
            </a:p>
          </p:txBody>
        </p:sp>
      </p:grpSp>
      <p:sp>
        <p:nvSpPr>
          <p:cNvPr id="41" name="Oval 40"/>
          <p:cNvSpPr/>
          <p:nvPr/>
        </p:nvSpPr>
        <p:spPr>
          <a:xfrm>
            <a:off x="5809733" y="2843162"/>
            <a:ext cx="1911179" cy="370702"/>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Executive Reporting</a:t>
            </a:r>
          </a:p>
        </p:txBody>
      </p:sp>
      <p:cxnSp>
        <p:nvCxnSpPr>
          <p:cNvPr id="9" name="Straight Connector 8"/>
          <p:cNvCxnSpPr>
            <a:stCxn id="41" idx="6"/>
          </p:cNvCxnSpPr>
          <p:nvPr/>
        </p:nvCxnSpPr>
        <p:spPr>
          <a:xfrm>
            <a:off x="7720912" y="3028513"/>
            <a:ext cx="1171830" cy="122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a:stCxn id="41" idx="0"/>
            <a:endCxn id="18" idx="6"/>
          </p:cNvCxnSpPr>
          <p:nvPr/>
        </p:nvCxnSpPr>
        <p:spPr>
          <a:xfrm flipH="1" flipV="1">
            <a:off x="4448438" y="1812327"/>
            <a:ext cx="2316885" cy="1030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41" idx="2"/>
            <a:endCxn id="34" idx="6"/>
          </p:cNvCxnSpPr>
          <p:nvPr/>
        </p:nvCxnSpPr>
        <p:spPr>
          <a:xfrm flipH="1" flipV="1">
            <a:off x="4530810" y="2843162"/>
            <a:ext cx="1278923" cy="185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1" idx="3"/>
            <a:endCxn id="25" idx="6"/>
          </p:cNvCxnSpPr>
          <p:nvPr/>
        </p:nvCxnSpPr>
        <p:spPr>
          <a:xfrm flipH="1">
            <a:off x="4530809" y="3159576"/>
            <a:ext cx="1558810" cy="845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1" idx="4"/>
            <a:endCxn id="26" idx="6"/>
          </p:cNvCxnSpPr>
          <p:nvPr/>
        </p:nvCxnSpPr>
        <p:spPr>
          <a:xfrm flipH="1">
            <a:off x="4530809" y="3213864"/>
            <a:ext cx="2234514" cy="1877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rot="1478024">
            <a:off x="5171612" y="2069820"/>
            <a:ext cx="596638" cy="246221"/>
          </a:xfrm>
          <a:prstGeom prst="rect">
            <a:avLst/>
          </a:prstGeom>
          <a:noFill/>
        </p:spPr>
        <p:txBody>
          <a:bodyPr wrap="none" rtlCol="0">
            <a:spAutoFit/>
          </a:bodyPr>
          <a:lstStyle/>
          <a:p>
            <a:r>
              <a:rPr lang="en-US" sz="1000" dirty="0"/>
              <a:t>extends</a:t>
            </a:r>
          </a:p>
        </p:txBody>
      </p:sp>
      <p:sp>
        <p:nvSpPr>
          <p:cNvPr id="24" name="TextBox 23"/>
          <p:cNvSpPr txBox="1"/>
          <p:nvPr/>
        </p:nvSpPr>
        <p:spPr>
          <a:xfrm rot="346104">
            <a:off x="7822490" y="2889653"/>
            <a:ext cx="851378" cy="246221"/>
          </a:xfrm>
          <a:prstGeom prst="rect">
            <a:avLst/>
          </a:prstGeom>
          <a:noFill/>
        </p:spPr>
        <p:txBody>
          <a:bodyPr wrap="square" rtlCol="0">
            <a:spAutoFit/>
          </a:bodyPr>
          <a:lstStyle/>
          <a:p>
            <a:r>
              <a:rPr lang="en-US" sz="1000" dirty="0"/>
              <a:t>Intelligence</a:t>
            </a:r>
          </a:p>
        </p:txBody>
      </p:sp>
      <p:sp>
        <p:nvSpPr>
          <p:cNvPr id="27" name="TextBox 26"/>
          <p:cNvSpPr txBox="1"/>
          <p:nvPr/>
        </p:nvSpPr>
        <p:spPr>
          <a:xfrm rot="628546">
            <a:off x="5011895" y="2761241"/>
            <a:ext cx="596638" cy="246221"/>
          </a:xfrm>
          <a:prstGeom prst="rect">
            <a:avLst/>
          </a:prstGeom>
          <a:noFill/>
        </p:spPr>
        <p:txBody>
          <a:bodyPr wrap="none" rtlCol="0">
            <a:spAutoFit/>
          </a:bodyPr>
          <a:lstStyle/>
          <a:p>
            <a:r>
              <a:rPr lang="en-US" sz="1000" dirty="0"/>
              <a:t>extends</a:t>
            </a:r>
          </a:p>
        </p:txBody>
      </p:sp>
      <p:sp>
        <p:nvSpPr>
          <p:cNvPr id="28" name="TextBox 27"/>
          <p:cNvSpPr txBox="1"/>
          <p:nvPr/>
        </p:nvSpPr>
        <p:spPr>
          <a:xfrm rot="19860389">
            <a:off x="5006419" y="3391636"/>
            <a:ext cx="596638" cy="246221"/>
          </a:xfrm>
          <a:prstGeom prst="rect">
            <a:avLst/>
          </a:prstGeom>
          <a:noFill/>
        </p:spPr>
        <p:txBody>
          <a:bodyPr wrap="none" rtlCol="0">
            <a:spAutoFit/>
          </a:bodyPr>
          <a:lstStyle/>
          <a:p>
            <a:r>
              <a:rPr lang="en-US" sz="1000" dirty="0"/>
              <a:t>extends</a:t>
            </a:r>
          </a:p>
        </p:txBody>
      </p:sp>
      <p:sp>
        <p:nvSpPr>
          <p:cNvPr id="29" name="TextBox 28"/>
          <p:cNvSpPr txBox="1"/>
          <p:nvPr/>
        </p:nvSpPr>
        <p:spPr>
          <a:xfrm rot="19204973">
            <a:off x="5260825" y="4014356"/>
            <a:ext cx="596638" cy="246221"/>
          </a:xfrm>
          <a:prstGeom prst="rect">
            <a:avLst/>
          </a:prstGeom>
          <a:noFill/>
        </p:spPr>
        <p:txBody>
          <a:bodyPr wrap="none" rtlCol="0">
            <a:spAutoFit/>
          </a:bodyPr>
          <a:lstStyle/>
          <a:p>
            <a:r>
              <a:rPr lang="en-US" sz="1000" dirty="0"/>
              <a:t>extends</a:t>
            </a:r>
          </a:p>
        </p:txBody>
      </p:sp>
      <p:sp>
        <p:nvSpPr>
          <p:cNvPr id="30" name="TextBox 29"/>
          <p:cNvSpPr txBox="1"/>
          <p:nvPr/>
        </p:nvSpPr>
        <p:spPr>
          <a:xfrm>
            <a:off x="395414" y="170808"/>
            <a:ext cx="6532607" cy="461665"/>
          </a:xfrm>
          <a:prstGeom prst="rect">
            <a:avLst/>
          </a:prstGeom>
          <a:noFill/>
        </p:spPr>
        <p:txBody>
          <a:bodyPr wrap="square" rtlCol="0">
            <a:spAutoFit/>
          </a:bodyPr>
          <a:lstStyle/>
          <a:p>
            <a:r>
              <a:rPr lang="en-US" sz="2400" dirty="0">
                <a:solidFill>
                  <a:srgbClr val="C00000"/>
                </a:solidFill>
              </a:rPr>
              <a:t>Executive Reporting Scenario Use Case Diagram</a:t>
            </a:r>
          </a:p>
        </p:txBody>
      </p:sp>
    </p:spTree>
    <p:extLst>
      <p:ext uri="{BB962C8B-B14F-4D97-AF65-F5344CB8AC3E}">
        <p14:creationId xmlns:p14="http://schemas.microsoft.com/office/powerpoint/2010/main" val="1831140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3275864" y="1642498"/>
            <a:ext cx="1021492" cy="666348"/>
            <a:chOff x="1000901" y="1334530"/>
            <a:chExt cx="1021492" cy="666348"/>
          </a:xfrm>
        </p:grpSpPr>
        <p:sp>
          <p:nvSpPr>
            <p:cNvPr id="35" name="Flowchart: Connector 34"/>
            <p:cNvSpPr/>
            <p:nvPr/>
          </p:nvSpPr>
          <p:spPr>
            <a:xfrm>
              <a:off x="1301578" y="1334530"/>
              <a:ext cx="214184" cy="214184"/>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a:stCxn id="35" idx="4"/>
            </p:cNvCxnSpPr>
            <p:nvPr/>
          </p:nvCxnSpPr>
          <p:spPr>
            <a:xfrm>
              <a:off x="1408670" y="1548714"/>
              <a:ext cx="0" cy="18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301578" y="1614616"/>
              <a:ext cx="214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1301578" y="1729946"/>
              <a:ext cx="107092" cy="6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1408670" y="1721709"/>
              <a:ext cx="107092" cy="90615"/>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000901" y="1754657"/>
              <a:ext cx="1021492" cy="246221"/>
            </a:xfrm>
            <a:prstGeom prst="rect">
              <a:avLst/>
            </a:prstGeom>
            <a:noFill/>
          </p:spPr>
          <p:txBody>
            <a:bodyPr wrap="square" rtlCol="0">
              <a:spAutoFit/>
            </a:bodyPr>
            <a:lstStyle/>
            <a:p>
              <a:r>
                <a:rPr lang="en-US" sz="1000" dirty="0"/>
                <a:t>        User</a:t>
              </a:r>
            </a:p>
          </p:txBody>
        </p:sp>
      </p:grpSp>
      <p:sp>
        <p:nvSpPr>
          <p:cNvPr id="41" name="Oval 40"/>
          <p:cNvSpPr/>
          <p:nvPr/>
        </p:nvSpPr>
        <p:spPr>
          <a:xfrm>
            <a:off x="493532" y="1548935"/>
            <a:ext cx="1911179" cy="370702"/>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Logon</a:t>
            </a:r>
          </a:p>
        </p:txBody>
      </p:sp>
      <p:cxnSp>
        <p:nvCxnSpPr>
          <p:cNvPr id="9" name="Straight Connector 8"/>
          <p:cNvCxnSpPr>
            <a:stCxn id="41" idx="6"/>
          </p:cNvCxnSpPr>
          <p:nvPr/>
        </p:nvCxnSpPr>
        <p:spPr>
          <a:xfrm>
            <a:off x="2404711" y="1734286"/>
            <a:ext cx="1171830" cy="122396"/>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346104">
            <a:off x="2505977" y="1595000"/>
            <a:ext cx="974323" cy="400110"/>
          </a:xfrm>
          <a:prstGeom prst="rect">
            <a:avLst/>
          </a:prstGeom>
          <a:noFill/>
        </p:spPr>
        <p:txBody>
          <a:bodyPr wrap="square" rtlCol="0">
            <a:spAutoFit/>
          </a:bodyPr>
          <a:lstStyle/>
          <a:p>
            <a:r>
              <a:rPr lang="en-US" sz="1000" dirty="0"/>
              <a:t>Validation and</a:t>
            </a:r>
          </a:p>
          <a:p>
            <a:r>
              <a:rPr lang="en-US" sz="1000" dirty="0" err="1"/>
              <a:t>Mgr</a:t>
            </a:r>
            <a:r>
              <a:rPr lang="en-US" sz="1000" dirty="0"/>
              <a:t> or Not</a:t>
            </a:r>
          </a:p>
        </p:txBody>
      </p:sp>
      <p:sp>
        <p:nvSpPr>
          <p:cNvPr id="30" name="TextBox 29"/>
          <p:cNvSpPr txBox="1"/>
          <p:nvPr/>
        </p:nvSpPr>
        <p:spPr>
          <a:xfrm>
            <a:off x="395414" y="170808"/>
            <a:ext cx="6532607" cy="461665"/>
          </a:xfrm>
          <a:prstGeom prst="rect">
            <a:avLst/>
          </a:prstGeom>
          <a:noFill/>
        </p:spPr>
        <p:txBody>
          <a:bodyPr wrap="square" rtlCol="0">
            <a:spAutoFit/>
          </a:bodyPr>
          <a:lstStyle/>
          <a:p>
            <a:r>
              <a:rPr lang="en-US" sz="2400" dirty="0">
                <a:solidFill>
                  <a:srgbClr val="C00000"/>
                </a:solidFill>
              </a:rPr>
              <a:t>User Administration Use Case Diagram</a:t>
            </a:r>
          </a:p>
        </p:txBody>
      </p:sp>
      <p:grpSp>
        <p:nvGrpSpPr>
          <p:cNvPr id="31" name="Group 30">
            <a:extLst>
              <a:ext uri="{FF2B5EF4-FFF2-40B4-BE49-F238E27FC236}">
                <a16:creationId xmlns:a16="http://schemas.microsoft.com/office/drawing/2014/main" id="{C53259F6-EE42-46EE-BEC5-6336E6B0CC99}"/>
              </a:ext>
            </a:extLst>
          </p:cNvPr>
          <p:cNvGrpSpPr/>
          <p:nvPr/>
        </p:nvGrpSpPr>
        <p:grpSpPr>
          <a:xfrm>
            <a:off x="3383352" y="4594369"/>
            <a:ext cx="1021492" cy="666348"/>
            <a:chOff x="1000901" y="1334530"/>
            <a:chExt cx="1021492" cy="666348"/>
          </a:xfrm>
        </p:grpSpPr>
        <p:sp>
          <p:nvSpPr>
            <p:cNvPr id="32" name="Flowchart: Connector 31">
              <a:extLst>
                <a:ext uri="{FF2B5EF4-FFF2-40B4-BE49-F238E27FC236}">
                  <a16:creationId xmlns:a16="http://schemas.microsoft.com/office/drawing/2014/main" id="{76228778-AF1A-457B-AD2D-95AC0372BCCC}"/>
                </a:ext>
              </a:extLst>
            </p:cNvPr>
            <p:cNvSpPr/>
            <p:nvPr/>
          </p:nvSpPr>
          <p:spPr>
            <a:xfrm>
              <a:off x="1301578" y="1334530"/>
              <a:ext cx="214184" cy="214184"/>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DD08B1BD-BCEA-43C2-A9CA-8D6FA67BF2A2}"/>
                </a:ext>
              </a:extLst>
            </p:cNvPr>
            <p:cNvCxnSpPr>
              <a:stCxn id="32" idx="4"/>
            </p:cNvCxnSpPr>
            <p:nvPr/>
          </p:nvCxnSpPr>
          <p:spPr>
            <a:xfrm>
              <a:off x="1408670" y="1548714"/>
              <a:ext cx="0" cy="18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7681028-E55E-4B61-AA14-E26F4D1FADB4}"/>
                </a:ext>
              </a:extLst>
            </p:cNvPr>
            <p:cNvCxnSpPr/>
            <p:nvPr/>
          </p:nvCxnSpPr>
          <p:spPr>
            <a:xfrm>
              <a:off x="1301578" y="1614616"/>
              <a:ext cx="214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513631D-C53D-4CE1-AD6C-BBA2E92F5498}"/>
                </a:ext>
              </a:extLst>
            </p:cNvPr>
            <p:cNvCxnSpPr/>
            <p:nvPr/>
          </p:nvCxnSpPr>
          <p:spPr>
            <a:xfrm flipH="1">
              <a:off x="1301578" y="1729946"/>
              <a:ext cx="107092" cy="6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544CE7F-D4E4-4B4A-A5D7-7F2FB4D5DF96}"/>
                </a:ext>
              </a:extLst>
            </p:cNvPr>
            <p:cNvCxnSpPr/>
            <p:nvPr/>
          </p:nvCxnSpPr>
          <p:spPr>
            <a:xfrm flipH="1" flipV="1">
              <a:off x="1408670" y="1721709"/>
              <a:ext cx="107092" cy="90615"/>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12C887F-CAB9-47E4-A6FD-2168635EC08A}"/>
                </a:ext>
              </a:extLst>
            </p:cNvPr>
            <p:cNvSpPr txBox="1"/>
            <p:nvPr/>
          </p:nvSpPr>
          <p:spPr>
            <a:xfrm>
              <a:off x="1000901" y="1754657"/>
              <a:ext cx="1021492" cy="246221"/>
            </a:xfrm>
            <a:prstGeom prst="rect">
              <a:avLst/>
            </a:prstGeom>
            <a:noFill/>
          </p:spPr>
          <p:txBody>
            <a:bodyPr wrap="square" rtlCol="0">
              <a:spAutoFit/>
            </a:bodyPr>
            <a:lstStyle/>
            <a:p>
              <a:r>
                <a:rPr lang="en-US" sz="1000" dirty="0"/>
                <a:t>       User</a:t>
              </a:r>
            </a:p>
          </p:txBody>
        </p:sp>
      </p:grpSp>
      <p:sp>
        <p:nvSpPr>
          <p:cNvPr id="47" name="Oval 46">
            <a:extLst>
              <a:ext uri="{FF2B5EF4-FFF2-40B4-BE49-F238E27FC236}">
                <a16:creationId xmlns:a16="http://schemas.microsoft.com/office/drawing/2014/main" id="{FED50920-3788-4A27-B9F6-522A63303542}"/>
              </a:ext>
            </a:extLst>
          </p:cNvPr>
          <p:cNvSpPr/>
          <p:nvPr/>
        </p:nvSpPr>
        <p:spPr>
          <a:xfrm>
            <a:off x="601020" y="4500806"/>
            <a:ext cx="1911179" cy="370702"/>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isPrinciple</a:t>
            </a:r>
            <a:endParaRPr lang="en-US" sz="1000" dirty="0">
              <a:solidFill>
                <a:schemeClr val="tx1"/>
              </a:solidFill>
            </a:endParaRPr>
          </a:p>
        </p:txBody>
      </p:sp>
      <p:cxnSp>
        <p:nvCxnSpPr>
          <p:cNvPr id="48" name="Straight Connector 47">
            <a:extLst>
              <a:ext uri="{FF2B5EF4-FFF2-40B4-BE49-F238E27FC236}">
                <a16:creationId xmlns:a16="http://schemas.microsoft.com/office/drawing/2014/main" id="{FE608AFF-DF39-462D-AA43-D0221DBC2664}"/>
              </a:ext>
            </a:extLst>
          </p:cNvPr>
          <p:cNvCxnSpPr>
            <a:stCxn id="47" idx="6"/>
          </p:cNvCxnSpPr>
          <p:nvPr/>
        </p:nvCxnSpPr>
        <p:spPr>
          <a:xfrm>
            <a:off x="2512199" y="4686157"/>
            <a:ext cx="1171830" cy="122396"/>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8D63FA0-E42B-4DE0-83C6-C696FB5E845A}"/>
              </a:ext>
            </a:extLst>
          </p:cNvPr>
          <p:cNvSpPr txBox="1"/>
          <p:nvPr/>
        </p:nvSpPr>
        <p:spPr>
          <a:xfrm rot="346104">
            <a:off x="2613695" y="4542303"/>
            <a:ext cx="883425" cy="400110"/>
          </a:xfrm>
          <a:prstGeom prst="rect">
            <a:avLst/>
          </a:prstGeom>
          <a:noFill/>
        </p:spPr>
        <p:txBody>
          <a:bodyPr wrap="square" rtlCol="0">
            <a:spAutoFit/>
          </a:bodyPr>
          <a:lstStyle/>
          <a:p>
            <a:r>
              <a:rPr lang="en-US" sz="1000" dirty="0"/>
              <a:t>Principle for case or not</a:t>
            </a:r>
          </a:p>
        </p:txBody>
      </p:sp>
      <p:grpSp>
        <p:nvGrpSpPr>
          <p:cNvPr id="50" name="Group 49">
            <a:extLst>
              <a:ext uri="{FF2B5EF4-FFF2-40B4-BE49-F238E27FC236}">
                <a16:creationId xmlns:a16="http://schemas.microsoft.com/office/drawing/2014/main" id="{445A0F45-7F7A-4D9D-B718-101D4DF4EBCF}"/>
              </a:ext>
            </a:extLst>
          </p:cNvPr>
          <p:cNvGrpSpPr/>
          <p:nvPr/>
        </p:nvGrpSpPr>
        <p:grpSpPr>
          <a:xfrm>
            <a:off x="2492324" y="2610249"/>
            <a:ext cx="1021492" cy="820237"/>
            <a:chOff x="1000901" y="1334530"/>
            <a:chExt cx="1021492" cy="820237"/>
          </a:xfrm>
        </p:grpSpPr>
        <p:sp>
          <p:nvSpPr>
            <p:cNvPr id="51" name="Flowchart: Connector 50">
              <a:extLst>
                <a:ext uri="{FF2B5EF4-FFF2-40B4-BE49-F238E27FC236}">
                  <a16:creationId xmlns:a16="http://schemas.microsoft.com/office/drawing/2014/main" id="{358C6C4D-7F79-4697-8C15-651F2BD7B4E6}"/>
                </a:ext>
              </a:extLst>
            </p:cNvPr>
            <p:cNvSpPr/>
            <p:nvPr/>
          </p:nvSpPr>
          <p:spPr>
            <a:xfrm>
              <a:off x="1301578" y="1334530"/>
              <a:ext cx="214184" cy="214184"/>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4243EADD-6DAC-4E27-BE27-274388143BB5}"/>
                </a:ext>
              </a:extLst>
            </p:cNvPr>
            <p:cNvCxnSpPr>
              <a:stCxn id="51" idx="4"/>
            </p:cNvCxnSpPr>
            <p:nvPr/>
          </p:nvCxnSpPr>
          <p:spPr>
            <a:xfrm>
              <a:off x="1408670" y="1548714"/>
              <a:ext cx="0" cy="18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A35FC3B-825F-4E4C-8F4F-9C3BBD56597D}"/>
                </a:ext>
              </a:extLst>
            </p:cNvPr>
            <p:cNvCxnSpPr/>
            <p:nvPr/>
          </p:nvCxnSpPr>
          <p:spPr>
            <a:xfrm>
              <a:off x="1301578" y="1614616"/>
              <a:ext cx="214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BB50B8-9AAF-4D27-AAC5-EBE999AB5CBD}"/>
                </a:ext>
              </a:extLst>
            </p:cNvPr>
            <p:cNvCxnSpPr/>
            <p:nvPr/>
          </p:nvCxnSpPr>
          <p:spPr>
            <a:xfrm flipH="1">
              <a:off x="1301578" y="1729946"/>
              <a:ext cx="107092" cy="6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36DAEDE-8045-4A84-8B53-8F7D88AA3FB5}"/>
                </a:ext>
              </a:extLst>
            </p:cNvPr>
            <p:cNvCxnSpPr/>
            <p:nvPr/>
          </p:nvCxnSpPr>
          <p:spPr>
            <a:xfrm flipH="1" flipV="1">
              <a:off x="1408670" y="1721709"/>
              <a:ext cx="107092" cy="90615"/>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9B4D9FB-F2ED-4F8B-B412-0DB8A04C6E2D}"/>
                </a:ext>
              </a:extLst>
            </p:cNvPr>
            <p:cNvSpPr txBox="1"/>
            <p:nvPr/>
          </p:nvSpPr>
          <p:spPr>
            <a:xfrm>
              <a:off x="1000901" y="1754657"/>
              <a:ext cx="1021492" cy="400110"/>
            </a:xfrm>
            <a:prstGeom prst="rect">
              <a:avLst/>
            </a:prstGeom>
            <a:noFill/>
          </p:spPr>
          <p:txBody>
            <a:bodyPr wrap="square" rtlCol="0">
              <a:spAutoFit/>
            </a:bodyPr>
            <a:lstStyle/>
            <a:p>
              <a:r>
                <a:rPr lang="en-US" sz="1000" dirty="0"/>
                <a:t>Web Main</a:t>
              </a:r>
            </a:p>
            <a:p>
              <a:r>
                <a:rPr lang="en-US" sz="1000" dirty="0"/>
                <a:t> Menu Page</a:t>
              </a:r>
            </a:p>
          </p:txBody>
        </p:sp>
      </p:grpSp>
      <p:cxnSp>
        <p:nvCxnSpPr>
          <p:cNvPr id="57" name="Straight Connector 56">
            <a:extLst>
              <a:ext uri="{FF2B5EF4-FFF2-40B4-BE49-F238E27FC236}">
                <a16:creationId xmlns:a16="http://schemas.microsoft.com/office/drawing/2014/main" id="{98326389-6465-41DD-9268-CB9A82F708B5}"/>
              </a:ext>
            </a:extLst>
          </p:cNvPr>
          <p:cNvCxnSpPr>
            <a:cxnSpLocks/>
          </p:cNvCxnSpPr>
          <p:nvPr/>
        </p:nvCxnSpPr>
        <p:spPr>
          <a:xfrm>
            <a:off x="1589643" y="1944348"/>
            <a:ext cx="1203358" cy="880085"/>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EC6A4FA-204C-404F-AA88-3DD92F016833}"/>
              </a:ext>
            </a:extLst>
          </p:cNvPr>
          <p:cNvSpPr txBox="1"/>
          <p:nvPr/>
        </p:nvSpPr>
        <p:spPr>
          <a:xfrm rot="2196980">
            <a:off x="1891565" y="2303349"/>
            <a:ext cx="851378" cy="400110"/>
          </a:xfrm>
          <a:prstGeom prst="rect">
            <a:avLst/>
          </a:prstGeom>
          <a:noFill/>
        </p:spPr>
        <p:txBody>
          <a:bodyPr wrap="square" rtlCol="0">
            <a:spAutoFit/>
          </a:bodyPr>
          <a:lstStyle/>
          <a:p>
            <a:r>
              <a:rPr lang="en-US" sz="1000" dirty="0"/>
              <a:t>Unfiltered Case List</a:t>
            </a:r>
          </a:p>
        </p:txBody>
      </p:sp>
      <p:grpSp>
        <p:nvGrpSpPr>
          <p:cNvPr id="59" name="Group 58">
            <a:extLst>
              <a:ext uri="{FF2B5EF4-FFF2-40B4-BE49-F238E27FC236}">
                <a16:creationId xmlns:a16="http://schemas.microsoft.com/office/drawing/2014/main" id="{A4C30571-6EF2-47FA-A1F9-3146562B3CEA}"/>
              </a:ext>
            </a:extLst>
          </p:cNvPr>
          <p:cNvGrpSpPr/>
          <p:nvPr/>
        </p:nvGrpSpPr>
        <p:grpSpPr>
          <a:xfrm>
            <a:off x="8217128" y="1770643"/>
            <a:ext cx="1021492" cy="666348"/>
            <a:chOff x="1000901" y="1334530"/>
            <a:chExt cx="1021492" cy="666348"/>
          </a:xfrm>
        </p:grpSpPr>
        <p:sp>
          <p:nvSpPr>
            <p:cNvPr id="60" name="Flowchart: Connector 59">
              <a:extLst>
                <a:ext uri="{FF2B5EF4-FFF2-40B4-BE49-F238E27FC236}">
                  <a16:creationId xmlns:a16="http://schemas.microsoft.com/office/drawing/2014/main" id="{5DADACCD-2F43-4DE6-9502-6C2D5E401F1B}"/>
                </a:ext>
              </a:extLst>
            </p:cNvPr>
            <p:cNvSpPr/>
            <p:nvPr/>
          </p:nvSpPr>
          <p:spPr>
            <a:xfrm>
              <a:off x="1301578" y="1334530"/>
              <a:ext cx="214184" cy="214184"/>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01B253EF-D470-43EB-93D5-858A419A7A37}"/>
                </a:ext>
              </a:extLst>
            </p:cNvPr>
            <p:cNvCxnSpPr>
              <a:stCxn id="60" idx="4"/>
            </p:cNvCxnSpPr>
            <p:nvPr/>
          </p:nvCxnSpPr>
          <p:spPr>
            <a:xfrm>
              <a:off x="1408670" y="1548714"/>
              <a:ext cx="0" cy="18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54B5F-420F-4027-9020-B52796A5CBE6}"/>
                </a:ext>
              </a:extLst>
            </p:cNvPr>
            <p:cNvCxnSpPr/>
            <p:nvPr/>
          </p:nvCxnSpPr>
          <p:spPr>
            <a:xfrm>
              <a:off x="1301578" y="1614616"/>
              <a:ext cx="214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137A77D-7B27-4C04-A4FD-342B9B9E56D1}"/>
                </a:ext>
              </a:extLst>
            </p:cNvPr>
            <p:cNvCxnSpPr/>
            <p:nvPr/>
          </p:nvCxnSpPr>
          <p:spPr>
            <a:xfrm flipH="1">
              <a:off x="1301578" y="1729946"/>
              <a:ext cx="107092" cy="6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5032440-87A0-45C6-ACCD-5AA175F82C95}"/>
                </a:ext>
              </a:extLst>
            </p:cNvPr>
            <p:cNvCxnSpPr/>
            <p:nvPr/>
          </p:nvCxnSpPr>
          <p:spPr>
            <a:xfrm flipH="1" flipV="1">
              <a:off x="1408670" y="1721709"/>
              <a:ext cx="107092" cy="90615"/>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C1729CE-73F4-4355-AB57-F78BFF969895}"/>
                </a:ext>
              </a:extLst>
            </p:cNvPr>
            <p:cNvSpPr txBox="1"/>
            <p:nvPr/>
          </p:nvSpPr>
          <p:spPr>
            <a:xfrm>
              <a:off x="1000901" y="1754657"/>
              <a:ext cx="1021492" cy="246221"/>
            </a:xfrm>
            <a:prstGeom prst="rect">
              <a:avLst/>
            </a:prstGeom>
            <a:noFill/>
          </p:spPr>
          <p:txBody>
            <a:bodyPr wrap="square" rtlCol="0">
              <a:spAutoFit/>
            </a:bodyPr>
            <a:lstStyle/>
            <a:p>
              <a:r>
                <a:rPr lang="en-US" sz="1000" dirty="0"/>
                <a:t>       Manager</a:t>
              </a:r>
            </a:p>
          </p:txBody>
        </p:sp>
      </p:grpSp>
      <p:sp>
        <p:nvSpPr>
          <p:cNvPr id="66" name="Oval 65">
            <a:extLst>
              <a:ext uri="{FF2B5EF4-FFF2-40B4-BE49-F238E27FC236}">
                <a16:creationId xmlns:a16="http://schemas.microsoft.com/office/drawing/2014/main" id="{64C3E2E0-A912-4AFF-9CC3-9256FF8E7E97}"/>
              </a:ext>
            </a:extLst>
          </p:cNvPr>
          <p:cNvSpPr/>
          <p:nvPr/>
        </p:nvSpPr>
        <p:spPr>
          <a:xfrm>
            <a:off x="5434796" y="1677080"/>
            <a:ext cx="1911179" cy="370702"/>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cAssign</a:t>
            </a:r>
            <a:endParaRPr lang="en-US" sz="1000" dirty="0">
              <a:solidFill>
                <a:schemeClr val="tx1"/>
              </a:solidFill>
            </a:endParaRPr>
          </a:p>
        </p:txBody>
      </p:sp>
      <p:cxnSp>
        <p:nvCxnSpPr>
          <p:cNvPr id="67" name="Straight Connector 66">
            <a:extLst>
              <a:ext uri="{FF2B5EF4-FFF2-40B4-BE49-F238E27FC236}">
                <a16:creationId xmlns:a16="http://schemas.microsoft.com/office/drawing/2014/main" id="{9CB0F9B4-6669-484F-909E-88961E1E549A}"/>
              </a:ext>
            </a:extLst>
          </p:cNvPr>
          <p:cNvCxnSpPr>
            <a:stCxn id="66" idx="6"/>
          </p:cNvCxnSpPr>
          <p:nvPr/>
        </p:nvCxnSpPr>
        <p:spPr>
          <a:xfrm>
            <a:off x="7345975" y="1862431"/>
            <a:ext cx="1171830" cy="122396"/>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EB1F507C-FBB7-485C-9562-62D446BDC510}"/>
              </a:ext>
            </a:extLst>
          </p:cNvPr>
          <p:cNvSpPr txBox="1"/>
          <p:nvPr/>
        </p:nvSpPr>
        <p:spPr>
          <a:xfrm rot="346104">
            <a:off x="7342760" y="1713380"/>
            <a:ext cx="989956" cy="400110"/>
          </a:xfrm>
          <a:prstGeom prst="rect">
            <a:avLst/>
          </a:prstGeom>
          <a:noFill/>
        </p:spPr>
        <p:txBody>
          <a:bodyPr wrap="square" rtlCol="0">
            <a:spAutoFit/>
          </a:bodyPr>
          <a:lstStyle/>
          <a:p>
            <a:r>
              <a:rPr lang="en-US" sz="1000" dirty="0"/>
              <a:t>Assign principle to a case</a:t>
            </a:r>
          </a:p>
        </p:txBody>
      </p:sp>
      <p:grpSp>
        <p:nvGrpSpPr>
          <p:cNvPr id="69" name="Group 68">
            <a:extLst>
              <a:ext uri="{FF2B5EF4-FFF2-40B4-BE49-F238E27FC236}">
                <a16:creationId xmlns:a16="http://schemas.microsoft.com/office/drawing/2014/main" id="{FEF79E2F-FA08-4B4D-B8B9-3627D6487EB3}"/>
              </a:ext>
            </a:extLst>
          </p:cNvPr>
          <p:cNvGrpSpPr/>
          <p:nvPr/>
        </p:nvGrpSpPr>
        <p:grpSpPr>
          <a:xfrm>
            <a:off x="8217128" y="3851341"/>
            <a:ext cx="1021492" cy="666348"/>
            <a:chOff x="1000901" y="1334530"/>
            <a:chExt cx="1021492" cy="666348"/>
          </a:xfrm>
        </p:grpSpPr>
        <p:sp>
          <p:nvSpPr>
            <p:cNvPr id="70" name="Flowchart: Connector 69">
              <a:extLst>
                <a:ext uri="{FF2B5EF4-FFF2-40B4-BE49-F238E27FC236}">
                  <a16:creationId xmlns:a16="http://schemas.microsoft.com/office/drawing/2014/main" id="{A6B8F4C9-FD78-4546-9E0A-651A020FE504}"/>
                </a:ext>
              </a:extLst>
            </p:cNvPr>
            <p:cNvSpPr/>
            <p:nvPr/>
          </p:nvSpPr>
          <p:spPr>
            <a:xfrm>
              <a:off x="1301578" y="1334530"/>
              <a:ext cx="214184" cy="214184"/>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a:extLst>
                <a:ext uri="{FF2B5EF4-FFF2-40B4-BE49-F238E27FC236}">
                  <a16:creationId xmlns:a16="http://schemas.microsoft.com/office/drawing/2014/main" id="{5417E72F-5ED6-471A-827E-5DEA8FFDE2AA}"/>
                </a:ext>
              </a:extLst>
            </p:cNvPr>
            <p:cNvCxnSpPr>
              <a:stCxn id="70" idx="4"/>
            </p:cNvCxnSpPr>
            <p:nvPr/>
          </p:nvCxnSpPr>
          <p:spPr>
            <a:xfrm>
              <a:off x="1408670" y="1548714"/>
              <a:ext cx="0" cy="18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82F1521-876A-441E-BE0D-42089150C4FB}"/>
                </a:ext>
              </a:extLst>
            </p:cNvPr>
            <p:cNvCxnSpPr/>
            <p:nvPr/>
          </p:nvCxnSpPr>
          <p:spPr>
            <a:xfrm>
              <a:off x="1301578" y="1614616"/>
              <a:ext cx="214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5767ADF-8A2E-4054-8D87-3CF9A738B629}"/>
                </a:ext>
              </a:extLst>
            </p:cNvPr>
            <p:cNvCxnSpPr/>
            <p:nvPr/>
          </p:nvCxnSpPr>
          <p:spPr>
            <a:xfrm flipH="1">
              <a:off x="1301578" y="1729946"/>
              <a:ext cx="107092" cy="6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FE5BD1D-EA65-4EAF-83B8-F945B2B466DF}"/>
                </a:ext>
              </a:extLst>
            </p:cNvPr>
            <p:cNvCxnSpPr/>
            <p:nvPr/>
          </p:nvCxnSpPr>
          <p:spPr>
            <a:xfrm flipH="1" flipV="1">
              <a:off x="1408670" y="1721709"/>
              <a:ext cx="107092" cy="90615"/>
            </a:xfrm>
            <a:prstGeom prst="line">
              <a:avLst/>
            </a:prstGeom>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1E4809B5-0AEF-4EAE-9E06-DF74FAC69E1E}"/>
                </a:ext>
              </a:extLst>
            </p:cNvPr>
            <p:cNvSpPr txBox="1"/>
            <p:nvPr/>
          </p:nvSpPr>
          <p:spPr>
            <a:xfrm>
              <a:off x="1000901" y="1754657"/>
              <a:ext cx="1021492" cy="246221"/>
            </a:xfrm>
            <a:prstGeom prst="rect">
              <a:avLst/>
            </a:prstGeom>
            <a:noFill/>
          </p:spPr>
          <p:txBody>
            <a:bodyPr wrap="square" rtlCol="0">
              <a:spAutoFit/>
            </a:bodyPr>
            <a:lstStyle/>
            <a:p>
              <a:r>
                <a:rPr lang="en-US" sz="1000" dirty="0"/>
                <a:t>       Manager</a:t>
              </a:r>
            </a:p>
          </p:txBody>
        </p:sp>
      </p:grpSp>
      <p:sp>
        <p:nvSpPr>
          <p:cNvPr id="76" name="Oval 75">
            <a:extLst>
              <a:ext uri="{FF2B5EF4-FFF2-40B4-BE49-F238E27FC236}">
                <a16:creationId xmlns:a16="http://schemas.microsoft.com/office/drawing/2014/main" id="{A4A5BF07-4895-4438-8319-F531005435A1}"/>
              </a:ext>
            </a:extLst>
          </p:cNvPr>
          <p:cNvSpPr/>
          <p:nvPr/>
        </p:nvSpPr>
        <p:spPr>
          <a:xfrm>
            <a:off x="5434796" y="3757778"/>
            <a:ext cx="1911179" cy="370702"/>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Insert Users</a:t>
            </a:r>
          </a:p>
        </p:txBody>
      </p:sp>
      <p:cxnSp>
        <p:nvCxnSpPr>
          <p:cNvPr id="77" name="Straight Connector 76">
            <a:extLst>
              <a:ext uri="{FF2B5EF4-FFF2-40B4-BE49-F238E27FC236}">
                <a16:creationId xmlns:a16="http://schemas.microsoft.com/office/drawing/2014/main" id="{6F28C628-F783-43EB-BF64-40AF55690A6B}"/>
              </a:ext>
            </a:extLst>
          </p:cNvPr>
          <p:cNvCxnSpPr>
            <a:stCxn id="76" idx="6"/>
          </p:cNvCxnSpPr>
          <p:nvPr/>
        </p:nvCxnSpPr>
        <p:spPr>
          <a:xfrm>
            <a:off x="7345975" y="3943129"/>
            <a:ext cx="1171830" cy="122396"/>
          </a:xfrm>
          <a:prstGeom prst="line">
            <a:avLst/>
          </a:prstGeom>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86936B4-8BAE-4C95-844A-0A86D258AC18}"/>
              </a:ext>
            </a:extLst>
          </p:cNvPr>
          <p:cNvSpPr txBox="1"/>
          <p:nvPr/>
        </p:nvSpPr>
        <p:spPr>
          <a:xfrm rot="346104">
            <a:off x="7342551" y="3798212"/>
            <a:ext cx="1072227" cy="400110"/>
          </a:xfrm>
          <a:prstGeom prst="rect">
            <a:avLst/>
          </a:prstGeom>
          <a:noFill/>
        </p:spPr>
        <p:txBody>
          <a:bodyPr wrap="square" rtlCol="0">
            <a:spAutoFit/>
          </a:bodyPr>
          <a:lstStyle/>
          <a:p>
            <a:r>
              <a:rPr lang="en-US" sz="1000" dirty="0"/>
              <a:t>New Users added to system</a:t>
            </a:r>
          </a:p>
        </p:txBody>
      </p:sp>
    </p:spTree>
    <p:extLst>
      <p:ext uri="{BB962C8B-B14F-4D97-AF65-F5344CB8AC3E}">
        <p14:creationId xmlns:p14="http://schemas.microsoft.com/office/powerpoint/2010/main" val="465766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val 40"/>
          <p:cNvSpPr/>
          <p:nvPr/>
        </p:nvSpPr>
        <p:spPr>
          <a:xfrm>
            <a:off x="493532" y="1548935"/>
            <a:ext cx="1911179" cy="370702"/>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Action</a:t>
            </a:r>
          </a:p>
        </p:txBody>
      </p:sp>
      <p:sp>
        <p:nvSpPr>
          <p:cNvPr id="30" name="TextBox 29"/>
          <p:cNvSpPr txBox="1"/>
          <p:nvPr/>
        </p:nvSpPr>
        <p:spPr>
          <a:xfrm>
            <a:off x="395414" y="170808"/>
            <a:ext cx="6532607" cy="461665"/>
          </a:xfrm>
          <a:prstGeom prst="rect">
            <a:avLst/>
          </a:prstGeom>
          <a:noFill/>
        </p:spPr>
        <p:txBody>
          <a:bodyPr wrap="square" rtlCol="0">
            <a:spAutoFit/>
          </a:bodyPr>
          <a:lstStyle/>
          <a:p>
            <a:r>
              <a:rPr lang="en-US" sz="2400" dirty="0">
                <a:solidFill>
                  <a:srgbClr val="C00000"/>
                </a:solidFill>
              </a:rPr>
              <a:t>Case Management Use Case Diagram</a:t>
            </a:r>
          </a:p>
        </p:txBody>
      </p:sp>
      <p:grpSp>
        <p:nvGrpSpPr>
          <p:cNvPr id="31" name="Group 30">
            <a:extLst>
              <a:ext uri="{FF2B5EF4-FFF2-40B4-BE49-F238E27FC236}">
                <a16:creationId xmlns:a16="http://schemas.microsoft.com/office/drawing/2014/main" id="{C53259F6-EE42-46EE-BEC5-6336E6B0CC99}"/>
              </a:ext>
            </a:extLst>
          </p:cNvPr>
          <p:cNvGrpSpPr/>
          <p:nvPr/>
        </p:nvGrpSpPr>
        <p:grpSpPr>
          <a:xfrm>
            <a:off x="3177746" y="3859169"/>
            <a:ext cx="1021492" cy="666348"/>
            <a:chOff x="1000901" y="1334530"/>
            <a:chExt cx="1021492" cy="666348"/>
          </a:xfrm>
        </p:grpSpPr>
        <p:sp>
          <p:nvSpPr>
            <p:cNvPr id="32" name="Flowchart: Connector 31">
              <a:extLst>
                <a:ext uri="{FF2B5EF4-FFF2-40B4-BE49-F238E27FC236}">
                  <a16:creationId xmlns:a16="http://schemas.microsoft.com/office/drawing/2014/main" id="{76228778-AF1A-457B-AD2D-95AC0372BCCC}"/>
                </a:ext>
              </a:extLst>
            </p:cNvPr>
            <p:cNvSpPr/>
            <p:nvPr/>
          </p:nvSpPr>
          <p:spPr>
            <a:xfrm>
              <a:off x="1301578" y="1334530"/>
              <a:ext cx="214184" cy="214184"/>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DD08B1BD-BCEA-43C2-A9CA-8D6FA67BF2A2}"/>
                </a:ext>
              </a:extLst>
            </p:cNvPr>
            <p:cNvCxnSpPr>
              <a:stCxn id="32" idx="4"/>
            </p:cNvCxnSpPr>
            <p:nvPr/>
          </p:nvCxnSpPr>
          <p:spPr>
            <a:xfrm>
              <a:off x="1408670" y="1548714"/>
              <a:ext cx="0" cy="18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7681028-E55E-4B61-AA14-E26F4D1FADB4}"/>
                </a:ext>
              </a:extLst>
            </p:cNvPr>
            <p:cNvCxnSpPr/>
            <p:nvPr/>
          </p:nvCxnSpPr>
          <p:spPr>
            <a:xfrm>
              <a:off x="1301578" y="1614616"/>
              <a:ext cx="214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513631D-C53D-4CE1-AD6C-BBA2E92F5498}"/>
                </a:ext>
              </a:extLst>
            </p:cNvPr>
            <p:cNvCxnSpPr/>
            <p:nvPr/>
          </p:nvCxnSpPr>
          <p:spPr>
            <a:xfrm flipH="1">
              <a:off x="1301578" y="1729946"/>
              <a:ext cx="107092" cy="6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544CE7F-D4E4-4B4A-A5D7-7F2FB4D5DF96}"/>
                </a:ext>
              </a:extLst>
            </p:cNvPr>
            <p:cNvCxnSpPr/>
            <p:nvPr/>
          </p:nvCxnSpPr>
          <p:spPr>
            <a:xfrm flipH="1" flipV="1">
              <a:off x="1408670" y="1721709"/>
              <a:ext cx="107092" cy="90615"/>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12C887F-CAB9-47E4-A6FD-2168635EC08A}"/>
                </a:ext>
              </a:extLst>
            </p:cNvPr>
            <p:cNvSpPr txBox="1"/>
            <p:nvPr/>
          </p:nvSpPr>
          <p:spPr>
            <a:xfrm>
              <a:off x="1000901" y="1754657"/>
              <a:ext cx="1021492" cy="246221"/>
            </a:xfrm>
            <a:prstGeom prst="rect">
              <a:avLst/>
            </a:prstGeom>
            <a:noFill/>
          </p:spPr>
          <p:txBody>
            <a:bodyPr wrap="square" rtlCol="0">
              <a:spAutoFit/>
            </a:bodyPr>
            <a:lstStyle/>
            <a:p>
              <a:r>
                <a:rPr lang="en-US" sz="1000" dirty="0"/>
                <a:t>     Principle</a:t>
              </a:r>
            </a:p>
          </p:txBody>
        </p:sp>
      </p:grpSp>
      <p:sp>
        <p:nvSpPr>
          <p:cNvPr id="47" name="Oval 46">
            <a:extLst>
              <a:ext uri="{FF2B5EF4-FFF2-40B4-BE49-F238E27FC236}">
                <a16:creationId xmlns:a16="http://schemas.microsoft.com/office/drawing/2014/main" id="{FED50920-3788-4A27-B9F6-522A63303542}"/>
              </a:ext>
            </a:extLst>
          </p:cNvPr>
          <p:cNvSpPr/>
          <p:nvPr/>
        </p:nvSpPr>
        <p:spPr>
          <a:xfrm>
            <a:off x="395414" y="3765606"/>
            <a:ext cx="1911179" cy="370702"/>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Add Evidence</a:t>
            </a:r>
          </a:p>
        </p:txBody>
      </p:sp>
      <p:cxnSp>
        <p:nvCxnSpPr>
          <p:cNvPr id="48" name="Straight Connector 47">
            <a:extLst>
              <a:ext uri="{FF2B5EF4-FFF2-40B4-BE49-F238E27FC236}">
                <a16:creationId xmlns:a16="http://schemas.microsoft.com/office/drawing/2014/main" id="{FE608AFF-DF39-462D-AA43-D0221DBC2664}"/>
              </a:ext>
            </a:extLst>
          </p:cNvPr>
          <p:cNvCxnSpPr>
            <a:stCxn id="47" idx="6"/>
          </p:cNvCxnSpPr>
          <p:nvPr/>
        </p:nvCxnSpPr>
        <p:spPr>
          <a:xfrm>
            <a:off x="2306593" y="3950957"/>
            <a:ext cx="1171830" cy="122396"/>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8D63FA0-E42B-4DE0-83C6-C696FB5E845A}"/>
              </a:ext>
            </a:extLst>
          </p:cNvPr>
          <p:cNvSpPr txBox="1"/>
          <p:nvPr/>
        </p:nvSpPr>
        <p:spPr>
          <a:xfrm rot="346104">
            <a:off x="2408089" y="3807103"/>
            <a:ext cx="883425" cy="400110"/>
          </a:xfrm>
          <a:prstGeom prst="rect">
            <a:avLst/>
          </a:prstGeom>
          <a:noFill/>
        </p:spPr>
        <p:txBody>
          <a:bodyPr wrap="square" rtlCol="0">
            <a:spAutoFit/>
          </a:bodyPr>
          <a:lstStyle/>
          <a:p>
            <a:r>
              <a:rPr lang="en-US" sz="1000" dirty="0"/>
              <a:t>Create evidence</a:t>
            </a:r>
          </a:p>
        </p:txBody>
      </p:sp>
      <p:grpSp>
        <p:nvGrpSpPr>
          <p:cNvPr id="50" name="Group 49">
            <a:extLst>
              <a:ext uri="{FF2B5EF4-FFF2-40B4-BE49-F238E27FC236}">
                <a16:creationId xmlns:a16="http://schemas.microsoft.com/office/drawing/2014/main" id="{445A0F45-7F7A-4D9D-B718-101D4DF4EBCF}"/>
              </a:ext>
            </a:extLst>
          </p:cNvPr>
          <p:cNvGrpSpPr/>
          <p:nvPr/>
        </p:nvGrpSpPr>
        <p:grpSpPr>
          <a:xfrm>
            <a:off x="2492324" y="2610249"/>
            <a:ext cx="1021492" cy="820237"/>
            <a:chOff x="1000901" y="1334530"/>
            <a:chExt cx="1021492" cy="820237"/>
          </a:xfrm>
        </p:grpSpPr>
        <p:sp>
          <p:nvSpPr>
            <p:cNvPr id="51" name="Flowchart: Connector 50">
              <a:extLst>
                <a:ext uri="{FF2B5EF4-FFF2-40B4-BE49-F238E27FC236}">
                  <a16:creationId xmlns:a16="http://schemas.microsoft.com/office/drawing/2014/main" id="{358C6C4D-7F79-4697-8C15-651F2BD7B4E6}"/>
                </a:ext>
              </a:extLst>
            </p:cNvPr>
            <p:cNvSpPr/>
            <p:nvPr/>
          </p:nvSpPr>
          <p:spPr>
            <a:xfrm>
              <a:off x="1301578" y="1334530"/>
              <a:ext cx="214184" cy="214184"/>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4243EADD-6DAC-4E27-BE27-274388143BB5}"/>
                </a:ext>
              </a:extLst>
            </p:cNvPr>
            <p:cNvCxnSpPr>
              <a:stCxn id="51" idx="4"/>
            </p:cNvCxnSpPr>
            <p:nvPr/>
          </p:nvCxnSpPr>
          <p:spPr>
            <a:xfrm>
              <a:off x="1408670" y="1548714"/>
              <a:ext cx="0" cy="18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A35FC3B-825F-4E4C-8F4F-9C3BBD56597D}"/>
                </a:ext>
              </a:extLst>
            </p:cNvPr>
            <p:cNvCxnSpPr/>
            <p:nvPr/>
          </p:nvCxnSpPr>
          <p:spPr>
            <a:xfrm>
              <a:off x="1301578" y="1614616"/>
              <a:ext cx="214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4BB50B8-9AAF-4D27-AAC5-EBE999AB5CBD}"/>
                </a:ext>
              </a:extLst>
            </p:cNvPr>
            <p:cNvCxnSpPr/>
            <p:nvPr/>
          </p:nvCxnSpPr>
          <p:spPr>
            <a:xfrm flipH="1">
              <a:off x="1301578" y="1729946"/>
              <a:ext cx="107092" cy="6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36DAEDE-8045-4A84-8B53-8F7D88AA3FB5}"/>
                </a:ext>
              </a:extLst>
            </p:cNvPr>
            <p:cNvCxnSpPr/>
            <p:nvPr/>
          </p:nvCxnSpPr>
          <p:spPr>
            <a:xfrm flipH="1" flipV="1">
              <a:off x="1408670" y="1721709"/>
              <a:ext cx="107092" cy="90615"/>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D9B4D9FB-F2ED-4F8B-B412-0DB8A04C6E2D}"/>
                </a:ext>
              </a:extLst>
            </p:cNvPr>
            <p:cNvSpPr txBox="1"/>
            <p:nvPr/>
          </p:nvSpPr>
          <p:spPr>
            <a:xfrm>
              <a:off x="1000901" y="1754657"/>
              <a:ext cx="1021492" cy="400110"/>
            </a:xfrm>
            <a:prstGeom prst="rect">
              <a:avLst/>
            </a:prstGeom>
            <a:noFill/>
          </p:spPr>
          <p:txBody>
            <a:bodyPr wrap="square" rtlCol="0">
              <a:spAutoFit/>
            </a:bodyPr>
            <a:lstStyle/>
            <a:p>
              <a:r>
                <a:rPr lang="en-US" sz="1000" dirty="0"/>
                <a:t>Web Main</a:t>
              </a:r>
            </a:p>
            <a:p>
              <a:r>
                <a:rPr lang="en-US" sz="1000" dirty="0"/>
                <a:t> Menu Page</a:t>
              </a:r>
            </a:p>
          </p:txBody>
        </p:sp>
      </p:grpSp>
      <p:cxnSp>
        <p:nvCxnSpPr>
          <p:cNvPr id="57" name="Straight Connector 56">
            <a:extLst>
              <a:ext uri="{FF2B5EF4-FFF2-40B4-BE49-F238E27FC236}">
                <a16:creationId xmlns:a16="http://schemas.microsoft.com/office/drawing/2014/main" id="{98326389-6465-41DD-9268-CB9A82F708B5}"/>
              </a:ext>
            </a:extLst>
          </p:cNvPr>
          <p:cNvCxnSpPr>
            <a:cxnSpLocks/>
          </p:cNvCxnSpPr>
          <p:nvPr/>
        </p:nvCxnSpPr>
        <p:spPr>
          <a:xfrm>
            <a:off x="1589643" y="1944348"/>
            <a:ext cx="1203358" cy="880085"/>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EC6A4FA-204C-404F-AA88-3DD92F016833}"/>
              </a:ext>
            </a:extLst>
          </p:cNvPr>
          <p:cNvSpPr txBox="1"/>
          <p:nvPr/>
        </p:nvSpPr>
        <p:spPr>
          <a:xfrm rot="2196980">
            <a:off x="1891565" y="2303349"/>
            <a:ext cx="851378" cy="400110"/>
          </a:xfrm>
          <a:prstGeom prst="rect">
            <a:avLst/>
          </a:prstGeom>
          <a:noFill/>
        </p:spPr>
        <p:txBody>
          <a:bodyPr wrap="square" rtlCol="0">
            <a:spAutoFit/>
          </a:bodyPr>
          <a:lstStyle/>
          <a:p>
            <a:r>
              <a:rPr lang="en-US" sz="1000" dirty="0"/>
              <a:t>Unfiltered Case List</a:t>
            </a:r>
          </a:p>
        </p:txBody>
      </p:sp>
      <p:grpSp>
        <p:nvGrpSpPr>
          <p:cNvPr id="59" name="Group 58">
            <a:extLst>
              <a:ext uri="{FF2B5EF4-FFF2-40B4-BE49-F238E27FC236}">
                <a16:creationId xmlns:a16="http://schemas.microsoft.com/office/drawing/2014/main" id="{A4C30571-6EF2-47FA-A1F9-3146562B3CEA}"/>
              </a:ext>
            </a:extLst>
          </p:cNvPr>
          <p:cNvGrpSpPr/>
          <p:nvPr/>
        </p:nvGrpSpPr>
        <p:grpSpPr>
          <a:xfrm>
            <a:off x="6260755" y="1246507"/>
            <a:ext cx="1021492" cy="666348"/>
            <a:chOff x="1000901" y="1334530"/>
            <a:chExt cx="1021492" cy="666348"/>
          </a:xfrm>
        </p:grpSpPr>
        <p:sp>
          <p:nvSpPr>
            <p:cNvPr id="60" name="Flowchart: Connector 59">
              <a:extLst>
                <a:ext uri="{FF2B5EF4-FFF2-40B4-BE49-F238E27FC236}">
                  <a16:creationId xmlns:a16="http://schemas.microsoft.com/office/drawing/2014/main" id="{5DADACCD-2F43-4DE6-9502-6C2D5E401F1B}"/>
                </a:ext>
              </a:extLst>
            </p:cNvPr>
            <p:cNvSpPr/>
            <p:nvPr/>
          </p:nvSpPr>
          <p:spPr>
            <a:xfrm>
              <a:off x="1301578" y="1334530"/>
              <a:ext cx="214184" cy="214184"/>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01B253EF-D470-43EB-93D5-858A419A7A37}"/>
                </a:ext>
              </a:extLst>
            </p:cNvPr>
            <p:cNvCxnSpPr>
              <a:stCxn id="60" idx="4"/>
            </p:cNvCxnSpPr>
            <p:nvPr/>
          </p:nvCxnSpPr>
          <p:spPr>
            <a:xfrm>
              <a:off x="1408670" y="1548714"/>
              <a:ext cx="0" cy="18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54B5F-420F-4027-9020-B52796A5CBE6}"/>
                </a:ext>
              </a:extLst>
            </p:cNvPr>
            <p:cNvCxnSpPr/>
            <p:nvPr/>
          </p:nvCxnSpPr>
          <p:spPr>
            <a:xfrm>
              <a:off x="1301578" y="1614616"/>
              <a:ext cx="214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137A77D-7B27-4C04-A4FD-342B9B9E56D1}"/>
                </a:ext>
              </a:extLst>
            </p:cNvPr>
            <p:cNvCxnSpPr/>
            <p:nvPr/>
          </p:nvCxnSpPr>
          <p:spPr>
            <a:xfrm flipH="1">
              <a:off x="1301578" y="1729946"/>
              <a:ext cx="107092" cy="6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5032440-87A0-45C6-ACCD-5AA175F82C95}"/>
                </a:ext>
              </a:extLst>
            </p:cNvPr>
            <p:cNvCxnSpPr/>
            <p:nvPr/>
          </p:nvCxnSpPr>
          <p:spPr>
            <a:xfrm flipH="1" flipV="1">
              <a:off x="1408670" y="1721709"/>
              <a:ext cx="107092" cy="90615"/>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C1729CE-73F4-4355-AB57-F78BFF969895}"/>
                </a:ext>
              </a:extLst>
            </p:cNvPr>
            <p:cNvSpPr txBox="1"/>
            <p:nvPr/>
          </p:nvSpPr>
          <p:spPr>
            <a:xfrm>
              <a:off x="1000901" y="1754657"/>
              <a:ext cx="1021492" cy="246221"/>
            </a:xfrm>
            <a:prstGeom prst="rect">
              <a:avLst/>
            </a:prstGeom>
            <a:noFill/>
          </p:spPr>
          <p:txBody>
            <a:bodyPr wrap="square" rtlCol="0">
              <a:spAutoFit/>
            </a:bodyPr>
            <a:lstStyle/>
            <a:p>
              <a:r>
                <a:rPr lang="en-US" sz="1000" dirty="0"/>
                <a:t>       Manager</a:t>
              </a:r>
            </a:p>
          </p:txBody>
        </p:sp>
      </p:grpSp>
      <p:sp>
        <p:nvSpPr>
          <p:cNvPr id="66" name="Oval 65">
            <a:extLst>
              <a:ext uri="{FF2B5EF4-FFF2-40B4-BE49-F238E27FC236}">
                <a16:creationId xmlns:a16="http://schemas.microsoft.com/office/drawing/2014/main" id="{64C3E2E0-A912-4AFF-9CC3-9256FF8E7E97}"/>
              </a:ext>
            </a:extLst>
          </p:cNvPr>
          <p:cNvSpPr/>
          <p:nvPr/>
        </p:nvSpPr>
        <p:spPr>
          <a:xfrm>
            <a:off x="3478423" y="1152944"/>
            <a:ext cx="1911179" cy="370702"/>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New case</a:t>
            </a:r>
          </a:p>
        </p:txBody>
      </p:sp>
      <p:cxnSp>
        <p:nvCxnSpPr>
          <p:cNvPr id="67" name="Straight Connector 66">
            <a:extLst>
              <a:ext uri="{FF2B5EF4-FFF2-40B4-BE49-F238E27FC236}">
                <a16:creationId xmlns:a16="http://schemas.microsoft.com/office/drawing/2014/main" id="{9CB0F9B4-6669-484F-909E-88961E1E549A}"/>
              </a:ext>
            </a:extLst>
          </p:cNvPr>
          <p:cNvCxnSpPr>
            <a:stCxn id="66" idx="6"/>
          </p:cNvCxnSpPr>
          <p:nvPr/>
        </p:nvCxnSpPr>
        <p:spPr>
          <a:xfrm>
            <a:off x="5389602" y="1338295"/>
            <a:ext cx="1171830" cy="122396"/>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EB1F507C-FBB7-485C-9562-62D446BDC510}"/>
              </a:ext>
            </a:extLst>
          </p:cNvPr>
          <p:cNvSpPr txBox="1"/>
          <p:nvPr/>
        </p:nvSpPr>
        <p:spPr>
          <a:xfrm rot="346104">
            <a:off x="5386387" y="1203312"/>
            <a:ext cx="989956" cy="400110"/>
          </a:xfrm>
          <a:prstGeom prst="rect">
            <a:avLst/>
          </a:prstGeom>
          <a:noFill/>
        </p:spPr>
        <p:txBody>
          <a:bodyPr wrap="square" rtlCol="0">
            <a:spAutoFit/>
          </a:bodyPr>
          <a:lstStyle/>
          <a:p>
            <a:r>
              <a:rPr lang="en-US" sz="1000" dirty="0"/>
              <a:t>Create a new case</a:t>
            </a:r>
          </a:p>
        </p:txBody>
      </p:sp>
      <p:grpSp>
        <p:nvGrpSpPr>
          <p:cNvPr id="69" name="Group 68">
            <a:extLst>
              <a:ext uri="{FF2B5EF4-FFF2-40B4-BE49-F238E27FC236}">
                <a16:creationId xmlns:a16="http://schemas.microsoft.com/office/drawing/2014/main" id="{FEF79E2F-FA08-4B4D-B8B9-3627D6487EB3}"/>
              </a:ext>
            </a:extLst>
          </p:cNvPr>
          <p:cNvGrpSpPr/>
          <p:nvPr/>
        </p:nvGrpSpPr>
        <p:grpSpPr>
          <a:xfrm>
            <a:off x="10430559" y="1252729"/>
            <a:ext cx="1021492" cy="974125"/>
            <a:chOff x="1000901" y="1334530"/>
            <a:chExt cx="1021492" cy="974125"/>
          </a:xfrm>
        </p:grpSpPr>
        <p:sp>
          <p:nvSpPr>
            <p:cNvPr id="70" name="Flowchart: Connector 69">
              <a:extLst>
                <a:ext uri="{FF2B5EF4-FFF2-40B4-BE49-F238E27FC236}">
                  <a16:creationId xmlns:a16="http://schemas.microsoft.com/office/drawing/2014/main" id="{A6B8F4C9-FD78-4546-9E0A-651A020FE504}"/>
                </a:ext>
              </a:extLst>
            </p:cNvPr>
            <p:cNvSpPr/>
            <p:nvPr/>
          </p:nvSpPr>
          <p:spPr>
            <a:xfrm>
              <a:off x="1301578" y="1334530"/>
              <a:ext cx="214184" cy="214184"/>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a:extLst>
                <a:ext uri="{FF2B5EF4-FFF2-40B4-BE49-F238E27FC236}">
                  <a16:creationId xmlns:a16="http://schemas.microsoft.com/office/drawing/2014/main" id="{5417E72F-5ED6-471A-827E-5DEA8FFDE2AA}"/>
                </a:ext>
              </a:extLst>
            </p:cNvPr>
            <p:cNvCxnSpPr>
              <a:stCxn id="70" idx="4"/>
            </p:cNvCxnSpPr>
            <p:nvPr/>
          </p:nvCxnSpPr>
          <p:spPr>
            <a:xfrm>
              <a:off x="1408670" y="1548714"/>
              <a:ext cx="0" cy="18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82F1521-876A-441E-BE0D-42089150C4FB}"/>
                </a:ext>
              </a:extLst>
            </p:cNvPr>
            <p:cNvCxnSpPr/>
            <p:nvPr/>
          </p:nvCxnSpPr>
          <p:spPr>
            <a:xfrm>
              <a:off x="1301578" y="1614616"/>
              <a:ext cx="214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5767ADF-8A2E-4054-8D87-3CF9A738B629}"/>
                </a:ext>
              </a:extLst>
            </p:cNvPr>
            <p:cNvCxnSpPr/>
            <p:nvPr/>
          </p:nvCxnSpPr>
          <p:spPr>
            <a:xfrm flipH="1">
              <a:off x="1301578" y="1729946"/>
              <a:ext cx="107092" cy="6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FE5BD1D-EA65-4EAF-83B8-F945B2B466DF}"/>
                </a:ext>
              </a:extLst>
            </p:cNvPr>
            <p:cNvCxnSpPr/>
            <p:nvPr/>
          </p:nvCxnSpPr>
          <p:spPr>
            <a:xfrm flipH="1" flipV="1">
              <a:off x="1408670" y="1721709"/>
              <a:ext cx="107092" cy="90615"/>
            </a:xfrm>
            <a:prstGeom prst="line">
              <a:avLst/>
            </a:prstGeom>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1E4809B5-0AEF-4EAE-9E06-DF74FAC69E1E}"/>
                </a:ext>
              </a:extLst>
            </p:cNvPr>
            <p:cNvSpPr txBox="1"/>
            <p:nvPr/>
          </p:nvSpPr>
          <p:spPr>
            <a:xfrm>
              <a:off x="1000901" y="1754657"/>
              <a:ext cx="1021492" cy="553998"/>
            </a:xfrm>
            <a:prstGeom prst="rect">
              <a:avLst/>
            </a:prstGeom>
            <a:noFill/>
          </p:spPr>
          <p:txBody>
            <a:bodyPr wrap="square" rtlCol="0">
              <a:spAutoFit/>
            </a:bodyPr>
            <a:lstStyle/>
            <a:p>
              <a:r>
                <a:rPr lang="en-US" sz="1000" dirty="0"/>
                <a:t>Principle, Secondary, Manager</a:t>
              </a:r>
            </a:p>
          </p:txBody>
        </p:sp>
      </p:grpSp>
      <p:sp>
        <p:nvSpPr>
          <p:cNvPr id="76" name="Oval 75">
            <a:extLst>
              <a:ext uri="{FF2B5EF4-FFF2-40B4-BE49-F238E27FC236}">
                <a16:creationId xmlns:a16="http://schemas.microsoft.com/office/drawing/2014/main" id="{A4A5BF07-4895-4438-8319-F531005435A1}"/>
              </a:ext>
            </a:extLst>
          </p:cNvPr>
          <p:cNvSpPr/>
          <p:nvPr/>
        </p:nvSpPr>
        <p:spPr>
          <a:xfrm>
            <a:off x="7648227" y="1159166"/>
            <a:ext cx="1911179" cy="370702"/>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List Cases</a:t>
            </a:r>
          </a:p>
        </p:txBody>
      </p:sp>
      <p:cxnSp>
        <p:nvCxnSpPr>
          <p:cNvPr id="77" name="Straight Connector 76">
            <a:extLst>
              <a:ext uri="{FF2B5EF4-FFF2-40B4-BE49-F238E27FC236}">
                <a16:creationId xmlns:a16="http://schemas.microsoft.com/office/drawing/2014/main" id="{6F28C628-F783-43EB-BF64-40AF55690A6B}"/>
              </a:ext>
            </a:extLst>
          </p:cNvPr>
          <p:cNvCxnSpPr>
            <a:stCxn id="76" idx="6"/>
          </p:cNvCxnSpPr>
          <p:nvPr/>
        </p:nvCxnSpPr>
        <p:spPr>
          <a:xfrm>
            <a:off x="9559406" y="1344517"/>
            <a:ext cx="1171830" cy="122396"/>
          </a:xfrm>
          <a:prstGeom prst="line">
            <a:avLst/>
          </a:prstGeom>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586936B4-8BAE-4C95-844A-0A86D258AC18}"/>
              </a:ext>
            </a:extLst>
          </p:cNvPr>
          <p:cNvSpPr txBox="1"/>
          <p:nvPr/>
        </p:nvSpPr>
        <p:spPr>
          <a:xfrm rot="346104">
            <a:off x="9555982" y="1206204"/>
            <a:ext cx="1072227" cy="246221"/>
          </a:xfrm>
          <a:prstGeom prst="rect">
            <a:avLst/>
          </a:prstGeom>
          <a:noFill/>
        </p:spPr>
        <p:txBody>
          <a:bodyPr wrap="square" rtlCol="0">
            <a:spAutoFit/>
          </a:bodyPr>
          <a:lstStyle/>
          <a:p>
            <a:r>
              <a:rPr lang="en-US" sz="1000" dirty="0"/>
              <a:t>List of cases</a:t>
            </a:r>
          </a:p>
        </p:txBody>
      </p:sp>
      <p:grpSp>
        <p:nvGrpSpPr>
          <p:cNvPr id="79" name="Group 78">
            <a:extLst>
              <a:ext uri="{FF2B5EF4-FFF2-40B4-BE49-F238E27FC236}">
                <a16:creationId xmlns:a16="http://schemas.microsoft.com/office/drawing/2014/main" id="{4EEC2609-853D-41D9-A2E3-6DD2B279CE99}"/>
              </a:ext>
            </a:extLst>
          </p:cNvPr>
          <p:cNvGrpSpPr/>
          <p:nvPr/>
        </p:nvGrpSpPr>
        <p:grpSpPr>
          <a:xfrm>
            <a:off x="3279851" y="4991106"/>
            <a:ext cx="1021492" cy="666348"/>
            <a:chOff x="1000901" y="1334530"/>
            <a:chExt cx="1021492" cy="666348"/>
          </a:xfrm>
        </p:grpSpPr>
        <p:sp>
          <p:nvSpPr>
            <p:cNvPr id="80" name="Flowchart: Connector 79">
              <a:extLst>
                <a:ext uri="{FF2B5EF4-FFF2-40B4-BE49-F238E27FC236}">
                  <a16:creationId xmlns:a16="http://schemas.microsoft.com/office/drawing/2014/main" id="{D74AE32B-A862-4386-9A58-942376688A67}"/>
                </a:ext>
              </a:extLst>
            </p:cNvPr>
            <p:cNvSpPr/>
            <p:nvPr/>
          </p:nvSpPr>
          <p:spPr>
            <a:xfrm>
              <a:off x="1301578" y="1334530"/>
              <a:ext cx="214184" cy="214184"/>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35521101-7AF0-45B0-BB31-A1E46B0A4529}"/>
                </a:ext>
              </a:extLst>
            </p:cNvPr>
            <p:cNvCxnSpPr>
              <a:stCxn id="80" idx="4"/>
            </p:cNvCxnSpPr>
            <p:nvPr/>
          </p:nvCxnSpPr>
          <p:spPr>
            <a:xfrm>
              <a:off x="1408670" y="1548714"/>
              <a:ext cx="0" cy="18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5FF9657-1315-4474-B56D-C7619A8F7EE3}"/>
                </a:ext>
              </a:extLst>
            </p:cNvPr>
            <p:cNvCxnSpPr/>
            <p:nvPr/>
          </p:nvCxnSpPr>
          <p:spPr>
            <a:xfrm>
              <a:off x="1301578" y="1614616"/>
              <a:ext cx="214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153BA15-CC4B-4089-A8DC-598BBC1E806A}"/>
                </a:ext>
              </a:extLst>
            </p:cNvPr>
            <p:cNvCxnSpPr/>
            <p:nvPr/>
          </p:nvCxnSpPr>
          <p:spPr>
            <a:xfrm flipH="1">
              <a:off x="1301578" y="1729946"/>
              <a:ext cx="107092" cy="6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3D684B-C709-4284-B7A3-65CA832DCDB6}"/>
                </a:ext>
              </a:extLst>
            </p:cNvPr>
            <p:cNvCxnSpPr/>
            <p:nvPr/>
          </p:nvCxnSpPr>
          <p:spPr>
            <a:xfrm flipH="1" flipV="1">
              <a:off x="1408670" y="1721709"/>
              <a:ext cx="107092" cy="90615"/>
            </a:xfrm>
            <a:prstGeom prst="line">
              <a:avLst/>
            </a:prstGeom>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670963AC-B26C-4522-B616-0AEEA100C58A}"/>
                </a:ext>
              </a:extLst>
            </p:cNvPr>
            <p:cNvSpPr txBox="1"/>
            <p:nvPr/>
          </p:nvSpPr>
          <p:spPr>
            <a:xfrm>
              <a:off x="1000901" y="1754657"/>
              <a:ext cx="1021492" cy="246221"/>
            </a:xfrm>
            <a:prstGeom prst="rect">
              <a:avLst/>
            </a:prstGeom>
            <a:noFill/>
          </p:spPr>
          <p:txBody>
            <a:bodyPr wrap="square" rtlCol="0">
              <a:spAutoFit/>
            </a:bodyPr>
            <a:lstStyle/>
            <a:p>
              <a:r>
                <a:rPr lang="en-US" sz="1000" dirty="0"/>
                <a:t>     Principle</a:t>
              </a:r>
            </a:p>
          </p:txBody>
        </p:sp>
      </p:grpSp>
      <p:sp>
        <p:nvSpPr>
          <p:cNvPr id="86" name="Oval 85">
            <a:extLst>
              <a:ext uri="{FF2B5EF4-FFF2-40B4-BE49-F238E27FC236}">
                <a16:creationId xmlns:a16="http://schemas.microsoft.com/office/drawing/2014/main" id="{9E22A0C6-3498-497E-A6C2-CCB5566B9713}"/>
              </a:ext>
            </a:extLst>
          </p:cNvPr>
          <p:cNvSpPr/>
          <p:nvPr/>
        </p:nvSpPr>
        <p:spPr>
          <a:xfrm>
            <a:off x="497519" y="4897543"/>
            <a:ext cx="1911179" cy="370702"/>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Add Tasks</a:t>
            </a:r>
          </a:p>
        </p:txBody>
      </p:sp>
      <p:cxnSp>
        <p:nvCxnSpPr>
          <p:cNvPr id="87" name="Straight Connector 86">
            <a:extLst>
              <a:ext uri="{FF2B5EF4-FFF2-40B4-BE49-F238E27FC236}">
                <a16:creationId xmlns:a16="http://schemas.microsoft.com/office/drawing/2014/main" id="{B218316C-ACAB-4CF3-9E10-48A736D49F71}"/>
              </a:ext>
            </a:extLst>
          </p:cNvPr>
          <p:cNvCxnSpPr>
            <a:stCxn id="86" idx="6"/>
          </p:cNvCxnSpPr>
          <p:nvPr/>
        </p:nvCxnSpPr>
        <p:spPr>
          <a:xfrm>
            <a:off x="2408698" y="5082894"/>
            <a:ext cx="1171830" cy="122396"/>
          </a:xfrm>
          <a:prstGeom prst="line">
            <a:avLst/>
          </a:prstGeom>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5720DDA7-C73A-4E29-A80B-B5C716D86CCF}"/>
              </a:ext>
            </a:extLst>
          </p:cNvPr>
          <p:cNvSpPr txBox="1"/>
          <p:nvPr/>
        </p:nvSpPr>
        <p:spPr>
          <a:xfrm rot="346104">
            <a:off x="2510194" y="4959712"/>
            <a:ext cx="883425" cy="246221"/>
          </a:xfrm>
          <a:prstGeom prst="rect">
            <a:avLst/>
          </a:prstGeom>
          <a:noFill/>
        </p:spPr>
        <p:txBody>
          <a:bodyPr wrap="square" rtlCol="0">
            <a:spAutoFit/>
          </a:bodyPr>
          <a:lstStyle/>
          <a:p>
            <a:r>
              <a:rPr lang="en-US" sz="1000" dirty="0"/>
              <a:t>Create tasks         </a:t>
            </a:r>
          </a:p>
        </p:txBody>
      </p:sp>
      <p:grpSp>
        <p:nvGrpSpPr>
          <p:cNvPr id="89" name="Group 88">
            <a:extLst>
              <a:ext uri="{FF2B5EF4-FFF2-40B4-BE49-F238E27FC236}">
                <a16:creationId xmlns:a16="http://schemas.microsoft.com/office/drawing/2014/main" id="{E57C35D5-8B67-4CA9-B70D-12F5728F5339}"/>
              </a:ext>
            </a:extLst>
          </p:cNvPr>
          <p:cNvGrpSpPr/>
          <p:nvPr/>
        </p:nvGrpSpPr>
        <p:grpSpPr>
          <a:xfrm>
            <a:off x="7222399" y="2547164"/>
            <a:ext cx="1021492" cy="974125"/>
            <a:chOff x="1000901" y="1334530"/>
            <a:chExt cx="1021492" cy="974125"/>
          </a:xfrm>
        </p:grpSpPr>
        <p:sp>
          <p:nvSpPr>
            <p:cNvPr id="90" name="Flowchart: Connector 89">
              <a:extLst>
                <a:ext uri="{FF2B5EF4-FFF2-40B4-BE49-F238E27FC236}">
                  <a16:creationId xmlns:a16="http://schemas.microsoft.com/office/drawing/2014/main" id="{CC925AFB-CDEE-45F1-94F7-F668745A427D}"/>
                </a:ext>
              </a:extLst>
            </p:cNvPr>
            <p:cNvSpPr/>
            <p:nvPr/>
          </p:nvSpPr>
          <p:spPr>
            <a:xfrm>
              <a:off x="1301578" y="1334530"/>
              <a:ext cx="214184" cy="214184"/>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a:extLst>
                <a:ext uri="{FF2B5EF4-FFF2-40B4-BE49-F238E27FC236}">
                  <a16:creationId xmlns:a16="http://schemas.microsoft.com/office/drawing/2014/main" id="{0687C9BE-33C2-47F3-BC29-8C9B6C9BEC08}"/>
                </a:ext>
              </a:extLst>
            </p:cNvPr>
            <p:cNvCxnSpPr>
              <a:stCxn id="90" idx="4"/>
            </p:cNvCxnSpPr>
            <p:nvPr/>
          </p:nvCxnSpPr>
          <p:spPr>
            <a:xfrm>
              <a:off x="1408670" y="1548714"/>
              <a:ext cx="0" cy="18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C25E62F-E525-49BD-885B-FE307057F663}"/>
                </a:ext>
              </a:extLst>
            </p:cNvPr>
            <p:cNvCxnSpPr/>
            <p:nvPr/>
          </p:nvCxnSpPr>
          <p:spPr>
            <a:xfrm>
              <a:off x="1301578" y="1614616"/>
              <a:ext cx="214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2912E1F4-7EC6-41A2-818C-203B1BADCC06}"/>
                </a:ext>
              </a:extLst>
            </p:cNvPr>
            <p:cNvCxnSpPr/>
            <p:nvPr/>
          </p:nvCxnSpPr>
          <p:spPr>
            <a:xfrm flipH="1">
              <a:off x="1301578" y="1729946"/>
              <a:ext cx="107092" cy="6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29EF85A-751F-4FEB-8F83-8DD3D59D6048}"/>
                </a:ext>
              </a:extLst>
            </p:cNvPr>
            <p:cNvCxnSpPr/>
            <p:nvPr/>
          </p:nvCxnSpPr>
          <p:spPr>
            <a:xfrm flipH="1" flipV="1">
              <a:off x="1408670" y="1721709"/>
              <a:ext cx="107092" cy="90615"/>
            </a:xfrm>
            <a:prstGeom prst="line">
              <a:avLst/>
            </a:prstGeom>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C36E655B-6FAC-4438-BEEA-0B17E5F95127}"/>
                </a:ext>
              </a:extLst>
            </p:cNvPr>
            <p:cNvSpPr txBox="1"/>
            <p:nvPr/>
          </p:nvSpPr>
          <p:spPr>
            <a:xfrm>
              <a:off x="1000901" y="1754657"/>
              <a:ext cx="1021492" cy="553998"/>
            </a:xfrm>
            <a:prstGeom prst="rect">
              <a:avLst/>
            </a:prstGeom>
            <a:noFill/>
          </p:spPr>
          <p:txBody>
            <a:bodyPr wrap="square" rtlCol="0">
              <a:spAutoFit/>
            </a:bodyPr>
            <a:lstStyle/>
            <a:p>
              <a:r>
                <a:rPr lang="en-US" sz="1000" dirty="0"/>
                <a:t>Principle, Secondary, Manager</a:t>
              </a:r>
            </a:p>
          </p:txBody>
        </p:sp>
      </p:grpSp>
      <p:sp>
        <p:nvSpPr>
          <p:cNvPr id="96" name="Oval 95">
            <a:extLst>
              <a:ext uri="{FF2B5EF4-FFF2-40B4-BE49-F238E27FC236}">
                <a16:creationId xmlns:a16="http://schemas.microsoft.com/office/drawing/2014/main" id="{945C1173-9246-45B1-8630-C0CFF964C91E}"/>
              </a:ext>
            </a:extLst>
          </p:cNvPr>
          <p:cNvSpPr/>
          <p:nvPr/>
        </p:nvSpPr>
        <p:spPr>
          <a:xfrm>
            <a:off x="4440067" y="2453601"/>
            <a:ext cx="1911179" cy="370702"/>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Case Details</a:t>
            </a:r>
          </a:p>
        </p:txBody>
      </p:sp>
      <p:cxnSp>
        <p:nvCxnSpPr>
          <p:cNvPr id="97" name="Straight Connector 96">
            <a:extLst>
              <a:ext uri="{FF2B5EF4-FFF2-40B4-BE49-F238E27FC236}">
                <a16:creationId xmlns:a16="http://schemas.microsoft.com/office/drawing/2014/main" id="{A207E843-825C-42DE-AC14-E10B6EC37E21}"/>
              </a:ext>
            </a:extLst>
          </p:cNvPr>
          <p:cNvCxnSpPr>
            <a:stCxn id="96" idx="6"/>
          </p:cNvCxnSpPr>
          <p:nvPr/>
        </p:nvCxnSpPr>
        <p:spPr>
          <a:xfrm>
            <a:off x="6351246" y="2638952"/>
            <a:ext cx="1171830" cy="122396"/>
          </a:xfrm>
          <a:prstGeom prst="line">
            <a:avLst/>
          </a:prstGeom>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3345306C-3E88-42C4-8E52-1E3C15CDFBD5}"/>
              </a:ext>
            </a:extLst>
          </p:cNvPr>
          <p:cNvSpPr txBox="1"/>
          <p:nvPr/>
        </p:nvSpPr>
        <p:spPr>
          <a:xfrm rot="346104">
            <a:off x="6347822" y="2494035"/>
            <a:ext cx="1072227" cy="400110"/>
          </a:xfrm>
          <a:prstGeom prst="rect">
            <a:avLst/>
          </a:prstGeom>
          <a:noFill/>
        </p:spPr>
        <p:txBody>
          <a:bodyPr wrap="square" rtlCol="0">
            <a:spAutoFit/>
          </a:bodyPr>
          <a:lstStyle/>
          <a:p>
            <a:r>
              <a:rPr lang="en-US" sz="1000" dirty="0"/>
              <a:t>Information on a specific case</a:t>
            </a:r>
          </a:p>
        </p:txBody>
      </p:sp>
      <p:grpSp>
        <p:nvGrpSpPr>
          <p:cNvPr id="99" name="Group 98">
            <a:extLst>
              <a:ext uri="{FF2B5EF4-FFF2-40B4-BE49-F238E27FC236}">
                <a16:creationId xmlns:a16="http://schemas.microsoft.com/office/drawing/2014/main" id="{1CB2B2B5-C1CA-42BC-8CC1-278EC44FBF88}"/>
              </a:ext>
            </a:extLst>
          </p:cNvPr>
          <p:cNvGrpSpPr/>
          <p:nvPr/>
        </p:nvGrpSpPr>
        <p:grpSpPr>
          <a:xfrm>
            <a:off x="7256013" y="3767522"/>
            <a:ext cx="1021492" cy="974125"/>
            <a:chOff x="1000901" y="1334530"/>
            <a:chExt cx="1021492" cy="974125"/>
          </a:xfrm>
        </p:grpSpPr>
        <p:sp>
          <p:nvSpPr>
            <p:cNvPr id="100" name="Flowchart: Connector 99">
              <a:extLst>
                <a:ext uri="{FF2B5EF4-FFF2-40B4-BE49-F238E27FC236}">
                  <a16:creationId xmlns:a16="http://schemas.microsoft.com/office/drawing/2014/main" id="{1894753D-4D2A-487E-9AD1-4FBBC6E21267}"/>
                </a:ext>
              </a:extLst>
            </p:cNvPr>
            <p:cNvSpPr/>
            <p:nvPr/>
          </p:nvSpPr>
          <p:spPr>
            <a:xfrm>
              <a:off x="1301578" y="1334530"/>
              <a:ext cx="214184" cy="214184"/>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E6E3B43B-E3AE-4CAE-930D-C5B6AA3215C0}"/>
                </a:ext>
              </a:extLst>
            </p:cNvPr>
            <p:cNvCxnSpPr>
              <a:stCxn id="100" idx="4"/>
            </p:cNvCxnSpPr>
            <p:nvPr/>
          </p:nvCxnSpPr>
          <p:spPr>
            <a:xfrm>
              <a:off x="1408670" y="1548714"/>
              <a:ext cx="0" cy="18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6349A8F-E38C-4F72-8831-74EA258C7A90}"/>
                </a:ext>
              </a:extLst>
            </p:cNvPr>
            <p:cNvCxnSpPr/>
            <p:nvPr/>
          </p:nvCxnSpPr>
          <p:spPr>
            <a:xfrm>
              <a:off x="1301578" y="1614616"/>
              <a:ext cx="214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AA823CF-0535-482D-A76F-C8A82D7EF1DA}"/>
                </a:ext>
              </a:extLst>
            </p:cNvPr>
            <p:cNvCxnSpPr/>
            <p:nvPr/>
          </p:nvCxnSpPr>
          <p:spPr>
            <a:xfrm flipH="1">
              <a:off x="1301578" y="1729946"/>
              <a:ext cx="107092" cy="6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78F9F69-52F2-4A85-8D23-7CD7B51B00ED}"/>
                </a:ext>
              </a:extLst>
            </p:cNvPr>
            <p:cNvCxnSpPr/>
            <p:nvPr/>
          </p:nvCxnSpPr>
          <p:spPr>
            <a:xfrm flipH="1" flipV="1">
              <a:off x="1408670" y="1721709"/>
              <a:ext cx="107092" cy="90615"/>
            </a:xfrm>
            <a:prstGeom prst="line">
              <a:avLst/>
            </a:prstGeom>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C95FF97E-D4BF-4819-A270-7167DCF5E2C7}"/>
                </a:ext>
              </a:extLst>
            </p:cNvPr>
            <p:cNvSpPr txBox="1"/>
            <p:nvPr/>
          </p:nvSpPr>
          <p:spPr>
            <a:xfrm>
              <a:off x="1000901" y="1754657"/>
              <a:ext cx="1021492" cy="553998"/>
            </a:xfrm>
            <a:prstGeom prst="rect">
              <a:avLst/>
            </a:prstGeom>
            <a:noFill/>
          </p:spPr>
          <p:txBody>
            <a:bodyPr wrap="square" rtlCol="0">
              <a:spAutoFit/>
            </a:bodyPr>
            <a:lstStyle/>
            <a:p>
              <a:r>
                <a:rPr lang="en-US" sz="1000" dirty="0"/>
                <a:t>Principle, Secondary, Manager</a:t>
              </a:r>
            </a:p>
          </p:txBody>
        </p:sp>
      </p:grpSp>
      <p:sp>
        <p:nvSpPr>
          <p:cNvPr id="106" name="Oval 105">
            <a:extLst>
              <a:ext uri="{FF2B5EF4-FFF2-40B4-BE49-F238E27FC236}">
                <a16:creationId xmlns:a16="http://schemas.microsoft.com/office/drawing/2014/main" id="{D9BCC14A-1B24-4D2B-8268-6A93B2CFEC99}"/>
              </a:ext>
            </a:extLst>
          </p:cNvPr>
          <p:cNvSpPr/>
          <p:nvPr/>
        </p:nvSpPr>
        <p:spPr>
          <a:xfrm>
            <a:off x="4473681" y="3673959"/>
            <a:ext cx="1911179" cy="370702"/>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Get tasks</a:t>
            </a:r>
          </a:p>
        </p:txBody>
      </p:sp>
      <p:cxnSp>
        <p:nvCxnSpPr>
          <p:cNvPr id="107" name="Straight Connector 106">
            <a:extLst>
              <a:ext uri="{FF2B5EF4-FFF2-40B4-BE49-F238E27FC236}">
                <a16:creationId xmlns:a16="http://schemas.microsoft.com/office/drawing/2014/main" id="{906501E4-2B2C-4B62-9E51-7A20CB4B147E}"/>
              </a:ext>
            </a:extLst>
          </p:cNvPr>
          <p:cNvCxnSpPr>
            <a:stCxn id="106" idx="6"/>
          </p:cNvCxnSpPr>
          <p:nvPr/>
        </p:nvCxnSpPr>
        <p:spPr>
          <a:xfrm>
            <a:off x="6384860" y="3859310"/>
            <a:ext cx="1171830" cy="122396"/>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F4A30859-AC00-41A6-9142-991206135013}"/>
              </a:ext>
            </a:extLst>
          </p:cNvPr>
          <p:cNvSpPr txBox="1"/>
          <p:nvPr/>
        </p:nvSpPr>
        <p:spPr>
          <a:xfrm rot="346104">
            <a:off x="6381436" y="3714393"/>
            <a:ext cx="1072227" cy="400110"/>
          </a:xfrm>
          <a:prstGeom prst="rect">
            <a:avLst/>
          </a:prstGeom>
          <a:noFill/>
        </p:spPr>
        <p:txBody>
          <a:bodyPr wrap="square" rtlCol="0">
            <a:spAutoFit/>
          </a:bodyPr>
          <a:lstStyle/>
          <a:p>
            <a:r>
              <a:rPr lang="en-US" sz="1000" dirty="0"/>
              <a:t>Tasks list for a specific case</a:t>
            </a:r>
          </a:p>
        </p:txBody>
      </p:sp>
      <p:grpSp>
        <p:nvGrpSpPr>
          <p:cNvPr id="109" name="Group 108">
            <a:extLst>
              <a:ext uri="{FF2B5EF4-FFF2-40B4-BE49-F238E27FC236}">
                <a16:creationId xmlns:a16="http://schemas.microsoft.com/office/drawing/2014/main" id="{134D10C8-3F9C-4B5C-91D1-EFD42D63CAB6}"/>
              </a:ext>
            </a:extLst>
          </p:cNvPr>
          <p:cNvGrpSpPr/>
          <p:nvPr/>
        </p:nvGrpSpPr>
        <p:grpSpPr>
          <a:xfrm>
            <a:off x="7222399" y="5118160"/>
            <a:ext cx="1021492" cy="974125"/>
            <a:chOff x="1000901" y="1334530"/>
            <a:chExt cx="1021492" cy="974125"/>
          </a:xfrm>
        </p:grpSpPr>
        <p:sp>
          <p:nvSpPr>
            <p:cNvPr id="110" name="Flowchart: Connector 109">
              <a:extLst>
                <a:ext uri="{FF2B5EF4-FFF2-40B4-BE49-F238E27FC236}">
                  <a16:creationId xmlns:a16="http://schemas.microsoft.com/office/drawing/2014/main" id="{ACB7907F-1E95-4686-A784-83AA835F476C}"/>
                </a:ext>
              </a:extLst>
            </p:cNvPr>
            <p:cNvSpPr/>
            <p:nvPr/>
          </p:nvSpPr>
          <p:spPr>
            <a:xfrm>
              <a:off x="1301578" y="1334530"/>
              <a:ext cx="214184" cy="214184"/>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a:extLst>
                <a:ext uri="{FF2B5EF4-FFF2-40B4-BE49-F238E27FC236}">
                  <a16:creationId xmlns:a16="http://schemas.microsoft.com/office/drawing/2014/main" id="{F2FBDFA0-4F53-4D7D-BEC1-F21AF3C76AB0}"/>
                </a:ext>
              </a:extLst>
            </p:cNvPr>
            <p:cNvCxnSpPr>
              <a:stCxn id="110" idx="4"/>
            </p:cNvCxnSpPr>
            <p:nvPr/>
          </p:nvCxnSpPr>
          <p:spPr>
            <a:xfrm>
              <a:off x="1408670" y="1548714"/>
              <a:ext cx="0" cy="18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1F57D11-CAE8-4528-9D66-A06B794C35F4}"/>
                </a:ext>
              </a:extLst>
            </p:cNvPr>
            <p:cNvCxnSpPr/>
            <p:nvPr/>
          </p:nvCxnSpPr>
          <p:spPr>
            <a:xfrm>
              <a:off x="1301578" y="1614616"/>
              <a:ext cx="214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C58E21A-068E-4D2F-9CEE-539381F789EB}"/>
                </a:ext>
              </a:extLst>
            </p:cNvPr>
            <p:cNvCxnSpPr/>
            <p:nvPr/>
          </p:nvCxnSpPr>
          <p:spPr>
            <a:xfrm flipH="1">
              <a:off x="1301578" y="1729946"/>
              <a:ext cx="107092" cy="6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E1992AC-1B5B-49BE-8C4F-21DC0966902B}"/>
                </a:ext>
              </a:extLst>
            </p:cNvPr>
            <p:cNvCxnSpPr/>
            <p:nvPr/>
          </p:nvCxnSpPr>
          <p:spPr>
            <a:xfrm flipH="1" flipV="1">
              <a:off x="1408670" y="1721709"/>
              <a:ext cx="107092" cy="90615"/>
            </a:xfrm>
            <a:prstGeom prst="line">
              <a:avLst/>
            </a:prstGeom>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1F99AD29-5C97-4638-87BB-9F3643DBEB1E}"/>
                </a:ext>
              </a:extLst>
            </p:cNvPr>
            <p:cNvSpPr txBox="1"/>
            <p:nvPr/>
          </p:nvSpPr>
          <p:spPr>
            <a:xfrm>
              <a:off x="1000901" y="1754657"/>
              <a:ext cx="1021492" cy="553998"/>
            </a:xfrm>
            <a:prstGeom prst="rect">
              <a:avLst/>
            </a:prstGeom>
            <a:noFill/>
          </p:spPr>
          <p:txBody>
            <a:bodyPr wrap="square" rtlCol="0">
              <a:spAutoFit/>
            </a:bodyPr>
            <a:lstStyle/>
            <a:p>
              <a:r>
                <a:rPr lang="en-US" sz="1000" dirty="0"/>
                <a:t>Principle, Secondary, Manager</a:t>
              </a:r>
            </a:p>
          </p:txBody>
        </p:sp>
      </p:grpSp>
      <p:sp>
        <p:nvSpPr>
          <p:cNvPr id="116" name="Oval 115">
            <a:extLst>
              <a:ext uri="{FF2B5EF4-FFF2-40B4-BE49-F238E27FC236}">
                <a16:creationId xmlns:a16="http://schemas.microsoft.com/office/drawing/2014/main" id="{18DC3AC1-E720-4881-AF6A-ECB3F2A50948}"/>
              </a:ext>
            </a:extLst>
          </p:cNvPr>
          <p:cNvSpPr/>
          <p:nvPr/>
        </p:nvSpPr>
        <p:spPr>
          <a:xfrm>
            <a:off x="4440067" y="5024597"/>
            <a:ext cx="1911179" cy="370702"/>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Get Evidence</a:t>
            </a:r>
          </a:p>
        </p:txBody>
      </p:sp>
      <p:cxnSp>
        <p:nvCxnSpPr>
          <p:cNvPr id="117" name="Straight Connector 116">
            <a:extLst>
              <a:ext uri="{FF2B5EF4-FFF2-40B4-BE49-F238E27FC236}">
                <a16:creationId xmlns:a16="http://schemas.microsoft.com/office/drawing/2014/main" id="{6EC169C6-FBA1-4C57-A24E-303883ECC582}"/>
              </a:ext>
            </a:extLst>
          </p:cNvPr>
          <p:cNvCxnSpPr>
            <a:stCxn id="116" idx="6"/>
          </p:cNvCxnSpPr>
          <p:nvPr/>
        </p:nvCxnSpPr>
        <p:spPr>
          <a:xfrm>
            <a:off x="6351246" y="5209948"/>
            <a:ext cx="1171830" cy="122396"/>
          </a:xfrm>
          <a:prstGeom prst="line">
            <a:avLst/>
          </a:prstGeom>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3E2B5EB7-20ED-448E-B81C-2715CE235B9E}"/>
              </a:ext>
            </a:extLst>
          </p:cNvPr>
          <p:cNvSpPr txBox="1"/>
          <p:nvPr/>
        </p:nvSpPr>
        <p:spPr>
          <a:xfrm rot="346104">
            <a:off x="6347822" y="5065031"/>
            <a:ext cx="1072227" cy="400110"/>
          </a:xfrm>
          <a:prstGeom prst="rect">
            <a:avLst/>
          </a:prstGeom>
          <a:noFill/>
        </p:spPr>
        <p:txBody>
          <a:bodyPr wrap="square" rtlCol="0">
            <a:spAutoFit/>
          </a:bodyPr>
          <a:lstStyle/>
          <a:p>
            <a:r>
              <a:rPr lang="en-US" sz="1000" dirty="0"/>
              <a:t>Evidence list for  a specific case</a:t>
            </a:r>
          </a:p>
        </p:txBody>
      </p:sp>
      <p:grpSp>
        <p:nvGrpSpPr>
          <p:cNvPr id="119" name="Group 118">
            <a:extLst>
              <a:ext uri="{FF2B5EF4-FFF2-40B4-BE49-F238E27FC236}">
                <a16:creationId xmlns:a16="http://schemas.microsoft.com/office/drawing/2014/main" id="{B876C208-A626-4B06-A799-1BCEE78D54EA}"/>
              </a:ext>
            </a:extLst>
          </p:cNvPr>
          <p:cNvGrpSpPr/>
          <p:nvPr/>
        </p:nvGrpSpPr>
        <p:grpSpPr>
          <a:xfrm>
            <a:off x="11137793" y="5268245"/>
            <a:ext cx="1021492" cy="974125"/>
            <a:chOff x="1000901" y="1334530"/>
            <a:chExt cx="1021492" cy="974125"/>
          </a:xfrm>
        </p:grpSpPr>
        <p:sp>
          <p:nvSpPr>
            <p:cNvPr id="120" name="Flowchart: Connector 119">
              <a:extLst>
                <a:ext uri="{FF2B5EF4-FFF2-40B4-BE49-F238E27FC236}">
                  <a16:creationId xmlns:a16="http://schemas.microsoft.com/office/drawing/2014/main" id="{AB518414-75C5-4946-BB01-B51CD052EDE0}"/>
                </a:ext>
              </a:extLst>
            </p:cNvPr>
            <p:cNvSpPr/>
            <p:nvPr/>
          </p:nvSpPr>
          <p:spPr>
            <a:xfrm>
              <a:off x="1301578" y="1334530"/>
              <a:ext cx="214184" cy="214184"/>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 name="Straight Connector 120">
              <a:extLst>
                <a:ext uri="{FF2B5EF4-FFF2-40B4-BE49-F238E27FC236}">
                  <a16:creationId xmlns:a16="http://schemas.microsoft.com/office/drawing/2014/main" id="{56BC8438-5DCA-424E-8B07-2F700500E1BA}"/>
                </a:ext>
              </a:extLst>
            </p:cNvPr>
            <p:cNvCxnSpPr>
              <a:stCxn id="120" idx="4"/>
            </p:cNvCxnSpPr>
            <p:nvPr/>
          </p:nvCxnSpPr>
          <p:spPr>
            <a:xfrm>
              <a:off x="1408670" y="1548714"/>
              <a:ext cx="0" cy="18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D80AF07-A340-4B51-B321-3A3FCDE33EB8}"/>
                </a:ext>
              </a:extLst>
            </p:cNvPr>
            <p:cNvCxnSpPr/>
            <p:nvPr/>
          </p:nvCxnSpPr>
          <p:spPr>
            <a:xfrm>
              <a:off x="1301578" y="1614616"/>
              <a:ext cx="214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2C48FD2F-587A-4276-8196-14C3C1302DE9}"/>
                </a:ext>
              </a:extLst>
            </p:cNvPr>
            <p:cNvCxnSpPr/>
            <p:nvPr/>
          </p:nvCxnSpPr>
          <p:spPr>
            <a:xfrm flipH="1">
              <a:off x="1301578" y="1729946"/>
              <a:ext cx="107092" cy="6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5748C879-E027-4852-86E8-16B6E158958B}"/>
                </a:ext>
              </a:extLst>
            </p:cNvPr>
            <p:cNvCxnSpPr/>
            <p:nvPr/>
          </p:nvCxnSpPr>
          <p:spPr>
            <a:xfrm flipH="1" flipV="1">
              <a:off x="1408670" y="1721709"/>
              <a:ext cx="107092" cy="90615"/>
            </a:xfrm>
            <a:prstGeom prst="line">
              <a:avLst/>
            </a:prstGeom>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209F710C-64D8-4571-A016-D6D930AFD7B0}"/>
                </a:ext>
              </a:extLst>
            </p:cNvPr>
            <p:cNvSpPr txBox="1"/>
            <p:nvPr/>
          </p:nvSpPr>
          <p:spPr>
            <a:xfrm>
              <a:off x="1000901" y="1754657"/>
              <a:ext cx="1021492" cy="553998"/>
            </a:xfrm>
            <a:prstGeom prst="rect">
              <a:avLst/>
            </a:prstGeom>
            <a:noFill/>
          </p:spPr>
          <p:txBody>
            <a:bodyPr wrap="square" rtlCol="0">
              <a:spAutoFit/>
            </a:bodyPr>
            <a:lstStyle/>
            <a:p>
              <a:r>
                <a:rPr lang="en-US" sz="1000" dirty="0"/>
                <a:t>Principle, Secondary, Manager</a:t>
              </a:r>
            </a:p>
          </p:txBody>
        </p:sp>
      </p:grpSp>
      <p:sp>
        <p:nvSpPr>
          <p:cNvPr id="126" name="Oval 125">
            <a:extLst>
              <a:ext uri="{FF2B5EF4-FFF2-40B4-BE49-F238E27FC236}">
                <a16:creationId xmlns:a16="http://schemas.microsoft.com/office/drawing/2014/main" id="{36A9557E-5D4F-46CC-A2B0-CE40DAA8A6B4}"/>
              </a:ext>
            </a:extLst>
          </p:cNvPr>
          <p:cNvSpPr/>
          <p:nvPr/>
        </p:nvSpPr>
        <p:spPr>
          <a:xfrm>
            <a:off x="8355461" y="5174682"/>
            <a:ext cx="1911179" cy="370702"/>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Get Evidence Uploads</a:t>
            </a:r>
          </a:p>
        </p:txBody>
      </p:sp>
      <p:cxnSp>
        <p:nvCxnSpPr>
          <p:cNvPr id="127" name="Straight Connector 126">
            <a:extLst>
              <a:ext uri="{FF2B5EF4-FFF2-40B4-BE49-F238E27FC236}">
                <a16:creationId xmlns:a16="http://schemas.microsoft.com/office/drawing/2014/main" id="{176FCCE3-4BBB-4E35-ABF0-907A56DE3FAA}"/>
              </a:ext>
            </a:extLst>
          </p:cNvPr>
          <p:cNvCxnSpPr>
            <a:stCxn id="126" idx="6"/>
          </p:cNvCxnSpPr>
          <p:nvPr/>
        </p:nvCxnSpPr>
        <p:spPr>
          <a:xfrm>
            <a:off x="10266640" y="5360033"/>
            <a:ext cx="1171830" cy="122396"/>
          </a:xfrm>
          <a:prstGeom prst="line">
            <a:avLst/>
          </a:prstGeom>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EFED6761-210A-45CD-8471-F28C1E15E4C9}"/>
              </a:ext>
            </a:extLst>
          </p:cNvPr>
          <p:cNvSpPr txBox="1"/>
          <p:nvPr/>
        </p:nvSpPr>
        <p:spPr>
          <a:xfrm rot="346104">
            <a:off x="10262949" y="5220402"/>
            <a:ext cx="1177417" cy="400110"/>
          </a:xfrm>
          <a:prstGeom prst="rect">
            <a:avLst/>
          </a:prstGeom>
          <a:noFill/>
        </p:spPr>
        <p:txBody>
          <a:bodyPr wrap="square" rtlCol="0">
            <a:spAutoFit/>
          </a:bodyPr>
          <a:lstStyle/>
          <a:p>
            <a:r>
              <a:rPr lang="en-US" sz="1000" dirty="0"/>
              <a:t>Evidence uploads for  a specific case</a:t>
            </a:r>
          </a:p>
        </p:txBody>
      </p:sp>
      <p:grpSp>
        <p:nvGrpSpPr>
          <p:cNvPr id="129" name="Group 128">
            <a:extLst>
              <a:ext uri="{FF2B5EF4-FFF2-40B4-BE49-F238E27FC236}">
                <a16:creationId xmlns:a16="http://schemas.microsoft.com/office/drawing/2014/main" id="{CEB3FFCF-97CA-4A36-8E64-C0E6D0406471}"/>
              </a:ext>
            </a:extLst>
          </p:cNvPr>
          <p:cNvGrpSpPr/>
          <p:nvPr/>
        </p:nvGrpSpPr>
        <p:grpSpPr>
          <a:xfrm>
            <a:off x="10926510" y="3934587"/>
            <a:ext cx="1021492" cy="666348"/>
            <a:chOff x="1000901" y="1334530"/>
            <a:chExt cx="1021492" cy="666348"/>
          </a:xfrm>
        </p:grpSpPr>
        <p:sp>
          <p:nvSpPr>
            <p:cNvPr id="130" name="Flowchart: Connector 129">
              <a:extLst>
                <a:ext uri="{FF2B5EF4-FFF2-40B4-BE49-F238E27FC236}">
                  <a16:creationId xmlns:a16="http://schemas.microsoft.com/office/drawing/2014/main" id="{86E53046-7CBA-450F-B51A-820E106886A6}"/>
                </a:ext>
              </a:extLst>
            </p:cNvPr>
            <p:cNvSpPr/>
            <p:nvPr/>
          </p:nvSpPr>
          <p:spPr>
            <a:xfrm>
              <a:off x="1301578" y="1334530"/>
              <a:ext cx="214184" cy="214184"/>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Connector 130">
              <a:extLst>
                <a:ext uri="{FF2B5EF4-FFF2-40B4-BE49-F238E27FC236}">
                  <a16:creationId xmlns:a16="http://schemas.microsoft.com/office/drawing/2014/main" id="{B844E547-3399-4243-957A-31AE26FEC0E3}"/>
                </a:ext>
              </a:extLst>
            </p:cNvPr>
            <p:cNvCxnSpPr>
              <a:stCxn id="130" idx="4"/>
            </p:cNvCxnSpPr>
            <p:nvPr/>
          </p:nvCxnSpPr>
          <p:spPr>
            <a:xfrm>
              <a:off x="1408670" y="1548714"/>
              <a:ext cx="0" cy="18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B72C87D-2510-423A-B16D-43DBC10DD8CB}"/>
                </a:ext>
              </a:extLst>
            </p:cNvPr>
            <p:cNvCxnSpPr/>
            <p:nvPr/>
          </p:nvCxnSpPr>
          <p:spPr>
            <a:xfrm>
              <a:off x="1301578" y="1614616"/>
              <a:ext cx="214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F9C74D57-D12A-4D61-8C83-16FB5C01A1B7}"/>
                </a:ext>
              </a:extLst>
            </p:cNvPr>
            <p:cNvCxnSpPr/>
            <p:nvPr/>
          </p:nvCxnSpPr>
          <p:spPr>
            <a:xfrm flipH="1">
              <a:off x="1301578" y="1729946"/>
              <a:ext cx="107092" cy="6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0B4646BC-401C-43E8-B2FE-B69CE2D16D60}"/>
                </a:ext>
              </a:extLst>
            </p:cNvPr>
            <p:cNvCxnSpPr/>
            <p:nvPr/>
          </p:nvCxnSpPr>
          <p:spPr>
            <a:xfrm flipH="1" flipV="1">
              <a:off x="1408670" y="1721709"/>
              <a:ext cx="107092" cy="90615"/>
            </a:xfrm>
            <a:prstGeom prst="line">
              <a:avLst/>
            </a:prstGeom>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DFAFEB3F-0A0A-45EF-AB38-7ED29EE47193}"/>
                </a:ext>
              </a:extLst>
            </p:cNvPr>
            <p:cNvSpPr txBox="1"/>
            <p:nvPr/>
          </p:nvSpPr>
          <p:spPr>
            <a:xfrm>
              <a:off x="1000901" y="1754657"/>
              <a:ext cx="1021492" cy="246221"/>
            </a:xfrm>
            <a:prstGeom prst="rect">
              <a:avLst/>
            </a:prstGeom>
            <a:noFill/>
          </p:spPr>
          <p:txBody>
            <a:bodyPr wrap="square" rtlCol="0">
              <a:spAutoFit/>
            </a:bodyPr>
            <a:lstStyle/>
            <a:p>
              <a:r>
                <a:rPr lang="en-US" sz="1000" dirty="0"/>
                <a:t>Principle, </a:t>
              </a:r>
            </a:p>
          </p:txBody>
        </p:sp>
      </p:grpSp>
      <p:sp>
        <p:nvSpPr>
          <p:cNvPr id="136" name="Oval 135">
            <a:extLst>
              <a:ext uri="{FF2B5EF4-FFF2-40B4-BE49-F238E27FC236}">
                <a16:creationId xmlns:a16="http://schemas.microsoft.com/office/drawing/2014/main" id="{40BBAD2B-DE76-4483-B7B7-7276E8319F4E}"/>
              </a:ext>
            </a:extLst>
          </p:cNvPr>
          <p:cNvSpPr/>
          <p:nvPr/>
        </p:nvSpPr>
        <p:spPr>
          <a:xfrm>
            <a:off x="8144178" y="3841024"/>
            <a:ext cx="1911179" cy="370702"/>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Upload Evidence</a:t>
            </a:r>
          </a:p>
        </p:txBody>
      </p:sp>
      <p:cxnSp>
        <p:nvCxnSpPr>
          <p:cNvPr id="137" name="Straight Connector 136">
            <a:extLst>
              <a:ext uri="{FF2B5EF4-FFF2-40B4-BE49-F238E27FC236}">
                <a16:creationId xmlns:a16="http://schemas.microsoft.com/office/drawing/2014/main" id="{4129DF49-7952-4B6A-9003-0636628FA739}"/>
              </a:ext>
            </a:extLst>
          </p:cNvPr>
          <p:cNvCxnSpPr>
            <a:stCxn id="136" idx="6"/>
          </p:cNvCxnSpPr>
          <p:nvPr/>
        </p:nvCxnSpPr>
        <p:spPr>
          <a:xfrm>
            <a:off x="10055357" y="4026375"/>
            <a:ext cx="1171830" cy="122396"/>
          </a:xfrm>
          <a:prstGeom prst="line">
            <a:avLst/>
          </a:prstGeom>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12BC3909-8BC1-4602-9843-F82BE4C03E2F}"/>
              </a:ext>
            </a:extLst>
          </p:cNvPr>
          <p:cNvSpPr txBox="1"/>
          <p:nvPr/>
        </p:nvSpPr>
        <p:spPr>
          <a:xfrm rot="346104">
            <a:off x="10051933" y="3881458"/>
            <a:ext cx="1072227" cy="400110"/>
          </a:xfrm>
          <a:prstGeom prst="rect">
            <a:avLst/>
          </a:prstGeom>
          <a:noFill/>
        </p:spPr>
        <p:txBody>
          <a:bodyPr wrap="square" rtlCol="0">
            <a:spAutoFit/>
          </a:bodyPr>
          <a:lstStyle/>
          <a:p>
            <a:r>
              <a:rPr lang="en-US" sz="1000" dirty="0"/>
              <a:t>Upload evidence for specific case</a:t>
            </a:r>
          </a:p>
        </p:txBody>
      </p:sp>
      <p:grpSp>
        <p:nvGrpSpPr>
          <p:cNvPr id="139" name="Group 138">
            <a:extLst>
              <a:ext uri="{FF2B5EF4-FFF2-40B4-BE49-F238E27FC236}">
                <a16:creationId xmlns:a16="http://schemas.microsoft.com/office/drawing/2014/main" id="{C1418539-7C36-46A3-9D42-9A2B0D64DE72}"/>
              </a:ext>
            </a:extLst>
          </p:cNvPr>
          <p:cNvGrpSpPr/>
          <p:nvPr/>
        </p:nvGrpSpPr>
        <p:grpSpPr>
          <a:xfrm>
            <a:off x="3191188" y="5957566"/>
            <a:ext cx="1021492" cy="666348"/>
            <a:chOff x="1000901" y="1334530"/>
            <a:chExt cx="1021492" cy="666348"/>
          </a:xfrm>
        </p:grpSpPr>
        <p:sp>
          <p:nvSpPr>
            <p:cNvPr id="140" name="Flowchart: Connector 139">
              <a:extLst>
                <a:ext uri="{FF2B5EF4-FFF2-40B4-BE49-F238E27FC236}">
                  <a16:creationId xmlns:a16="http://schemas.microsoft.com/office/drawing/2014/main" id="{C293401A-F183-4874-8410-6C563109C8F2}"/>
                </a:ext>
              </a:extLst>
            </p:cNvPr>
            <p:cNvSpPr/>
            <p:nvPr/>
          </p:nvSpPr>
          <p:spPr>
            <a:xfrm>
              <a:off x="1301578" y="1334530"/>
              <a:ext cx="214184" cy="214184"/>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 name="Straight Connector 140">
              <a:extLst>
                <a:ext uri="{FF2B5EF4-FFF2-40B4-BE49-F238E27FC236}">
                  <a16:creationId xmlns:a16="http://schemas.microsoft.com/office/drawing/2014/main" id="{99AE4B96-D8F1-41B6-A0FE-7DBF75ABBD2E}"/>
                </a:ext>
              </a:extLst>
            </p:cNvPr>
            <p:cNvCxnSpPr>
              <a:stCxn id="140" idx="4"/>
            </p:cNvCxnSpPr>
            <p:nvPr/>
          </p:nvCxnSpPr>
          <p:spPr>
            <a:xfrm>
              <a:off x="1408670" y="1548714"/>
              <a:ext cx="0" cy="18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B08E5A77-18A6-4619-8415-D2268862C820}"/>
                </a:ext>
              </a:extLst>
            </p:cNvPr>
            <p:cNvCxnSpPr/>
            <p:nvPr/>
          </p:nvCxnSpPr>
          <p:spPr>
            <a:xfrm>
              <a:off x="1301578" y="1614616"/>
              <a:ext cx="214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04F48D39-2121-40D8-A848-61F52275B9E8}"/>
                </a:ext>
              </a:extLst>
            </p:cNvPr>
            <p:cNvCxnSpPr/>
            <p:nvPr/>
          </p:nvCxnSpPr>
          <p:spPr>
            <a:xfrm flipH="1">
              <a:off x="1301578" y="1729946"/>
              <a:ext cx="107092" cy="6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A6E23750-C5F5-45DB-AAF3-276D8FC4743F}"/>
                </a:ext>
              </a:extLst>
            </p:cNvPr>
            <p:cNvCxnSpPr/>
            <p:nvPr/>
          </p:nvCxnSpPr>
          <p:spPr>
            <a:xfrm flipH="1" flipV="1">
              <a:off x="1408670" y="1721709"/>
              <a:ext cx="107092" cy="90615"/>
            </a:xfrm>
            <a:prstGeom prst="line">
              <a:avLst/>
            </a:prstGeom>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6FDD887C-3A46-4448-8D74-8D159A4C953E}"/>
                </a:ext>
              </a:extLst>
            </p:cNvPr>
            <p:cNvSpPr txBox="1"/>
            <p:nvPr/>
          </p:nvSpPr>
          <p:spPr>
            <a:xfrm>
              <a:off x="1000901" y="1754657"/>
              <a:ext cx="1021492" cy="246221"/>
            </a:xfrm>
            <a:prstGeom prst="rect">
              <a:avLst/>
            </a:prstGeom>
            <a:noFill/>
          </p:spPr>
          <p:txBody>
            <a:bodyPr wrap="square" rtlCol="0">
              <a:spAutoFit/>
            </a:bodyPr>
            <a:lstStyle/>
            <a:p>
              <a:r>
                <a:rPr lang="en-US" sz="1000" dirty="0"/>
                <a:t>     Any User</a:t>
              </a:r>
            </a:p>
          </p:txBody>
        </p:sp>
      </p:grpSp>
      <p:sp>
        <p:nvSpPr>
          <p:cNvPr id="146" name="Oval 145">
            <a:extLst>
              <a:ext uri="{FF2B5EF4-FFF2-40B4-BE49-F238E27FC236}">
                <a16:creationId xmlns:a16="http://schemas.microsoft.com/office/drawing/2014/main" id="{F30E23D5-B81F-48AF-9BD3-388FA62EF728}"/>
              </a:ext>
            </a:extLst>
          </p:cNvPr>
          <p:cNvSpPr/>
          <p:nvPr/>
        </p:nvSpPr>
        <p:spPr>
          <a:xfrm>
            <a:off x="408856" y="5864003"/>
            <a:ext cx="1911179" cy="370702"/>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Recon Evidence</a:t>
            </a:r>
          </a:p>
        </p:txBody>
      </p:sp>
      <p:cxnSp>
        <p:nvCxnSpPr>
          <p:cNvPr id="147" name="Straight Connector 146">
            <a:extLst>
              <a:ext uri="{FF2B5EF4-FFF2-40B4-BE49-F238E27FC236}">
                <a16:creationId xmlns:a16="http://schemas.microsoft.com/office/drawing/2014/main" id="{62EDBD99-328E-4655-BE41-502994DFCC38}"/>
              </a:ext>
            </a:extLst>
          </p:cNvPr>
          <p:cNvCxnSpPr>
            <a:stCxn id="146" idx="6"/>
          </p:cNvCxnSpPr>
          <p:nvPr/>
        </p:nvCxnSpPr>
        <p:spPr>
          <a:xfrm>
            <a:off x="2320035" y="6049354"/>
            <a:ext cx="1171830" cy="122396"/>
          </a:xfrm>
          <a:prstGeom prst="line">
            <a:avLst/>
          </a:prstGeom>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AF07DD0A-0067-4459-A3E4-DEFD0C1A8789}"/>
              </a:ext>
            </a:extLst>
          </p:cNvPr>
          <p:cNvSpPr txBox="1"/>
          <p:nvPr/>
        </p:nvSpPr>
        <p:spPr>
          <a:xfrm rot="346104">
            <a:off x="2307939" y="5904952"/>
            <a:ext cx="1099761" cy="400110"/>
          </a:xfrm>
          <a:prstGeom prst="rect">
            <a:avLst/>
          </a:prstGeom>
          <a:noFill/>
        </p:spPr>
        <p:txBody>
          <a:bodyPr wrap="square" rtlCol="0">
            <a:spAutoFit/>
          </a:bodyPr>
          <a:lstStyle/>
          <a:p>
            <a:r>
              <a:rPr lang="en-US" sz="1000" dirty="0"/>
              <a:t>Create evidence from recon work</a:t>
            </a:r>
          </a:p>
        </p:txBody>
      </p:sp>
    </p:spTree>
    <p:extLst>
      <p:ext uri="{BB962C8B-B14F-4D97-AF65-F5344CB8AC3E}">
        <p14:creationId xmlns:p14="http://schemas.microsoft.com/office/powerpoint/2010/main" val="3943929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523999" y="2042990"/>
            <a:ext cx="626076" cy="820237"/>
            <a:chOff x="1161534" y="1334530"/>
            <a:chExt cx="626076" cy="820237"/>
          </a:xfrm>
        </p:grpSpPr>
        <p:sp>
          <p:nvSpPr>
            <p:cNvPr id="6" name="Flowchart: Connector 5"/>
            <p:cNvSpPr/>
            <p:nvPr/>
          </p:nvSpPr>
          <p:spPr>
            <a:xfrm>
              <a:off x="1301578" y="1334530"/>
              <a:ext cx="214184" cy="214184"/>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6" idx="4"/>
            </p:cNvCxnSpPr>
            <p:nvPr/>
          </p:nvCxnSpPr>
          <p:spPr>
            <a:xfrm>
              <a:off x="1408670" y="1548714"/>
              <a:ext cx="0" cy="18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301578" y="1614616"/>
              <a:ext cx="214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301578" y="1729946"/>
              <a:ext cx="107092" cy="6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1408670" y="1721709"/>
              <a:ext cx="107092" cy="9061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61534" y="1754657"/>
              <a:ext cx="626076" cy="400110"/>
            </a:xfrm>
            <a:prstGeom prst="rect">
              <a:avLst/>
            </a:prstGeom>
            <a:noFill/>
          </p:spPr>
          <p:txBody>
            <a:bodyPr wrap="square" rtlCol="0">
              <a:spAutoFit/>
            </a:bodyPr>
            <a:lstStyle/>
            <a:p>
              <a:r>
                <a:rPr lang="en-US" sz="1000" dirty="0"/>
                <a:t>Tactical Forces</a:t>
              </a:r>
            </a:p>
          </p:txBody>
        </p:sp>
      </p:grpSp>
      <p:sp>
        <p:nvSpPr>
          <p:cNvPr id="18" name="Oval 17"/>
          <p:cNvSpPr/>
          <p:nvPr/>
        </p:nvSpPr>
        <p:spPr>
          <a:xfrm>
            <a:off x="4440203" y="1099756"/>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Situational Awareness</a:t>
            </a:r>
          </a:p>
        </p:txBody>
      </p:sp>
      <p:grpSp>
        <p:nvGrpSpPr>
          <p:cNvPr id="30" name="Group 29"/>
          <p:cNvGrpSpPr/>
          <p:nvPr/>
        </p:nvGrpSpPr>
        <p:grpSpPr>
          <a:xfrm>
            <a:off x="2051231" y="1341483"/>
            <a:ext cx="2438400" cy="972067"/>
            <a:chOff x="2001803" y="1285107"/>
            <a:chExt cx="2438400" cy="972067"/>
          </a:xfrm>
        </p:grpSpPr>
        <p:cxnSp>
          <p:nvCxnSpPr>
            <p:cNvPr id="20" name="Straight Arrow Connector 19"/>
            <p:cNvCxnSpPr>
              <a:endCxn id="18" idx="2"/>
            </p:cNvCxnSpPr>
            <p:nvPr/>
          </p:nvCxnSpPr>
          <p:spPr>
            <a:xfrm flipV="1">
              <a:off x="2001803" y="1285107"/>
              <a:ext cx="2438400" cy="972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20354833">
              <a:off x="2658229" y="1590957"/>
              <a:ext cx="1010213" cy="246221"/>
            </a:xfrm>
            <a:prstGeom prst="rect">
              <a:avLst/>
            </a:prstGeom>
            <a:noFill/>
          </p:spPr>
          <p:txBody>
            <a:bodyPr wrap="none" rtlCol="0">
              <a:spAutoFit/>
            </a:bodyPr>
            <a:lstStyle/>
            <a:p>
              <a:r>
                <a:rPr lang="en-US" sz="1000" dirty="0"/>
                <a:t>Reconnaissance</a:t>
              </a:r>
            </a:p>
          </p:txBody>
        </p:sp>
      </p:grpSp>
      <p:sp>
        <p:nvSpPr>
          <p:cNvPr id="22" name="Oval 21"/>
          <p:cNvSpPr/>
          <p:nvPr/>
        </p:nvSpPr>
        <p:spPr>
          <a:xfrm>
            <a:off x="3575230" y="2150082"/>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Social Media Search</a:t>
            </a:r>
          </a:p>
        </p:txBody>
      </p:sp>
      <p:sp>
        <p:nvSpPr>
          <p:cNvPr id="23" name="Oval 22"/>
          <p:cNvSpPr/>
          <p:nvPr/>
        </p:nvSpPr>
        <p:spPr>
          <a:xfrm>
            <a:off x="5704711" y="2150082"/>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Corpus Mining</a:t>
            </a:r>
          </a:p>
        </p:txBody>
      </p:sp>
      <p:grpSp>
        <p:nvGrpSpPr>
          <p:cNvPr id="31" name="Group 30"/>
          <p:cNvGrpSpPr/>
          <p:nvPr/>
        </p:nvGrpSpPr>
        <p:grpSpPr>
          <a:xfrm>
            <a:off x="4539058" y="1416170"/>
            <a:ext cx="284762" cy="733912"/>
            <a:chOff x="3138620" y="600620"/>
            <a:chExt cx="284762" cy="733912"/>
          </a:xfrm>
        </p:grpSpPr>
        <p:cxnSp>
          <p:nvCxnSpPr>
            <p:cNvPr id="25" name="Straight Arrow Connector 24"/>
            <p:cNvCxnSpPr>
              <a:stCxn id="18" idx="3"/>
              <a:endCxn id="22" idx="0"/>
            </p:cNvCxnSpPr>
            <p:nvPr/>
          </p:nvCxnSpPr>
          <p:spPr>
            <a:xfrm flipH="1">
              <a:off x="3138620" y="600620"/>
              <a:ext cx="189269"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17013275">
              <a:off x="2962420" y="845983"/>
              <a:ext cx="675703" cy="246221"/>
            </a:xfrm>
            <a:prstGeom prst="rect">
              <a:avLst/>
            </a:prstGeom>
            <a:noFill/>
          </p:spPr>
          <p:txBody>
            <a:bodyPr wrap="square" rtlCol="0">
              <a:spAutoFit/>
            </a:bodyPr>
            <a:lstStyle/>
            <a:p>
              <a:r>
                <a:rPr lang="en-US" sz="1000" dirty="0"/>
                <a:t>extends</a:t>
              </a:r>
            </a:p>
          </p:txBody>
        </p:sp>
      </p:grpSp>
      <p:grpSp>
        <p:nvGrpSpPr>
          <p:cNvPr id="32" name="Group 31"/>
          <p:cNvGrpSpPr/>
          <p:nvPr/>
        </p:nvGrpSpPr>
        <p:grpSpPr>
          <a:xfrm>
            <a:off x="6079734" y="1416170"/>
            <a:ext cx="588805" cy="733912"/>
            <a:chOff x="4679296" y="600620"/>
            <a:chExt cx="588805" cy="733912"/>
          </a:xfrm>
        </p:grpSpPr>
        <p:cxnSp>
          <p:nvCxnSpPr>
            <p:cNvPr id="27" name="Straight Arrow Connector 26"/>
            <p:cNvCxnSpPr>
              <a:stCxn id="18" idx="5"/>
              <a:endCxn id="23" idx="0"/>
            </p:cNvCxnSpPr>
            <p:nvPr/>
          </p:nvCxnSpPr>
          <p:spPr>
            <a:xfrm>
              <a:off x="4679296" y="600620"/>
              <a:ext cx="588805"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3186932">
              <a:off x="4524368" y="833050"/>
              <a:ext cx="675703" cy="246221"/>
            </a:xfrm>
            <a:prstGeom prst="rect">
              <a:avLst/>
            </a:prstGeom>
            <a:noFill/>
          </p:spPr>
          <p:txBody>
            <a:bodyPr wrap="square" rtlCol="0">
              <a:spAutoFit/>
            </a:bodyPr>
            <a:lstStyle/>
            <a:p>
              <a:r>
                <a:rPr lang="en-US" sz="1000" dirty="0"/>
                <a:t>extends</a:t>
              </a:r>
            </a:p>
          </p:txBody>
        </p:sp>
      </p:grpSp>
      <p:sp>
        <p:nvSpPr>
          <p:cNvPr id="34" name="Oval 33"/>
          <p:cNvSpPr/>
          <p:nvPr/>
        </p:nvSpPr>
        <p:spPr>
          <a:xfrm>
            <a:off x="3715267" y="3855309"/>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Sense Making</a:t>
            </a:r>
          </a:p>
        </p:txBody>
      </p:sp>
      <p:sp>
        <p:nvSpPr>
          <p:cNvPr id="35" name="Oval 34"/>
          <p:cNvSpPr/>
          <p:nvPr/>
        </p:nvSpPr>
        <p:spPr>
          <a:xfrm>
            <a:off x="6765434" y="3246932"/>
            <a:ext cx="1345228" cy="219601"/>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Stat Measures</a:t>
            </a:r>
          </a:p>
        </p:txBody>
      </p:sp>
      <p:sp>
        <p:nvSpPr>
          <p:cNvPr id="36" name="Oval 35"/>
          <p:cNvSpPr/>
          <p:nvPr/>
        </p:nvSpPr>
        <p:spPr>
          <a:xfrm>
            <a:off x="7950189" y="3032278"/>
            <a:ext cx="1345228" cy="219601"/>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Text Analytics</a:t>
            </a:r>
          </a:p>
        </p:txBody>
      </p:sp>
      <p:grpSp>
        <p:nvGrpSpPr>
          <p:cNvPr id="37" name="Group 36"/>
          <p:cNvGrpSpPr/>
          <p:nvPr/>
        </p:nvGrpSpPr>
        <p:grpSpPr>
          <a:xfrm>
            <a:off x="7615890" y="2335433"/>
            <a:ext cx="588805" cy="733912"/>
            <a:chOff x="4671058" y="600620"/>
            <a:chExt cx="588805" cy="733912"/>
          </a:xfrm>
        </p:grpSpPr>
        <p:cxnSp>
          <p:nvCxnSpPr>
            <p:cNvPr id="38" name="Straight Arrow Connector 37"/>
            <p:cNvCxnSpPr/>
            <p:nvPr/>
          </p:nvCxnSpPr>
          <p:spPr>
            <a:xfrm>
              <a:off x="4671058" y="600620"/>
              <a:ext cx="588805"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3186932">
              <a:off x="4524368" y="833050"/>
              <a:ext cx="675703" cy="246221"/>
            </a:xfrm>
            <a:prstGeom prst="rect">
              <a:avLst/>
            </a:prstGeom>
            <a:noFill/>
          </p:spPr>
          <p:txBody>
            <a:bodyPr wrap="square" rtlCol="0">
              <a:spAutoFit/>
            </a:bodyPr>
            <a:lstStyle/>
            <a:p>
              <a:r>
                <a:rPr lang="en-US" sz="1000" dirty="0"/>
                <a:t>extends</a:t>
              </a:r>
            </a:p>
          </p:txBody>
        </p:sp>
      </p:grpSp>
      <p:grpSp>
        <p:nvGrpSpPr>
          <p:cNvPr id="40" name="Group 39"/>
          <p:cNvGrpSpPr/>
          <p:nvPr/>
        </p:nvGrpSpPr>
        <p:grpSpPr>
          <a:xfrm>
            <a:off x="6859935" y="2509927"/>
            <a:ext cx="588805" cy="733912"/>
            <a:chOff x="4671058" y="600620"/>
            <a:chExt cx="588805" cy="733912"/>
          </a:xfrm>
        </p:grpSpPr>
        <p:cxnSp>
          <p:nvCxnSpPr>
            <p:cNvPr id="41" name="Straight Arrow Connector 40"/>
            <p:cNvCxnSpPr/>
            <p:nvPr/>
          </p:nvCxnSpPr>
          <p:spPr>
            <a:xfrm>
              <a:off x="4671058" y="600620"/>
              <a:ext cx="588805"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3186932">
              <a:off x="4524368" y="833050"/>
              <a:ext cx="675703" cy="246221"/>
            </a:xfrm>
            <a:prstGeom prst="rect">
              <a:avLst/>
            </a:prstGeom>
            <a:noFill/>
          </p:spPr>
          <p:txBody>
            <a:bodyPr wrap="square" rtlCol="0">
              <a:spAutoFit/>
            </a:bodyPr>
            <a:lstStyle/>
            <a:p>
              <a:r>
                <a:rPr lang="en-US" sz="1000" dirty="0"/>
                <a:t>extends</a:t>
              </a:r>
            </a:p>
          </p:txBody>
        </p:sp>
      </p:grpSp>
      <p:cxnSp>
        <p:nvCxnSpPr>
          <p:cNvPr id="44" name="Straight Arrow Connector 43"/>
          <p:cNvCxnSpPr/>
          <p:nvPr/>
        </p:nvCxnSpPr>
        <p:spPr>
          <a:xfrm>
            <a:off x="2001803" y="2520784"/>
            <a:ext cx="2438400" cy="1334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1824002">
            <a:off x="3106578" y="3099039"/>
            <a:ext cx="675703" cy="246221"/>
          </a:xfrm>
          <a:prstGeom prst="rect">
            <a:avLst/>
          </a:prstGeom>
          <a:noFill/>
        </p:spPr>
        <p:txBody>
          <a:bodyPr wrap="square" rtlCol="0">
            <a:spAutoFit/>
          </a:bodyPr>
          <a:lstStyle/>
          <a:p>
            <a:r>
              <a:rPr lang="en-US" sz="1000" dirty="0"/>
              <a:t>Research</a:t>
            </a:r>
          </a:p>
        </p:txBody>
      </p:sp>
      <p:cxnSp>
        <p:nvCxnSpPr>
          <p:cNvPr id="47" name="Straight Arrow Connector 46"/>
          <p:cNvCxnSpPr/>
          <p:nvPr/>
        </p:nvCxnSpPr>
        <p:spPr>
          <a:xfrm flipH="1" flipV="1">
            <a:off x="4440203" y="2520784"/>
            <a:ext cx="601359" cy="1334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23" idx="3"/>
          </p:cNvCxnSpPr>
          <p:nvPr/>
        </p:nvCxnSpPr>
        <p:spPr>
          <a:xfrm flipV="1">
            <a:off x="5215047" y="2466496"/>
            <a:ext cx="769550" cy="1413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rot="17820481">
            <a:off x="5230346" y="2947549"/>
            <a:ext cx="675703" cy="246221"/>
          </a:xfrm>
          <a:prstGeom prst="rect">
            <a:avLst/>
          </a:prstGeom>
          <a:noFill/>
        </p:spPr>
        <p:txBody>
          <a:bodyPr wrap="square" rtlCol="0">
            <a:spAutoFit/>
          </a:bodyPr>
          <a:lstStyle/>
          <a:p>
            <a:r>
              <a:rPr lang="en-US" sz="1000" dirty="0"/>
              <a:t>extends</a:t>
            </a:r>
          </a:p>
        </p:txBody>
      </p:sp>
      <p:sp>
        <p:nvSpPr>
          <p:cNvPr id="53" name="TextBox 52"/>
          <p:cNvSpPr txBox="1"/>
          <p:nvPr/>
        </p:nvSpPr>
        <p:spPr>
          <a:xfrm rot="3925410">
            <a:off x="4459623" y="3009221"/>
            <a:ext cx="675703" cy="246221"/>
          </a:xfrm>
          <a:prstGeom prst="rect">
            <a:avLst/>
          </a:prstGeom>
          <a:noFill/>
        </p:spPr>
        <p:txBody>
          <a:bodyPr wrap="square" rtlCol="0">
            <a:spAutoFit/>
          </a:bodyPr>
          <a:lstStyle/>
          <a:p>
            <a:r>
              <a:rPr lang="en-US" sz="1000" dirty="0"/>
              <a:t>extends</a:t>
            </a:r>
          </a:p>
        </p:txBody>
      </p:sp>
      <p:sp>
        <p:nvSpPr>
          <p:cNvPr id="55" name="Oval 54"/>
          <p:cNvSpPr/>
          <p:nvPr/>
        </p:nvSpPr>
        <p:spPr>
          <a:xfrm>
            <a:off x="5681249" y="4857429"/>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General Web Search</a:t>
            </a:r>
          </a:p>
        </p:txBody>
      </p:sp>
      <p:grpSp>
        <p:nvGrpSpPr>
          <p:cNvPr id="56" name="Group 55"/>
          <p:cNvGrpSpPr/>
          <p:nvPr/>
        </p:nvGrpSpPr>
        <p:grpSpPr>
          <a:xfrm>
            <a:off x="5346364" y="4179962"/>
            <a:ext cx="588805" cy="733912"/>
            <a:chOff x="4671058" y="600620"/>
            <a:chExt cx="588805" cy="733912"/>
          </a:xfrm>
        </p:grpSpPr>
        <p:cxnSp>
          <p:nvCxnSpPr>
            <p:cNvPr id="57" name="Straight Arrow Connector 56"/>
            <p:cNvCxnSpPr/>
            <p:nvPr/>
          </p:nvCxnSpPr>
          <p:spPr>
            <a:xfrm>
              <a:off x="4671058" y="600620"/>
              <a:ext cx="588805"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rot="3186932">
              <a:off x="4524368" y="833050"/>
              <a:ext cx="675703" cy="246221"/>
            </a:xfrm>
            <a:prstGeom prst="rect">
              <a:avLst/>
            </a:prstGeom>
            <a:noFill/>
          </p:spPr>
          <p:txBody>
            <a:bodyPr wrap="square" rtlCol="0">
              <a:spAutoFit/>
            </a:bodyPr>
            <a:lstStyle/>
            <a:p>
              <a:r>
                <a:rPr lang="en-US" sz="1000" dirty="0"/>
                <a:t>extends</a:t>
              </a:r>
            </a:p>
          </p:txBody>
        </p:sp>
      </p:grpSp>
      <p:grpSp>
        <p:nvGrpSpPr>
          <p:cNvPr id="59" name="Group 58"/>
          <p:cNvGrpSpPr/>
          <p:nvPr/>
        </p:nvGrpSpPr>
        <p:grpSpPr>
          <a:xfrm>
            <a:off x="1565189" y="4546918"/>
            <a:ext cx="626076" cy="666348"/>
            <a:chOff x="1161534" y="1334530"/>
            <a:chExt cx="626076" cy="666348"/>
          </a:xfrm>
        </p:grpSpPr>
        <p:sp>
          <p:nvSpPr>
            <p:cNvPr id="60" name="Flowchart: Connector 59"/>
            <p:cNvSpPr/>
            <p:nvPr/>
          </p:nvSpPr>
          <p:spPr>
            <a:xfrm>
              <a:off x="1301578" y="1334530"/>
              <a:ext cx="214184" cy="214184"/>
            </a:xfrm>
            <a:prstGeom prst="flowChartConnector">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a:stCxn id="60" idx="4"/>
            </p:cNvCxnSpPr>
            <p:nvPr/>
          </p:nvCxnSpPr>
          <p:spPr>
            <a:xfrm>
              <a:off x="1408670" y="1548714"/>
              <a:ext cx="0" cy="18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301578" y="1614616"/>
              <a:ext cx="214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1301578" y="1729946"/>
              <a:ext cx="107092" cy="6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1408670" y="1721709"/>
              <a:ext cx="107092" cy="90615"/>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161534" y="1754657"/>
              <a:ext cx="626076" cy="246221"/>
            </a:xfrm>
            <a:prstGeom prst="rect">
              <a:avLst/>
            </a:prstGeom>
            <a:noFill/>
          </p:spPr>
          <p:txBody>
            <a:bodyPr wrap="square" rtlCol="0">
              <a:spAutoFit/>
            </a:bodyPr>
            <a:lstStyle/>
            <a:p>
              <a:r>
                <a:rPr lang="en-US" sz="1000" dirty="0"/>
                <a:t>Info Ops</a:t>
              </a:r>
            </a:p>
          </p:txBody>
        </p:sp>
      </p:grpSp>
      <p:cxnSp>
        <p:nvCxnSpPr>
          <p:cNvPr id="67" name="Straight Arrow Connector 66"/>
          <p:cNvCxnSpPr/>
          <p:nvPr/>
        </p:nvCxnSpPr>
        <p:spPr>
          <a:xfrm flipV="1">
            <a:off x="2150075" y="4219839"/>
            <a:ext cx="2150076" cy="575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rot="20987343">
            <a:off x="2734867" y="4346429"/>
            <a:ext cx="675703" cy="246221"/>
          </a:xfrm>
          <a:prstGeom prst="rect">
            <a:avLst/>
          </a:prstGeom>
          <a:noFill/>
        </p:spPr>
        <p:txBody>
          <a:bodyPr wrap="square" rtlCol="0">
            <a:spAutoFit/>
          </a:bodyPr>
          <a:lstStyle/>
          <a:p>
            <a:r>
              <a:rPr lang="en-US" sz="1000" dirty="0"/>
              <a:t>Research</a:t>
            </a:r>
          </a:p>
        </p:txBody>
      </p:sp>
      <p:sp>
        <p:nvSpPr>
          <p:cNvPr id="50" name="TextBox 49"/>
          <p:cNvSpPr txBox="1"/>
          <p:nvPr/>
        </p:nvSpPr>
        <p:spPr>
          <a:xfrm>
            <a:off x="395414" y="170808"/>
            <a:ext cx="6532607" cy="461665"/>
          </a:xfrm>
          <a:prstGeom prst="rect">
            <a:avLst/>
          </a:prstGeom>
          <a:noFill/>
        </p:spPr>
        <p:txBody>
          <a:bodyPr wrap="square" rtlCol="0">
            <a:spAutoFit/>
          </a:bodyPr>
          <a:lstStyle/>
          <a:p>
            <a:r>
              <a:rPr lang="en-US" sz="2400" dirty="0">
                <a:solidFill>
                  <a:srgbClr val="C00000"/>
                </a:solidFill>
              </a:rPr>
              <a:t>Junk slide</a:t>
            </a:r>
          </a:p>
        </p:txBody>
      </p:sp>
    </p:spTree>
    <p:extLst>
      <p:ext uri="{BB962C8B-B14F-4D97-AF65-F5344CB8AC3E}">
        <p14:creationId xmlns:p14="http://schemas.microsoft.com/office/powerpoint/2010/main" val="3829984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471733" y="2506083"/>
            <a:ext cx="626076" cy="820237"/>
            <a:chOff x="1161534" y="1334530"/>
            <a:chExt cx="626076" cy="820237"/>
          </a:xfrm>
        </p:grpSpPr>
        <p:sp>
          <p:nvSpPr>
            <p:cNvPr id="6" name="Flowchart: Connector 5"/>
            <p:cNvSpPr/>
            <p:nvPr/>
          </p:nvSpPr>
          <p:spPr>
            <a:xfrm>
              <a:off x="1301578" y="1334530"/>
              <a:ext cx="214184" cy="214184"/>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6" idx="4"/>
            </p:cNvCxnSpPr>
            <p:nvPr/>
          </p:nvCxnSpPr>
          <p:spPr>
            <a:xfrm>
              <a:off x="1408670" y="1548714"/>
              <a:ext cx="0" cy="18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301578" y="1614616"/>
              <a:ext cx="214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301578" y="1729946"/>
              <a:ext cx="107092" cy="6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1408670" y="1721709"/>
              <a:ext cx="107092" cy="9061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61534" y="1754657"/>
              <a:ext cx="626076" cy="400110"/>
            </a:xfrm>
            <a:prstGeom prst="rect">
              <a:avLst/>
            </a:prstGeom>
            <a:noFill/>
          </p:spPr>
          <p:txBody>
            <a:bodyPr wrap="square" rtlCol="0">
              <a:spAutoFit/>
            </a:bodyPr>
            <a:lstStyle/>
            <a:p>
              <a:r>
                <a:rPr lang="en-US" sz="1000" dirty="0"/>
                <a:t>Tactical Forces</a:t>
              </a:r>
            </a:p>
          </p:txBody>
        </p:sp>
      </p:grpSp>
      <p:sp>
        <p:nvSpPr>
          <p:cNvPr id="18" name="Oval 17"/>
          <p:cNvSpPr/>
          <p:nvPr/>
        </p:nvSpPr>
        <p:spPr>
          <a:xfrm>
            <a:off x="4440203" y="1865877"/>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Situational Awareness</a:t>
            </a:r>
          </a:p>
        </p:txBody>
      </p:sp>
      <p:grpSp>
        <p:nvGrpSpPr>
          <p:cNvPr id="30" name="Group 29"/>
          <p:cNvGrpSpPr/>
          <p:nvPr/>
        </p:nvGrpSpPr>
        <p:grpSpPr>
          <a:xfrm>
            <a:off x="1919024" y="2051228"/>
            <a:ext cx="2521179" cy="786717"/>
            <a:chOff x="2001803" y="2236579"/>
            <a:chExt cx="2521179" cy="786717"/>
          </a:xfrm>
        </p:grpSpPr>
        <p:cxnSp>
          <p:nvCxnSpPr>
            <p:cNvPr id="20" name="Straight Arrow Connector 19"/>
            <p:cNvCxnSpPr>
              <a:endCxn id="18" idx="2"/>
            </p:cNvCxnSpPr>
            <p:nvPr/>
          </p:nvCxnSpPr>
          <p:spPr>
            <a:xfrm flipV="1">
              <a:off x="2001803" y="2236579"/>
              <a:ext cx="2521179" cy="786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20501506">
              <a:off x="2575849" y="2480647"/>
              <a:ext cx="1010213" cy="246221"/>
            </a:xfrm>
            <a:prstGeom prst="rect">
              <a:avLst/>
            </a:prstGeom>
            <a:noFill/>
          </p:spPr>
          <p:txBody>
            <a:bodyPr wrap="none" rtlCol="0">
              <a:spAutoFit/>
            </a:bodyPr>
            <a:lstStyle/>
            <a:p>
              <a:r>
                <a:rPr lang="en-US" sz="1000" dirty="0"/>
                <a:t>Reconnaissance</a:t>
              </a:r>
            </a:p>
          </p:txBody>
        </p:sp>
      </p:grpSp>
      <p:sp>
        <p:nvSpPr>
          <p:cNvPr id="22" name="Oval 21"/>
          <p:cNvSpPr/>
          <p:nvPr/>
        </p:nvSpPr>
        <p:spPr>
          <a:xfrm>
            <a:off x="3575230" y="2916203"/>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Social Media Search</a:t>
            </a:r>
          </a:p>
        </p:txBody>
      </p:sp>
      <p:sp>
        <p:nvSpPr>
          <p:cNvPr id="23" name="Oval 22"/>
          <p:cNvSpPr/>
          <p:nvPr/>
        </p:nvSpPr>
        <p:spPr>
          <a:xfrm>
            <a:off x="5704711" y="2916203"/>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Corpus Mining</a:t>
            </a:r>
          </a:p>
        </p:txBody>
      </p:sp>
      <p:grpSp>
        <p:nvGrpSpPr>
          <p:cNvPr id="31" name="Group 30"/>
          <p:cNvGrpSpPr/>
          <p:nvPr/>
        </p:nvGrpSpPr>
        <p:grpSpPr>
          <a:xfrm>
            <a:off x="4530820" y="2163485"/>
            <a:ext cx="293000" cy="766786"/>
            <a:chOff x="3130382" y="631242"/>
            <a:chExt cx="293000" cy="766786"/>
          </a:xfrm>
        </p:grpSpPr>
        <p:cxnSp>
          <p:nvCxnSpPr>
            <p:cNvPr id="25" name="Straight Arrow Connector 24"/>
            <p:cNvCxnSpPr>
              <a:stCxn id="18" idx="3"/>
              <a:endCxn id="22" idx="0"/>
            </p:cNvCxnSpPr>
            <p:nvPr/>
          </p:nvCxnSpPr>
          <p:spPr>
            <a:xfrm flipH="1">
              <a:off x="3130382" y="664116"/>
              <a:ext cx="189269"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17013275">
              <a:off x="2962420" y="845983"/>
              <a:ext cx="675703" cy="246221"/>
            </a:xfrm>
            <a:prstGeom prst="rect">
              <a:avLst/>
            </a:prstGeom>
            <a:noFill/>
          </p:spPr>
          <p:txBody>
            <a:bodyPr wrap="square" rtlCol="0">
              <a:spAutoFit/>
            </a:bodyPr>
            <a:lstStyle/>
            <a:p>
              <a:r>
                <a:rPr lang="en-US" sz="1000" dirty="0"/>
                <a:t>extends</a:t>
              </a:r>
            </a:p>
          </p:txBody>
        </p:sp>
      </p:grpSp>
      <p:grpSp>
        <p:nvGrpSpPr>
          <p:cNvPr id="32" name="Group 31"/>
          <p:cNvGrpSpPr/>
          <p:nvPr/>
        </p:nvGrpSpPr>
        <p:grpSpPr>
          <a:xfrm>
            <a:off x="6071496" y="2134076"/>
            <a:ext cx="588805" cy="796195"/>
            <a:chOff x="4720486" y="618309"/>
            <a:chExt cx="588805" cy="796195"/>
          </a:xfrm>
        </p:grpSpPr>
        <p:cxnSp>
          <p:nvCxnSpPr>
            <p:cNvPr id="27" name="Straight Arrow Connector 26"/>
            <p:cNvCxnSpPr>
              <a:stCxn id="18" idx="5"/>
              <a:endCxn id="23" idx="0"/>
            </p:cNvCxnSpPr>
            <p:nvPr/>
          </p:nvCxnSpPr>
          <p:spPr>
            <a:xfrm>
              <a:off x="4720486" y="680592"/>
              <a:ext cx="588805"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3186932">
              <a:off x="4524368" y="833050"/>
              <a:ext cx="675703" cy="246221"/>
            </a:xfrm>
            <a:prstGeom prst="rect">
              <a:avLst/>
            </a:prstGeom>
            <a:noFill/>
          </p:spPr>
          <p:txBody>
            <a:bodyPr wrap="square" rtlCol="0">
              <a:spAutoFit/>
            </a:bodyPr>
            <a:lstStyle/>
            <a:p>
              <a:r>
                <a:rPr lang="en-US" sz="1000" dirty="0"/>
                <a:t>extends</a:t>
              </a:r>
            </a:p>
          </p:txBody>
        </p:sp>
      </p:grpSp>
      <p:sp>
        <p:nvSpPr>
          <p:cNvPr id="35" name="Oval 34"/>
          <p:cNvSpPr/>
          <p:nvPr/>
        </p:nvSpPr>
        <p:spPr>
          <a:xfrm>
            <a:off x="6765434" y="4013053"/>
            <a:ext cx="1345228" cy="219601"/>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Stat Measures</a:t>
            </a:r>
          </a:p>
        </p:txBody>
      </p:sp>
      <p:sp>
        <p:nvSpPr>
          <p:cNvPr id="36" name="Oval 35"/>
          <p:cNvSpPr/>
          <p:nvPr/>
        </p:nvSpPr>
        <p:spPr>
          <a:xfrm>
            <a:off x="7950189" y="3798399"/>
            <a:ext cx="1345228" cy="219601"/>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Text Analytics</a:t>
            </a:r>
          </a:p>
        </p:txBody>
      </p:sp>
      <p:grpSp>
        <p:nvGrpSpPr>
          <p:cNvPr id="37" name="Group 36"/>
          <p:cNvGrpSpPr/>
          <p:nvPr/>
        </p:nvGrpSpPr>
        <p:grpSpPr>
          <a:xfrm>
            <a:off x="7615890" y="3101554"/>
            <a:ext cx="588805" cy="733912"/>
            <a:chOff x="4671058" y="600620"/>
            <a:chExt cx="588805" cy="733912"/>
          </a:xfrm>
        </p:grpSpPr>
        <p:cxnSp>
          <p:nvCxnSpPr>
            <p:cNvPr id="38" name="Straight Arrow Connector 37"/>
            <p:cNvCxnSpPr/>
            <p:nvPr/>
          </p:nvCxnSpPr>
          <p:spPr>
            <a:xfrm>
              <a:off x="4671058" y="600620"/>
              <a:ext cx="588805"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3186932">
              <a:off x="4524368" y="833050"/>
              <a:ext cx="675703" cy="246221"/>
            </a:xfrm>
            <a:prstGeom prst="rect">
              <a:avLst/>
            </a:prstGeom>
            <a:noFill/>
          </p:spPr>
          <p:txBody>
            <a:bodyPr wrap="square" rtlCol="0">
              <a:spAutoFit/>
            </a:bodyPr>
            <a:lstStyle/>
            <a:p>
              <a:r>
                <a:rPr lang="en-US" sz="1000" dirty="0"/>
                <a:t>extends</a:t>
              </a:r>
            </a:p>
          </p:txBody>
        </p:sp>
      </p:grpSp>
      <p:grpSp>
        <p:nvGrpSpPr>
          <p:cNvPr id="40" name="Group 39"/>
          <p:cNvGrpSpPr/>
          <p:nvPr/>
        </p:nvGrpSpPr>
        <p:grpSpPr>
          <a:xfrm>
            <a:off x="6859935" y="3276048"/>
            <a:ext cx="588805" cy="733912"/>
            <a:chOff x="4671058" y="600620"/>
            <a:chExt cx="588805" cy="733912"/>
          </a:xfrm>
        </p:grpSpPr>
        <p:cxnSp>
          <p:nvCxnSpPr>
            <p:cNvPr id="41" name="Straight Arrow Connector 40"/>
            <p:cNvCxnSpPr/>
            <p:nvPr/>
          </p:nvCxnSpPr>
          <p:spPr>
            <a:xfrm>
              <a:off x="4671058" y="600620"/>
              <a:ext cx="588805"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3186932">
              <a:off x="4524368" y="833050"/>
              <a:ext cx="675703" cy="246221"/>
            </a:xfrm>
            <a:prstGeom prst="rect">
              <a:avLst/>
            </a:prstGeom>
            <a:noFill/>
          </p:spPr>
          <p:txBody>
            <a:bodyPr wrap="square" rtlCol="0">
              <a:spAutoFit/>
            </a:bodyPr>
            <a:lstStyle/>
            <a:p>
              <a:r>
                <a:rPr lang="en-US" sz="1000" dirty="0"/>
                <a:t>extends</a:t>
              </a:r>
            </a:p>
          </p:txBody>
        </p:sp>
      </p:grpSp>
      <p:sp>
        <p:nvSpPr>
          <p:cNvPr id="33" name="TextBox 32"/>
          <p:cNvSpPr txBox="1"/>
          <p:nvPr/>
        </p:nvSpPr>
        <p:spPr>
          <a:xfrm>
            <a:off x="395415" y="170808"/>
            <a:ext cx="6370019" cy="461665"/>
          </a:xfrm>
          <a:prstGeom prst="rect">
            <a:avLst/>
          </a:prstGeom>
          <a:noFill/>
        </p:spPr>
        <p:txBody>
          <a:bodyPr wrap="square" rtlCol="0">
            <a:spAutoFit/>
          </a:bodyPr>
          <a:lstStyle/>
          <a:p>
            <a:r>
              <a:rPr lang="en-US" sz="2400" dirty="0">
                <a:solidFill>
                  <a:srgbClr val="C00000"/>
                </a:solidFill>
              </a:rPr>
              <a:t>Situational Awareness Scenario Use Case Diagram</a:t>
            </a:r>
          </a:p>
        </p:txBody>
      </p:sp>
    </p:spTree>
    <p:extLst>
      <p:ext uri="{BB962C8B-B14F-4D97-AF65-F5344CB8AC3E}">
        <p14:creationId xmlns:p14="http://schemas.microsoft.com/office/powerpoint/2010/main" val="1905691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471733" y="2506083"/>
            <a:ext cx="626076" cy="820237"/>
            <a:chOff x="1161534" y="1334530"/>
            <a:chExt cx="626076" cy="820237"/>
          </a:xfrm>
        </p:grpSpPr>
        <p:sp>
          <p:nvSpPr>
            <p:cNvPr id="6" name="Flowchart: Connector 5"/>
            <p:cNvSpPr/>
            <p:nvPr/>
          </p:nvSpPr>
          <p:spPr>
            <a:xfrm>
              <a:off x="1301578" y="1334530"/>
              <a:ext cx="214184" cy="214184"/>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6" idx="4"/>
            </p:cNvCxnSpPr>
            <p:nvPr/>
          </p:nvCxnSpPr>
          <p:spPr>
            <a:xfrm>
              <a:off x="1408670" y="1548714"/>
              <a:ext cx="0" cy="18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301578" y="1614616"/>
              <a:ext cx="214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301578" y="1729946"/>
              <a:ext cx="107092" cy="6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1408670" y="1721709"/>
              <a:ext cx="107092" cy="9061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61534" y="1754657"/>
              <a:ext cx="626076" cy="400110"/>
            </a:xfrm>
            <a:prstGeom prst="rect">
              <a:avLst/>
            </a:prstGeom>
            <a:noFill/>
          </p:spPr>
          <p:txBody>
            <a:bodyPr wrap="square" rtlCol="0">
              <a:spAutoFit/>
            </a:bodyPr>
            <a:lstStyle/>
            <a:p>
              <a:r>
                <a:rPr lang="en-US" sz="1000" dirty="0"/>
                <a:t>Tactical Forces</a:t>
              </a:r>
            </a:p>
          </p:txBody>
        </p:sp>
      </p:grpSp>
      <p:sp>
        <p:nvSpPr>
          <p:cNvPr id="18" name="Oval 17"/>
          <p:cNvSpPr/>
          <p:nvPr/>
        </p:nvSpPr>
        <p:spPr>
          <a:xfrm>
            <a:off x="4440203" y="1865877"/>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Model Analysis</a:t>
            </a:r>
          </a:p>
        </p:txBody>
      </p:sp>
      <p:grpSp>
        <p:nvGrpSpPr>
          <p:cNvPr id="30" name="Group 29"/>
          <p:cNvGrpSpPr/>
          <p:nvPr/>
        </p:nvGrpSpPr>
        <p:grpSpPr>
          <a:xfrm>
            <a:off x="1919024" y="2051228"/>
            <a:ext cx="2521179" cy="786717"/>
            <a:chOff x="2001803" y="2236579"/>
            <a:chExt cx="2521179" cy="786717"/>
          </a:xfrm>
        </p:grpSpPr>
        <p:cxnSp>
          <p:nvCxnSpPr>
            <p:cNvPr id="20" name="Straight Arrow Connector 19"/>
            <p:cNvCxnSpPr>
              <a:endCxn id="18" idx="2"/>
            </p:cNvCxnSpPr>
            <p:nvPr/>
          </p:nvCxnSpPr>
          <p:spPr>
            <a:xfrm flipV="1">
              <a:off x="2001803" y="2236579"/>
              <a:ext cx="2521179" cy="786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20501506">
              <a:off x="2462037" y="2480647"/>
              <a:ext cx="1237839" cy="246221"/>
            </a:xfrm>
            <a:prstGeom prst="rect">
              <a:avLst/>
            </a:prstGeom>
            <a:noFill/>
          </p:spPr>
          <p:txBody>
            <a:bodyPr wrap="none" rtlCol="0">
              <a:spAutoFit/>
            </a:bodyPr>
            <a:lstStyle/>
            <a:p>
              <a:r>
                <a:rPr lang="en-US" sz="1000" dirty="0"/>
                <a:t>Social Media Corpus</a:t>
              </a:r>
            </a:p>
          </p:txBody>
        </p:sp>
      </p:grpSp>
      <p:sp>
        <p:nvSpPr>
          <p:cNvPr id="23" name="Oval 22"/>
          <p:cNvSpPr/>
          <p:nvPr/>
        </p:nvSpPr>
        <p:spPr>
          <a:xfrm>
            <a:off x="5704711" y="2916203"/>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Corpus Mining</a:t>
            </a:r>
          </a:p>
        </p:txBody>
      </p:sp>
      <p:grpSp>
        <p:nvGrpSpPr>
          <p:cNvPr id="32" name="Group 31"/>
          <p:cNvGrpSpPr/>
          <p:nvPr/>
        </p:nvGrpSpPr>
        <p:grpSpPr>
          <a:xfrm>
            <a:off x="6071496" y="2134076"/>
            <a:ext cx="588805" cy="796195"/>
            <a:chOff x="4720486" y="618309"/>
            <a:chExt cx="588805" cy="796195"/>
          </a:xfrm>
        </p:grpSpPr>
        <p:cxnSp>
          <p:nvCxnSpPr>
            <p:cNvPr id="27" name="Straight Arrow Connector 26"/>
            <p:cNvCxnSpPr>
              <a:stCxn id="18" idx="5"/>
              <a:endCxn id="23" idx="0"/>
            </p:cNvCxnSpPr>
            <p:nvPr/>
          </p:nvCxnSpPr>
          <p:spPr>
            <a:xfrm>
              <a:off x="4720486" y="680592"/>
              <a:ext cx="588805"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3186932">
              <a:off x="4524368" y="833050"/>
              <a:ext cx="675703" cy="246221"/>
            </a:xfrm>
            <a:prstGeom prst="rect">
              <a:avLst/>
            </a:prstGeom>
            <a:noFill/>
          </p:spPr>
          <p:txBody>
            <a:bodyPr wrap="square" rtlCol="0">
              <a:spAutoFit/>
            </a:bodyPr>
            <a:lstStyle/>
            <a:p>
              <a:r>
                <a:rPr lang="en-US" sz="1000" dirty="0"/>
                <a:t>extends</a:t>
              </a:r>
            </a:p>
          </p:txBody>
        </p:sp>
      </p:grpSp>
      <p:sp>
        <p:nvSpPr>
          <p:cNvPr id="35" name="Oval 34"/>
          <p:cNvSpPr/>
          <p:nvPr/>
        </p:nvSpPr>
        <p:spPr>
          <a:xfrm>
            <a:off x="6765434" y="4013053"/>
            <a:ext cx="1345228" cy="219601"/>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Stat Measures</a:t>
            </a:r>
          </a:p>
        </p:txBody>
      </p:sp>
      <p:sp>
        <p:nvSpPr>
          <p:cNvPr id="36" name="Oval 35"/>
          <p:cNvSpPr/>
          <p:nvPr/>
        </p:nvSpPr>
        <p:spPr>
          <a:xfrm>
            <a:off x="7950189" y="3798399"/>
            <a:ext cx="1345228" cy="219601"/>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Text Analytics</a:t>
            </a:r>
          </a:p>
        </p:txBody>
      </p:sp>
      <p:grpSp>
        <p:nvGrpSpPr>
          <p:cNvPr id="37" name="Group 36"/>
          <p:cNvGrpSpPr/>
          <p:nvPr/>
        </p:nvGrpSpPr>
        <p:grpSpPr>
          <a:xfrm>
            <a:off x="7615890" y="3101554"/>
            <a:ext cx="588805" cy="733912"/>
            <a:chOff x="4671058" y="600620"/>
            <a:chExt cx="588805" cy="733912"/>
          </a:xfrm>
        </p:grpSpPr>
        <p:cxnSp>
          <p:nvCxnSpPr>
            <p:cNvPr id="38" name="Straight Arrow Connector 37"/>
            <p:cNvCxnSpPr/>
            <p:nvPr/>
          </p:nvCxnSpPr>
          <p:spPr>
            <a:xfrm>
              <a:off x="4671058" y="600620"/>
              <a:ext cx="588805"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3186932">
              <a:off x="4524368" y="833050"/>
              <a:ext cx="675703" cy="246221"/>
            </a:xfrm>
            <a:prstGeom prst="rect">
              <a:avLst/>
            </a:prstGeom>
            <a:noFill/>
          </p:spPr>
          <p:txBody>
            <a:bodyPr wrap="square" rtlCol="0">
              <a:spAutoFit/>
            </a:bodyPr>
            <a:lstStyle/>
            <a:p>
              <a:r>
                <a:rPr lang="en-US" sz="1000" dirty="0"/>
                <a:t>extends</a:t>
              </a:r>
            </a:p>
          </p:txBody>
        </p:sp>
      </p:grpSp>
      <p:grpSp>
        <p:nvGrpSpPr>
          <p:cNvPr id="40" name="Group 39"/>
          <p:cNvGrpSpPr/>
          <p:nvPr/>
        </p:nvGrpSpPr>
        <p:grpSpPr>
          <a:xfrm>
            <a:off x="6859935" y="3276048"/>
            <a:ext cx="588805" cy="733912"/>
            <a:chOff x="4671058" y="600620"/>
            <a:chExt cx="588805" cy="733912"/>
          </a:xfrm>
        </p:grpSpPr>
        <p:cxnSp>
          <p:nvCxnSpPr>
            <p:cNvPr id="41" name="Straight Arrow Connector 40"/>
            <p:cNvCxnSpPr/>
            <p:nvPr/>
          </p:nvCxnSpPr>
          <p:spPr>
            <a:xfrm>
              <a:off x="4671058" y="600620"/>
              <a:ext cx="588805"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3186932">
              <a:off x="4524368" y="833050"/>
              <a:ext cx="675703" cy="246221"/>
            </a:xfrm>
            <a:prstGeom prst="rect">
              <a:avLst/>
            </a:prstGeom>
            <a:noFill/>
          </p:spPr>
          <p:txBody>
            <a:bodyPr wrap="square" rtlCol="0">
              <a:spAutoFit/>
            </a:bodyPr>
            <a:lstStyle/>
            <a:p>
              <a:r>
                <a:rPr lang="en-US" sz="1000" dirty="0"/>
                <a:t>extends</a:t>
              </a:r>
            </a:p>
          </p:txBody>
        </p:sp>
      </p:grpSp>
      <p:sp>
        <p:nvSpPr>
          <p:cNvPr id="33" name="TextBox 32"/>
          <p:cNvSpPr txBox="1"/>
          <p:nvPr/>
        </p:nvSpPr>
        <p:spPr>
          <a:xfrm>
            <a:off x="395415" y="170808"/>
            <a:ext cx="8157742" cy="461665"/>
          </a:xfrm>
          <a:prstGeom prst="rect">
            <a:avLst/>
          </a:prstGeom>
          <a:noFill/>
        </p:spPr>
        <p:txBody>
          <a:bodyPr wrap="square" rtlCol="0">
            <a:spAutoFit/>
          </a:bodyPr>
          <a:lstStyle/>
          <a:p>
            <a:r>
              <a:rPr lang="en-US" sz="2400" dirty="0">
                <a:solidFill>
                  <a:srgbClr val="C00000"/>
                </a:solidFill>
              </a:rPr>
              <a:t>Social Media Analysis Scenario Use Case Diagram</a:t>
            </a:r>
          </a:p>
        </p:txBody>
      </p:sp>
      <p:sp>
        <p:nvSpPr>
          <p:cNvPr id="34" name="Oval 33">
            <a:extLst>
              <a:ext uri="{FF2B5EF4-FFF2-40B4-BE49-F238E27FC236}">
                <a16:creationId xmlns:a16="http://schemas.microsoft.com/office/drawing/2014/main" id="{4A8CB39B-E229-4D47-8C0D-191DC08645C5}"/>
              </a:ext>
            </a:extLst>
          </p:cNvPr>
          <p:cNvSpPr/>
          <p:nvPr/>
        </p:nvSpPr>
        <p:spPr>
          <a:xfrm>
            <a:off x="3770144" y="3006487"/>
            <a:ext cx="1434149" cy="42129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Web API Access</a:t>
            </a:r>
          </a:p>
        </p:txBody>
      </p:sp>
      <p:cxnSp>
        <p:nvCxnSpPr>
          <p:cNvPr id="43" name="Straight Arrow Connector 42">
            <a:extLst>
              <a:ext uri="{FF2B5EF4-FFF2-40B4-BE49-F238E27FC236}">
                <a16:creationId xmlns:a16="http://schemas.microsoft.com/office/drawing/2014/main" id="{44224EFE-C40A-4241-B5E5-E014F2E83B23}"/>
              </a:ext>
            </a:extLst>
          </p:cNvPr>
          <p:cNvCxnSpPr>
            <a:cxnSpLocks/>
          </p:cNvCxnSpPr>
          <p:nvPr/>
        </p:nvCxnSpPr>
        <p:spPr>
          <a:xfrm flipH="1">
            <a:off x="4521905" y="2236579"/>
            <a:ext cx="873888" cy="761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61447FF-73C7-4C83-9A7F-38C5F489CD74}"/>
              </a:ext>
            </a:extLst>
          </p:cNvPr>
          <p:cNvSpPr txBox="1"/>
          <p:nvPr/>
        </p:nvSpPr>
        <p:spPr>
          <a:xfrm rot="19074233">
            <a:off x="4533212" y="2440204"/>
            <a:ext cx="640241" cy="246221"/>
          </a:xfrm>
          <a:prstGeom prst="rect">
            <a:avLst/>
          </a:prstGeom>
          <a:noFill/>
        </p:spPr>
        <p:txBody>
          <a:bodyPr wrap="square" rtlCol="0">
            <a:spAutoFit/>
          </a:bodyPr>
          <a:lstStyle/>
          <a:p>
            <a:r>
              <a:rPr lang="en-US" sz="1000" dirty="0"/>
              <a:t>extends</a:t>
            </a:r>
          </a:p>
        </p:txBody>
      </p:sp>
    </p:spTree>
    <p:extLst>
      <p:ext uri="{BB962C8B-B14F-4D97-AF65-F5344CB8AC3E}">
        <p14:creationId xmlns:p14="http://schemas.microsoft.com/office/powerpoint/2010/main" val="3180385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471733" y="2506083"/>
            <a:ext cx="626076" cy="820237"/>
            <a:chOff x="1161534" y="1334530"/>
            <a:chExt cx="626076" cy="820237"/>
          </a:xfrm>
        </p:grpSpPr>
        <p:sp>
          <p:nvSpPr>
            <p:cNvPr id="6" name="Flowchart: Connector 5"/>
            <p:cNvSpPr/>
            <p:nvPr/>
          </p:nvSpPr>
          <p:spPr>
            <a:xfrm>
              <a:off x="1301578" y="1334530"/>
              <a:ext cx="214184" cy="214184"/>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6" idx="4"/>
            </p:cNvCxnSpPr>
            <p:nvPr/>
          </p:nvCxnSpPr>
          <p:spPr>
            <a:xfrm>
              <a:off x="1408670" y="1548714"/>
              <a:ext cx="0" cy="18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301578" y="1614616"/>
              <a:ext cx="214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301578" y="1729946"/>
              <a:ext cx="107092" cy="6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1408670" y="1721709"/>
              <a:ext cx="107092" cy="9061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61534" y="1754657"/>
              <a:ext cx="626076" cy="400110"/>
            </a:xfrm>
            <a:prstGeom prst="rect">
              <a:avLst/>
            </a:prstGeom>
            <a:noFill/>
          </p:spPr>
          <p:txBody>
            <a:bodyPr wrap="square" rtlCol="0">
              <a:spAutoFit/>
            </a:bodyPr>
            <a:lstStyle/>
            <a:p>
              <a:r>
                <a:rPr lang="en-US" sz="1000" dirty="0"/>
                <a:t>Tactical Forces</a:t>
              </a:r>
            </a:p>
          </p:txBody>
        </p:sp>
      </p:grpSp>
      <p:sp>
        <p:nvSpPr>
          <p:cNvPr id="18" name="Oval 17"/>
          <p:cNvSpPr/>
          <p:nvPr/>
        </p:nvSpPr>
        <p:spPr>
          <a:xfrm>
            <a:off x="4440203" y="1865877"/>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Model Building</a:t>
            </a:r>
          </a:p>
        </p:txBody>
      </p:sp>
      <p:grpSp>
        <p:nvGrpSpPr>
          <p:cNvPr id="30" name="Group 29"/>
          <p:cNvGrpSpPr/>
          <p:nvPr/>
        </p:nvGrpSpPr>
        <p:grpSpPr>
          <a:xfrm>
            <a:off x="1919024" y="2051228"/>
            <a:ext cx="2521179" cy="786717"/>
            <a:chOff x="2001803" y="2236579"/>
            <a:chExt cx="2521179" cy="786717"/>
          </a:xfrm>
        </p:grpSpPr>
        <p:cxnSp>
          <p:nvCxnSpPr>
            <p:cNvPr id="20" name="Straight Arrow Connector 19"/>
            <p:cNvCxnSpPr>
              <a:endCxn id="18" idx="2"/>
            </p:cNvCxnSpPr>
            <p:nvPr/>
          </p:nvCxnSpPr>
          <p:spPr>
            <a:xfrm flipV="1">
              <a:off x="2001803" y="2236579"/>
              <a:ext cx="2521179" cy="786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20501506">
              <a:off x="2284906" y="2480647"/>
              <a:ext cx="1592103" cy="246221"/>
            </a:xfrm>
            <a:prstGeom prst="rect">
              <a:avLst/>
            </a:prstGeom>
            <a:noFill/>
          </p:spPr>
          <p:txBody>
            <a:bodyPr wrap="none" rtlCol="0">
              <a:spAutoFit/>
            </a:bodyPr>
            <a:lstStyle/>
            <a:p>
              <a:r>
                <a:rPr lang="en-US" sz="1000" dirty="0"/>
                <a:t>Tagged Knowledge Corpus</a:t>
              </a:r>
            </a:p>
          </p:txBody>
        </p:sp>
      </p:grpSp>
      <p:sp>
        <p:nvSpPr>
          <p:cNvPr id="23" name="Oval 22"/>
          <p:cNvSpPr/>
          <p:nvPr/>
        </p:nvSpPr>
        <p:spPr>
          <a:xfrm>
            <a:off x="5704711" y="2916203"/>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Database Building</a:t>
            </a:r>
          </a:p>
        </p:txBody>
      </p:sp>
      <p:grpSp>
        <p:nvGrpSpPr>
          <p:cNvPr id="32" name="Group 31"/>
          <p:cNvGrpSpPr/>
          <p:nvPr/>
        </p:nvGrpSpPr>
        <p:grpSpPr>
          <a:xfrm>
            <a:off x="6071496" y="2134076"/>
            <a:ext cx="588805" cy="796195"/>
            <a:chOff x="4720486" y="618309"/>
            <a:chExt cx="588805" cy="796195"/>
          </a:xfrm>
        </p:grpSpPr>
        <p:cxnSp>
          <p:nvCxnSpPr>
            <p:cNvPr id="27" name="Straight Arrow Connector 26"/>
            <p:cNvCxnSpPr>
              <a:stCxn id="18" idx="5"/>
              <a:endCxn id="23" idx="0"/>
            </p:cNvCxnSpPr>
            <p:nvPr/>
          </p:nvCxnSpPr>
          <p:spPr>
            <a:xfrm>
              <a:off x="4720486" y="680592"/>
              <a:ext cx="588805"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3186932">
              <a:off x="4524368" y="833050"/>
              <a:ext cx="675703" cy="246221"/>
            </a:xfrm>
            <a:prstGeom prst="rect">
              <a:avLst/>
            </a:prstGeom>
            <a:noFill/>
          </p:spPr>
          <p:txBody>
            <a:bodyPr wrap="square" rtlCol="0">
              <a:spAutoFit/>
            </a:bodyPr>
            <a:lstStyle/>
            <a:p>
              <a:r>
                <a:rPr lang="en-US" sz="1000" dirty="0"/>
                <a:t>extends</a:t>
              </a:r>
            </a:p>
          </p:txBody>
        </p:sp>
      </p:grpSp>
      <p:sp>
        <p:nvSpPr>
          <p:cNvPr id="35" name="Oval 34"/>
          <p:cNvSpPr/>
          <p:nvPr/>
        </p:nvSpPr>
        <p:spPr>
          <a:xfrm>
            <a:off x="6514479" y="4013054"/>
            <a:ext cx="1596183" cy="18225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Full Text Indexing</a:t>
            </a:r>
          </a:p>
        </p:txBody>
      </p:sp>
      <p:grpSp>
        <p:nvGrpSpPr>
          <p:cNvPr id="40" name="Group 39"/>
          <p:cNvGrpSpPr/>
          <p:nvPr/>
        </p:nvGrpSpPr>
        <p:grpSpPr>
          <a:xfrm>
            <a:off x="6859935" y="3276048"/>
            <a:ext cx="588805" cy="733912"/>
            <a:chOff x="4671058" y="600620"/>
            <a:chExt cx="588805" cy="733912"/>
          </a:xfrm>
        </p:grpSpPr>
        <p:cxnSp>
          <p:nvCxnSpPr>
            <p:cNvPr id="41" name="Straight Arrow Connector 40"/>
            <p:cNvCxnSpPr/>
            <p:nvPr/>
          </p:nvCxnSpPr>
          <p:spPr>
            <a:xfrm>
              <a:off x="4671058" y="600620"/>
              <a:ext cx="588805"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3186932">
              <a:off x="4524368" y="833050"/>
              <a:ext cx="675703" cy="246221"/>
            </a:xfrm>
            <a:prstGeom prst="rect">
              <a:avLst/>
            </a:prstGeom>
            <a:noFill/>
          </p:spPr>
          <p:txBody>
            <a:bodyPr wrap="square" rtlCol="0">
              <a:spAutoFit/>
            </a:bodyPr>
            <a:lstStyle/>
            <a:p>
              <a:r>
                <a:rPr lang="en-US" sz="1000" dirty="0"/>
                <a:t>extends</a:t>
              </a:r>
            </a:p>
          </p:txBody>
        </p:sp>
      </p:grpSp>
      <p:sp>
        <p:nvSpPr>
          <p:cNvPr id="33" name="TextBox 32"/>
          <p:cNvSpPr txBox="1"/>
          <p:nvPr/>
        </p:nvSpPr>
        <p:spPr>
          <a:xfrm>
            <a:off x="395415" y="170808"/>
            <a:ext cx="8157742" cy="461665"/>
          </a:xfrm>
          <a:prstGeom prst="rect">
            <a:avLst/>
          </a:prstGeom>
          <a:noFill/>
        </p:spPr>
        <p:txBody>
          <a:bodyPr wrap="square" rtlCol="0">
            <a:spAutoFit/>
          </a:bodyPr>
          <a:lstStyle/>
          <a:p>
            <a:r>
              <a:rPr lang="en-US" sz="2400" dirty="0">
                <a:solidFill>
                  <a:srgbClr val="C00000"/>
                </a:solidFill>
              </a:rPr>
              <a:t>Model Building Scenario Use Case Diagram</a:t>
            </a:r>
          </a:p>
        </p:txBody>
      </p:sp>
      <p:sp>
        <p:nvSpPr>
          <p:cNvPr id="26" name="Oval 25">
            <a:extLst>
              <a:ext uri="{FF2B5EF4-FFF2-40B4-BE49-F238E27FC236}">
                <a16:creationId xmlns:a16="http://schemas.microsoft.com/office/drawing/2014/main" id="{29C45BD9-522C-4EFA-BB60-8EABC2C0529B}"/>
              </a:ext>
            </a:extLst>
          </p:cNvPr>
          <p:cNvSpPr/>
          <p:nvPr/>
        </p:nvSpPr>
        <p:spPr>
          <a:xfrm>
            <a:off x="3770144" y="3006487"/>
            <a:ext cx="1434149" cy="42129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Web API Access</a:t>
            </a:r>
          </a:p>
        </p:txBody>
      </p:sp>
      <p:cxnSp>
        <p:nvCxnSpPr>
          <p:cNvPr id="31" name="Straight Arrow Connector 30">
            <a:extLst>
              <a:ext uri="{FF2B5EF4-FFF2-40B4-BE49-F238E27FC236}">
                <a16:creationId xmlns:a16="http://schemas.microsoft.com/office/drawing/2014/main" id="{F4C6E5DA-BB03-4138-8FD9-BF85028962AF}"/>
              </a:ext>
            </a:extLst>
          </p:cNvPr>
          <p:cNvCxnSpPr>
            <a:cxnSpLocks/>
            <a:stCxn id="18" idx="4"/>
          </p:cNvCxnSpPr>
          <p:nvPr/>
        </p:nvCxnSpPr>
        <p:spPr>
          <a:xfrm flipH="1">
            <a:off x="4521905" y="2236579"/>
            <a:ext cx="873888" cy="761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06B0D7C9-CD29-49C6-94DC-0008E4F8734A}"/>
              </a:ext>
            </a:extLst>
          </p:cNvPr>
          <p:cNvSpPr txBox="1"/>
          <p:nvPr/>
        </p:nvSpPr>
        <p:spPr>
          <a:xfrm rot="19074233">
            <a:off x="4533212" y="2440204"/>
            <a:ext cx="640241" cy="246221"/>
          </a:xfrm>
          <a:prstGeom prst="rect">
            <a:avLst/>
          </a:prstGeom>
          <a:noFill/>
        </p:spPr>
        <p:txBody>
          <a:bodyPr wrap="square" rtlCol="0">
            <a:spAutoFit/>
          </a:bodyPr>
          <a:lstStyle/>
          <a:p>
            <a:r>
              <a:rPr lang="en-US" sz="1000" dirty="0"/>
              <a:t>extends</a:t>
            </a:r>
          </a:p>
        </p:txBody>
      </p:sp>
      <p:sp>
        <p:nvSpPr>
          <p:cNvPr id="43" name="Oval 42">
            <a:extLst>
              <a:ext uri="{FF2B5EF4-FFF2-40B4-BE49-F238E27FC236}">
                <a16:creationId xmlns:a16="http://schemas.microsoft.com/office/drawing/2014/main" id="{C537DE40-DB70-4B38-BE07-A4F563F56D14}"/>
              </a:ext>
            </a:extLst>
          </p:cNvPr>
          <p:cNvSpPr/>
          <p:nvPr/>
        </p:nvSpPr>
        <p:spPr>
          <a:xfrm>
            <a:off x="8222086" y="1874704"/>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Machine Learning Algorithms</a:t>
            </a:r>
          </a:p>
        </p:txBody>
      </p:sp>
      <p:cxnSp>
        <p:nvCxnSpPr>
          <p:cNvPr id="44" name="Straight Arrow Connector 43">
            <a:extLst>
              <a:ext uri="{FF2B5EF4-FFF2-40B4-BE49-F238E27FC236}">
                <a16:creationId xmlns:a16="http://schemas.microsoft.com/office/drawing/2014/main" id="{89067904-177B-452A-8F30-C144DEF8DF28}"/>
              </a:ext>
            </a:extLst>
          </p:cNvPr>
          <p:cNvCxnSpPr>
            <a:cxnSpLocks/>
          </p:cNvCxnSpPr>
          <p:nvPr/>
        </p:nvCxnSpPr>
        <p:spPr>
          <a:xfrm>
            <a:off x="6336940" y="2060055"/>
            <a:ext cx="1921207" cy="30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E972797-991B-42B2-B687-BE0A84E0DD02}"/>
              </a:ext>
            </a:extLst>
          </p:cNvPr>
          <p:cNvSpPr txBox="1"/>
          <p:nvPr/>
        </p:nvSpPr>
        <p:spPr>
          <a:xfrm>
            <a:off x="7110888" y="1874704"/>
            <a:ext cx="675703" cy="246221"/>
          </a:xfrm>
          <a:prstGeom prst="rect">
            <a:avLst/>
          </a:prstGeom>
          <a:noFill/>
        </p:spPr>
        <p:txBody>
          <a:bodyPr wrap="square" rtlCol="0">
            <a:spAutoFit/>
          </a:bodyPr>
          <a:lstStyle/>
          <a:p>
            <a:r>
              <a:rPr lang="en-US" sz="1000" dirty="0"/>
              <a:t>extends</a:t>
            </a:r>
          </a:p>
        </p:txBody>
      </p:sp>
      <p:sp>
        <p:nvSpPr>
          <p:cNvPr id="46" name="Oval 45">
            <a:extLst>
              <a:ext uri="{FF2B5EF4-FFF2-40B4-BE49-F238E27FC236}">
                <a16:creationId xmlns:a16="http://schemas.microsoft.com/office/drawing/2014/main" id="{EB2E4364-9D49-4B93-A9EA-D689184609C8}"/>
              </a:ext>
            </a:extLst>
          </p:cNvPr>
          <p:cNvSpPr/>
          <p:nvPr/>
        </p:nvSpPr>
        <p:spPr>
          <a:xfrm>
            <a:off x="8904747" y="2992419"/>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Pickling</a:t>
            </a:r>
          </a:p>
        </p:txBody>
      </p:sp>
      <p:cxnSp>
        <p:nvCxnSpPr>
          <p:cNvPr id="48" name="Straight Arrow Connector 47">
            <a:extLst>
              <a:ext uri="{FF2B5EF4-FFF2-40B4-BE49-F238E27FC236}">
                <a16:creationId xmlns:a16="http://schemas.microsoft.com/office/drawing/2014/main" id="{1A92DD4F-0AAF-42F7-A9FA-EBE469830BB8}"/>
              </a:ext>
            </a:extLst>
          </p:cNvPr>
          <p:cNvCxnSpPr>
            <a:cxnSpLocks/>
          </p:cNvCxnSpPr>
          <p:nvPr/>
        </p:nvCxnSpPr>
        <p:spPr>
          <a:xfrm>
            <a:off x="9002695" y="2236579"/>
            <a:ext cx="588805"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C0DF1A75-295C-4F8B-A97A-22360BCC8C1D}"/>
              </a:ext>
            </a:extLst>
          </p:cNvPr>
          <p:cNvSpPr txBox="1"/>
          <p:nvPr/>
        </p:nvSpPr>
        <p:spPr>
          <a:xfrm rot="3186932">
            <a:off x="9056791" y="2438934"/>
            <a:ext cx="675703" cy="246221"/>
          </a:xfrm>
          <a:prstGeom prst="rect">
            <a:avLst/>
          </a:prstGeom>
          <a:noFill/>
        </p:spPr>
        <p:txBody>
          <a:bodyPr wrap="square" rtlCol="0">
            <a:spAutoFit/>
          </a:bodyPr>
          <a:lstStyle/>
          <a:p>
            <a:r>
              <a:rPr lang="en-US" sz="1000" dirty="0"/>
              <a:t>extends</a:t>
            </a:r>
          </a:p>
        </p:txBody>
      </p:sp>
    </p:spTree>
    <p:extLst>
      <p:ext uri="{BB962C8B-B14F-4D97-AF65-F5344CB8AC3E}">
        <p14:creationId xmlns:p14="http://schemas.microsoft.com/office/powerpoint/2010/main" val="3666623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395415" y="170808"/>
            <a:ext cx="6370019" cy="461665"/>
          </a:xfrm>
          <a:prstGeom prst="rect">
            <a:avLst/>
          </a:prstGeom>
          <a:noFill/>
        </p:spPr>
        <p:txBody>
          <a:bodyPr wrap="square" rtlCol="0">
            <a:spAutoFit/>
          </a:bodyPr>
          <a:lstStyle/>
          <a:p>
            <a:r>
              <a:rPr lang="en-US" sz="2400" dirty="0">
                <a:solidFill>
                  <a:srgbClr val="C00000"/>
                </a:solidFill>
              </a:rPr>
              <a:t>Case Management Scenario Use Case Diagram</a:t>
            </a:r>
          </a:p>
        </p:txBody>
      </p:sp>
      <p:grpSp>
        <p:nvGrpSpPr>
          <p:cNvPr id="26" name="Group 25">
            <a:extLst>
              <a:ext uri="{FF2B5EF4-FFF2-40B4-BE49-F238E27FC236}">
                <a16:creationId xmlns:a16="http://schemas.microsoft.com/office/drawing/2014/main" id="{D7DEB945-BFFE-4E6C-8B0B-DAAB7711496E}"/>
              </a:ext>
            </a:extLst>
          </p:cNvPr>
          <p:cNvGrpSpPr/>
          <p:nvPr/>
        </p:nvGrpSpPr>
        <p:grpSpPr>
          <a:xfrm>
            <a:off x="1471733" y="1032963"/>
            <a:ext cx="8725729" cy="4507234"/>
            <a:chOff x="1471733" y="653130"/>
            <a:chExt cx="8725729" cy="4507234"/>
          </a:xfrm>
        </p:grpSpPr>
        <p:grpSp>
          <p:nvGrpSpPr>
            <p:cNvPr id="17" name="Group 16"/>
            <p:cNvGrpSpPr/>
            <p:nvPr/>
          </p:nvGrpSpPr>
          <p:grpSpPr>
            <a:xfrm>
              <a:off x="1471733" y="2506083"/>
              <a:ext cx="626076" cy="820237"/>
              <a:chOff x="1161534" y="1334530"/>
              <a:chExt cx="626076" cy="820237"/>
            </a:xfrm>
          </p:grpSpPr>
          <p:sp>
            <p:nvSpPr>
              <p:cNvPr id="6" name="Flowchart: Connector 5"/>
              <p:cNvSpPr/>
              <p:nvPr/>
            </p:nvSpPr>
            <p:spPr>
              <a:xfrm>
                <a:off x="1301578" y="1334530"/>
                <a:ext cx="214184" cy="214184"/>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6" idx="4"/>
              </p:cNvCxnSpPr>
              <p:nvPr/>
            </p:nvCxnSpPr>
            <p:spPr>
              <a:xfrm>
                <a:off x="1408670" y="1548714"/>
                <a:ext cx="0" cy="18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301578" y="1614616"/>
                <a:ext cx="214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301578" y="1729946"/>
                <a:ext cx="107092" cy="6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1408670" y="1721709"/>
                <a:ext cx="107092" cy="9061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61534" y="1754657"/>
                <a:ext cx="626076" cy="400110"/>
              </a:xfrm>
              <a:prstGeom prst="rect">
                <a:avLst/>
              </a:prstGeom>
              <a:noFill/>
            </p:spPr>
            <p:txBody>
              <a:bodyPr wrap="square" rtlCol="0">
                <a:spAutoFit/>
              </a:bodyPr>
              <a:lstStyle/>
              <a:p>
                <a:r>
                  <a:rPr lang="en-US" sz="1000" dirty="0"/>
                  <a:t>Tactical Forces</a:t>
                </a:r>
              </a:p>
            </p:txBody>
          </p:sp>
        </p:grpSp>
        <p:sp>
          <p:nvSpPr>
            <p:cNvPr id="18" name="Oval 17"/>
            <p:cNvSpPr/>
            <p:nvPr/>
          </p:nvSpPr>
          <p:spPr>
            <a:xfrm>
              <a:off x="4440203" y="1865877"/>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Case Management</a:t>
              </a:r>
            </a:p>
          </p:txBody>
        </p:sp>
        <p:grpSp>
          <p:nvGrpSpPr>
            <p:cNvPr id="30" name="Group 29"/>
            <p:cNvGrpSpPr/>
            <p:nvPr/>
          </p:nvGrpSpPr>
          <p:grpSpPr>
            <a:xfrm>
              <a:off x="1919024" y="2051228"/>
              <a:ext cx="2521179" cy="786717"/>
              <a:chOff x="2001803" y="2236579"/>
              <a:chExt cx="2521179" cy="786717"/>
            </a:xfrm>
          </p:grpSpPr>
          <p:cxnSp>
            <p:nvCxnSpPr>
              <p:cNvPr id="20" name="Straight Arrow Connector 19"/>
              <p:cNvCxnSpPr>
                <a:endCxn id="18" idx="2"/>
              </p:cNvCxnSpPr>
              <p:nvPr/>
            </p:nvCxnSpPr>
            <p:spPr>
              <a:xfrm flipV="1">
                <a:off x="2001803" y="2236579"/>
                <a:ext cx="2521179" cy="786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20501506">
                <a:off x="2458029" y="2480647"/>
                <a:ext cx="1245854" cy="246221"/>
              </a:xfrm>
              <a:prstGeom prst="rect">
                <a:avLst/>
              </a:prstGeom>
              <a:noFill/>
            </p:spPr>
            <p:txBody>
              <a:bodyPr wrap="none" rtlCol="0">
                <a:spAutoFit/>
              </a:bodyPr>
              <a:lstStyle/>
              <a:p>
                <a:r>
                  <a:rPr lang="en-US" sz="1000" dirty="0"/>
                  <a:t>Formal investigation</a:t>
                </a:r>
              </a:p>
            </p:txBody>
          </p:sp>
        </p:grpSp>
        <p:sp>
          <p:nvSpPr>
            <p:cNvPr id="22" name="Oval 21"/>
            <p:cNvSpPr/>
            <p:nvPr/>
          </p:nvSpPr>
          <p:spPr>
            <a:xfrm>
              <a:off x="3575230" y="2916203"/>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Social Media Search</a:t>
              </a:r>
            </a:p>
          </p:txBody>
        </p:sp>
        <p:sp>
          <p:nvSpPr>
            <p:cNvPr id="23" name="Oval 22"/>
            <p:cNvSpPr/>
            <p:nvPr/>
          </p:nvSpPr>
          <p:spPr>
            <a:xfrm>
              <a:off x="5704711" y="2916203"/>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Corpus Mining</a:t>
              </a:r>
            </a:p>
          </p:txBody>
        </p:sp>
        <p:grpSp>
          <p:nvGrpSpPr>
            <p:cNvPr id="31" name="Group 30"/>
            <p:cNvGrpSpPr/>
            <p:nvPr/>
          </p:nvGrpSpPr>
          <p:grpSpPr>
            <a:xfrm>
              <a:off x="4530820" y="2163485"/>
              <a:ext cx="293000" cy="769193"/>
              <a:chOff x="3130382" y="631242"/>
              <a:chExt cx="293000" cy="769193"/>
            </a:xfrm>
          </p:grpSpPr>
          <p:cxnSp>
            <p:nvCxnSpPr>
              <p:cNvPr id="25" name="Straight Arrow Connector 24"/>
              <p:cNvCxnSpPr>
                <a:stCxn id="18" idx="3"/>
                <a:endCxn id="22" idx="0"/>
              </p:cNvCxnSpPr>
              <p:nvPr/>
            </p:nvCxnSpPr>
            <p:spPr>
              <a:xfrm flipH="1">
                <a:off x="3130382" y="666523"/>
                <a:ext cx="189269"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17013275">
                <a:off x="2962420" y="845983"/>
                <a:ext cx="675703" cy="246221"/>
              </a:xfrm>
              <a:prstGeom prst="rect">
                <a:avLst/>
              </a:prstGeom>
              <a:noFill/>
            </p:spPr>
            <p:txBody>
              <a:bodyPr wrap="square" rtlCol="0">
                <a:spAutoFit/>
              </a:bodyPr>
              <a:lstStyle/>
              <a:p>
                <a:r>
                  <a:rPr lang="en-US" sz="1000" dirty="0"/>
                  <a:t>extends</a:t>
                </a:r>
              </a:p>
            </p:txBody>
          </p:sp>
        </p:grpSp>
        <p:grpSp>
          <p:nvGrpSpPr>
            <p:cNvPr id="32" name="Group 31"/>
            <p:cNvGrpSpPr/>
            <p:nvPr/>
          </p:nvGrpSpPr>
          <p:grpSpPr>
            <a:xfrm>
              <a:off x="6022068" y="2134076"/>
              <a:ext cx="588805" cy="782126"/>
              <a:chOff x="4671058" y="618309"/>
              <a:chExt cx="588805" cy="782126"/>
            </a:xfrm>
          </p:grpSpPr>
          <p:cxnSp>
            <p:nvCxnSpPr>
              <p:cNvPr id="27" name="Straight Arrow Connector 26"/>
              <p:cNvCxnSpPr>
                <a:stCxn id="18" idx="5"/>
                <a:endCxn id="23" idx="0"/>
              </p:cNvCxnSpPr>
              <p:nvPr/>
            </p:nvCxnSpPr>
            <p:spPr>
              <a:xfrm>
                <a:off x="4671058" y="666523"/>
                <a:ext cx="588805"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3186932">
                <a:off x="4524368" y="833050"/>
                <a:ext cx="675703" cy="246221"/>
              </a:xfrm>
              <a:prstGeom prst="rect">
                <a:avLst/>
              </a:prstGeom>
              <a:noFill/>
            </p:spPr>
            <p:txBody>
              <a:bodyPr wrap="square" rtlCol="0">
                <a:spAutoFit/>
              </a:bodyPr>
              <a:lstStyle/>
              <a:p>
                <a:r>
                  <a:rPr lang="en-US" sz="1000" dirty="0"/>
                  <a:t>extends</a:t>
                </a:r>
              </a:p>
            </p:txBody>
          </p:sp>
        </p:grpSp>
        <p:sp>
          <p:nvSpPr>
            <p:cNvPr id="35" name="Oval 34"/>
            <p:cNvSpPr/>
            <p:nvPr/>
          </p:nvSpPr>
          <p:spPr>
            <a:xfrm>
              <a:off x="6765434" y="4013053"/>
              <a:ext cx="1345228" cy="219601"/>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Stat Measures</a:t>
              </a:r>
            </a:p>
          </p:txBody>
        </p:sp>
        <p:sp>
          <p:nvSpPr>
            <p:cNvPr id="36" name="Oval 35"/>
            <p:cNvSpPr/>
            <p:nvPr/>
          </p:nvSpPr>
          <p:spPr>
            <a:xfrm>
              <a:off x="7950189" y="3798399"/>
              <a:ext cx="1345228" cy="219601"/>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Text Analytics</a:t>
              </a:r>
            </a:p>
          </p:txBody>
        </p:sp>
        <p:grpSp>
          <p:nvGrpSpPr>
            <p:cNvPr id="37" name="Group 36"/>
            <p:cNvGrpSpPr/>
            <p:nvPr/>
          </p:nvGrpSpPr>
          <p:grpSpPr>
            <a:xfrm>
              <a:off x="7615890" y="3101554"/>
              <a:ext cx="588805" cy="733912"/>
              <a:chOff x="4671058" y="600620"/>
              <a:chExt cx="588805" cy="733912"/>
            </a:xfrm>
          </p:grpSpPr>
          <p:cxnSp>
            <p:nvCxnSpPr>
              <p:cNvPr id="38" name="Straight Arrow Connector 37"/>
              <p:cNvCxnSpPr/>
              <p:nvPr/>
            </p:nvCxnSpPr>
            <p:spPr>
              <a:xfrm>
                <a:off x="4671058" y="600620"/>
                <a:ext cx="588805"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3186932">
                <a:off x="4524368" y="833050"/>
                <a:ext cx="675703" cy="246221"/>
              </a:xfrm>
              <a:prstGeom prst="rect">
                <a:avLst/>
              </a:prstGeom>
              <a:noFill/>
            </p:spPr>
            <p:txBody>
              <a:bodyPr wrap="square" rtlCol="0">
                <a:spAutoFit/>
              </a:bodyPr>
              <a:lstStyle/>
              <a:p>
                <a:r>
                  <a:rPr lang="en-US" sz="1000" dirty="0"/>
                  <a:t>extends</a:t>
                </a:r>
              </a:p>
            </p:txBody>
          </p:sp>
        </p:grpSp>
        <p:grpSp>
          <p:nvGrpSpPr>
            <p:cNvPr id="40" name="Group 39"/>
            <p:cNvGrpSpPr/>
            <p:nvPr/>
          </p:nvGrpSpPr>
          <p:grpSpPr>
            <a:xfrm>
              <a:off x="6859935" y="3276048"/>
              <a:ext cx="588805" cy="733912"/>
              <a:chOff x="4671058" y="600620"/>
              <a:chExt cx="588805" cy="733912"/>
            </a:xfrm>
          </p:grpSpPr>
          <p:cxnSp>
            <p:nvCxnSpPr>
              <p:cNvPr id="41" name="Straight Arrow Connector 40"/>
              <p:cNvCxnSpPr/>
              <p:nvPr/>
            </p:nvCxnSpPr>
            <p:spPr>
              <a:xfrm>
                <a:off x="4671058" y="600620"/>
                <a:ext cx="588805"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3186932">
                <a:off x="4524368" y="833050"/>
                <a:ext cx="675703" cy="246221"/>
              </a:xfrm>
              <a:prstGeom prst="rect">
                <a:avLst/>
              </a:prstGeom>
              <a:noFill/>
            </p:spPr>
            <p:txBody>
              <a:bodyPr wrap="square" rtlCol="0">
                <a:spAutoFit/>
              </a:bodyPr>
              <a:lstStyle/>
              <a:p>
                <a:r>
                  <a:rPr lang="en-US" sz="1000" dirty="0"/>
                  <a:t>extends</a:t>
                </a:r>
              </a:p>
            </p:txBody>
          </p:sp>
        </p:grpSp>
        <p:sp>
          <p:nvSpPr>
            <p:cNvPr id="34" name="Oval 33">
              <a:extLst>
                <a:ext uri="{FF2B5EF4-FFF2-40B4-BE49-F238E27FC236}">
                  <a16:creationId xmlns:a16="http://schemas.microsoft.com/office/drawing/2014/main" id="{0D8CC3A8-E3B2-4B42-9FC1-9713CBAE8135}"/>
                </a:ext>
              </a:extLst>
            </p:cNvPr>
            <p:cNvSpPr/>
            <p:nvPr/>
          </p:nvSpPr>
          <p:spPr>
            <a:xfrm>
              <a:off x="4728327" y="4789662"/>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General Web Search</a:t>
              </a:r>
            </a:p>
          </p:txBody>
        </p:sp>
        <p:cxnSp>
          <p:nvCxnSpPr>
            <p:cNvPr id="43" name="Straight Arrow Connector 42">
              <a:extLst>
                <a:ext uri="{FF2B5EF4-FFF2-40B4-BE49-F238E27FC236}">
                  <a16:creationId xmlns:a16="http://schemas.microsoft.com/office/drawing/2014/main" id="{DF9AC354-B092-405F-A811-4608DB79993B}"/>
                </a:ext>
              </a:extLst>
            </p:cNvPr>
            <p:cNvCxnSpPr/>
            <p:nvPr/>
          </p:nvCxnSpPr>
          <p:spPr>
            <a:xfrm>
              <a:off x="5552303" y="2203631"/>
              <a:ext cx="16475" cy="2586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AE0CDC6-7910-48E0-882B-EF97D2AF67FE}"/>
                </a:ext>
              </a:extLst>
            </p:cNvPr>
            <p:cNvSpPr txBox="1"/>
            <p:nvPr/>
          </p:nvSpPr>
          <p:spPr>
            <a:xfrm rot="5400000">
              <a:off x="5160814" y="3677403"/>
              <a:ext cx="675703" cy="246221"/>
            </a:xfrm>
            <a:prstGeom prst="rect">
              <a:avLst/>
            </a:prstGeom>
            <a:noFill/>
          </p:spPr>
          <p:txBody>
            <a:bodyPr wrap="square" rtlCol="0">
              <a:spAutoFit/>
            </a:bodyPr>
            <a:lstStyle/>
            <a:p>
              <a:r>
                <a:rPr lang="en-US" sz="1000" dirty="0"/>
                <a:t>extends</a:t>
              </a:r>
            </a:p>
          </p:txBody>
        </p:sp>
        <p:sp>
          <p:nvSpPr>
            <p:cNvPr id="45" name="Oval 44">
              <a:extLst>
                <a:ext uri="{FF2B5EF4-FFF2-40B4-BE49-F238E27FC236}">
                  <a16:creationId xmlns:a16="http://schemas.microsoft.com/office/drawing/2014/main" id="{BF22CA15-8593-45ED-94CB-171A7F1F6A80}"/>
                </a:ext>
              </a:extLst>
            </p:cNvPr>
            <p:cNvSpPr/>
            <p:nvPr/>
          </p:nvSpPr>
          <p:spPr>
            <a:xfrm>
              <a:off x="8286283" y="2679981"/>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Chain of Custody</a:t>
              </a:r>
            </a:p>
          </p:txBody>
        </p:sp>
        <p:cxnSp>
          <p:nvCxnSpPr>
            <p:cNvPr id="47" name="Straight Arrow Connector 46">
              <a:extLst>
                <a:ext uri="{FF2B5EF4-FFF2-40B4-BE49-F238E27FC236}">
                  <a16:creationId xmlns:a16="http://schemas.microsoft.com/office/drawing/2014/main" id="{A174FAD9-7B56-42C1-8C7A-CE4769557FC9}"/>
                </a:ext>
              </a:extLst>
            </p:cNvPr>
            <p:cNvCxnSpPr>
              <a:cxnSpLocks/>
              <a:stCxn id="18" idx="6"/>
              <a:endCxn id="48" idx="3"/>
            </p:cNvCxnSpPr>
            <p:nvPr/>
          </p:nvCxnSpPr>
          <p:spPr>
            <a:xfrm>
              <a:off x="6351382" y="2051228"/>
              <a:ext cx="1985254" cy="748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66C7D97-71F6-48CC-9E48-946B5C28B489}"/>
                </a:ext>
              </a:extLst>
            </p:cNvPr>
            <p:cNvSpPr txBox="1"/>
            <p:nvPr/>
          </p:nvSpPr>
          <p:spPr>
            <a:xfrm rot="992689">
              <a:off x="7674921" y="2580079"/>
              <a:ext cx="675703" cy="246221"/>
            </a:xfrm>
            <a:prstGeom prst="rect">
              <a:avLst/>
            </a:prstGeom>
            <a:noFill/>
          </p:spPr>
          <p:txBody>
            <a:bodyPr wrap="square" rtlCol="0">
              <a:spAutoFit/>
            </a:bodyPr>
            <a:lstStyle/>
            <a:p>
              <a:r>
                <a:rPr lang="en-US" sz="1000" dirty="0"/>
                <a:t>extends</a:t>
              </a:r>
            </a:p>
          </p:txBody>
        </p:sp>
        <p:sp>
          <p:nvSpPr>
            <p:cNvPr id="49" name="Oval 48">
              <a:extLst>
                <a:ext uri="{FF2B5EF4-FFF2-40B4-BE49-F238E27FC236}">
                  <a16:creationId xmlns:a16="http://schemas.microsoft.com/office/drawing/2014/main" id="{E2F80336-03C5-4E3E-8D2B-344D943AC955}"/>
                </a:ext>
              </a:extLst>
            </p:cNvPr>
            <p:cNvSpPr/>
            <p:nvPr/>
          </p:nvSpPr>
          <p:spPr>
            <a:xfrm>
              <a:off x="8250222" y="1874707"/>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Role Based Security</a:t>
              </a:r>
            </a:p>
          </p:txBody>
        </p:sp>
        <p:cxnSp>
          <p:nvCxnSpPr>
            <p:cNvPr id="51" name="Straight Arrow Connector 50">
              <a:extLst>
                <a:ext uri="{FF2B5EF4-FFF2-40B4-BE49-F238E27FC236}">
                  <a16:creationId xmlns:a16="http://schemas.microsoft.com/office/drawing/2014/main" id="{7AB03AFA-058A-4FDF-8637-E923DC157361}"/>
                </a:ext>
              </a:extLst>
            </p:cNvPr>
            <p:cNvCxnSpPr>
              <a:cxnSpLocks/>
            </p:cNvCxnSpPr>
            <p:nvPr/>
          </p:nvCxnSpPr>
          <p:spPr>
            <a:xfrm>
              <a:off x="6365076" y="2060058"/>
              <a:ext cx="1921207" cy="30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E270468-C823-4875-8C19-70B79DD1532F}"/>
                </a:ext>
              </a:extLst>
            </p:cNvPr>
            <p:cNvSpPr txBox="1"/>
            <p:nvPr/>
          </p:nvSpPr>
          <p:spPr>
            <a:xfrm>
              <a:off x="7234252" y="1863075"/>
              <a:ext cx="675703" cy="246221"/>
            </a:xfrm>
            <a:prstGeom prst="rect">
              <a:avLst/>
            </a:prstGeom>
            <a:noFill/>
          </p:spPr>
          <p:txBody>
            <a:bodyPr wrap="square" rtlCol="0">
              <a:spAutoFit/>
            </a:bodyPr>
            <a:lstStyle/>
            <a:p>
              <a:r>
                <a:rPr lang="en-US" sz="1000" dirty="0"/>
                <a:t>extends</a:t>
              </a:r>
            </a:p>
          </p:txBody>
        </p:sp>
        <p:sp>
          <p:nvSpPr>
            <p:cNvPr id="53" name="Oval 52">
              <a:extLst>
                <a:ext uri="{FF2B5EF4-FFF2-40B4-BE49-F238E27FC236}">
                  <a16:creationId xmlns:a16="http://schemas.microsoft.com/office/drawing/2014/main" id="{05F8315C-C636-4894-B9C4-A2CAD5F20470}"/>
                </a:ext>
              </a:extLst>
            </p:cNvPr>
            <p:cNvSpPr/>
            <p:nvPr/>
          </p:nvSpPr>
          <p:spPr>
            <a:xfrm>
              <a:off x="7820426" y="1053291"/>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Business Process Workflow</a:t>
              </a:r>
            </a:p>
          </p:txBody>
        </p:sp>
        <p:cxnSp>
          <p:nvCxnSpPr>
            <p:cNvPr id="55" name="Straight Arrow Connector 54">
              <a:extLst>
                <a:ext uri="{FF2B5EF4-FFF2-40B4-BE49-F238E27FC236}">
                  <a16:creationId xmlns:a16="http://schemas.microsoft.com/office/drawing/2014/main" id="{1F80E9FA-2793-4101-B2D7-52E41380CD93}"/>
                </a:ext>
              </a:extLst>
            </p:cNvPr>
            <p:cNvCxnSpPr>
              <a:cxnSpLocks/>
              <a:stCxn id="18" idx="6"/>
              <a:endCxn id="53" idx="2"/>
            </p:cNvCxnSpPr>
            <p:nvPr/>
          </p:nvCxnSpPr>
          <p:spPr>
            <a:xfrm flipV="1">
              <a:off x="6351382" y="1238642"/>
              <a:ext cx="1469044" cy="812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55DBF04E-98A4-46C2-84B4-E5C134AA1239}"/>
                </a:ext>
              </a:extLst>
            </p:cNvPr>
            <p:cNvSpPr txBox="1"/>
            <p:nvPr/>
          </p:nvSpPr>
          <p:spPr>
            <a:xfrm rot="19811573">
              <a:off x="7006157" y="1300073"/>
              <a:ext cx="675703" cy="246221"/>
            </a:xfrm>
            <a:prstGeom prst="rect">
              <a:avLst/>
            </a:prstGeom>
            <a:noFill/>
          </p:spPr>
          <p:txBody>
            <a:bodyPr wrap="square" rtlCol="0">
              <a:spAutoFit/>
            </a:bodyPr>
            <a:lstStyle/>
            <a:p>
              <a:r>
                <a:rPr lang="en-US" sz="1000" dirty="0"/>
                <a:t>extends</a:t>
              </a:r>
            </a:p>
          </p:txBody>
        </p:sp>
        <p:sp>
          <p:nvSpPr>
            <p:cNvPr id="57" name="Oval 56">
              <a:extLst>
                <a:ext uri="{FF2B5EF4-FFF2-40B4-BE49-F238E27FC236}">
                  <a16:creationId xmlns:a16="http://schemas.microsoft.com/office/drawing/2014/main" id="{AADD2962-F34B-46EA-AE55-AE33123D88C4}"/>
                </a:ext>
              </a:extLst>
            </p:cNvPr>
            <p:cNvSpPr/>
            <p:nvPr/>
          </p:nvSpPr>
          <p:spPr>
            <a:xfrm>
              <a:off x="5012876" y="653130"/>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Organizing Templates</a:t>
              </a:r>
            </a:p>
          </p:txBody>
        </p:sp>
        <p:cxnSp>
          <p:nvCxnSpPr>
            <p:cNvPr id="59" name="Straight Arrow Connector 58">
              <a:extLst>
                <a:ext uri="{FF2B5EF4-FFF2-40B4-BE49-F238E27FC236}">
                  <a16:creationId xmlns:a16="http://schemas.microsoft.com/office/drawing/2014/main" id="{D1937DA6-18B1-466C-B864-D205C8FFD8FC}"/>
                </a:ext>
              </a:extLst>
            </p:cNvPr>
            <p:cNvCxnSpPr>
              <a:cxnSpLocks/>
              <a:endCxn id="57" idx="4"/>
            </p:cNvCxnSpPr>
            <p:nvPr/>
          </p:nvCxnSpPr>
          <p:spPr>
            <a:xfrm flipV="1">
              <a:off x="5552303" y="1023832"/>
              <a:ext cx="416163" cy="846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44720DF-6D66-4861-AD25-73734A3C1915}"/>
                </a:ext>
              </a:extLst>
            </p:cNvPr>
            <p:cNvSpPr txBox="1"/>
            <p:nvPr/>
          </p:nvSpPr>
          <p:spPr>
            <a:xfrm rot="17878893">
              <a:off x="5399219" y="1243031"/>
              <a:ext cx="675703" cy="246221"/>
            </a:xfrm>
            <a:prstGeom prst="rect">
              <a:avLst/>
            </a:prstGeom>
            <a:noFill/>
          </p:spPr>
          <p:txBody>
            <a:bodyPr wrap="square" rtlCol="0">
              <a:spAutoFit/>
            </a:bodyPr>
            <a:lstStyle/>
            <a:p>
              <a:r>
                <a:rPr lang="en-US" sz="1000" dirty="0"/>
                <a:t>extends</a:t>
              </a:r>
            </a:p>
          </p:txBody>
        </p:sp>
      </p:grpSp>
    </p:spTree>
    <p:extLst>
      <p:ext uri="{BB962C8B-B14F-4D97-AF65-F5344CB8AC3E}">
        <p14:creationId xmlns:p14="http://schemas.microsoft.com/office/powerpoint/2010/main" val="1781383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471733" y="4433363"/>
            <a:ext cx="626076" cy="820237"/>
            <a:chOff x="1161534" y="1334530"/>
            <a:chExt cx="626076" cy="820237"/>
          </a:xfrm>
        </p:grpSpPr>
        <p:sp>
          <p:nvSpPr>
            <p:cNvPr id="6" name="Flowchart: Connector 5"/>
            <p:cNvSpPr/>
            <p:nvPr/>
          </p:nvSpPr>
          <p:spPr>
            <a:xfrm>
              <a:off x="1301578" y="1334530"/>
              <a:ext cx="214184" cy="214184"/>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6" idx="4"/>
            </p:cNvCxnSpPr>
            <p:nvPr/>
          </p:nvCxnSpPr>
          <p:spPr>
            <a:xfrm>
              <a:off x="1408670" y="1548714"/>
              <a:ext cx="0" cy="18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301578" y="1614616"/>
              <a:ext cx="214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301578" y="1729946"/>
              <a:ext cx="107092" cy="6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1408670" y="1721709"/>
              <a:ext cx="107092" cy="9061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61534" y="1754657"/>
              <a:ext cx="626076" cy="400110"/>
            </a:xfrm>
            <a:prstGeom prst="rect">
              <a:avLst/>
            </a:prstGeom>
            <a:noFill/>
          </p:spPr>
          <p:txBody>
            <a:bodyPr wrap="square" rtlCol="0">
              <a:spAutoFit/>
            </a:bodyPr>
            <a:lstStyle/>
            <a:p>
              <a:r>
                <a:rPr lang="en-US" sz="1000" dirty="0"/>
                <a:t>Tactical Forces</a:t>
              </a:r>
            </a:p>
          </p:txBody>
        </p:sp>
      </p:grpSp>
      <p:sp>
        <p:nvSpPr>
          <p:cNvPr id="18" name="Oval 17"/>
          <p:cNvSpPr/>
          <p:nvPr/>
        </p:nvSpPr>
        <p:spPr>
          <a:xfrm>
            <a:off x="4440203" y="3793157"/>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Case Modeling</a:t>
            </a:r>
          </a:p>
        </p:txBody>
      </p:sp>
      <p:cxnSp>
        <p:nvCxnSpPr>
          <p:cNvPr id="20" name="Straight Arrow Connector 19"/>
          <p:cNvCxnSpPr>
            <a:cxnSpLocks/>
          </p:cNvCxnSpPr>
          <p:nvPr/>
        </p:nvCxnSpPr>
        <p:spPr>
          <a:xfrm flipV="1">
            <a:off x="1935427" y="3956612"/>
            <a:ext cx="2521179" cy="786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20501506">
            <a:off x="2291374" y="4171848"/>
            <a:ext cx="1489510" cy="246221"/>
          </a:xfrm>
          <a:prstGeom prst="rect">
            <a:avLst/>
          </a:prstGeom>
          <a:noFill/>
        </p:spPr>
        <p:txBody>
          <a:bodyPr wrap="none" rtlCol="0">
            <a:spAutoFit/>
          </a:bodyPr>
          <a:lstStyle/>
          <a:p>
            <a:r>
              <a:rPr lang="en-US" sz="1000" dirty="0"/>
              <a:t>Questions, new evidence</a:t>
            </a:r>
          </a:p>
        </p:txBody>
      </p:sp>
      <p:sp>
        <p:nvSpPr>
          <p:cNvPr id="23" name="Oval 22"/>
          <p:cNvSpPr/>
          <p:nvPr/>
        </p:nvSpPr>
        <p:spPr>
          <a:xfrm>
            <a:off x="5704711" y="4843483"/>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Corpus Mining</a:t>
            </a:r>
          </a:p>
        </p:txBody>
      </p:sp>
      <p:grpSp>
        <p:nvGrpSpPr>
          <p:cNvPr id="32" name="Group 31"/>
          <p:cNvGrpSpPr/>
          <p:nvPr/>
        </p:nvGrpSpPr>
        <p:grpSpPr>
          <a:xfrm>
            <a:off x="6071496" y="4061356"/>
            <a:ext cx="588805" cy="796195"/>
            <a:chOff x="4720486" y="618309"/>
            <a:chExt cx="588805" cy="796195"/>
          </a:xfrm>
        </p:grpSpPr>
        <p:cxnSp>
          <p:nvCxnSpPr>
            <p:cNvPr id="27" name="Straight Arrow Connector 26"/>
            <p:cNvCxnSpPr>
              <a:stCxn id="18" idx="5"/>
              <a:endCxn id="23" idx="0"/>
            </p:cNvCxnSpPr>
            <p:nvPr/>
          </p:nvCxnSpPr>
          <p:spPr>
            <a:xfrm>
              <a:off x="4720486" y="680592"/>
              <a:ext cx="588805"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3186932">
              <a:off x="4524368" y="833050"/>
              <a:ext cx="675703" cy="246221"/>
            </a:xfrm>
            <a:prstGeom prst="rect">
              <a:avLst/>
            </a:prstGeom>
            <a:noFill/>
          </p:spPr>
          <p:txBody>
            <a:bodyPr wrap="square" rtlCol="0">
              <a:spAutoFit/>
            </a:bodyPr>
            <a:lstStyle/>
            <a:p>
              <a:r>
                <a:rPr lang="en-US" sz="1000" dirty="0"/>
                <a:t>extends</a:t>
              </a:r>
            </a:p>
          </p:txBody>
        </p:sp>
      </p:grpSp>
      <p:sp>
        <p:nvSpPr>
          <p:cNvPr id="35" name="Oval 34"/>
          <p:cNvSpPr/>
          <p:nvPr/>
        </p:nvSpPr>
        <p:spPr>
          <a:xfrm>
            <a:off x="6765434" y="5940333"/>
            <a:ext cx="1345228" cy="219601"/>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Stat Measures</a:t>
            </a:r>
          </a:p>
        </p:txBody>
      </p:sp>
      <p:sp>
        <p:nvSpPr>
          <p:cNvPr id="36" name="Oval 35"/>
          <p:cNvSpPr/>
          <p:nvPr/>
        </p:nvSpPr>
        <p:spPr>
          <a:xfrm>
            <a:off x="7950189" y="5725679"/>
            <a:ext cx="1345228" cy="219601"/>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Text Analytics</a:t>
            </a:r>
          </a:p>
        </p:txBody>
      </p:sp>
      <p:grpSp>
        <p:nvGrpSpPr>
          <p:cNvPr id="37" name="Group 36"/>
          <p:cNvGrpSpPr/>
          <p:nvPr/>
        </p:nvGrpSpPr>
        <p:grpSpPr>
          <a:xfrm>
            <a:off x="7615890" y="5028834"/>
            <a:ext cx="588805" cy="733912"/>
            <a:chOff x="4671058" y="600620"/>
            <a:chExt cx="588805" cy="733912"/>
          </a:xfrm>
        </p:grpSpPr>
        <p:cxnSp>
          <p:nvCxnSpPr>
            <p:cNvPr id="38" name="Straight Arrow Connector 37"/>
            <p:cNvCxnSpPr/>
            <p:nvPr/>
          </p:nvCxnSpPr>
          <p:spPr>
            <a:xfrm>
              <a:off x="4671058" y="600620"/>
              <a:ext cx="588805"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3186932">
              <a:off x="4524368" y="833050"/>
              <a:ext cx="675703" cy="246221"/>
            </a:xfrm>
            <a:prstGeom prst="rect">
              <a:avLst/>
            </a:prstGeom>
            <a:noFill/>
          </p:spPr>
          <p:txBody>
            <a:bodyPr wrap="square" rtlCol="0">
              <a:spAutoFit/>
            </a:bodyPr>
            <a:lstStyle/>
            <a:p>
              <a:r>
                <a:rPr lang="en-US" sz="1000" dirty="0"/>
                <a:t>extends</a:t>
              </a:r>
            </a:p>
          </p:txBody>
        </p:sp>
      </p:grpSp>
      <p:grpSp>
        <p:nvGrpSpPr>
          <p:cNvPr id="40" name="Group 39"/>
          <p:cNvGrpSpPr/>
          <p:nvPr/>
        </p:nvGrpSpPr>
        <p:grpSpPr>
          <a:xfrm>
            <a:off x="6859935" y="5203328"/>
            <a:ext cx="588805" cy="733912"/>
            <a:chOff x="4671058" y="600620"/>
            <a:chExt cx="588805" cy="733912"/>
          </a:xfrm>
        </p:grpSpPr>
        <p:cxnSp>
          <p:nvCxnSpPr>
            <p:cNvPr id="41" name="Straight Arrow Connector 40"/>
            <p:cNvCxnSpPr/>
            <p:nvPr/>
          </p:nvCxnSpPr>
          <p:spPr>
            <a:xfrm>
              <a:off x="4671058" y="600620"/>
              <a:ext cx="588805"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3186932">
              <a:off x="4524368" y="833050"/>
              <a:ext cx="675703" cy="246221"/>
            </a:xfrm>
            <a:prstGeom prst="rect">
              <a:avLst/>
            </a:prstGeom>
            <a:noFill/>
          </p:spPr>
          <p:txBody>
            <a:bodyPr wrap="square" rtlCol="0">
              <a:spAutoFit/>
            </a:bodyPr>
            <a:lstStyle/>
            <a:p>
              <a:r>
                <a:rPr lang="en-US" sz="1000" dirty="0"/>
                <a:t>extends</a:t>
              </a:r>
            </a:p>
          </p:txBody>
        </p:sp>
      </p:grpSp>
      <p:sp>
        <p:nvSpPr>
          <p:cNvPr id="33" name="TextBox 32"/>
          <p:cNvSpPr txBox="1"/>
          <p:nvPr/>
        </p:nvSpPr>
        <p:spPr>
          <a:xfrm>
            <a:off x="395415" y="170808"/>
            <a:ext cx="8157742" cy="461665"/>
          </a:xfrm>
          <a:prstGeom prst="rect">
            <a:avLst/>
          </a:prstGeom>
          <a:noFill/>
        </p:spPr>
        <p:txBody>
          <a:bodyPr wrap="square" rtlCol="0">
            <a:spAutoFit/>
          </a:bodyPr>
          <a:lstStyle/>
          <a:p>
            <a:r>
              <a:rPr lang="en-US" sz="2400" dirty="0">
                <a:solidFill>
                  <a:srgbClr val="C00000"/>
                </a:solidFill>
              </a:rPr>
              <a:t>Case Analytics Use Case Diagram</a:t>
            </a:r>
          </a:p>
        </p:txBody>
      </p:sp>
      <p:sp>
        <p:nvSpPr>
          <p:cNvPr id="34" name="Oval 33">
            <a:extLst>
              <a:ext uri="{FF2B5EF4-FFF2-40B4-BE49-F238E27FC236}">
                <a16:creationId xmlns:a16="http://schemas.microsoft.com/office/drawing/2014/main" id="{4A8CB39B-E229-4D47-8C0D-191DC08645C5}"/>
              </a:ext>
            </a:extLst>
          </p:cNvPr>
          <p:cNvSpPr/>
          <p:nvPr/>
        </p:nvSpPr>
        <p:spPr>
          <a:xfrm>
            <a:off x="3770144" y="4933767"/>
            <a:ext cx="1434149" cy="42129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Web API Access</a:t>
            </a:r>
          </a:p>
        </p:txBody>
      </p:sp>
      <p:cxnSp>
        <p:nvCxnSpPr>
          <p:cNvPr id="43" name="Straight Arrow Connector 42">
            <a:extLst>
              <a:ext uri="{FF2B5EF4-FFF2-40B4-BE49-F238E27FC236}">
                <a16:creationId xmlns:a16="http://schemas.microsoft.com/office/drawing/2014/main" id="{44224EFE-C40A-4241-B5E5-E014F2E83B23}"/>
              </a:ext>
            </a:extLst>
          </p:cNvPr>
          <p:cNvCxnSpPr>
            <a:cxnSpLocks/>
          </p:cNvCxnSpPr>
          <p:nvPr/>
        </p:nvCxnSpPr>
        <p:spPr>
          <a:xfrm flipH="1">
            <a:off x="4521905" y="4163859"/>
            <a:ext cx="873888" cy="761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61447FF-73C7-4C83-9A7F-38C5F489CD74}"/>
              </a:ext>
            </a:extLst>
          </p:cNvPr>
          <p:cNvSpPr txBox="1"/>
          <p:nvPr/>
        </p:nvSpPr>
        <p:spPr>
          <a:xfrm rot="19074233">
            <a:off x="4533212" y="4367484"/>
            <a:ext cx="640241" cy="246221"/>
          </a:xfrm>
          <a:prstGeom prst="rect">
            <a:avLst/>
          </a:prstGeom>
          <a:noFill/>
        </p:spPr>
        <p:txBody>
          <a:bodyPr wrap="square" rtlCol="0">
            <a:spAutoFit/>
          </a:bodyPr>
          <a:lstStyle/>
          <a:p>
            <a:r>
              <a:rPr lang="en-US" sz="1000" dirty="0"/>
              <a:t>extends</a:t>
            </a:r>
          </a:p>
        </p:txBody>
      </p:sp>
      <p:grpSp>
        <p:nvGrpSpPr>
          <p:cNvPr id="31" name="Group 30">
            <a:extLst>
              <a:ext uri="{FF2B5EF4-FFF2-40B4-BE49-F238E27FC236}">
                <a16:creationId xmlns:a16="http://schemas.microsoft.com/office/drawing/2014/main" id="{C27810D6-BB1A-431F-BCCC-9FCDF595AB84}"/>
              </a:ext>
            </a:extLst>
          </p:cNvPr>
          <p:cNvGrpSpPr/>
          <p:nvPr/>
        </p:nvGrpSpPr>
        <p:grpSpPr>
          <a:xfrm>
            <a:off x="1471733" y="1772931"/>
            <a:ext cx="626076" cy="820237"/>
            <a:chOff x="1161534" y="1334530"/>
            <a:chExt cx="626076" cy="820237"/>
          </a:xfrm>
        </p:grpSpPr>
        <p:sp>
          <p:nvSpPr>
            <p:cNvPr id="45" name="Flowchart: Connector 44">
              <a:extLst>
                <a:ext uri="{FF2B5EF4-FFF2-40B4-BE49-F238E27FC236}">
                  <a16:creationId xmlns:a16="http://schemas.microsoft.com/office/drawing/2014/main" id="{2573F1C3-B03F-42DE-ABA0-341FD422F9CC}"/>
                </a:ext>
              </a:extLst>
            </p:cNvPr>
            <p:cNvSpPr/>
            <p:nvPr/>
          </p:nvSpPr>
          <p:spPr>
            <a:xfrm>
              <a:off x="1301578" y="1334530"/>
              <a:ext cx="214184" cy="214184"/>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63D3E1DD-A443-4F7B-BAC2-97FDF53E3A93}"/>
                </a:ext>
              </a:extLst>
            </p:cNvPr>
            <p:cNvCxnSpPr>
              <a:stCxn id="45" idx="4"/>
            </p:cNvCxnSpPr>
            <p:nvPr/>
          </p:nvCxnSpPr>
          <p:spPr>
            <a:xfrm>
              <a:off x="1408670" y="1548714"/>
              <a:ext cx="0" cy="18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C7E37B-F127-4D44-B056-994CBC6D5E3E}"/>
                </a:ext>
              </a:extLst>
            </p:cNvPr>
            <p:cNvCxnSpPr/>
            <p:nvPr/>
          </p:nvCxnSpPr>
          <p:spPr>
            <a:xfrm>
              <a:off x="1301578" y="1614616"/>
              <a:ext cx="214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C338FA0-17AB-4F4E-8E56-40C787CDAE0C}"/>
                </a:ext>
              </a:extLst>
            </p:cNvPr>
            <p:cNvCxnSpPr/>
            <p:nvPr/>
          </p:nvCxnSpPr>
          <p:spPr>
            <a:xfrm flipH="1">
              <a:off x="1301578" y="1729946"/>
              <a:ext cx="107092" cy="6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7F57173-B8C6-42A2-925C-0334E2B204A4}"/>
                </a:ext>
              </a:extLst>
            </p:cNvPr>
            <p:cNvCxnSpPr/>
            <p:nvPr/>
          </p:nvCxnSpPr>
          <p:spPr>
            <a:xfrm flipH="1" flipV="1">
              <a:off x="1408670" y="1721709"/>
              <a:ext cx="107092" cy="90615"/>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13E91D83-DADF-44C1-AEF7-7870C54F8C72}"/>
                </a:ext>
              </a:extLst>
            </p:cNvPr>
            <p:cNvSpPr txBox="1"/>
            <p:nvPr/>
          </p:nvSpPr>
          <p:spPr>
            <a:xfrm>
              <a:off x="1161534" y="1754657"/>
              <a:ext cx="626076" cy="400110"/>
            </a:xfrm>
            <a:prstGeom prst="rect">
              <a:avLst/>
            </a:prstGeom>
            <a:noFill/>
          </p:spPr>
          <p:txBody>
            <a:bodyPr wrap="square" rtlCol="0">
              <a:spAutoFit/>
            </a:bodyPr>
            <a:lstStyle/>
            <a:p>
              <a:r>
                <a:rPr lang="en-US" sz="1000" dirty="0"/>
                <a:t>Tactical Forces</a:t>
              </a:r>
            </a:p>
          </p:txBody>
        </p:sp>
      </p:grpSp>
      <p:sp>
        <p:nvSpPr>
          <p:cNvPr id="51" name="Oval 50">
            <a:extLst>
              <a:ext uri="{FF2B5EF4-FFF2-40B4-BE49-F238E27FC236}">
                <a16:creationId xmlns:a16="http://schemas.microsoft.com/office/drawing/2014/main" id="{510E5414-B14B-4D46-99DC-322B20A9A56F}"/>
              </a:ext>
            </a:extLst>
          </p:cNvPr>
          <p:cNvSpPr/>
          <p:nvPr/>
        </p:nvSpPr>
        <p:spPr>
          <a:xfrm>
            <a:off x="4440203" y="1132725"/>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Model Building</a:t>
            </a:r>
          </a:p>
        </p:txBody>
      </p:sp>
      <p:grpSp>
        <p:nvGrpSpPr>
          <p:cNvPr id="52" name="Group 51">
            <a:extLst>
              <a:ext uri="{FF2B5EF4-FFF2-40B4-BE49-F238E27FC236}">
                <a16:creationId xmlns:a16="http://schemas.microsoft.com/office/drawing/2014/main" id="{AC506338-5AAF-450D-92B7-E06DC8ACD7C4}"/>
              </a:ext>
            </a:extLst>
          </p:cNvPr>
          <p:cNvGrpSpPr/>
          <p:nvPr/>
        </p:nvGrpSpPr>
        <p:grpSpPr>
          <a:xfrm>
            <a:off x="1919024" y="1318076"/>
            <a:ext cx="2521179" cy="786717"/>
            <a:chOff x="2001803" y="1503427"/>
            <a:chExt cx="2521179" cy="786717"/>
          </a:xfrm>
        </p:grpSpPr>
        <p:cxnSp>
          <p:nvCxnSpPr>
            <p:cNvPr id="53" name="Straight Arrow Connector 52">
              <a:extLst>
                <a:ext uri="{FF2B5EF4-FFF2-40B4-BE49-F238E27FC236}">
                  <a16:creationId xmlns:a16="http://schemas.microsoft.com/office/drawing/2014/main" id="{E46411D1-084D-4F34-B9E3-E740C6B3F906}"/>
                </a:ext>
              </a:extLst>
            </p:cNvPr>
            <p:cNvCxnSpPr>
              <a:endCxn id="51" idx="2"/>
            </p:cNvCxnSpPr>
            <p:nvPr/>
          </p:nvCxnSpPr>
          <p:spPr>
            <a:xfrm flipV="1">
              <a:off x="2001803" y="1503427"/>
              <a:ext cx="2521179" cy="786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456F5E9A-9CDF-46E8-A2F7-D1AA824CE9DF}"/>
                </a:ext>
              </a:extLst>
            </p:cNvPr>
            <p:cNvSpPr txBox="1"/>
            <p:nvPr/>
          </p:nvSpPr>
          <p:spPr>
            <a:xfrm rot="20501506">
              <a:off x="2303062" y="1702551"/>
              <a:ext cx="1414170" cy="246221"/>
            </a:xfrm>
            <a:prstGeom prst="rect">
              <a:avLst/>
            </a:prstGeom>
            <a:noFill/>
          </p:spPr>
          <p:txBody>
            <a:bodyPr wrap="none" rtlCol="0">
              <a:spAutoFit/>
            </a:bodyPr>
            <a:lstStyle/>
            <a:p>
              <a:r>
                <a:rPr lang="en-US" sz="1000" dirty="0"/>
                <a:t>Case File and taxonomy</a:t>
              </a:r>
            </a:p>
          </p:txBody>
        </p:sp>
      </p:grpSp>
      <p:sp>
        <p:nvSpPr>
          <p:cNvPr id="55" name="Oval 54">
            <a:extLst>
              <a:ext uri="{FF2B5EF4-FFF2-40B4-BE49-F238E27FC236}">
                <a16:creationId xmlns:a16="http://schemas.microsoft.com/office/drawing/2014/main" id="{3E60E341-C60A-4243-A032-24DCA392DF8A}"/>
              </a:ext>
            </a:extLst>
          </p:cNvPr>
          <p:cNvSpPr/>
          <p:nvPr/>
        </p:nvSpPr>
        <p:spPr>
          <a:xfrm>
            <a:off x="5704711" y="2183051"/>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Database Building</a:t>
            </a:r>
          </a:p>
        </p:txBody>
      </p:sp>
      <p:grpSp>
        <p:nvGrpSpPr>
          <p:cNvPr id="56" name="Group 55">
            <a:extLst>
              <a:ext uri="{FF2B5EF4-FFF2-40B4-BE49-F238E27FC236}">
                <a16:creationId xmlns:a16="http://schemas.microsoft.com/office/drawing/2014/main" id="{D71D5F24-D9A7-468B-9A91-BAF861AF459C}"/>
              </a:ext>
            </a:extLst>
          </p:cNvPr>
          <p:cNvGrpSpPr/>
          <p:nvPr/>
        </p:nvGrpSpPr>
        <p:grpSpPr>
          <a:xfrm>
            <a:off x="6071496" y="1400924"/>
            <a:ext cx="588805" cy="812831"/>
            <a:chOff x="4720486" y="-66628"/>
            <a:chExt cx="588805" cy="812831"/>
          </a:xfrm>
        </p:grpSpPr>
        <p:cxnSp>
          <p:nvCxnSpPr>
            <p:cNvPr id="57" name="Straight Arrow Connector 56">
              <a:extLst>
                <a:ext uri="{FF2B5EF4-FFF2-40B4-BE49-F238E27FC236}">
                  <a16:creationId xmlns:a16="http://schemas.microsoft.com/office/drawing/2014/main" id="{6E200844-52FB-49BC-8A67-0FE6C58B5BE8}"/>
                </a:ext>
              </a:extLst>
            </p:cNvPr>
            <p:cNvCxnSpPr>
              <a:stCxn id="51" idx="5"/>
              <a:endCxn id="55" idx="0"/>
            </p:cNvCxnSpPr>
            <p:nvPr/>
          </p:nvCxnSpPr>
          <p:spPr>
            <a:xfrm>
              <a:off x="4720486" y="-66628"/>
              <a:ext cx="588805"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509603A4-9D48-43DA-AA54-C72FD8A0B322}"/>
                </a:ext>
              </a:extLst>
            </p:cNvPr>
            <p:cNvSpPr txBox="1"/>
            <p:nvPr/>
          </p:nvSpPr>
          <p:spPr>
            <a:xfrm rot="3186932">
              <a:off x="4679193" y="285241"/>
              <a:ext cx="675703" cy="246221"/>
            </a:xfrm>
            <a:prstGeom prst="rect">
              <a:avLst/>
            </a:prstGeom>
            <a:noFill/>
          </p:spPr>
          <p:txBody>
            <a:bodyPr wrap="square" rtlCol="0">
              <a:spAutoFit/>
            </a:bodyPr>
            <a:lstStyle/>
            <a:p>
              <a:r>
                <a:rPr lang="en-US" sz="1000" dirty="0"/>
                <a:t>extends</a:t>
              </a:r>
            </a:p>
          </p:txBody>
        </p:sp>
      </p:grpSp>
      <p:sp>
        <p:nvSpPr>
          <p:cNvPr id="59" name="Oval 58">
            <a:extLst>
              <a:ext uri="{FF2B5EF4-FFF2-40B4-BE49-F238E27FC236}">
                <a16:creationId xmlns:a16="http://schemas.microsoft.com/office/drawing/2014/main" id="{971E1498-715F-40A0-B78F-65C27EFD35DC}"/>
              </a:ext>
            </a:extLst>
          </p:cNvPr>
          <p:cNvSpPr/>
          <p:nvPr/>
        </p:nvSpPr>
        <p:spPr>
          <a:xfrm>
            <a:off x="6514479" y="3279902"/>
            <a:ext cx="1596183" cy="18225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Full Text Indexing</a:t>
            </a:r>
          </a:p>
        </p:txBody>
      </p:sp>
      <p:grpSp>
        <p:nvGrpSpPr>
          <p:cNvPr id="60" name="Group 59">
            <a:extLst>
              <a:ext uri="{FF2B5EF4-FFF2-40B4-BE49-F238E27FC236}">
                <a16:creationId xmlns:a16="http://schemas.microsoft.com/office/drawing/2014/main" id="{E04B662F-9633-4252-BBCE-BD3C83D2CD9D}"/>
              </a:ext>
            </a:extLst>
          </p:cNvPr>
          <p:cNvGrpSpPr/>
          <p:nvPr/>
        </p:nvGrpSpPr>
        <p:grpSpPr>
          <a:xfrm>
            <a:off x="6859935" y="2542896"/>
            <a:ext cx="588805" cy="733912"/>
            <a:chOff x="4671058" y="600620"/>
            <a:chExt cx="588805" cy="733912"/>
          </a:xfrm>
        </p:grpSpPr>
        <p:cxnSp>
          <p:nvCxnSpPr>
            <p:cNvPr id="61" name="Straight Arrow Connector 60">
              <a:extLst>
                <a:ext uri="{FF2B5EF4-FFF2-40B4-BE49-F238E27FC236}">
                  <a16:creationId xmlns:a16="http://schemas.microsoft.com/office/drawing/2014/main" id="{B015EFC3-F3B5-420B-9C19-CF73E0ED1553}"/>
                </a:ext>
              </a:extLst>
            </p:cNvPr>
            <p:cNvCxnSpPr/>
            <p:nvPr/>
          </p:nvCxnSpPr>
          <p:spPr>
            <a:xfrm>
              <a:off x="4671058" y="600620"/>
              <a:ext cx="588805"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AC4A90CA-BD51-4B10-AF18-A1EC9A41464B}"/>
                </a:ext>
              </a:extLst>
            </p:cNvPr>
            <p:cNvSpPr txBox="1"/>
            <p:nvPr/>
          </p:nvSpPr>
          <p:spPr>
            <a:xfrm rot="3186932">
              <a:off x="4524368" y="833050"/>
              <a:ext cx="675703" cy="246221"/>
            </a:xfrm>
            <a:prstGeom prst="rect">
              <a:avLst/>
            </a:prstGeom>
            <a:noFill/>
          </p:spPr>
          <p:txBody>
            <a:bodyPr wrap="square" rtlCol="0">
              <a:spAutoFit/>
            </a:bodyPr>
            <a:lstStyle/>
            <a:p>
              <a:r>
                <a:rPr lang="en-US" sz="1000" dirty="0"/>
                <a:t>extends</a:t>
              </a:r>
            </a:p>
          </p:txBody>
        </p:sp>
      </p:grpSp>
      <p:sp>
        <p:nvSpPr>
          <p:cNvPr id="63" name="Oval 62">
            <a:extLst>
              <a:ext uri="{FF2B5EF4-FFF2-40B4-BE49-F238E27FC236}">
                <a16:creationId xmlns:a16="http://schemas.microsoft.com/office/drawing/2014/main" id="{7F09C3A3-2708-412A-99C4-CC965AC26D38}"/>
              </a:ext>
            </a:extLst>
          </p:cNvPr>
          <p:cNvSpPr/>
          <p:nvPr/>
        </p:nvSpPr>
        <p:spPr>
          <a:xfrm>
            <a:off x="3770144" y="2273335"/>
            <a:ext cx="1434149" cy="42129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Web API Access</a:t>
            </a:r>
          </a:p>
        </p:txBody>
      </p:sp>
      <p:cxnSp>
        <p:nvCxnSpPr>
          <p:cNvPr id="64" name="Straight Arrow Connector 63">
            <a:extLst>
              <a:ext uri="{FF2B5EF4-FFF2-40B4-BE49-F238E27FC236}">
                <a16:creationId xmlns:a16="http://schemas.microsoft.com/office/drawing/2014/main" id="{65867B3D-9820-473B-9B10-CBC7922CFF09}"/>
              </a:ext>
            </a:extLst>
          </p:cNvPr>
          <p:cNvCxnSpPr>
            <a:cxnSpLocks/>
            <a:stCxn id="51" idx="4"/>
          </p:cNvCxnSpPr>
          <p:nvPr/>
        </p:nvCxnSpPr>
        <p:spPr>
          <a:xfrm flipH="1">
            <a:off x="4521905" y="1503427"/>
            <a:ext cx="873888" cy="761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2DE7DE33-688F-4FF7-89DB-264FEFD56EA3}"/>
              </a:ext>
            </a:extLst>
          </p:cNvPr>
          <p:cNvSpPr txBox="1"/>
          <p:nvPr/>
        </p:nvSpPr>
        <p:spPr>
          <a:xfrm rot="19074233">
            <a:off x="4533212" y="1707052"/>
            <a:ext cx="640241" cy="246221"/>
          </a:xfrm>
          <a:prstGeom prst="rect">
            <a:avLst/>
          </a:prstGeom>
          <a:noFill/>
        </p:spPr>
        <p:txBody>
          <a:bodyPr wrap="square" rtlCol="0">
            <a:spAutoFit/>
          </a:bodyPr>
          <a:lstStyle/>
          <a:p>
            <a:r>
              <a:rPr lang="en-US" sz="1000" dirty="0"/>
              <a:t>extends</a:t>
            </a:r>
          </a:p>
        </p:txBody>
      </p:sp>
      <p:sp>
        <p:nvSpPr>
          <p:cNvPr id="66" name="Oval 65">
            <a:extLst>
              <a:ext uri="{FF2B5EF4-FFF2-40B4-BE49-F238E27FC236}">
                <a16:creationId xmlns:a16="http://schemas.microsoft.com/office/drawing/2014/main" id="{6C1560A6-E013-44BF-9192-1CE922BC2981}"/>
              </a:ext>
            </a:extLst>
          </p:cNvPr>
          <p:cNvSpPr/>
          <p:nvPr/>
        </p:nvSpPr>
        <p:spPr>
          <a:xfrm>
            <a:off x="8222086" y="1141552"/>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Machine Learning Algorithms</a:t>
            </a:r>
          </a:p>
        </p:txBody>
      </p:sp>
      <p:cxnSp>
        <p:nvCxnSpPr>
          <p:cNvPr id="67" name="Straight Arrow Connector 66">
            <a:extLst>
              <a:ext uri="{FF2B5EF4-FFF2-40B4-BE49-F238E27FC236}">
                <a16:creationId xmlns:a16="http://schemas.microsoft.com/office/drawing/2014/main" id="{A520E60A-EA87-4CBB-B5D7-85AB9ECCF3B1}"/>
              </a:ext>
            </a:extLst>
          </p:cNvPr>
          <p:cNvCxnSpPr>
            <a:cxnSpLocks/>
          </p:cNvCxnSpPr>
          <p:nvPr/>
        </p:nvCxnSpPr>
        <p:spPr>
          <a:xfrm>
            <a:off x="6336940" y="1326903"/>
            <a:ext cx="1921207" cy="30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39A63CBA-2CCC-44EE-A893-61932E0546C9}"/>
              </a:ext>
            </a:extLst>
          </p:cNvPr>
          <p:cNvSpPr txBox="1"/>
          <p:nvPr/>
        </p:nvSpPr>
        <p:spPr>
          <a:xfrm>
            <a:off x="7110888" y="1141552"/>
            <a:ext cx="675703" cy="246221"/>
          </a:xfrm>
          <a:prstGeom prst="rect">
            <a:avLst/>
          </a:prstGeom>
          <a:noFill/>
        </p:spPr>
        <p:txBody>
          <a:bodyPr wrap="square" rtlCol="0">
            <a:spAutoFit/>
          </a:bodyPr>
          <a:lstStyle/>
          <a:p>
            <a:r>
              <a:rPr lang="en-US" sz="1000" dirty="0"/>
              <a:t>extends</a:t>
            </a:r>
          </a:p>
        </p:txBody>
      </p:sp>
      <p:sp>
        <p:nvSpPr>
          <p:cNvPr id="69" name="Oval 68">
            <a:extLst>
              <a:ext uri="{FF2B5EF4-FFF2-40B4-BE49-F238E27FC236}">
                <a16:creationId xmlns:a16="http://schemas.microsoft.com/office/drawing/2014/main" id="{3EFA842A-F2AC-4400-BAA9-07843D794301}"/>
              </a:ext>
            </a:extLst>
          </p:cNvPr>
          <p:cNvSpPr/>
          <p:nvPr/>
        </p:nvSpPr>
        <p:spPr>
          <a:xfrm>
            <a:off x="8904747" y="2259267"/>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Pickling</a:t>
            </a:r>
          </a:p>
        </p:txBody>
      </p:sp>
      <p:cxnSp>
        <p:nvCxnSpPr>
          <p:cNvPr id="70" name="Straight Arrow Connector 69">
            <a:extLst>
              <a:ext uri="{FF2B5EF4-FFF2-40B4-BE49-F238E27FC236}">
                <a16:creationId xmlns:a16="http://schemas.microsoft.com/office/drawing/2014/main" id="{B0B6BCC8-197A-438E-826E-0CD923C0BF93}"/>
              </a:ext>
            </a:extLst>
          </p:cNvPr>
          <p:cNvCxnSpPr>
            <a:cxnSpLocks/>
          </p:cNvCxnSpPr>
          <p:nvPr/>
        </p:nvCxnSpPr>
        <p:spPr>
          <a:xfrm>
            <a:off x="9002695" y="1503427"/>
            <a:ext cx="588805"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07630706-8050-47CB-91E6-8384E0DCB8B0}"/>
              </a:ext>
            </a:extLst>
          </p:cNvPr>
          <p:cNvSpPr txBox="1"/>
          <p:nvPr/>
        </p:nvSpPr>
        <p:spPr>
          <a:xfrm rot="3186932">
            <a:off x="9056791" y="1705782"/>
            <a:ext cx="675703" cy="246221"/>
          </a:xfrm>
          <a:prstGeom prst="rect">
            <a:avLst/>
          </a:prstGeom>
          <a:noFill/>
        </p:spPr>
        <p:txBody>
          <a:bodyPr wrap="square" rtlCol="0">
            <a:spAutoFit/>
          </a:bodyPr>
          <a:lstStyle/>
          <a:p>
            <a:r>
              <a:rPr lang="en-US" sz="1000" dirty="0"/>
              <a:t>extends</a:t>
            </a:r>
          </a:p>
        </p:txBody>
      </p:sp>
    </p:spTree>
    <p:extLst>
      <p:ext uri="{BB962C8B-B14F-4D97-AF65-F5344CB8AC3E}">
        <p14:creationId xmlns:p14="http://schemas.microsoft.com/office/powerpoint/2010/main" val="892633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523999" y="2042990"/>
            <a:ext cx="626076" cy="820237"/>
            <a:chOff x="1161534" y="1334530"/>
            <a:chExt cx="626076" cy="820237"/>
          </a:xfrm>
        </p:grpSpPr>
        <p:sp>
          <p:nvSpPr>
            <p:cNvPr id="6" name="Flowchart: Connector 5"/>
            <p:cNvSpPr/>
            <p:nvPr/>
          </p:nvSpPr>
          <p:spPr>
            <a:xfrm>
              <a:off x="1301578" y="1334530"/>
              <a:ext cx="214184" cy="214184"/>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6" idx="4"/>
            </p:cNvCxnSpPr>
            <p:nvPr/>
          </p:nvCxnSpPr>
          <p:spPr>
            <a:xfrm>
              <a:off x="1408670" y="1548714"/>
              <a:ext cx="0" cy="18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301578" y="1614616"/>
              <a:ext cx="214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301578" y="1729946"/>
              <a:ext cx="107092" cy="6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1408670" y="1721709"/>
              <a:ext cx="107092" cy="9061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61534" y="1754657"/>
              <a:ext cx="626076" cy="400110"/>
            </a:xfrm>
            <a:prstGeom prst="rect">
              <a:avLst/>
            </a:prstGeom>
            <a:noFill/>
          </p:spPr>
          <p:txBody>
            <a:bodyPr wrap="square" rtlCol="0">
              <a:spAutoFit/>
            </a:bodyPr>
            <a:lstStyle/>
            <a:p>
              <a:r>
                <a:rPr lang="en-US" sz="1000" dirty="0"/>
                <a:t>Tactical Forces</a:t>
              </a:r>
            </a:p>
          </p:txBody>
        </p:sp>
      </p:grpSp>
      <p:sp>
        <p:nvSpPr>
          <p:cNvPr id="22" name="Oval 21"/>
          <p:cNvSpPr/>
          <p:nvPr/>
        </p:nvSpPr>
        <p:spPr>
          <a:xfrm>
            <a:off x="3575230" y="2150082"/>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Social Media Search</a:t>
            </a:r>
          </a:p>
        </p:txBody>
      </p:sp>
      <p:sp>
        <p:nvSpPr>
          <p:cNvPr id="23" name="Oval 22"/>
          <p:cNvSpPr/>
          <p:nvPr/>
        </p:nvSpPr>
        <p:spPr>
          <a:xfrm>
            <a:off x="5704711" y="2150082"/>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Corpus Mining</a:t>
            </a:r>
          </a:p>
        </p:txBody>
      </p:sp>
      <p:sp>
        <p:nvSpPr>
          <p:cNvPr id="34" name="Oval 33"/>
          <p:cNvSpPr/>
          <p:nvPr/>
        </p:nvSpPr>
        <p:spPr>
          <a:xfrm>
            <a:off x="3715267" y="3855309"/>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Sense Making</a:t>
            </a:r>
          </a:p>
        </p:txBody>
      </p:sp>
      <p:sp>
        <p:nvSpPr>
          <p:cNvPr id="35" name="Oval 34"/>
          <p:cNvSpPr/>
          <p:nvPr/>
        </p:nvSpPr>
        <p:spPr>
          <a:xfrm>
            <a:off x="6765434" y="3246932"/>
            <a:ext cx="1345228" cy="219601"/>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Stat Measures</a:t>
            </a:r>
          </a:p>
        </p:txBody>
      </p:sp>
      <p:sp>
        <p:nvSpPr>
          <p:cNvPr id="36" name="Oval 35"/>
          <p:cNvSpPr/>
          <p:nvPr/>
        </p:nvSpPr>
        <p:spPr>
          <a:xfrm>
            <a:off x="7950189" y="3032278"/>
            <a:ext cx="1345228" cy="219601"/>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Text Analytics</a:t>
            </a:r>
          </a:p>
        </p:txBody>
      </p:sp>
      <p:grpSp>
        <p:nvGrpSpPr>
          <p:cNvPr id="37" name="Group 36"/>
          <p:cNvGrpSpPr/>
          <p:nvPr/>
        </p:nvGrpSpPr>
        <p:grpSpPr>
          <a:xfrm>
            <a:off x="7615890" y="2335433"/>
            <a:ext cx="588805" cy="733912"/>
            <a:chOff x="4671058" y="600620"/>
            <a:chExt cx="588805" cy="733912"/>
          </a:xfrm>
        </p:grpSpPr>
        <p:cxnSp>
          <p:nvCxnSpPr>
            <p:cNvPr id="38" name="Straight Arrow Connector 37"/>
            <p:cNvCxnSpPr/>
            <p:nvPr/>
          </p:nvCxnSpPr>
          <p:spPr>
            <a:xfrm>
              <a:off x="4671058" y="600620"/>
              <a:ext cx="588805"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3186932">
              <a:off x="4524368" y="833050"/>
              <a:ext cx="675703" cy="246221"/>
            </a:xfrm>
            <a:prstGeom prst="rect">
              <a:avLst/>
            </a:prstGeom>
            <a:noFill/>
          </p:spPr>
          <p:txBody>
            <a:bodyPr wrap="square" rtlCol="0">
              <a:spAutoFit/>
            </a:bodyPr>
            <a:lstStyle/>
            <a:p>
              <a:r>
                <a:rPr lang="en-US" sz="1000" dirty="0"/>
                <a:t>extends</a:t>
              </a:r>
            </a:p>
          </p:txBody>
        </p:sp>
      </p:grpSp>
      <p:grpSp>
        <p:nvGrpSpPr>
          <p:cNvPr id="40" name="Group 39"/>
          <p:cNvGrpSpPr/>
          <p:nvPr/>
        </p:nvGrpSpPr>
        <p:grpSpPr>
          <a:xfrm>
            <a:off x="6859935" y="2509927"/>
            <a:ext cx="588805" cy="733912"/>
            <a:chOff x="4671058" y="600620"/>
            <a:chExt cx="588805" cy="733912"/>
          </a:xfrm>
        </p:grpSpPr>
        <p:cxnSp>
          <p:nvCxnSpPr>
            <p:cNvPr id="41" name="Straight Arrow Connector 40"/>
            <p:cNvCxnSpPr/>
            <p:nvPr/>
          </p:nvCxnSpPr>
          <p:spPr>
            <a:xfrm>
              <a:off x="4671058" y="600620"/>
              <a:ext cx="588805"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3186932">
              <a:off x="4524368" y="833050"/>
              <a:ext cx="675703" cy="246221"/>
            </a:xfrm>
            <a:prstGeom prst="rect">
              <a:avLst/>
            </a:prstGeom>
            <a:noFill/>
          </p:spPr>
          <p:txBody>
            <a:bodyPr wrap="square" rtlCol="0">
              <a:spAutoFit/>
            </a:bodyPr>
            <a:lstStyle/>
            <a:p>
              <a:r>
                <a:rPr lang="en-US" sz="1000" dirty="0"/>
                <a:t>extends</a:t>
              </a:r>
            </a:p>
          </p:txBody>
        </p:sp>
      </p:grpSp>
      <p:cxnSp>
        <p:nvCxnSpPr>
          <p:cNvPr id="44" name="Straight Arrow Connector 43"/>
          <p:cNvCxnSpPr/>
          <p:nvPr/>
        </p:nvCxnSpPr>
        <p:spPr>
          <a:xfrm>
            <a:off x="2001803" y="2520784"/>
            <a:ext cx="2438400" cy="1334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1824002">
            <a:off x="3106578" y="3099039"/>
            <a:ext cx="675703" cy="246221"/>
          </a:xfrm>
          <a:prstGeom prst="rect">
            <a:avLst/>
          </a:prstGeom>
          <a:noFill/>
        </p:spPr>
        <p:txBody>
          <a:bodyPr wrap="square" rtlCol="0">
            <a:spAutoFit/>
          </a:bodyPr>
          <a:lstStyle/>
          <a:p>
            <a:r>
              <a:rPr lang="en-US" sz="1000" dirty="0"/>
              <a:t>Research</a:t>
            </a:r>
          </a:p>
        </p:txBody>
      </p:sp>
      <p:cxnSp>
        <p:nvCxnSpPr>
          <p:cNvPr id="47" name="Straight Arrow Connector 46"/>
          <p:cNvCxnSpPr/>
          <p:nvPr/>
        </p:nvCxnSpPr>
        <p:spPr>
          <a:xfrm flipH="1" flipV="1">
            <a:off x="4440203" y="2520784"/>
            <a:ext cx="601359" cy="1334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23" idx="3"/>
          </p:cNvCxnSpPr>
          <p:nvPr/>
        </p:nvCxnSpPr>
        <p:spPr>
          <a:xfrm flipV="1">
            <a:off x="5215047" y="2466496"/>
            <a:ext cx="769550" cy="1413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rot="17820481">
            <a:off x="5230346" y="2947549"/>
            <a:ext cx="675703" cy="246221"/>
          </a:xfrm>
          <a:prstGeom prst="rect">
            <a:avLst/>
          </a:prstGeom>
          <a:noFill/>
        </p:spPr>
        <p:txBody>
          <a:bodyPr wrap="square" rtlCol="0">
            <a:spAutoFit/>
          </a:bodyPr>
          <a:lstStyle/>
          <a:p>
            <a:r>
              <a:rPr lang="en-US" sz="1000" dirty="0"/>
              <a:t>extends</a:t>
            </a:r>
          </a:p>
        </p:txBody>
      </p:sp>
      <p:sp>
        <p:nvSpPr>
          <p:cNvPr id="53" name="TextBox 52"/>
          <p:cNvSpPr txBox="1"/>
          <p:nvPr/>
        </p:nvSpPr>
        <p:spPr>
          <a:xfrm rot="3925410">
            <a:off x="4459623" y="3009221"/>
            <a:ext cx="675703" cy="246221"/>
          </a:xfrm>
          <a:prstGeom prst="rect">
            <a:avLst/>
          </a:prstGeom>
          <a:noFill/>
        </p:spPr>
        <p:txBody>
          <a:bodyPr wrap="square" rtlCol="0">
            <a:spAutoFit/>
          </a:bodyPr>
          <a:lstStyle/>
          <a:p>
            <a:r>
              <a:rPr lang="en-US" sz="1000" dirty="0"/>
              <a:t>extends</a:t>
            </a:r>
          </a:p>
        </p:txBody>
      </p:sp>
      <p:sp>
        <p:nvSpPr>
          <p:cNvPr id="55" name="Oval 54"/>
          <p:cNvSpPr/>
          <p:nvPr/>
        </p:nvSpPr>
        <p:spPr>
          <a:xfrm>
            <a:off x="5681249" y="4857429"/>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General Web Search</a:t>
            </a:r>
          </a:p>
        </p:txBody>
      </p:sp>
      <p:grpSp>
        <p:nvGrpSpPr>
          <p:cNvPr id="56" name="Group 55"/>
          <p:cNvGrpSpPr/>
          <p:nvPr/>
        </p:nvGrpSpPr>
        <p:grpSpPr>
          <a:xfrm>
            <a:off x="5346364" y="4179962"/>
            <a:ext cx="588805" cy="733912"/>
            <a:chOff x="4671058" y="600620"/>
            <a:chExt cx="588805" cy="733912"/>
          </a:xfrm>
        </p:grpSpPr>
        <p:cxnSp>
          <p:nvCxnSpPr>
            <p:cNvPr id="57" name="Straight Arrow Connector 56"/>
            <p:cNvCxnSpPr/>
            <p:nvPr/>
          </p:nvCxnSpPr>
          <p:spPr>
            <a:xfrm>
              <a:off x="4671058" y="600620"/>
              <a:ext cx="588805"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rot="3186932">
              <a:off x="4524368" y="833050"/>
              <a:ext cx="675703" cy="246221"/>
            </a:xfrm>
            <a:prstGeom prst="rect">
              <a:avLst/>
            </a:prstGeom>
            <a:noFill/>
          </p:spPr>
          <p:txBody>
            <a:bodyPr wrap="square" rtlCol="0">
              <a:spAutoFit/>
            </a:bodyPr>
            <a:lstStyle/>
            <a:p>
              <a:r>
                <a:rPr lang="en-US" sz="1000" dirty="0"/>
                <a:t>extends</a:t>
              </a:r>
            </a:p>
          </p:txBody>
        </p:sp>
      </p:grpSp>
      <p:grpSp>
        <p:nvGrpSpPr>
          <p:cNvPr id="59" name="Group 58"/>
          <p:cNvGrpSpPr/>
          <p:nvPr/>
        </p:nvGrpSpPr>
        <p:grpSpPr>
          <a:xfrm>
            <a:off x="1565189" y="4546918"/>
            <a:ext cx="626076" cy="666348"/>
            <a:chOff x="1161534" y="1334530"/>
            <a:chExt cx="626076" cy="666348"/>
          </a:xfrm>
        </p:grpSpPr>
        <p:sp>
          <p:nvSpPr>
            <p:cNvPr id="60" name="Flowchart: Connector 59"/>
            <p:cNvSpPr/>
            <p:nvPr/>
          </p:nvSpPr>
          <p:spPr>
            <a:xfrm>
              <a:off x="1301578" y="1334530"/>
              <a:ext cx="214184" cy="214184"/>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a:stCxn id="60" idx="4"/>
            </p:cNvCxnSpPr>
            <p:nvPr/>
          </p:nvCxnSpPr>
          <p:spPr>
            <a:xfrm>
              <a:off x="1408670" y="1548714"/>
              <a:ext cx="0" cy="18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301578" y="1614616"/>
              <a:ext cx="214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1301578" y="1729946"/>
              <a:ext cx="107092" cy="6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1408670" y="1721709"/>
              <a:ext cx="107092" cy="90615"/>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161534" y="1754657"/>
              <a:ext cx="626076" cy="246221"/>
            </a:xfrm>
            <a:prstGeom prst="rect">
              <a:avLst/>
            </a:prstGeom>
            <a:noFill/>
          </p:spPr>
          <p:txBody>
            <a:bodyPr wrap="square" rtlCol="0">
              <a:spAutoFit/>
            </a:bodyPr>
            <a:lstStyle/>
            <a:p>
              <a:r>
                <a:rPr lang="en-US" sz="1000" dirty="0"/>
                <a:t>Info Ops</a:t>
              </a:r>
            </a:p>
          </p:txBody>
        </p:sp>
      </p:grpSp>
      <p:cxnSp>
        <p:nvCxnSpPr>
          <p:cNvPr id="67" name="Straight Arrow Connector 66"/>
          <p:cNvCxnSpPr/>
          <p:nvPr/>
        </p:nvCxnSpPr>
        <p:spPr>
          <a:xfrm flipV="1">
            <a:off x="2150075" y="4219839"/>
            <a:ext cx="2150076" cy="575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rot="20987343">
            <a:off x="2734867" y="4346429"/>
            <a:ext cx="675703" cy="246221"/>
          </a:xfrm>
          <a:prstGeom prst="rect">
            <a:avLst/>
          </a:prstGeom>
          <a:noFill/>
        </p:spPr>
        <p:txBody>
          <a:bodyPr wrap="square" rtlCol="0">
            <a:spAutoFit/>
          </a:bodyPr>
          <a:lstStyle/>
          <a:p>
            <a:r>
              <a:rPr lang="en-US" sz="1000" dirty="0"/>
              <a:t>Research</a:t>
            </a:r>
          </a:p>
        </p:txBody>
      </p:sp>
      <p:sp>
        <p:nvSpPr>
          <p:cNvPr id="50" name="TextBox 49"/>
          <p:cNvSpPr txBox="1"/>
          <p:nvPr/>
        </p:nvSpPr>
        <p:spPr>
          <a:xfrm>
            <a:off x="395415" y="170808"/>
            <a:ext cx="5865342" cy="461665"/>
          </a:xfrm>
          <a:prstGeom prst="rect">
            <a:avLst/>
          </a:prstGeom>
          <a:noFill/>
        </p:spPr>
        <p:txBody>
          <a:bodyPr wrap="square" rtlCol="0">
            <a:spAutoFit/>
          </a:bodyPr>
          <a:lstStyle/>
          <a:p>
            <a:r>
              <a:rPr lang="en-US" sz="2400" dirty="0">
                <a:solidFill>
                  <a:srgbClr val="C00000"/>
                </a:solidFill>
              </a:rPr>
              <a:t>Sense Making Scenario Use Case Diagram</a:t>
            </a:r>
          </a:p>
        </p:txBody>
      </p:sp>
    </p:spTree>
    <p:extLst>
      <p:ext uri="{BB962C8B-B14F-4D97-AF65-F5344CB8AC3E}">
        <p14:creationId xmlns:p14="http://schemas.microsoft.com/office/powerpoint/2010/main" val="1411103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523999" y="2776163"/>
            <a:ext cx="626076" cy="666348"/>
            <a:chOff x="1161534" y="1334530"/>
            <a:chExt cx="626076" cy="666348"/>
          </a:xfrm>
        </p:grpSpPr>
        <p:sp>
          <p:nvSpPr>
            <p:cNvPr id="6" name="Flowchart: Connector 5"/>
            <p:cNvSpPr/>
            <p:nvPr/>
          </p:nvSpPr>
          <p:spPr>
            <a:xfrm>
              <a:off x="1301578" y="1334530"/>
              <a:ext cx="214184" cy="214184"/>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6" idx="4"/>
            </p:cNvCxnSpPr>
            <p:nvPr/>
          </p:nvCxnSpPr>
          <p:spPr>
            <a:xfrm>
              <a:off x="1408670" y="1548714"/>
              <a:ext cx="0" cy="18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301578" y="1614616"/>
              <a:ext cx="214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301578" y="1729946"/>
              <a:ext cx="107092" cy="6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1408670" y="1721709"/>
              <a:ext cx="107092" cy="9061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61534" y="1754657"/>
              <a:ext cx="626076" cy="246221"/>
            </a:xfrm>
            <a:prstGeom prst="rect">
              <a:avLst/>
            </a:prstGeom>
            <a:noFill/>
          </p:spPr>
          <p:txBody>
            <a:bodyPr wrap="square" rtlCol="0">
              <a:spAutoFit/>
            </a:bodyPr>
            <a:lstStyle/>
            <a:p>
              <a:r>
                <a:rPr lang="en-US" sz="1000" dirty="0"/>
                <a:t>Info Ops</a:t>
              </a:r>
            </a:p>
          </p:txBody>
        </p:sp>
      </p:grpSp>
      <p:sp>
        <p:nvSpPr>
          <p:cNvPr id="18" name="Oval 17"/>
          <p:cNvSpPr/>
          <p:nvPr/>
        </p:nvSpPr>
        <p:spPr>
          <a:xfrm>
            <a:off x="4440203" y="1832929"/>
            <a:ext cx="1911179" cy="370702"/>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Meme Epidemiology</a:t>
            </a:r>
          </a:p>
        </p:txBody>
      </p:sp>
      <p:grpSp>
        <p:nvGrpSpPr>
          <p:cNvPr id="30" name="Group 29"/>
          <p:cNvGrpSpPr/>
          <p:nvPr/>
        </p:nvGrpSpPr>
        <p:grpSpPr>
          <a:xfrm>
            <a:off x="2051231" y="2087845"/>
            <a:ext cx="2380303" cy="795407"/>
            <a:chOff x="2001803" y="2018280"/>
            <a:chExt cx="2438400" cy="972067"/>
          </a:xfrm>
        </p:grpSpPr>
        <p:cxnSp>
          <p:nvCxnSpPr>
            <p:cNvPr id="20" name="Straight Arrow Connector 19"/>
            <p:cNvCxnSpPr>
              <a:endCxn id="18" idx="2"/>
            </p:cNvCxnSpPr>
            <p:nvPr/>
          </p:nvCxnSpPr>
          <p:spPr>
            <a:xfrm flipV="1">
              <a:off x="2001803" y="2018280"/>
              <a:ext cx="2438400" cy="972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20568309">
              <a:off x="2582088" y="2295681"/>
              <a:ext cx="1162498" cy="246221"/>
            </a:xfrm>
            <a:prstGeom prst="rect">
              <a:avLst/>
            </a:prstGeom>
            <a:noFill/>
          </p:spPr>
          <p:txBody>
            <a:bodyPr wrap="none" rtlCol="0">
              <a:spAutoFit/>
            </a:bodyPr>
            <a:lstStyle/>
            <a:p>
              <a:r>
                <a:rPr lang="en-US" sz="1000" dirty="0"/>
                <a:t>Ideology Discovery</a:t>
              </a:r>
            </a:p>
          </p:txBody>
        </p:sp>
      </p:grpSp>
      <p:sp>
        <p:nvSpPr>
          <p:cNvPr id="22" name="Oval 21"/>
          <p:cNvSpPr/>
          <p:nvPr/>
        </p:nvSpPr>
        <p:spPr>
          <a:xfrm>
            <a:off x="3575230" y="2907969"/>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Social Media Search</a:t>
            </a:r>
          </a:p>
        </p:txBody>
      </p:sp>
      <p:sp>
        <p:nvSpPr>
          <p:cNvPr id="23" name="Oval 22"/>
          <p:cNvSpPr/>
          <p:nvPr/>
        </p:nvSpPr>
        <p:spPr>
          <a:xfrm>
            <a:off x="5704711" y="2883255"/>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Corpus Mining</a:t>
            </a:r>
          </a:p>
        </p:txBody>
      </p:sp>
      <p:grpSp>
        <p:nvGrpSpPr>
          <p:cNvPr id="31" name="Group 30"/>
          <p:cNvGrpSpPr/>
          <p:nvPr/>
        </p:nvGrpSpPr>
        <p:grpSpPr>
          <a:xfrm>
            <a:off x="4530820" y="2149343"/>
            <a:ext cx="293000" cy="758626"/>
            <a:chOff x="3130382" y="600620"/>
            <a:chExt cx="293000" cy="758626"/>
          </a:xfrm>
        </p:grpSpPr>
        <p:cxnSp>
          <p:nvCxnSpPr>
            <p:cNvPr id="25" name="Straight Arrow Connector 24"/>
            <p:cNvCxnSpPr>
              <a:stCxn id="18" idx="3"/>
              <a:endCxn id="22" idx="0"/>
            </p:cNvCxnSpPr>
            <p:nvPr/>
          </p:nvCxnSpPr>
          <p:spPr>
            <a:xfrm flipH="1">
              <a:off x="3130382" y="600620"/>
              <a:ext cx="189269" cy="75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17013275">
              <a:off x="2962420" y="845983"/>
              <a:ext cx="675703" cy="246221"/>
            </a:xfrm>
            <a:prstGeom prst="rect">
              <a:avLst/>
            </a:prstGeom>
            <a:noFill/>
          </p:spPr>
          <p:txBody>
            <a:bodyPr wrap="square" rtlCol="0">
              <a:spAutoFit/>
            </a:bodyPr>
            <a:lstStyle/>
            <a:p>
              <a:r>
                <a:rPr lang="en-US" sz="1000" dirty="0"/>
                <a:t>extends</a:t>
              </a:r>
            </a:p>
          </p:txBody>
        </p:sp>
      </p:grpSp>
      <p:grpSp>
        <p:nvGrpSpPr>
          <p:cNvPr id="32" name="Group 31"/>
          <p:cNvGrpSpPr/>
          <p:nvPr/>
        </p:nvGrpSpPr>
        <p:grpSpPr>
          <a:xfrm>
            <a:off x="6063258" y="2109366"/>
            <a:ext cx="588805" cy="765650"/>
            <a:chOff x="4671058" y="618309"/>
            <a:chExt cx="588805" cy="765650"/>
          </a:xfrm>
        </p:grpSpPr>
        <p:cxnSp>
          <p:nvCxnSpPr>
            <p:cNvPr id="27" name="Straight Arrow Connector 26"/>
            <p:cNvCxnSpPr>
              <a:stCxn id="18" idx="5"/>
              <a:endCxn id="23" idx="0"/>
            </p:cNvCxnSpPr>
            <p:nvPr/>
          </p:nvCxnSpPr>
          <p:spPr>
            <a:xfrm>
              <a:off x="4671058" y="650047"/>
              <a:ext cx="588805"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3186932">
              <a:off x="4524368" y="833050"/>
              <a:ext cx="675703" cy="246221"/>
            </a:xfrm>
            <a:prstGeom prst="rect">
              <a:avLst/>
            </a:prstGeom>
            <a:noFill/>
          </p:spPr>
          <p:txBody>
            <a:bodyPr wrap="square" rtlCol="0">
              <a:spAutoFit/>
            </a:bodyPr>
            <a:lstStyle/>
            <a:p>
              <a:r>
                <a:rPr lang="en-US" sz="1000" dirty="0"/>
                <a:t>extends</a:t>
              </a:r>
            </a:p>
          </p:txBody>
        </p:sp>
      </p:grpSp>
      <p:sp>
        <p:nvSpPr>
          <p:cNvPr id="35" name="Oval 34"/>
          <p:cNvSpPr/>
          <p:nvPr/>
        </p:nvSpPr>
        <p:spPr>
          <a:xfrm>
            <a:off x="5769213" y="3802518"/>
            <a:ext cx="1345228" cy="219601"/>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Stat Measures</a:t>
            </a:r>
          </a:p>
        </p:txBody>
      </p:sp>
      <p:sp>
        <p:nvSpPr>
          <p:cNvPr id="36" name="Oval 35"/>
          <p:cNvSpPr/>
          <p:nvPr/>
        </p:nvSpPr>
        <p:spPr>
          <a:xfrm>
            <a:off x="7505802" y="3929379"/>
            <a:ext cx="1345228" cy="219601"/>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Text Analytics</a:t>
            </a:r>
          </a:p>
        </p:txBody>
      </p:sp>
      <p:grpSp>
        <p:nvGrpSpPr>
          <p:cNvPr id="37" name="Group 36"/>
          <p:cNvGrpSpPr/>
          <p:nvPr/>
        </p:nvGrpSpPr>
        <p:grpSpPr>
          <a:xfrm>
            <a:off x="7222765" y="3212314"/>
            <a:ext cx="588805" cy="733912"/>
            <a:chOff x="4671058" y="600620"/>
            <a:chExt cx="588805" cy="733912"/>
          </a:xfrm>
        </p:grpSpPr>
        <p:cxnSp>
          <p:nvCxnSpPr>
            <p:cNvPr id="38" name="Straight Arrow Connector 37"/>
            <p:cNvCxnSpPr/>
            <p:nvPr/>
          </p:nvCxnSpPr>
          <p:spPr>
            <a:xfrm>
              <a:off x="4671058" y="600620"/>
              <a:ext cx="588805"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3186932">
              <a:off x="4524368" y="833050"/>
              <a:ext cx="675703" cy="246221"/>
            </a:xfrm>
            <a:prstGeom prst="rect">
              <a:avLst/>
            </a:prstGeom>
            <a:noFill/>
          </p:spPr>
          <p:txBody>
            <a:bodyPr wrap="square" rtlCol="0">
              <a:spAutoFit/>
            </a:bodyPr>
            <a:lstStyle/>
            <a:p>
              <a:r>
                <a:rPr lang="en-US" sz="1000" dirty="0"/>
                <a:t>extends</a:t>
              </a:r>
            </a:p>
          </p:txBody>
        </p:sp>
      </p:grpSp>
      <p:grpSp>
        <p:nvGrpSpPr>
          <p:cNvPr id="40" name="Group 39"/>
          <p:cNvGrpSpPr/>
          <p:nvPr/>
        </p:nvGrpSpPr>
        <p:grpSpPr>
          <a:xfrm>
            <a:off x="6327469" y="3107551"/>
            <a:ext cx="418108" cy="714728"/>
            <a:chOff x="4252950" y="1178483"/>
            <a:chExt cx="418108" cy="714728"/>
          </a:xfrm>
        </p:grpSpPr>
        <p:cxnSp>
          <p:nvCxnSpPr>
            <p:cNvPr id="41" name="Straight Arrow Connector 40"/>
            <p:cNvCxnSpPr>
              <a:endCxn id="35" idx="0"/>
            </p:cNvCxnSpPr>
            <p:nvPr/>
          </p:nvCxnSpPr>
          <p:spPr>
            <a:xfrm flipH="1">
              <a:off x="4252950" y="1333793"/>
              <a:ext cx="418108" cy="559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18362802">
              <a:off x="4120707" y="1393224"/>
              <a:ext cx="675703" cy="246221"/>
            </a:xfrm>
            <a:prstGeom prst="rect">
              <a:avLst/>
            </a:prstGeom>
            <a:noFill/>
          </p:spPr>
          <p:txBody>
            <a:bodyPr wrap="square" rtlCol="0">
              <a:spAutoFit/>
            </a:bodyPr>
            <a:lstStyle/>
            <a:p>
              <a:r>
                <a:rPr lang="en-US" sz="1000" dirty="0"/>
                <a:t>extends</a:t>
              </a:r>
            </a:p>
          </p:txBody>
        </p:sp>
      </p:grpSp>
      <p:sp>
        <p:nvSpPr>
          <p:cNvPr id="55" name="Oval 54"/>
          <p:cNvSpPr/>
          <p:nvPr/>
        </p:nvSpPr>
        <p:spPr>
          <a:xfrm>
            <a:off x="4728327" y="4789662"/>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General Web Search</a:t>
            </a:r>
          </a:p>
        </p:txBody>
      </p:sp>
      <p:cxnSp>
        <p:nvCxnSpPr>
          <p:cNvPr id="9" name="Straight Arrow Connector 8"/>
          <p:cNvCxnSpPr/>
          <p:nvPr/>
        </p:nvCxnSpPr>
        <p:spPr>
          <a:xfrm>
            <a:off x="5552303" y="2203631"/>
            <a:ext cx="16475" cy="2586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rot="5400000">
            <a:off x="5160814" y="3677403"/>
            <a:ext cx="675703" cy="246221"/>
          </a:xfrm>
          <a:prstGeom prst="rect">
            <a:avLst/>
          </a:prstGeom>
          <a:noFill/>
        </p:spPr>
        <p:txBody>
          <a:bodyPr wrap="square" rtlCol="0">
            <a:spAutoFit/>
          </a:bodyPr>
          <a:lstStyle/>
          <a:p>
            <a:r>
              <a:rPr lang="en-US" sz="1000" dirty="0"/>
              <a:t>extends</a:t>
            </a:r>
          </a:p>
        </p:txBody>
      </p:sp>
      <p:sp>
        <p:nvSpPr>
          <p:cNvPr id="33" name="TextBox 32"/>
          <p:cNvSpPr txBox="1"/>
          <p:nvPr/>
        </p:nvSpPr>
        <p:spPr>
          <a:xfrm>
            <a:off x="395414" y="170808"/>
            <a:ext cx="6532607" cy="461665"/>
          </a:xfrm>
          <a:prstGeom prst="rect">
            <a:avLst/>
          </a:prstGeom>
          <a:noFill/>
        </p:spPr>
        <p:txBody>
          <a:bodyPr wrap="square" rtlCol="0">
            <a:spAutoFit/>
          </a:bodyPr>
          <a:lstStyle/>
          <a:p>
            <a:r>
              <a:rPr lang="en-US" sz="2400" dirty="0">
                <a:solidFill>
                  <a:srgbClr val="C00000"/>
                </a:solidFill>
              </a:rPr>
              <a:t>Meme Epidemiology Scenario Use Case Diagram</a:t>
            </a:r>
          </a:p>
        </p:txBody>
      </p:sp>
    </p:spTree>
    <p:extLst>
      <p:ext uri="{BB962C8B-B14F-4D97-AF65-F5344CB8AC3E}">
        <p14:creationId xmlns:p14="http://schemas.microsoft.com/office/powerpoint/2010/main" val="2704195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523999" y="3089199"/>
            <a:ext cx="626076" cy="666348"/>
            <a:chOff x="1161534" y="1334530"/>
            <a:chExt cx="626076" cy="666348"/>
          </a:xfrm>
        </p:grpSpPr>
        <p:sp>
          <p:nvSpPr>
            <p:cNvPr id="6" name="Flowchart: Connector 5"/>
            <p:cNvSpPr/>
            <p:nvPr/>
          </p:nvSpPr>
          <p:spPr>
            <a:xfrm>
              <a:off x="1301578" y="1334530"/>
              <a:ext cx="214184" cy="214184"/>
            </a:xfrm>
            <a:prstGeom prst="flowChartConnector">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6" idx="4"/>
            </p:cNvCxnSpPr>
            <p:nvPr/>
          </p:nvCxnSpPr>
          <p:spPr>
            <a:xfrm>
              <a:off x="1408670" y="1548714"/>
              <a:ext cx="0" cy="18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301578" y="1614616"/>
              <a:ext cx="214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301578" y="1729946"/>
              <a:ext cx="107092" cy="65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1408670" y="1721709"/>
              <a:ext cx="107092" cy="90615"/>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61534" y="1754657"/>
              <a:ext cx="626076" cy="246221"/>
            </a:xfrm>
            <a:prstGeom prst="rect">
              <a:avLst/>
            </a:prstGeom>
            <a:noFill/>
          </p:spPr>
          <p:txBody>
            <a:bodyPr wrap="square" rtlCol="0">
              <a:spAutoFit/>
            </a:bodyPr>
            <a:lstStyle/>
            <a:p>
              <a:r>
                <a:rPr lang="en-US" sz="1000" dirty="0"/>
                <a:t>Info Ops</a:t>
              </a:r>
            </a:p>
          </p:txBody>
        </p:sp>
      </p:grpSp>
      <p:sp>
        <p:nvSpPr>
          <p:cNvPr id="18" name="Oval 17"/>
          <p:cNvSpPr/>
          <p:nvPr/>
        </p:nvSpPr>
        <p:spPr>
          <a:xfrm>
            <a:off x="4440203" y="2145965"/>
            <a:ext cx="1911179" cy="370702"/>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Dark Web Mapping</a:t>
            </a:r>
          </a:p>
        </p:txBody>
      </p:sp>
      <p:grpSp>
        <p:nvGrpSpPr>
          <p:cNvPr id="30" name="Group 29"/>
          <p:cNvGrpSpPr/>
          <p:nvPr/>
        </p:nvGrpSpPr>
        <p:grpSpPr>
          <a:xfrm>
            <a:off x="2150075" y="2331316"/>
            <a:ext cx="2290128" cy="972067"/>
            <a:chOff x="2100647" y="-389083"/>
            <a:chExt cx="2290128" cy="5313622"/>
          </a:xfrm>
        </p:grpSpPr>
        <p:cxnSp>
          <p:nvCxnSpPr>
            <p:cNvPr id="20" name="Straight Arrow Connector 19"/>
            <p:cNvCxnSpPr>
              <a:endCxn id="18" idx="2"/>
            </p:cNvCxnSpPr>
            <p:nvPr/>
          </p:nvCxnSpPr>
          <p:spPr>
            <a:xfrm flipV="1">
              <a:off x="2100647" y="-389083"/>
              <a:ext cx="2290128" cy="5313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20242588">
              <a:off x="2549226" y="1590958"/>
              <a:ext cx="1228221" cy="246219"/>
            </a:xfrm>
            <a:prstGeom prst="rect">
              <a:avLst/>
            </a:prstGeom>
            <a:noFill/>
          </p:spPr>
          <p:txBody>
            <a:bodyPr wrap="none" rtlCol="0">
              <a:spAutoFit/>
            </a:bodyPr>
            <a:lstStyle/>
            <a:p>
              <a:r>
                <a:rPr lang="en-US" sz="1000" dirty="0"/>
                <a:t>Bad Actor Discovery</a:t>
              </a:r>
            </a:p>
          </p:txBody>
        </p:sp>
      </p:grpSp>
      <p:sp>
        <p:nvSpPr>
          <p:cNvPr id="22" name="Oval 21"/>
          <p:cNvSpPr/>
          <p:nvPr/>
        </p:nvSpPr>
        <p:spPr>
          <a:xfrm>
            <a:off x="3575230" y="3196291"/>
            <a:ext cx="1911179" cy="370702"/>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Network </a:t>
            </a:r>
            <a:r>
              <a:rPr lang="en-US" sz="1000" dirty="0" err="1">
                <a:solidFill>
                  <a:schemeClr val="tx1"/>
                </a:solidFill>
              </a:rPr>
              <a:t>Svcs</a:t>
            </a:r>
            <a:endParaRPr lang="en-US" sz="1000" dirty="0">
              <a:solidFill>
                <a:schemeClr val="tx1"/>
              </a:solidFill>
            </a:endParaRPr>
          </a:p>
        </p:txBody>
      </p:sp>
      <p:sp>
        <p:nvSpPr>
          <p:cNvPr id="23" name="Oval 22"/>
          <p:cNvSpPr/>
          <p:nvPr/>
        </p:nvSpPr>
        <p:spPr>
          <a:xfrm>
            <a:off x="5704711" y="3196291"/>
            <a:ext cx="1911179" cy="37070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Corpus Mining</a:t>
            </a:r>
          </a:p>
        </p:txBody>
      </p:sp>
      <p:grpSp>
        <p:nvGrpSpPr>
          <p:cNvPr id="31" name="Group 30"/>
          <p:cNvGrpSpPr/>
          <p:nvPr/>
        </p:nvGrpSpPr>
        <p:grpSpPr>
          <a:xfrm>
            <a:off x="4481392" y="2418859"/>
            <a:ext cx="293000" cy="777431"/>
            <a:chOff x="3130382" y="631242"/>
            <a:chExt cx="293000" cy="777431"/>
          </a:xfrm>
        </p:grpSpPr>
        <p:cxnSp>
          <p:nvCxnSpPr>
            <p:cNvPr id="25" name="Straight Arrow Connector 24"/>
            <p:cNvCxnSpPr>
              <a:stCxn id="18" idx="3"/>
              <a:endCxn id="22" idx="0"/>
            </p:cNvCxnSpPr>
            <p:nvPr/>
          </p:nvCxnSpPr>
          <p:spPr>
            <a:xfrm flipH="1">
              <a:off x="3130382" y="674761"/>
              <a:ext cx="189269"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17013275">
              <a:off x="2962420" y="845983"/>
              <a:ext cx="675703" cy="246221"/>
            </a:xfrm>
            <a:prstGeom prst="rect">
              <a:avLst/>
            </a:prstGeom>
            <a:noFill/>
          </p:spPr>
          <p:txBody>
            <a:bodyPr wrap="square" rtlCol="0">
              <a:spAutoFit/>
            </a:bodyPr>
            <a:lstStyle/>
            <a:p>
              <a:r>
                <a:rPr lang="en-US" sz="1000" dirty="0"/>
                <a:t>extends</a:t>
              </a:r>
            </a:p>
          </p:txBody>
        </p:sp>
      </p:grpSp>
      <p:grpSp>
        <p:nvGrpSpPr>
          <p:cNvPr id="32" name="Group 31"/>
          <p:cNvGrpSpPr/>
          <p:nvPr/>
        </p:nvGrpSpPr>
        <p:grpSpPr>
          <a:xfrm>
            <a:off x="6120924" y="2397688"/>
            <a:ext cx="588805" cy="790364"/>
            <a:chOff x="4671058" y="618309"/>
            <a:chExt cx="588805" cy="790364"/>
          </a:xfrm>
        </p:grpSpPr>
        <p:cxnSp>
          <p:nvCxnSpPr>
            <p:cNvPr id="27" name="Straight Arrow Connector 26"/>
            <p:cNvCxnSpPr>
              <a:stCxn id="18" idx="5"/>
              <a:endCxn id="23" idx="0"/>
            </p:cNvCxnSpPr>
            <p:nvPr/>
          </p:nvCxnSpPr>
          <p:spPr>
            <a:xfrm>
              <a:off x="4671058" y="674761"/>
              <a:ext cx="588805"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3186932">
              <a:off x="4524368" y="833050"/>
              <a:ext cx="675703" cy="246221"/>
            </a:xfrm>
            <a:prstGeom prst="rect">
              <a:avLst/>
            </a:prstGeom>
            <a:noFill/>
          </p:spPr>
          <p:txBody>
            <a:bodyPr wrap="square" rtlCol="0">
              <a:spAutoFit/>
            </a:bodyPr>
            <a:lstStyle/>
            <a:p>
              <a:r>
                <a:rPr lang="en-US" sz="1000" dirty="0"/>
                <a:t>extends</a:t>
              </a:r>
            </a:p>
          </p:txBody>
        </p:sp>
      </p:grpSp>
      <p:sp>
        <p:nvSpPr>
          <p:cNvPr id="35" name="Oval 34"/>
          <p:cNvSpPr/>
          <p:nvPr/>
        </p:nvSpPr>
        <p:spPr>
          <a:xfrm>
            <a:off x="5769213" y="4115554"/>
            <a:ext cx="1345228" cy="219601"/>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Stat Measures</a:t>
            </a:r>
          </a:p>
        </p:txBody>
      </p:sp>
      <p:sp>
        <p:nvSpPr>
          <p:cNvPr id="36" name="Oval 35"/>
          <p:cNvSpPr/>
          <p:nvPr/>
        </p:nvSpPr>
        <p:spPr>
          <a:xfrm>
            <a:off x="7505802" y="4242415"/>
            <a:ext cx="1345228" cy="219601"/>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Text Analytics</a:t>
            </a:r>
          </a:p>
        </p:txBody>
      </p:sp>
      <p:grpSp>
        <p:nvGrpSpPr>
          <p:cNvPr id="37" name="Group 36"/>
          <p:cNvGrpSpPr/>
          <p:nvPr/>
        </p:nvGrpSpPr>
        <p:grpSpPr>
          <a:xfrm>
            <a:off x="7222765" y="3525350"/>
            <a:ext cx="588805" cy="733912"/>
            <a:chOff x="4671058" y="600620"/>
            <a:chExt cx="588805" cy="733912"/>
          </a:xfrm>
        </p:grpSpPr>
        <p:cxnSp>
          <p:nvCxnSpPr>
            <p:cNvPr id="38" name="Straight Arrow Connector 37"/>
            <p:cNvCxnSpPr/>
            <p:nvPr/>
          </p:nvCxnSpPr>
          <p:spPr>
            <a:xfrm>
              <a:off x="4671058" y="600620"/>
              <a:ext cx="588805" cy="73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3186932">
              <a:off x="4524368" y="833050"/>
              <a:ext cx="675703" cy="246221"/>
            </a:xfrm>
            <a:prstGeom prst="rect">
              <a:avLst/>
            </a:prstGeom>
            <a:noFill/>
          </p:spPr>
          <p:txBody>
            <a:bodyPr wrap="square" rtlCol="0">
              <a:spAutoFit/>
            </a:bodyPr>
            <a:lstStyle/>
            <a:p>
              <a:r>
                <a:rPr lang="en-US" sz="1000" dirty="0"/>
                <a:t>extends</a:t>
              </a:r>
            </a:p>
          </p:txBody>
        </p:sp>
      </p:grpSp>
      <p:grpSp>
        <p:nvGrpSpPr>
          <p:cNvPr id="40" name="Group 39"/>
          <p:cNvGrpSpPr/>
          <p:nvPr/>
        </p:nvGrpSpPr>
        <p:grpSpPr>
          <a:xfrm>
            <a:off x="6375963" y="3396439"/>
            <a:ext cx="418108" cy="714725"/>
            <a:chOff x="4252950" y="1491522"/>
            <a:chExt cx="418108" cy="714725"/>
          </a:xfrm>
        </p:grpSpPr>
        <p:cxnSp>
          <p:nvCxnSpPr>
            <p:cNvPr id="41" name="Straight Arrow Connector 40"/>
            <p:cNvCxnSpPr>
              <a:endCxn id="35" idx="0"/>
            </p:cNvCxnSpPr>
            <p:nvPr/>
          </p:nvCxnSpPr>
          <p:spPr>
            <a:xfrm flipH="1">
              <a:off x="4252950" y="1646829"/>
              <a:ext cx="418108" cy="559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18362802">
              <a:off x="4120708" y="1706263"/>
              <a:ext cx="675703" cy="246221"/>
            </a:xfrm>
            <a:prstGeom prst="rect">
              <a:avLst/>
            </a:prstGeom>
            <a:noFill/>
          </p:spPr>
          <p:txBody>
            <a:bodyPr wrap="square" rtlCol="0">
              <a:spAutoFit/>
            </a:bodyPr>
            <a:lstStyle/>
            <a:p>
              <a:r>
                <a:rPr lang="en-US" sz="1000" dirty="0"/>
                <a:t>extends</a:t>
              </a:r>
            </a:p>
          </p:txBody>
        </p:sp>
      </p:grpSp>
      <p:sp>
        <p:nvSpPr>
          <p:cNvPr id="33" name="TextBox 32"/>
          <p:cNvSpPr txBox="1"/>
          <p:nvPr/>
        </p:nvSpPr>
        <p:spPr>
          <a:xfrm>
            <a:off x="395414" y="170808"/>
            <a:ext cx="6532607" cy="461665"/>
          </a:xfrm>
          <a:prstGeom prst="rect">
            <a:avLst/>
          </a:prstGeom>
          <a:noFill/>
        </p:spPr>
        <p:txBody>
          <a:bodyPr wrap="square" rtlCol="0">
            <a:spAutoFit/>
          </a:bodyPr>
          <a:lstStyle/>
          <a:p>
            <a:r>
              <a:rPr lang="en-US" sz="2400" dirty="0">
                <a:solidFill>
                  <a:srgbClr val="C00000"/>
                </a:solidFill>
              </a:rPr>
              <a:t>Dark Web Mapping Scenario Use Case Diagram</a:t>
            </a:r>
          </a:p>
        </p:txBody>
      </p:sp>
    </p:spTree>
    <p:extLst>
      <p:ext uri="{BB962C8B-B14F-4D97-AF65-F5344CB8AC3E}">
        <p14:creationId xmlns:p14="http://schemas.microsoft.com/office/powerpoint/2010/main" val="454408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TotalTime>
  <Words>3118</Words>
  <Application>Microsoft Office PowerPoint</Application>
  <PresentationFormat>Widescreen</PresentationFormat>
  <Paragraphs>313</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ray</dc:creator>
  <cp:lastModifiedBy>george ray</cp:lastModifiedBy>
  <cp:revision>120</cp:revision>
  <dcterms:created xsi:type="dcterms:W3CDTF">2016-08-07T18:44:28Z</dcterms:created>
  <dcterms:modified xsi:type="dcterms:W3CDTF">2017-10-29T00:20:29Z</dcterms:modified>
</cp:coreProperties>
</file>