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83" r:id="rId2"/>
    <p:sldId id="287" r:id="rId3"/>
    <p:sldId id="288" r:id="rId4"/>
    <p:sldId id="289" r:id="rId5"/>
    <p:sldId id="290" r:id="rId6"/>
    <p:sldId id="309" r:id="rId7"/>
    <p:sldId id="291" r:id="rId8"/>
    <p:sldId id="292" r:id="rId9"/>
    <p:sldId id="293" r:id="rId10"/>
    <p:sldId id="256" r:id="rId11"/>
    <p:sldId id="294" r:id="rId12"/>
    <p:sldId id="258" r:id="rId13"/>
    <p:sldId id="295" r:id="rId14"/>
    <p:sldId id="296" r:id="rId15"/>
    <p:sldId id="297" r:id="rId16"/>
    <p:sldId id="298" r:id="rId17"/>
    <p:sldId id="299" r:id="rId18"/>
    <p:sldId id="300" r:id="rId19"/>
    <p:sldId id="301" r:id="rId20"/>
    <p:sldId id="259" r:id="rId21"/>
    <p:sldId id="302" r:id="rId22"/>
    <p:sldId id="270" r:id="rId23"/>
    <p:sldId id="304" r:id="rId24"/>
    <p:sldId id="305" r:id="rId25"/>
    <p:sldId id="306" r:id="rId26"/>
    <p:sldId id="260" r:id="rId27"/>
    <p:sldId id="303" r:id="rId28"/>
    <p:sldId id="310" r:id="rId29"/>
    <p:sldId id="308" r:id="rId30"/>
    <p:sldId id="261" r:id="rId31"/>
    <p:sldId id="311" r:id="rId32"/>
    <p:sldId id="307" r:id="rId33"/>
    <p:sldId id="285" r:id="rId34"/>
    <p:sldId id="263" r:id="rId35"/>
    <p:sldId id="266" r:id="rId36"/>
    <p:sldId id="257" r:id="rId37"/>
    <p:sldId id="264" r:id="rId38"/>
    <p:sldId id="265" r:id="rId39"/>
    <p:sldId id="267" r:id="rId40"/>
    <p:sldId id="268" r:id="rId41"/>
    <p:sldId id="269" r:id="rId42"/>
    <p:sldId id="271" r:id="rId43"/>
    <p:sldId id="272" r:id="rId44"/>
    <p:sldId id="273" r:id="rId45"/>
    <p:sldId id="286" r:id="rId46"/>
    <p:sldId id="274" r:id="rId47"/>
    <p:sldId id="275" r:id="rId48"/>
    <p:sldId id="280" r:id="rId49"/>
    <p:sldId id="276" r:id="rId50"/>
    <p:sldId id="281" r:id="rId51"/>
    <p:sldId id="282" r:id="rId52"/>
    <p:sldId id="277" r:id="rId53"/>
    <p:sldId id="278" r:id="rId54"/>
    <p:sldId id="279" r:id="rId55"/>
    <p:sldId id="262"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notesViewPr>
    <p:cSldViewPr snapToGrid="0">
      <p:cViewPr varScale="1">
        <p:scale>
          <a:sx n="83" d="100"/>
          <a:sy n="83" d="100"/>
        </p:scale>
        <p:origin x="2484"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0F3F5-FBF8-4803-8361-02F820758FE5}" type="datetimeFigureOut">
              <a:rPr lang="en-US" smtClean="0"/>
              <a:t>8/11/2016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0BA1CB-9E3A-4E43-8BED-3A6C5D8C9CD3}" type="slidenum">
              <a:rPr lang="en-US" smtClean="0"/>
              <a:t>‹#›</a:t>
            </a:fld>
            <a:endParaRPr lang="en-US"/>
          </a:p>
        </p:txBody>
      </p:sp>
    </p:spTree>
    <p:extLst>
      <p:ext uri="{BB962C8B-B14F-4D97-AF65-F5344CB8AC3E}">
        <p14:creationId xmlns:p14="http://schemas.microsoft.com/office/powerpoint/2010/main" val="3922407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834C68E7-B59B-4477-9A1D-43642B09A247}" type="slidenum">
              <a:rPr lang="en-US" smtClean="0">
                <a:latin typeface="Arial" charset="0"/>
              </a:rPr>
              <a:pPr/>
              <a:t>1</a:t>
            </a:fld>
            <a:endParaRPr lang="en-US" smtClean="0">
              <a:latin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138736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Social media mining is a methodology to elicit meaningful strategic information from the firehose of data available on the social Web. People today are actively expressing themselves through the social media channels, and organizations are using social media to enhance their research, situational awareness, and integrated marketing communications. Social media provides organizations with empirical data to guide strategic planning. </a:t>
            </a:r>
          </a:p>
          <a:p>
            <a:r>
              <a:rPr lang="en-US" altLang="en-US" smtClean="0"/>
              <a:t> </a:t>
            </a:r>
          </a:p>
          <a:p>
            <a:r>
              <a:rPr lang="en-US" altLang="en-US" smtClean="0"/>
              <a:t>In this course, students will learn to use application programming interfaces available on the Web: how to create authentication tokens, search, filter, and retrieve both the content of people’s public interaction in a social media channel as well as the demographic and pyschographic data of those individuals. The students will further learn data mining techniques for classification, regression, clustering, deviation detection, association analysis, and evaluation of patterns mined from social data and apply them in individual and group projects.</a:t>
            </a:r>
          </a:p>
          <a:p>
            <a:endParaRPr lang="en-US" altLang="en-US" smtClean="0"/>
          </a:p>
        </p:txBody>
      </p:sp>
    </p:spTree>
    <p:extLst>
      <p:ext uri="{BB962C8B-B14F-4D97-AF65-F5344CB8AC3E}">
        <p14:creationId xmlns:p14="http://schemas.microsoft.com/office/powerpoint/2010/main" val="491808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22ADDE-BCD4-48A6-95E5-F5086B393430}" type="datetimeFigureOut">
              <a:rPr lang="en-US" smtClean="0"/>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49148-437A-4754-8D8A-24C6AEBEB09D}" type="slidenum">
              <a:rPr lang="en-US" smtClean="0"/>
              <a:t>‹#›</a:t>
            </a:fld>
            <a:endParaRPr lang="en-US"/>
          </a:p>
        </p:txBody>
      </p:sp>
    </p:spTree>
    <p:extLst>
      <p:ext uri="{BB962C8B-B14F-4D97-AF65-F5344CB8AC3E}">
        <p14:creationId xmlns:p14="http://schemas.microsoft.com/office/powerpoint/2010/main" val="3744840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22ADDE-BCD4-48A6-95E5-F5086B393430}" type="datetimeFigureOut">
              <a:rPr lang="en-US" smtClean="0"/>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49148-437A-4754-8D8A-24C6AEBEB09D}" type="slidenum">
              <a:rPr lang="en-US" smtClean="0"/>
              <a:t>‹#›</a:t>
            </a:fld>
            <a:endParaRPr lang="en-US"/>
          </a:p>
        </p:txBody>
      </p:sp>
    </p:spTree>
    <p:extLst>
      <p:ext uri="{BB962C8B-B14F-4D97-AF65-F5344CB8AC3E}">
        <p14:creationId xmlns:p14="http://schemas.microsoft.com/office/powerpoint/2010/main" val="2546003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22ADDE-BCD4-48A6-95E5-F5086B393430}" type="datetimeFigureOut">
              <a:rPr lang="en-US" smtClean="0"/>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49148-437A-4754-8D8A-24C6AEBEB09D}" type="slidenum">
              <a:rPr lang="en-US" smtClean="0"/>
              <a:t>‹#›</a:t>
            </a:fld>
            <a:endParaRPr lang="en-US"/>
          </a:p>
        </p:txBody>
      </p:sp>
    </p:spTree>
    <p:extLst>
      <p:ext uri="{BB962C8B-B14F-4D97-AF65-F5344CB8AC3E}">
        <p14:creationId xmlns:p14="http://schemas.microsoft.com/office/powerpoint/2010/main" val="483468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22ADDE-BCD4-48A6-95E5-F5086B393430}" type="datetimeFigureOut">
              <a:rPr lang="en-US" smtClean="0"/>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49148-437A-4754-8D8A-24C6AEBEB09D}" type="slidenum">
              <a:rPr lang="en-US" smtClean="0"/>
              <a:t>‹#›</a:t>
            </a:fld>
            <a:endParaRPr lang="en-US"/>
          </a:p>
        </p:txBody>
      </p:sp>
    </p:spTree>
    <p:extLst>
      <p:ext uri="{BB962C8B-B14F-4D97-AF65-F5344CB8AC3E}">
        <p14:creationId xmlns:p14="http://schemas.microsoft.com/office/powerpoint/2010/main" val="330319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22ADDE-BCD4-48A6-95E5-F5086B393430}" type="datetimeFigureOut">
              <a:rPr lang="en-US" smtClean="0"/>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49148-437A-4754-8D8A-24C6AEBEB09D}" type="slidenum">
              <a:rPr lang="en-US" smtClean="0"/>
              <a:t>‹#›</a:t>
            </a:fld>
            <a:endParaRPr lang="en-US"/>
          </a:p>
        </p:txBody>
      </p:sp>
    </p:spTree>
    <p:extLst>
      <p:ext uri="{BB962C8B-B14F-4D97-AF65-F5344CB8AC3E}">
        <p14:creationId xmlns:p14="http://schemas.microsoft.com/office/powerpoint/2010/main" val="2210753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22ADDE-BCD4-48A6-95E5-F5086B393430}" type="datetimeFigureOut">
              <a:rPr lang="en-US" smtClean="0"/>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349148-437A-4754-8D8A-24C6AEBEB09D}" type="slidenum">
              <a:rPr lang="en-US" smtClean="0"/>
              <a:t>‹#›</a:t>
            </a:fld>
            <a:endParaRPr lang="en-US"/>
          </a:p>
        </p:txBody>
      </p:sp>
    </p:spTree>
    <p:extLst>
      <p:ext uri="{BB962C8B-B14F-4D97-AF65-F5344CB8AC3E}">
        <p14:creationId xmlns:p14="http://schemas.microsoft.com/office/powerpoint/2010/main" val="4093637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22ADDE-BCD4-48A6-95E5-F5086B393430}" type="datetimeFigureOut">
              <a:rPr lang="en-US" smtClean="0"/>
              <a:t>8/11/2016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349148-437A-4754-8D8A-24C6AEBEB09D}" type="slidenum">
              <a:rPr lang="en-US" smtClean="0"/>
              <a:t>‹#›</a:t>
            </a:fld>
            <a:endParaRPr lang="en-US"/>
          </a:p>
        </p:txBody>
      </p:sp>
    </p:spTree>
    <p:extLst>
      <p:ext uri="{BB962C8B-B14F-4D97-AF65-F5344CB8AC3E}">
        <p14:creationId xmlns:p14="http://schemas.microsoft.com/office/powerpoint/2010/main" val="1139697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22ADDE-BCD4-48A6-95E5-F5086B393430}" type="datetimeFigureOut">
              <a:rPr lang="en-US" smtClean="0"/>
              <a:t>8/11/2016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349148-437A-4754-8D8A-24C6AEBEB09D}" type="slidenum">
              <a:rPr lang="en-US" smtClean="0"/>
              <a:t>‹#›</a:t>
            </a:fld>
            <a:endParaRPr lang="en-US"/>
          </a:p>
        </p:txBody>
      </p:sp>
    </p:spTree>
    <p:extLst>
      <p:ext uri="{BB962C8B-B14F-4D97-AF65-F5344CB8AC3E}">
        <p14:creationId xmlns:p14="http://schemas.microsoft.com/office/powerpoint/2010/main" val="1280302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22ADDE-BCD4-48A6-95E5-F5086B393430}" type="datetimeFigureOut">
              <a:rPr lang="en-US" smtClean="0"/>
              <a:t>8/11/2016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349148-437A-4754-8D8A-24C6AEBEB09D}" type="slidenum">
              <a:rPr lang="en-US" smtClean="0"/>
              <a:t>‹#›</a:t>
            </a:fld>
            <a:endParaRPr lang="en-US"/>
          </a:p>
        </p:txBody>
      </p:sp>
    </p:spTree>
    <p:extLst>
      <p:ext uri="{BB962C8B-B14F-4D97-AF65-F5344CB8AC3E}">
        <p14:creationId xmlns:p14="http://schemas.microsoft.com/office/powerpoint/2010/main" val="943284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22ADDE-BCD4-48A6-95E5-F5086B393430}" type="datetimeFigureOut">
              <a:rPr lang="en-US" smtClean="0"/>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349148-437A-4754-8D8A-24C6AEBEB09D}" type="slidenum">
              <a:rPr lang="en-US" smtClean="0"/>
              <a:t>‹#›</a:t>
            </a:fld>
            <a:endParaRPr lang="en-US"/>
          </a:p>
        </p:txBody>
      </p:sp>
    </p:spTree>
    <p:extLst>
      <p:ext uri="{BB962C8B-B14F-4D97-AF65-F5344CB8AC3E}">
        <p14:creationId xmlns:p14="http://schemas.microsoft.com/office/powerpoint/2010/main" val="353619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22ADDE-BCD4-48A6-95E5-F5086B393430}" type="datetimeFigureOut">
              <a:rPr lang="en-US" smtClean="0"/>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349148-437A-4754-8D8A-24C6AEBEB09D}" type="slidenum">
              <a:rPr lang="en-US" smtClean="0"/>
              <a:t>‹#›</a:t>
            </a:fld>
            <a:endParaRPr lang="en-US"/>
          </a:p>
        </p:txBody>
      </p:sp>
    </p:spTree>
    <p:extLst>
      <p:ext uri="{BB962C8B-B14F-4D97-AF65-F5344CB8AC3E}">
        <p14:creationId xmlns:p14="http://schemas.microsoft.com/office/powerpoint/2010/main" val="27923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22ADDE-BCD4-48A6-95E5-F5086B393430}" type="datetimeFigureOut">
              <a:rPr lang="en-US" smtClean="0"/>
              <a:t>8/11/2016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349148-437A-4754-8D8A-24C6AEBEB09D}" type="slidenum">
              <a:rPr lang="en-US" smtClean="0"/>
              <a:t>‹#›</a:t>
            </a:fld>
            <a:endParaRPr lang="en-US"/>
          </a:p>
        </p:txBody>
      </p:sp>
    </p:spTree>
    <p:extLst>
      <p:ext uri="{BB962C8B-B14F-4D97-AF65-F5344CB8AC3E}">
        <p14:creationId xmlns:p14="http://schemas.microsoft.com/office/powerpoint/2010/main" val="1208885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524000" y="-11575"/>
            <a:ext cx="9163050" cy="6191250"/>
          </a:xfrm>
          <a:prstGeom prst="rect">
            <a:avLst/>
          </a:prstGeom>
          <a:noFill/>
          <a:ln w="9525">
            <a:noFill/>
            <a:miter lim="800000"/>
            <a:headEnd/>
            <a:tailEnd/>
          </a:ln>
        </p:spPr>
      </p:pic>
      <p:sp>
        <p:nvSpPr>
          <p:cNvPr id="7" name="Text Box 23"/>
          <p:cNvSpPr txBox="1">
            <a:spLocks noChangeArrowheads="1"/>
          </p:cNvSpPr>
          <p:nvPr/>
        </p:nvSpPr>
        <p:spPr bwMode="auto">
          <a:xfrm>
            <a:off x="2514600" y="1295400"/>
            <a:ext cx="8153400" cy="707886"/>
          </a:xfrm>
          <a:prstGeom prst="rect">
            <a:avLst/>
          </a:prstGeom>
          <a:noFill/>
          <a:ln w="9525">
            <a:noFill/>
            <a:miter lim="800000"/>
            <a:headEnd/>
            <a:tailEnd/>
          </a:ln>
        </p:spPr>
        <p:txBody>
          <a:bodyPr wrap="square">
            <a:spAutoFit/>
          </a:bodyPr>
          <a:lstStyle/>
          <a:p>
            <a:pPr algn="ctr"/>
            <a:r>
              <a:rPr lang="en-US" sz="4000" dirty="0" err="1" smtClean="0">
                <a:solidFill>
                  <a:srgbClr val="16669E"/>
                </a:solidFill>
              </a:rPr>
              <a:t>Solomine</a:t>
            </a:r>
            <a:r>
              <a:rPr lang="en-US" sz="4000" dirty="0" smtClean="0">
                <a:solidFill>
                  <a:srgbClr val="16669E"/>
                </a:solidFill>
              </a:rPr>
              <a:t> Data Flow Diagrams</a:t>
            </a:r>
            <a:endParaRPr lang="en-US" sz="3200" dirty="0">
              <a:solidFill>
                <a:srgbClr val="16669E"/>
              </a:solidFill>
            </a:endParaRPr>
          </a:p>
        </p:txBody>
      </p:sp>
    </p:spTree>
    <p:extLst>
      <p:ext uri="{BB962C8B-B14F-4D97-AF65-F5344CB8AC3E}">
        <p14:creationId xmlns:p14="http://schemas.microsoft.com/office/powerpoint/2010/main" val="912341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702" y="202424"/>
            <a:ext cx="3741362" cy="461665"/>
          </a:xfrm>
          <a:prstGeom prst="rect">
            <a:avLst/>
          </a:prstGeom>
          <a:noFill/>
        </p:spPr>
        <p:txBody>
          <a:bodyPr wrap="square" rtlCol="0">
            <a:spAutoFit/>
          </a:bodyPr>
          <a:lstStyle/>
          <a:p>
            <a:r>
              <a:rPr lang="en-US" sz="2400" dirty="0" err="1" smtClean="0">
                <a:solidFill>
                  <a:srgbClr val="C00000"/>
                </a:solidFill>
              </a:rPr>
              <a:t>gmrNLP.gmrSocial.getTrends</a:t>
            </a:r>
            <a:endParaRPr lang="en-US" sz="2400" dirty="0">
              <a:solidFill>
                <a:srgbClr val="C00000"/>
              </a:solidFill>
            </a:endParaRPr>
          </a:p>
        </p:txBody>
      </p:sp>
      <p:sp>
        <p:nvSpPr>
          <p:cNvPr id="6" name="Rounded Rectangle 5"/>
          <p:cNvSpPr/>
          <p:nvPr/>
        </p:nvSpPr>
        <p:spPr>
          <a:xfrm>
            <a:off x="2972448" y="2667066"/>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getTrends</a:t>
            </a:r>
            <a:endParaRPr lang="en-US" dirty="0">
              <a:solidFill>
                <a:schemeClr val="tx1"/>
              </a:solidFill>
            </a:endParaRPr>
          </a:p>
        </p:txBody>
      </p:sp>
      <p:sp>
        <p:nvSpPr>
          <p:cNvPr id="7" name="Rectangle 6"/>
          <p:cNvSpPr/>
          <p:nvPr/>
        </p:nvSpPr>
        <p:spPr>
          <a:xfrm>
            <a:off x="531923" y="1172495"/>
            <a:ext cx="1122375"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Solomine</a:t>
            </a:r>
            <a:endParaRPr lang="en-US" dirty="0">
              <a:solidFill>
                <a:schemeClr val="tx1"/>
              </a:solidFill>
            </a:endParaRPr>
          </a:p>
        </p:txBody>
      </p:sp>
      <p:cxnSp>
        <p:nvCxnSpPr>
          <p:cNvPr id="9" name="Elbow Connector 8"/>
          <p:cNvCxnSpPr>
            <a:stCxn id="7" idx="2"/>
            <a:endCxn id="23" idx="1"/>
          </p:cNvCxnSpPr>
          <p:nvPr/>
        </p:nvCxnSpPr>
        <p:spPr>
          <a:xfrm rot="16200000" flipH="1">
            <a:off x="1496109" y="1642015"/>
            <a:ext cx="1073341" cy="1879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6935795" y="4337003"/>
            <a:ext cx="1387557" cy="374468"/>
            <a:chOff x="1238411" y="5346665"/>
            <a:chExt cx="1387557" cy="374468"/>
          </a:xfrm>
        </p:grpSpPr>
        <p:grpSp>
          <p:nvGrpSpPr>
            <p:cNvPr id="44" name="Group 43"/>
            <p:cNvGrpSpPr/>
            <p:nvPr/>
          </p:nvGrpSpPr>
          <p:grpSpPr>
            <a:xfrm>
              <a:off x="1238411" y="5346665"/>
              <a:ext cx="1387557" cy="374468"/>
              <a:chOff x="3953691" y="2812869"/>
              <a:chExt cx="1387557" cy="374468"/>
            </a:xfrm>
          </p:grpSpPr>
          <p:cxnSp>
            <p:nvCxnSpPr>
              <p:cNvPr id="46" name="Straight Connector 45"/>
              <p:cNvCxnSpPr/>
              <p:nvPr/>
            </p:nvCxnSpPr>
            <p:spPr>
              <a:xfrm>
                <a:off x="4258500" y="2822242"/>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953691" y="2812869"/>
                <a:ext cx="348343" cy="374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4280265" y="3183658"/>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1563556" y="5346800"/>
              <a:ext cx="963261" cy="369332"/>
            </a:xfrm>
            <a:prstGeom prst="rect">
              <a:avLst/>
            </a:prstGeom>
            <a:noFill/>
          </p:spPr>
          <p:txBody>
            <a:bodyPr wrap="square" rtlCol="0">
              <a:spAutoFit/>
            </a:bodyPr>
            <a:lstStyle/>
            <a:p>
              <a:r>
                <a:rPr lang="en-US" dirty="0" smtClean="0"/>
                <a:t>Twitter</a:t>
              </a:r>
              <a:endParaRPr lang="en-US" sz="1050" dirty="0"/>
            </a:p>
          </p:txBody>
        </p:sp>
      </p:grpSp>
      <p:sp>
        <p:nvSpPr>
          <p:cNvPr id="49" name="TextBox 48"/>
          <p:cNvSpPr txBox="1"/>
          <p:nvPr/>
        </p:nvSpPr>
        <p:spPr>
          <a:xfrm>
            <a:off x="1555479" y="2825352"/>
            <a:ext cx="893460" cy="369332"/>
          </a:xfrm>
          <a:prstGeom prst="rect">
            <a:avLst/>
          </a:prstGeom>
          <a:noFill/>
        </p:spPr>
        <p:txBody>
          <a:bodyPr wrap="square" rtlCol="0">
            <a:spAutoFit/>
          </a:bodyPr>
          <a:lstStyle/>
          <a:p>
            <a:r>
              <a:rPr lang="en-US" dirty="0" smtClean="0"/>
              <a:t>WOEID</a:t>
            </a:r>
            <a:endParaRPr lang="en-US" dirty="0"/>
          </a:p>
        </p:txBody>
      </p:sp>
      <p:cxnSp>
        <p:nvCxnSpPr>
          <p:cNvPr id="57" name="Elbow Connector 56"/>
          <p:cNvCxnSpPr>
            <a:stCxn id="6" idx="0"/>
          </p:cNvCxnSpPr>
          <p:nvPr/>
        </p:nvCxnSpPr>
        <p:spPr>
          <a:xfrm rot="16200000" flipV="1">
            <a:off x="2030353" y="1103737"/>
            <a:ext cx="1187274" cy="19393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6" idx="2"/>
            <a:endCxn id="47" idx="1"/>
          </p:cNvCxnSpPr>
          <p:nvPr/>
        </p:nvCxnSpPr>
        <p:spPr>
          <a:xfrm rot="16200000" flipH="1">
            <a:off x="4786373" y="2374814"/>
            <a:ext cx="956731" cy="33421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45" idx="0"/>
            <a:endCxn id="6" idx="3"/>
          </p:cNvCxnSpPr>
          <p:nvPr/>
        </p:nvCxnSpPr>
        <p:spPr>
          <a:xfrm rot="16200000" flipV="1">
            <a:off x="5368817" y="1963384"/>
            <a:ext cx="1219852" cy="35276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rot="16200000">
            <a:off x="3006473" y="3767656"/>
            <a:ext cx="893460" cy="369332"/>
          </a:xfrm>
          <a:prstGeom prst="rect">
            <a:avLst/>
          </a:prstGeom>
          <a:noFill/>
        </p:spPr>
        <p:txBody>
          <a:bodyPr wrap="square" rtlCol="0">
            <a:spAutoFit/>
          </a:bodyPr>
          <a:lstStyle/>
          <a:p>
            <a:r>
              <a:rPr lang="en-US" dirty="0" smtClean="0"/>
              <a:t>WOEID</a:t>
            </a:r>
            <a:endParaRPr lang="en-US" dirty="0"/>
          </a:p>
        </p:txBody>
      </p:sp>
      <p:sp>
        <p:nvSpPr>
          <p:cNvPr id="64" name="TextBox 63"/>
          <p:cNvSpPr txBox="1"/>
          <p:nvPr/>
        </p:nvSpPr>
        <p:spPr>
          <a:xfrm>
            <a:off x="4492960" y="2747953"/>
            <a:ext cx="1040106" cy="369332"/>
          </a:xfrm>
          <a:prstGeom prst="rect">
            <a:avLst/>
          </a:prstGeom>
          <a:noFill/>
        </p:spPr>
        <p:txBody>
          <a:bodyPr wrap="square" rtlCol="0">
            <a:spAutoFit/>
          </a:bodyPr>
          <a:lstStyle/>
          <a:p>
            <a:r>
              <a:rPr lang="en-US" dirty="0" smtClean="0"/>
              <a:t>Topic List</a:t>
            </a:r>
            <a:endParaRPr lang="en-US" dirty="0"/>
          </a:p>
        </p:txBody>
      </p:sp>
      <p:sp>
        <p:nvSpPr>
          <p:cNvPr id="65" name="TextBox 64"/>
          <p:cNvSpPr txBox="1"/>
          <p:nvPr/>
        </p:nvSpPr>
        <p:spPr>
          <a:xfrm>
            <a:off x="2023147" y="1167274"/>
            <a:ext cx="1040106" cy="369332"/>
          </a:xfrm>
          <a:prstGeom prst="rect">
            <a:avLst/>
          </a:prstGeom>
          <a:noFill/>
        </p:spPr>
        <p:txBody>
          <a:bodyPr wrap="square" rtlCol="0">
            <a:spAutoFit/>
          </a:bodyPr>
          <a:lstStyle/>
          <a:p>
            <a:r>
              <a:rPr lang="en-US" dirty="0" smtClean="0"/>
              <a:t>Topic List</a:t>
            </a:r>
            <a:endParaRPr lang="en-US" dirty="0"/>
          </a:p>
        </p:txBody>
      </p:sp>
    </p:spTree>
    <p:extLst>
      <p:ext uri="{BB962C8B-B14F-4D97-AF65-F5344CB8AC3E}">
        <p14:creationId xmlns:p14="http://schemas.microsoft.com/office/powerpoint/2010/main" val="1995681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getTrends</a:t>
            </a:r>
            <a:endParaRPr lang="en-US" dirty="0"/>
          </a:p>
        </p:txBody>
      </p:sp>
      <p:sp>
        <p:nvSpPr>
          <p:cNvPr id="3" name="Content Placeholder 2"/>
          <p:cNvSpPr>
            <a:spLocks noGrp="1"/>
          </p:cNvSpPr>
          <p:nvPr>
            <p:ph idx="1"/>
          </p:nvPr>
        </p:nvSpPr>
        <p:spPr/>
        <p:txBody>
          <a:bodyPr/>
          <a:lstStyle/>
          <a:p>
            <a:r>
              <a:rPr lang="en-US" dirty="0" smtClean="0"/>
              <a:t>The trends method gets trending topics in Twitter.</a:t>
            </a:r>
          </a:p>
          <a:p>
            <a:r>
              <a:rPr lang="en-US" dirty="0" smtClean="0"/>
              <a:t>It uses the </a:t>
            </a:r>
            <a:r>
              <a:rPr lang="en-US" dirty="0" err="1" smtClean="0"/>
              <a:t>trends.place</a:t>
            </a:r>
            <a:r>
              <a:rPr lang="en-US" dirty="0" smtClean="0"/>
              <a:t> method in the Twitter API</a:t>
            </a:r>
          </a:p>
          <a:p>
            <a:r>
              <a:rPr lang="en-US" dirty="0" smtClean="0"/>
              <a:t>This method takes the Yahoo Where On Earth ID (WOEID)</a:t>
            </a:r>
          </a:p>
          <a:p>
            <a:endParaRPr lang="en-US" dirty="0" smtClean="0"/>
          </a:p>
        </p:txBody>
      </p:sp>
    </p:spTree>
    <p:extLst>
      <p:ext uri="{BB962C8B-B14F-4D97-AF65-F5344CB8AC3E}">
        <p14:creationId xmlns:p14="http://schemas.microsoft.com/office/powerpoint/2010/main" val="3048890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702" y="202424"/>
            <a:ext cx="3839084" cy="461665"/>
          </a:xfrm>
          <a:prstGeom prst="rect">
            <a:avLst/>
          </a:prstGeom>
          <a:noFill/>
        </p:spPr>
        <p:txBody>
          <a:bodyPr wrap="square" rtlCol="0">
            <a:spAutoFit/>
          </a:bodyPr>
          <a:lstStyle/>
          <a:p>
            <a:r>
              <a:rPr lang="en-US" sz="2400" dirty="0" err="1" smtClean="0">
                <a:solidFill>
                  <a:srgbClr val="C00000"/>
                </a:solidFill>
              </a:rPr>
              <a:t>gmrNLP.gmrSocial.getTwitter</a:t>
            </a:r>
            <a:endParaRPr lang="en-US" sz="2400" dirty="0">
              <a:solidFill>
                <a:srgbClr val="C00000"/>
              </a:solidFill>
            </a:endParaRPr>
          </a:p>
        </p:txBody>
      </p:sp>
      <p:sp>
        <p:nvSpPr>
          <p:cNvPr id="6" name="Rounded Rectangle 5"/>
          <p:cNvSpPr/>
          <p:nvPr/>
        </p:nvSpPr>
        <p:spPr>
          <a:xfrm>
            <a:off x="2972448" y="2667066"/>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getTwitter</a:t>
            </a:r>
            <a:endParaRPr lang="en-US" dirty="0">
              <a:solidFill>
                <a:schemeClr val="tx1"/>
              </a:solidFill>
            </a:endParaRPr>
          </a:p>
        </p:txBody>
      </p:sp>
      <p:sp>
        <p:nvSpPr>
          <p:cNvPr id="7" name="Rectangle 6"/>
          <p:cNvSpPr/>
          <p:nvPr/>
        </p:nvSpPr>
        <p:spPr>
          <a:xfrm>
            <a:off x="531923" y="1172495"/>
            <a:ext cx="1122375"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Solomine</a:t>
            </a:r>
            <a:endParaRPr lang="en-US" dirty="0">
              <a:solidFill>
                <a:schemeClr val="tx1"/>
              </a:solidFill>
            </a:endParaRPr>
          </a:p>
        </p:txBody>
      </p:sp>
      <p:cxnSp>
        <p:nvCxnSpPr>
          <p:cNvPr id="9" name="Elbow Connector 8"/>
          <p:cNvCxnSpPr>
            <a:stCxn id="7" idx="2"/>
          </p:cNvCxnSpPr>
          <p:nvPr/>
        </p:nvCxnSpPr>
        <p:spPr>
          <a:xfrm rot="16200000" flipH="1">
            <a:off x="1632219" y="1505905"/>
            <a:ext cx="801120" cy="1879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960516" y="5935458"/>
            <a:ext cx="1387557" cy="374468"/>
            <a:chOff x="1238411" y="5346665"/>
            <a:chExt cx="1387557" cy="374468"/>
          </a:xfrm>
        </p:grpSpPr>
        <p:grpSp>
          <p:nvGrpSpPr>
            <p:cNvPr id="44" name="Group 43"/>
            <p:cNvGrpSpPr/>
            <p:nvPr/>
          </p:nvGrpSpPr>
          <p:grpSpPr>
            <a:xfrm>
              <a:off x="1238411" y="5346665"/>
              <a:ext cx="1387557" cy="374468"/>
              <a:chOff x="3953691" y="2812869"/>
              <a:chExt cx="1387557" cy="374468"/>
            </a:xfrm>
          </p:grpSpPr>
          <p:cxnSp>
            <p:nvCxnSpPr>
              <p:cNvPr id="46" name="Straight Connector 45"/>
              <p:cNvCxnSpPr/>
              <p:nvPr/>
            </p:nvCxnSpPr>
            <p:spPr>
              <a:xfrm>
                <a:off x="4258500" y="2822242"/>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953691" y="2812869"/>
                <a:ext cx="348343" cy="374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4280265" y="3183658"/>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1563556" y="5346800"/>
              <a:ext cx="963261" cy="369332"/>
            </a:xfrm>
            <a:prstGeom prst="rect">
              <a:avLst/>
            </a:prstGeom>
            <a:noFill/>
          </p:spPr>
          <p:txBody>
            <a:bodyPr wrap="square" rtlCol="0">
              <a:spAutoFit/>
            </a:bodyPr>
            <a:lstStyle/>
            <a:p>
              <a:r>
                <a:rPr lang="en-US" dirty="0" smtClean="0"/>
                <a:t>Twitter</a:t>
              </a:r>
              <a:endParaRPr lang="en-US" sz="1050" dirty="0"/>
            </a:p>
          </p:txBody>
        </p:sp>
      </p:grpSp>
      <p:cxnSp>
        <p:nvCxnSpPr>
          <p:cNvPr id="57" name="Elbow Connector 56"/>
          <p:cNvCxnSpPr/>
          <p:nvPr/>
        </p:nvCxnSpPr>
        <p:spPr>
          <a:xfrm rot="16200000" flipV="1">
            <a:off x="2054161" y="1103737"/>
            <a:ext cx="1187274" cy="19393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rot="16200000">
            <a:off x="2837664" y="4487220"/>
            <a:ext cx="1232835" cy="369332"/>
          </a:xfrm>
          <a:prstGeom prst="rect">
            <a:avLst/>
          </a:prstGeom>
          <a:noFill/>
        </p:spPr>
        <p:txBody>
          <a:bodyPr wrap="square" rtlCol="0">
            <a:spAutoFit/>
          </a:bodyPr>
          <a:lstStyle/>
          <a:p>
            <a:r>
              <a:rPr lang="en-US" dirty="0" smtClean="0"/>
              <a:t>Tweet  List</a:t>
            </a:r>
            <a:endParaRPr lang="en-US" dirty="0"/>
          </a:p>
        </p:txBody>
      </p:sp>
      <p:sp>
        <p:nvSpPr>
          <p:cNvPr id="64" name="TextBox 63"/>
          <p:cNvSpPr txBox="1"/>
          <p:nvPr/>
        </p:nvSpPr>
        <p:spPr>
          <a:xfrm>
            <a:off x="1797397" y="3135629"/>
            <a:ext cx="1223785" cy="369332"/>
          </a:xfrm>
          <a:prstGeom prst="rect">
            <a:avLst/>
          </a:prstGeom>
          <a:noFill/>
        </p:spPr>
        <p:txBody>
          <a:bodyPr wrap="square" rtlCol="0">
            <a:spAutoFit/>
          </a:bodyPr>
          <a:lstStyle/>
          <a:p>
            <a:r>
              <a:rPr lang="en-US" dirty="0" smtClean="0"/>
              <a:t>Topic, </a:t>
            </a:r>
            <a:r>
              <a:rPr lang="en-US" sz="1100" dirty="0" smtClean="0"/>
              <a:t>(</a:t>
            </a:r>
            <a:r>
              <a:rPr lang="en-US" sz="1100" dirty="0" err="1" smtClean="0"/>
              <a:t>etc</a:t>
            </a:r>
            <a:r>
              <a:rPr lang="en-US" sz="1100" dirty="0" smtClean="0"/>
              <a:t>)</a:t>
            </a:r>
            <a:endParaRPr lang="en-US" sz="1100" dirty="0"/>
          </a:p>
        </p:txBody>
      </p:sp>
      <p:sp>
        <p:nvSpPr>
          <p:cNvPr id="65" name="TextBox 64"/>
          <p:cNvSpPr txBox="1"/>
          <p:nvPr/>
        </p:nvSpPr>
        <p:spPr>
          <a:xfrm>
            <a:off x="1047970" y="2521415"/>
            <a:ext cx="2057057" cy="369332"/>
          </a:xfrm>
          <a:prstGeom prst="rect">
            <a:avLst/>
          </a:prstGeom>
          <a:noFill/>
        </p:spPr>
        <p:txBody>
          <a:bodyPr wrap="square" rtlCol="0">
            <a:spAutoFit/>
          </a:bodyPr>
          <a:lstStyle/>
          <a:p>
            <a:r>
              <a:rPr lang="en-US" dirty="0" smtClean="0"/>
              <a:t>Topic, </a:t>
            </a:r>
            <a:r>
              <a:rPr lang="en-US" sz="1100" dirty="0" smtClean="0"/>
              <a:t>(</a:t>
            </a:r>
            <a:r>
              <a:rPr lang="en-US" sz="1100" dirty="0" err="1" smtClean="0"/>
              <a:t>maxID,other,term</a:t>
            </a:r>
            <a:r>
              <a:rPr lang="en-US" sz="1100" dirty="0" smtClean="0"/>
              <a:t>)</a:t>
            </a:r>
            <a:endParaRPr lang="en-US" sz="1100" dirty="0"/>
          </a:p>
        </p:txBody>
      </p:sp>
      <p:sp>
        <p:nvSpPr>
          <p:cNvPr id="19" name="TextBox 18"/>
          <p:cNvSpPr txBox="1"/>
          <p:nvPr/>
        </p:nvSpPr>
        <p:spPr>
          <a:xfrm>
            <a:off x="1654295" y="1172495"/>
            <a:ext cx="2135927" cy="369332"/>
          </a:xfrm>
          <a:prstGeom prst="rect">
            <a:avLst/>
          </a:prstGeom>
          <a:noFill/>
        </p:spPr>
        <p:txBody>
          <a:bodyPr wrap="square" rtlCol="0">
            <a:spAutoFit/>
          </a:bodyPr>
          <a:lstStyle/>
          <a:p>
            <a:r>
              <a:rPr lang="en-US" dirty="0" smtClean="0"/>
              <a:t>Tweet Mined Results</a:t>
            </a:r>
            <a:endParaRPr lang="en-US" dirty="0"/>
          </a:p>
        </p:txBody>
      </p:sp>
      <p:sp>
        <p:nvSpPr>
          <p:cNvPr id="2" name="Rectangle 1"/>
          <p:cNvSpPr/>
          <p:nvPr/>
        </p:nvSpPr>
        <p:spPr>
          <a:xfrm>
            <a:off x="7142883" y="1455192"/>
            <a:ext cx="181483" cy="167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Elbow Connector 19"/>
          <p:cNvCxnSpPr>
            <a:endCxn id="45" idx="0"/>
          </p:cNvCxnSpPr>
          <p:nvPr/>
        </p:nvCxnSpPr>
        <p:spPr>
          <a:xfrm rot="5400000">
            <a:off x="1066841" y="4029984"/>
            <a:ext cx="2606060" cy="1205158"/>
          </a:xfrm>
          <a:prstGeom prst="bentConnector3">
            <a:avLst>
              <a:gd name="adj1" fmla="val -571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149148" y="5974907"/>
            <a:ext cx="339860" cy="281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23" idx="3"/>
            <a:endCxn id="6" idx="2"/>
          </p:cNvCxnSpPr>
          <p:nvPr/>
        </p:nvCxnSpPr>
        <p:spPr>
          <a:xfrm flipV="1">
            <a:off x="2489008" y="3567506"/>
            <a:ext cx="1104674" cy="25481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098447" y="1223676"/>
            <a:ext cx="2135927" cy="369332"/>
          </a:xfrm>
          <a:prstGeom prst="rect">
            <a:avLst/>
          </a:prstGeom>
          <a:noFill/>
        </p:spPr>
        <p:txBody>
          <a:bodyPr wrap="square" rtlCol="0">
            <a:spAutoFit/>
          </a:bodyPr>
          <a:lstStyle/>
          <a:p>
            <a:r>
              <a:rPr lang="en-US" dirty="0" smtClean="0"/>
              <a:t>Tweet Mined Results</a:t>
            </a:r>
            <a:endParaRPr lang="en-US" dirty="0"/>
          </a:p>
        </p:txBody>
      </p:sp>
      <p:cxnSp>
        <p:nvCxnSpPr>
          <p:cNvPr id="28" name="Elbow Connector 27"/>
          <p:cNvCxnSpPr>
            <a:endCxn id="2" idx="1"/>
          </p:cNvCxnSpPr>
          <p:nvPr/>
        </p:nvCxnSpPr>
        <p:spPr>
          <a:xfrm flipV="1">
            <a:off x="4013521" y="1538954"/>
            <a:ext cx="3129362" cy="1127211"/>
          </a:xfrm>
          <a:prstGeom prst="bentConnector3">
            <a:avLst>
              <a:gd name="adj1" fmla="val -633"/>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324366" y="1027611"/>
            <a:ext cx="0" cy="10749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7984231" y="151272"/>
            <a:ext cx="1242467" cy="56396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twitStat</a:t>
            </a:r>
            <a:endParaRPr lang="en-US" dirty="0">
              <a:solidFill>
                <a:schemeClr val="tx1"/>
              </a:solidFill>
            </a:endParaRPr>
          </a:p>
        </p:txBody>
      </p:sp>
      <p:cxnSp>
        <p:nvCxnSpPr>
          <p:cNvPr id="34" name="Elbow Connector 33"/>
          <p:cNvCxnSpPr/>
          <p:nvPr/>
        </p:nvCxnSpPr>
        <p:spPr>
          <a:xfrm flipV="1">
            <a:off x="7298239" y="433256"/>
            <a:ext cx="659865" cy="594355"/>
          </a:xfrm>
          <a:prstGeom prst="bentConnector3">
            <a:avLst>
              <a:gd name="adj1" fmla="val 1170"/>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7958104" y="1256970"/>
            <a:ext cx="1242467" cy="56396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twitFreq</a:t>
            </a:r>
            <a:endParaRPr lang="en-US" dirty="0">
              <a:solidFill>
                <a:schemeClr val="tx1"/>
              </a:solidFill>
            </a:endParaRPr>
          </a:p>
        </p:txBody>
      </p:sp>
      <p:sp>
        <p:nvSpPr>
          <p:cNvPr id="53" name="Rounded Rectangle 52"/>
          <p:cNvSpPr/>
          <p:nvPr/>
        </p:nvSpPr>
        <p:spPr>
          <a:xfrm>
            <a:off x="7984231" y="2282166"/>
            <a:ext cx="1242467" cy="56396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twitTFIDF</a:t>
            </a:r>
            <a:endParaRPr lang="en-US" dirty="0">
              <a:solidFill>
                <a:schemeClr val="tx1"/>
              </a:solidFill>
            </a:endParaRPr>
          </a:p>
        </p:txBody>
      </p:sp>
      <p:cxnSp>
        <p:nvCxnSpPr>
          <p:cNvPr id="41" name="Elbow Connector 40"/>
          <p:cNvCxnSpPr>
            <a:stCxn id="53" idx="1"/>
          </p:cNvCxnSpPr>
          <p:nvPr/>
        </p:nvCxnSpPr>
        <p:spPr>
          <a:xfrm rot="10800000">
            <a:off x="7324367" y="2073428"/>
            <a:ext cx="659865" cy="490722"/>
          </a:xfrm>
          <a:prstGeom prst="bentConnector3">
            <a:avLst>
              <a:gd name="adj1" fmla="val 10279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 idx="3"/>
            <a:endCxn id="52" idx="1"/>
          </p:cNvCxnSpPr>
          <p:nvPr/>
        </p:nvCxnSpPr>
        <p:spPr>
          <a:xfrm>
            <a:off x="7324366" y="1538954"/>
            <a:ext cx="633738"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9968821" y="1442121"/>
            <a:ext cx="181483" cy="167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9976124" y="1092921"/>
            <a:ext cx="0" cy="10749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50" idx="3"/>
          </p:cNvCxnSpPr>
          <p:nvPr/>
        </p:nvCxnSpPr>
        <p:spPr>
          <a:xfrm>
            <a:off x="9226698" y="433256"/>
            <a:ext cx="749426" cy="659665"/>
          </a:xfrm>
          <a:prstGeom prst="bentConnector3">
            <a:avLst>
              <a:gd name="adj1" fmla="val 99967"/>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53" idx="3"/>
          </p:cNvCxnSpPr>
          <p:nvPr/>
        </p:nvCxnSpPr>
        <p:spPr>
          <a:xfrm flipV="1">
            <a:off x="9226698" y="2167869"/>
            <a:ext cx="749426" cy="396281"/>
          </a:xfrm>
          <a:prstGeom prst="bentConnector3">
            <a:avLst>
              <a:gd name="adj1" fmla="val 99967"/>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52" idx="3"/>
            <a:endCxn id="62" idx="1"/>
          </p:cNvCxnSpPr>
          <p:nvPr/>
        </p:nvCxnSpPr>
        <p:spPr>
          <a:xfrm flipV="1">
            <a:off x="9200571" y="1525883"/>
            <a:ext cx="768250" cy="13071"/>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 idx="3"/>
          </p:cNvCxnSpPr>
          <p:nvPr/>
        </p:nvCxnSpPr>
        <p:spPr>
          <a:xfrm>
            <a:off x="4214915" y="3117286"/>
            <a:ext cx="6871096" cy="18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11086011" y="1525883"/>
            <a:ext cx="0" cy="1609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endCxn id="62" idx="3"/>
          </p:cNvCxnSpPr>
          <p:nvPr/>
        </p:nvCxnSpPr>
        <p:spPr>
          <a:xfrm flipH="1">
            <a:off x="10150304" y="1525883"/>
            <a:ext cx="935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310428" y="3052477"/>
            <a:ext cx="2135927" cy="369332"/>
          </a:xfrm>
          <a:prstGeom prst="rect">
            <a:avLst/>
          </a:prstGeom>
          <a:noFill/>
        </p:spPr>
        <p:txBody>
          <a:bodyPr wrap="square" rtlCol="0">
            <a:spAutoFit/>
          </a:bodyPr>
          <a:lstStyle/>
          <a:p>
            <a:r>
              <a:rPr lang="en-US" dirty="0" smtClean="0"/>
              <a:t>Tweet List</a:t>
            </a:r>
            <a:endParaRPr lang="en-US" dirty="0"/>
          </a:p>
        </p:txBody>
      </p:sp>
    </p:spTree>
    <p:extLst>
      <p:ext uri="{BB962C8B-B14F-4D97-AF65-F5344CB8AC3E}">
        <p14:creationId xmlns:p14="http://schemas.microsoft.com/office/powerpoint/2010/main" val="3184889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getTwitter</a:t>
            </a:r>
            <a:endParaRPr lang="en-US" dirty="0"/>
          </a:p>
        </p:txBody>
      </p:sp>
      <p:sp>
        <p:nvSpPr>
          <p:cNvPr id="3" name="Content Placeholder 2"/>
          <p:cNvSpPr>
            <a:spLocks noGrp="1"/>
          </p:cNvSpPr>
          <p:nvPr>
            <p:ph idx="1"/>
          </p:nvPr>
        </p:nvSpPr>
        <p:spPr>
          <a:xfrm>
            <a:off x="838199" y="1825625"/>
            <a:ext cx="11016049" cy="4351338"/>
          </a:xfrm>
        </p:spPr>
        <p:txBody>
          <a:bodyPr/>
          <a:lstStyle/>
          <a:p>
            <a:r>
              <a:rPr lang="en-US" dirty="0" smtClean="0"/>
              <a:t>This collects the full set of data on each tweet</a:t>
            </a:r>
          </a:p>
          <a:p>
            <a:pPr lvl="1"/>
            <a:r>
              <a:rPr lang="en-US" dirty="0" smtClean="0"/>
              <a:t>It performs mining functions on data at tweet['status']['text'] level</a:t>
            </a:r>
          </a:p>
          <a:p>
            <a:pPr lvl="1"/>
            <a:r>
              <a:rPr lang="en-US" dirty="0" smtClean="0"/>
              <a:t>It also uses the tweet[‘metadata’] field </a:t>
            </a:r>
            <a:r>
              <a:rPr lang="en-US" dirty="0" err="1" smtClean="0"/>
              <a:t>maxID</a:t>
            </a:r>
            <a:r>
              <a:rPr lang="en-US" dirty="0" smtClean="0"/>
              <a:t> to give users an option for next 25</a:t>
            </a:r>
          </a:p>
          <a:p>
            <a:r>
              <a:rPr lang="en-US" dirty="0" smtClean="0"/>
              <a:t>It connects to Twitter using </a:t>
            </a:r>
            <a:r>
              <a:rPr lang="en-US" dirty="0" err="1" smtClean="0"/>
              <a:t>Oauth</a:t>
            </a:r>
            <a:r>
              <a:rPr lang="en-US" dirty="0" smtClean="0"/>
              <a:t> 2.0</a:t>
            </a:r>
          </a:p>
          <a:p>
            <a:r>
              <a:rPr lang="en-US" dirty="0" smtClean="0"/>
              <a:t>The main body of this method is a for loop that iterates over the set of 25 tweets</a:t>
            </a:r>
          </a:p>
          <a:p>
            <a:pPr lvl="1"/>
            <a:r>
              <a:rPr lang="en-US" dirty="0" smtClean="0"/>
              <a:t>Calls </a:t>
            </a:r>
            <a:r>
              <a:rPr lang="en-US" dirty="0" err="1" smtClean="0"/>
              <a:t>twitFreq</a:t>
            </a:r>
            <a:r>
              <a:rPr lang="en-US" dirty="0" smtClean="0"/>
              <a:t>, </a:t>
            </a:r>
            <a:r>
              <a:rPr lang="en-US" dirty="0" err="1" smtClean="0"/>
              <a:t>twitTFIDF</a:t>
            </a:r>
            <a:r>
              <a:rPr lang="en-US" dirty="0" smtClean="0"/>
              <a:t> and </a:t>
            </a:r>
            <a:r>
              <a:rPr lang="en-US" dirty="0" err="1" smtClean="0"/>
              <a:t>twitStat</a:t>
            </a:r>
            <a:endParaRPr lang="en-US" dirty="0" smtClean="0"/>
          </a:p>
          <a:p>
            <a:pPr lvl="1"/>
            <a:r>
              <a:rPr lang="en-US" dirty="0" smtClean="0"/>
              <a:t>Sets class attributes with tweet text, user data, and mined data</a:t>
            </a:r>
          </a:p>
          <a:p>
            <a:endParaRPr lang="en-US" dirty="0"/>
          </a:p>
        </p:txBody>
      </p:sp>
    </p:spTree>
    <p:extLst>
      <p:ext uri="{BB962C8B-B14F-4D97-AF65-F5344CB8AC3E}">
        <p14:creationId xmlns:p14="http://schemas.microsoft.com/office/powerpoint/2010/main" val="560168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2"/>
          <p:cNvGrpSpPr/>
          <p:nvPr/>
        </p:nvGrpSpPr>
        <p:grpSpPr>
          <a:xfrm>
            <a:off x="2204161" y="3461377"/>
            <a:ext cx="1387557" cy="530915"/>
            <a:chOff x="1238411" y="5249080"/>
            <a:chExt cx="1387557" cy="530915"/>
          </a:xfrm>
        </p:grpSpPr>
        <p:grpSp>
          <p:nvGrpSpPr>
            <p:cNvPr id="13" name="Group 11"/>
            <p:cNvGrpSpPr/>
            <p:nvPr/>
          </p:nvGrpSpPr>
          <p:grpSpPr>
            <a:xfrm>
              <a:off x="1238411" y="5346665"/>
              <a:ext cx="1387557" cy="374468"/>
              <a:chOff x="3953691" y="2812869"/>
              <a:chExt cx="1387557" cy="374468"/>
            </a:xfrm>
          </p:grpSpPr>
          <p:cxnSp>
            <p:nvCxnSpPr>
              <p:cNvPr id="5" name="Straight Connector 4"/>
              <p:cNvCxnSpPr/>
              <p:nvPr/>
            </p:nvCxnSpPr>
            <p:spPr>
              <a:xfrm>
                <a:off x="4258500" y="2822242"/>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953691" y="2812869"/>
                <a:ext cx="348343" cy="374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4280265" y="3183658"/>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1563556" y="5249080"/>
              <a:ext cx="963261" cy="530915"/>
            </a:xfrm>
            <a:prstGeom prst="rect">
              <a:avLst/>
            </a:prstGeom>
            <a:noFill/>
          </p:spPr>
          <p:txBody>
            <a:bodyPr wrap="square" rtlCol="0">
              <a:spAutoFit/>
            </a:bodyPr>
            <a:lstStyle/>
            <a:p>
              <a:r>
                <a:rPr lang="en-US" dirty="0" smtClean="0"/>
                <a:t>Tweets</a:t>
              </a:r>
            </a:p>
            <a:p>
              <a:r>
                <a:rPr lang="en-US" sz="1050" dirty="0" smtClean="0"/>
                <a:t>memory</a:t>
              </a:r>
              <a:endParaRPr lang="en-US" sz="1050" dirty="0"/>
            </a:p>
          </p:txBody>
        </p:sp>
      </p:grpSp>
      <p:sp>
        <p:nvSpPr>
          <p:cNvPr id="4" name="TextBox 3"/>
          <p:cNvSpPr txBox="1"/>
          <p:nvPr/>
        </p:nvSpPr>
        <p:spPr>
          <a:xfrm>
            <a:off x="104702" y="202424"/>
            <a:ext cx="3741362" cy="461665"/>
          </a:xfrm>
          <a:prstGeom prst="rect">
            <a:avLst/>
          </a:prstGeom>
          <a:noFill/>
        </p:spPr>
        <p:txBody>
          <a:bodyPr wrap="square" rtlCol="0">
            <a:spAutoFit/>
          </a:bodyPr>
          <a:lstStyle/>
          <a:p>
            <a:r>
              <a:rPr lang="en-US" sz="2400" dirty="0" err="1" smtClean="0">
                <a:solidFill>
                  <a:srgbClr val="C00000"/>
                </a:solidFill>
              </a:rPr>
              <a:t>gmrNLP.gmrSocial.twitFreq</a:t>
            </a:r>
            <a:endParaRPr lang="en-US" sz="2400" dirty="0">
              <a:solidFill>
                <a:srgbClr val="C00000"/>
              </a:solidFill>
            </a:endParaRPr>
          </a:p>
        </p:txBody>
      </p:sp>
      <p:sp>
        <p:nvSpPr>
          <p:cNvPr id="6" name="Rounded Rectangle 5"/>
          <p:cNvSpPr/>
          <p:nvPr/>
        </p:nvSpPr>
        <p:spPr>
          <a:xfrm>
            <a:off x="4308068" y="2667066"/>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twitFreq</a:t>
            </a:r>
            <a:endParaRPr lang="en-US" dirty="0">
              <a:solidFill>
                <a:schemeClr val="tx1"/>
              </a:solidFill>
            </a:endParaRPr>
          </a:p>
        </p:txBody>
      </p:sp>
      <p:grpSp>
        <p:nvGrpSpPr>
          <p:cNvPr id="18" name="Group 24"/>
          <p:cNvGrpSpPr/>
          <p:nvPr/>
        </p:nvGrpSpPr>
        <p:grpSpPr>
          <a:xfrm>
            <a:off x="6246293" y="3479068"/>
            <a:ext cx="1407934" cy="530915"/>
            <a:chOff x="1238411" y="5249080"/>
            <a:chExt cx="1407934" cy="530915"/>
          </a:xfrm>
        </p:grpSpPr>
        <p:grpSp>
          <p:nvGrpSpPr>
            <p:cNvPr id="19" name="Group 25"/>
            <p:cNvGrpSpPr/>
            <p:nvPr/>
          </p:nvGrpSpPr>
          <p:grpSpPr>
            <a:xfrm>
              <a:off x="1238411" y="5346665"/>
              <a:ext cx="1387557" cy="374468"/>
              <a:chOff x="3953691" y="2812869"/>
              <a:chExt cx="1387557" cy="374468"/>
            </a:xfrm>
          </p:grpSpPr>
          <p:cxnSp>
            <p:nvCxnSpPr>
              <p:cNvPr id="28" name="Straight Connector 27"/>
              <p:cNvCxnSpPr/>
              <p:nvPr/>
            </p:nvCxnSpPr>
            <p:spPr>
              <a:xfrm>
                <a:off x="4258500" y="2822242"/>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953691" y="2812869"/>
                <a:ext cx="348343" cy="374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4280265" y="3183658"/>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563556" y="5249080"/>
              <a:ext cx="1082789" cy="530915"/>
            </a:xfrm>
            <a:prstGeom prst="rect">
              <a:avLst/>
            </a:prstGeom>
            <a:noFill/>
          </p:spPr>
          <p:txBody>
            <a:bodyPr wrap="square" rtlCol="0">
              <a:spAutoFit/>
            </a:bodyPr>
            <a:lstStyle/>
            <a:p>
              <a:r>
                <a:rPr lang="en-US" dirty="0" err="1" smtClean="0"/>
                <a:t>Freq_out</a:t>
              </a:r>
              <a:endParaRPr lang="en-US" dirty="0" smtClean="0"/>
            </a:p>
            <a:p>
              <a:r>
                <a:rPr lang="en-US" sz="1050" dirty="0" smtClean="0"/>
                <a:t>memory</a:t>
              </a:r>
              <a:endParaRPr lang="en-US" sz="1050" dirty="0"/>
            </a:p>
          </p:txBody>
        </p:sp>
      </p:grpSp>
      <p:cxnSp>
        <p:nvCxnSpPr>
          <p:cNvPr id="55" name="Shape 54"/>
          <p:cNvCxnSpPr>
            <a:stCxn id="6" idx="3"/>
            <a:endCxn id="29" idx="0"/>
          </p:cNvCxnSpPr>
          <p:nvPr/>
        </p:nvCxnSpPr>
        <p:spPr>
          <a:xfrm>
            <a:off x="5550535" y="3117286"/>
            <a:ext cx="869930" cy="45936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hape 56"/>
          <p:cNvCxnSpPr>
            <a:stCxn id="10" idx="0"/>
            <a:endCxn id="6" idx="1"/>
          </p:cNvCxnSpPr>
          <p:nvPr/>
        </p:nvCxnSpPr>
        <p:spPr>
          <a:xfrm rot="5400000" flipH="1" flipV="1">
            <a:off x="3122362" y="2373257"/>
            <a:ext cx="441676" cy="192973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823417" y="1319439"/>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getTwitter</a:t>
            </a:r>
            <a:endParaRPr lang="en-US" dirty="0">
              <a:solidFill>
                <a:schemeClr val="tx1"/>
              </a:solidFill>
            </a:endParaRPr>
          </a:p>
        </p:txBody>
      </p:sp>
      <p:cxnSp>
        <p:nvCxnSpPr>
          <p:cNvPr id="60" name="Shape 59"/>
          <p:cNvCxnSpPr>
            <a:stCxn id="58" idx="2"/>
            <a:endCxn id="10" idx="1"/>
          </p:cNvCxnSpPr>
          <p:nvPr/>
        </p:nvCxnSpPr>
        <p:spPr>
          <a:xfrm rot="16200000" flipH="1">
            <a:off x="1061248" y="2603282"/>
            <a:ext cx="1526317" cy="75951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671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twitFreq</a:t>
            </a:r>
            <a:endParaRPr lang="en-US" dirty="0"/>
          </a:p>
        </p:txBody>
      </p:sp>
      <p:sp>
        <p:nvSpPr>
          <p:cNvPr id="3" name="Content Placeholder 2"/>
          <p:cNvSpPr>
            <a:spLocks noGrp="1"/>
          </p:cNvSpPr>
          <p:nvPr>
            <p:ph idx="1"/>
          </p:nvPr>
        </p:nvSpPr>
        <p:spPr/>
        <p:txBody>
          <a:bodyPr/>
          <a:lstStyle/>
          <a:p>
            <a:r>
              <a:rPr lang="en-US" dirty="0" smtClean="0"/>
              <a:t>This method calculates the freq </a:t>
            </a:r>
            <a:r>
              <a:rPr lang="en-US" dirty="0" err="1" smtClean="0"/>
              <a:t>distribtuion</a:t>
            </a:r>
            <a:r>
              <a:rPr lang="en-US" dirty="0" smtClean="0"/>
              <a:t> on the words in the twitter data.  </a:t>
            </a:r>
          </a:p>
          <a:p>
            <a:r>
              <a:rPr lang="en-US" dirty="0" smtClean="0"/>
              <a:t>It uses the class attribute tweets that is set by the calling routine. </a:t>
            </a:r>
          </a:p>
          <a:p>
            <a:r>
              <a:rPr lang="en-US" dirty="0" smtClean="0"/>
              <a:t>It sets a class attribute - </a:t>
            </a:r>
            <a:r>
              <a:rPr lang="en-US" dirty="0" err="1" smtClean="0"/>
              <a:t>freqOut</a:t>
            </a:r>
            <a:endParaRPr lang="en-US" dirty="0" smtClean="0"/>
          </a:p>
          <a:p>
            <a:endParaRPr lang="en-US" dirty="0"/>
          </a:p>
        </p:txBody>
      </p:sp>
    </p:spTree>
    <p:extLst>
      <p:ext uri="{BB962C8B-B14F-4D97-AF65-F5344CB8AC3E}">
        <p14:creationId xmlns:p14="http://schemas.microsoft.com/office/powerpoint/2010/main" val="4261407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204161" y="3492199"/>
            <a:ext cx="1387557" cy="500137"/>
            <a:chOff x="1238411" y="5279902"/>
            <a:chExt cx="1387557" cy="500137"/>
          </a:xfrm>
        </p:grpSpPr>
        <p:grpSp>
          <p:nvGrpSpPr>
            <p:cNvPr id="7" name="Group 11"/>
            <p:cNvGrpSpPr/>
            <p:nvPr/>
          </p:nvGrpSpPr>
          <p:grpSpPr>
            <a:xfrm>
              <a:off x="1238411" y="5346665"/>
              <a:ext cx="1387557" cy="374468"/>
              <a:chOff x="3953691" y="2812869"/>
              <a:chExt cx="1387557" cy="374468"/>
            </a:xfrm>
          </p:grpSpPr>
          <p:cxnSp>
            <p:nvCxnSpPr>
              <p:cNvPr id="5" name="Straight Connector 4"/>
              <p:cNvCxnSpPr/>
              <p:nvPr/>
            </p:nvCxnSpPr>
            <p:spPr>
              <a:xfrm>
                <a:off x="4258500" y="2822242"/>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953691" y="2812869"/>
                <a:ext cx="348343" cy="374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4280265" y="3183658"/>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1563556" y="5279902"/>
              <a:ext cx="963261" cy="500137"/>
            </a:xfrm>
            <a:prstGeom prst="rect">
              <a:avLst/>
            </a:prstGeom>
            <a:noFill/>
          </p:spPr>
          <p:txBody>
            <a:bodyPr wrap="square" rtlCol="0">
              <a:spAutoFit/>
            </a:bodyPr>
            <a:lstStyle/>
            <a:p>
              <a:r>
                <a:rPr lang="en-US" sz="1600" dirty="0" smtClean="0"/>
                <a:t>Tweets</a:t>
              </a:r>
            </a:p>
            <a:p>
              <a:r>
                <a:rPr lang="en-US" sz="1050" dirty="0" smtClean="0"/>
                <a:t>memory</a:t>
              </a:r>
              <a:endParaRPr lang="en-US" sz="1050" dirty="0"/>
            </a:p>
          </p:txBody>
        </p:sp>
      </p:grpSp>
      <p:sp>
        <p:nvSpPr>
          <p:cNvPr id="4" name="TextBox 3"/>
          <p:cNvSpPr txBox="1"/>
          <p:nvPr/>
        </p:nvSpPr>
        <p:spPr>
          <a:xfrm>
            <a:off x="104702" y="202424"/>
            <a:ext cx="3741362" cy="461665"/>
          </a:xfrm>
          <a:prstGeom prst="rect">
            <a:avLst/>
          </a:prstGeom>
          <a:noFill/>
        </p:spPr>
        <p:txBody>
          <a:bodyPr wrap="square" rtlCol="0">
            <a:spAutoFit/>
          </a:bodyPr>
          <a:lstStyle/>
          <a:p>
            <a:r>
              <a:rPr lang="en-US" sz="2400" dirty="0" err="1" smtClean="0">
                <a:solidFill>
                  <a:srgbClr val="C00000"/>
                </a:solidFill>
              </a:rPr>
              <a:t>gmrNLP.gmrSocial.twitStat</a:t>
            </a:r>
            <a:endParaRPr lang="en-US" sz="2400" dirty="0">
              <a:solidFill>
                <a:srgbClr val="C00000"/>
              </a:solidFill>
            </a:endParaRPr>
          </a:p>
        </p:txBody>
      </p:sp>
      <p:sp>
        <p:nvSpPr>
          <p:cNvPr id="6" name="Rounded Rectangle 5"/>
          <p:cNvSpPr/>
          <p:nvPr/>
        </p:nvSpPr>
        <p:spPr>
          <a:xfrm>
            <a:off x="4308068" y="2667066"/>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twitStat</a:t>
            </a:r>
            <a:endParaRPr lang="en-US" dirty="0">
              <a:solidFill>
                <a:schemeClr val="tx1"/>
              </a:solidFill>
            </a:endParaRPr>
          </a:p>
        </p:txBody>
      </p:sp>
      <p:grpSp>
        <p:nvGrpSpPr>
          <p:cNvPr id="8" name="Group 24"/>
          <p:cNvGrpSpPr/>
          <p:nvPr/>
        </p:nvGrpSpPr>
        <p:grpSpPr>
          <a:xfrm>
            <a:off x="6246293" y="3520164"/>
            <a:ext cx="1849743" cy="500137"/>
            <a:chOff x="1238411" y="5290176"/>
            <a:chExt cx="1849743" cy="500137"/>
          </a:xfrm>
        </p:grpSpPr>
        <p:grpSp>
          <p:nvGrpSpPr>
            <p:cNvPr id="9" name="Group 25"/>
            <p:cNvGrpSpPr/>
            <p:nvPr/>
          </p:nvGrpSpPr>
          <p:grpSpPr>
            <a:xfrm>
              <a:off x="1238411" y="5346665"/>
              <a:ext cx="1387557" cy="374468"/>
              <a:chOff x="3953691" y="2812869"/>
              <a:chExt cx="1387557" cy="374468"/>
            </a:xfrm>
          </p:grpSpPr>
          <p:cxnSp>
            <p:nvCxnSpPr>
              <p:cNvPr id="28" name="Straight Connector 27"/>
              <p:cNvCxnSpPr/>
              <p:nvPr/>
            </p:nvCxnSpPr>
            <p:spPr>
              <a:xfrm>
                <a:off x="4258500" y="2822242"/>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953691" y="2812869"/>
                <a:ext cx="348343" cy="374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4280265" y="3183658"/>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563556" y="5290176"/>
              <a:ext cx="1524598" cy="500137"/>
            </a:xfrm>
            <a:prstGeom prst="rect">
              <a:avLst/>
            </a:prstGeom>
            <a:noFill/>
          </p:spPr>
          <p:txBody>
            <a:bodyPr wrap="square" rtlCol="0">
              <a:spAutoFit/>
            </a:bodyPr>
            <a:lstStyle/>
            <a:p>
              <a:r>
                <a:rPr lang="en-US" sz="1600" dirty="0" err="1" smtClean="0"/>
                <a:t>Tweets_Other</a:t>
              </a:r>
              <a:endParaRPr lang="en-US" sz="1600" dirty="0" smtClean="0"/>
            </a:p>
            <a:p>
              <a:r>
                <a:rPr lang="en-US" sz="1050" dirty="0" smtClean="0"/>
                <a:t>memory</a:t>
              </a:r>
              <a:endParaRPr lang="en-US" sz="1050" dirty="0"/>
            </a:p>
          </p:txBody>
        </p:sp>
      </p:grpSp>
      <p:cxnSp>
        <p:nvCxnSpPr>
          <p:cNvPr id="55" name="Shape 54"/>
          <p:cNvCxnSpPr>
            <a:stCxn id="6" idx="3"/>
            <a:endCxn id="29" idx="0"/>
          </p:cNvCxnSpPr>
          <p:nvPr/>
        </p:nvCxnSpPr>
        <p:spPr>
          <a:xfrm>
            <a:off x="5550535" y="3117286"/>
            <a:ext cx="869930" cy="45936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hape 56"/>
          <p:cNvCxnSpPr>
            <a:stCxn id="10" idx="0"/>
            <a:endCxn id="6" idx="1"/>
          </p:cNvCxnSpPr>
          <p:nvPr/>
        </p:nvCxnSpPr>
        <p:spPr>
          <a:xfrm rot="5400000" flipH="1" flipV="1">
            <a:off x="3122362" y="2373257"/>
            <a:ext cx="441676" cy="192973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823417" y="1319439"/>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getTwitter</a:t>
            </a:r>
            <a:endParaRPr lang="en-US" dirty="0">
              <a:solidFill>
                <a:schemeClr val="tx1"/>
              </a:solidFill>
            </a:endParaRPr>
          </a:p>
        </p:txBody>
      </p:sp>
      <p:cxnSp>
        <p:nvCxnSpPr>
          <p:cNvPr id="60" name="Shape 59"/>
          <p:cNvCxnSpPr>
            <a:stCxn id="58" idx="2"/>
            <a:endCxn id="10" idx="1"/>
          </p:cNvCxnSpPr>
          <p:nvPr/>
        </p:nvCxnSpPr>
        <p:spPr>
          <a:xfrm rot="16200000" flipH="1">
            <a:off x="1061248" y="2603282"/>
            <a:ext cx="1526317" cy="75951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715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twitStat</a:t>
            </a:r>
            <a:endParaRPr lang="en-US" dirty="0"/>
          </a:p>
        </p:txBody>
      </p:sp>
      <p:sp>
        <p:nvSpPr>
          <p:cNvPr id="3" name="Content Placeholder 2"/>
          <p:cNvSpPr>
            <a:spLocks noGrp="1"/>
          </p:cNvSpPr>
          <p:nvPr>
            <p:ph idx="1"/>
          </p:nvPr>
        </p:nvSpPr>
        <p:spPr/>
        <p:txBody>
          <a:bodyPr/>
          <a:lstStyle/>
          <a:p>
            <a:r>
              <a:rPr lang="en-US" dirty="0" smtClean="0"/>
              <a:t>This method performs statistical calculations on the twitter data from the search;</a:t>
            </a:r>
          </a:p>
          <a:p>
            <a:r>
              <a:rPr lang="en-US" dirty="0" smtClean="0"/>
              <a:t>One tweet at a time is sent here</a:t>
            </a:r>
          </a:p>
          <a:p>
            <a:r>
              <a:rPr lang="en-US" dirty="0" smtClean="0"/>
              <a:t>This data is for secondary results screens in the View html</a:t>
            </a:r>
          </a:p>
          <a:p>
            <a:endParaRPr lang="en-US" dirty="0"/>
          </a:p>
        </p:txBody>
      </p:sp>
    </p:spTree>
    <p:extLst>
      <p:ext uri="{BB962C8B-B14F-4D97-AF65-F5344CB8AC3E}">
        <p14:creationId xmlns:p14="http://schemas.microsoft.com/office/powerpoint/2010/main" val="563433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204161" y="3492199"/>
            <a:ext cx="1387557" cy="500137"/>
            <a:chOff x="1238411" y="5279902"/>
            <a:chExt cx="1387557" cy="500137"/>
          </a:xfrm>
        </p:grpSpPr>
        <p:grpSp>
          <p:nvGrpSpPr>
            <p:cNvPr id="7" name="Group 11"/>
            <p:cNvGrpSpPr/>
            <p:nvPr/>
          </p:nvGrpSpPr>
          <p:grpSpPr>
            <a:xfrm>
              <a:off x="1238411" y="5346665"/>
              <a:ext cx="1387557" cy="374468"/>
              <a:chOff x="3953691" y="2812869"/>
              <a:chExt cx="1387557" cy="374468"/>
            </a:xfrm>
          </p:grpSpPr>
          <p:cxnSp>
            <p:nvCxnSpPr>
              <p:cNvPr id="5" name="Straight Connector 4"/>
              <p:cNvCxnSpPr/>
              <p:nvPr/>
            </p:nvCxnSpPr>
            <p:spPr>
              <a:xfrm>
                <a:off x="4258500" y="2822242"/>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953691" y="2812869"/>
                <a:ext cx="348343" cy="374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4280265" y="3183658"/>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1563556" y="5279902"/>
              <a:ext cx="963261" cy="500137"/>
            </a:xfrm>
            <a:prstGeom prst="rect">
              <a:avLst/>
            </a:prstGeom>
            <a:noFill/>
          </p:spPr>
          <p:txBody>
            <a:bodyPr wrap="square" rtlCol="0">
              <a:spAutoFit/>
            </a:bodyPr>
            <a:lstStyle/>
            <a:p>
              <a:r>
                <a:rPr lang="en-US" sz="1600" dirty="0" smtClean="0"/>
                <a:t>Tweets</a:t>
              </a:r>
            </a:p>
            <a:p>
              <a:r>
                <a:rPr lang="en-US" sz="1050" dirty="0" smtClean="0"/>
                <a:t>memory</a:t>
              </a:r>
              <a:endParaRPr lang="en-US" sz="1050" dirty="0"/>
            </a:p>
          </p:txBody>
        </p:sp>
      </p:grpSp>
      <p:sp>
        <p:nvSpPr>
          <p:cNvPr id="4" name="TextBox 3"/>
          <p:cNvSpPr txBox="1"/>
          <p:nvPr/>
        </p:nvSpPr>
        <p:spPr>
          <a:xfrm>
            <a:off x="104702" y="202424"/>
            <a:ext cx="3741362" cy="461665"/>
          </a:xfrm>
          <a:prstGeom prst="rect">
            <a:avLst/>
          </a:prstGeom>
          <a:noFill/>
        </p:spPr>
        <p:txBody>
          <a:bodyPr wrap="square" rtlCol="0">
            <a:spAutoFit/>
          </a:bodyPr>
          <a:lstStyle/>
          <a:p>
            <a:r>
              <a:rPr lang="en-US" sz="2400" dirty="0" err="1" smtClean="0">
                <a:solidFill>
                  <a:srgbClr val="C00000"/>
                </a:solidFill>
              </a:rPr>
              <a:t>gmrNLP.gmrSocial.twitTFIDF</a:t>
            </a:r>
            <a:endParaRPr lang="en-US" sz="2400" dirty="0">
              <a:solidFill>
                <a:srgbClr val="C00000"/>
              </a:solidFill>
            </a:endParaRPr>
          </a:p>
        </p:txBody>
      </p:sp>
      <p:sp>
        <p:nvSpPr>
          <p:cNvPr id="6" name="Rounded Rectangle 5"/>
          <p:cNvSpPr/>
          <p:nvPr/>
        </p:nvSpPr>
        <p:spPr>
          <a:xfrm>
            <a:off x="4308068" y="2667066"/>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twitTFIDF</a:t>
            </a:r>
            <a:endParaRPr lang="en-US" dirty="0">
              <a:solidFill>
                <a:schemeClr val="tx1"/>
              </a:solidFill>
            </a:endParaRPr>
          </a:p>
        </p:txBody>
      </p:sp>
      <p:grpSp>
        <p:nvGrpSpPr>
          <p:cNvPr id="8" name="Group 24"/>
          <p:cNvGrpSpPr/>
          <p:nvPr/>
        </p:nvGrpSpPr>
        <p:grpSpPr>
          <a:xfrm>
            <a:off x="6246293" y="3520164"/>
            <a:ext cx="1849743" cy="500137"/>
            <a:chOff x="1238411" y="5290176"/>
            <a:chExt cx="1849743" cy="500137"/>
          </a:xfrm>
        </p:grpSpPr>
        <p:grpSp>
          <p:nvGrpSpPr>
            <p:cNvPr id="9" name="Group 25"/>
            <p:cNvGrpSpPr/>
            <p:nvPr/>
          </p:nvGrpSpPr>
          <p:grpSpPr>
            <a:xfrm>
              <a:off x="1238411" y="5346665"/>
              <a:ext cx="1387557" cy="374468"/>
              <a:chOff x="3953691" y="2812869"/>
              <a:chExt cx="1387557" cy="374468"/>
            </a:xfrm>
          </p:grpSpPr>
          <p:cxnSp>
            <p:nvCxnSpPr>
              <p:cNvPr id="28" name="Straight Connector 27"/>
              <p:cNvCxnSpPr/>
              <p:nvPr/>
            </p:nvCxnSpPr>
            <p:spPr>
              <a:xfrm>
                <a:off x="4258500" y="2822242"/>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953691" y="2812869"/>
                <a:ext cx="348343" cy="374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4280265" y="3183658"/>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563556" y="5290176"/>
              <a:ext cx="1524598" cy="500137"/>
            </a:xfrm>
            <a:prstGeom prst="rect">
              <a:avLst/>
            </a:prstGeom>
            <a:noFill/>
          </p:spPr>
          <p:txBody>
            <a:bodyPr wrap="square" rtlCol="0">
              <a:spAutoFit/>
            </a:bodyPr>
            <a:lstStyle/>
            <a:p>
              <a:r>
                <a:rPr lang="en-US" sz="1600" dirty="0" err="1" smtClean="0"/>
                <a:t>TFIDF_Score</a:t>
              </a:r>
              <a:endParaRPr lang="en-US" sz="1600" dirty="0" smtClean="0"/>
            </a:p>
            <a:p>
              <a:r>
                <a:rPr lang="en-US" sz="1050" dirty="0" smtClean="0"/>
                <a:t>memory</a:t>
              </a:r>
              <a:endParaRPr lang="en-US" sz="1050" dirty="0"/>
            </a:p>
          </p:txBody>
        </p:sp>
      </p:grpSp>
      <p:cxnSp>
        <p:nvCxnSpPr>
          <p:cNvPr id="55" name="Shape 54"/>
          <p:cNvCxnSpPr>
            <a:stCxn id="6" idx="3"/>
            <a:endCxn id="29" idx="0"/>
          </p:cNvCxnSpPr>
          <p:nvPr/>
        </p:nvCxnSpPr>
        <p:spPr>
          <a:xfrm>
            <a:off x="5550535" y="3117286"/>
            <a:ext cx="869930" cy="45936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hape 56"/>
          <p:cNvCxnSpPr>
            <a:stCxn id="10" idx="0"/>
            <a:endCxn id="6" idx="1"/>
          </p:cNvCxnSpPr>
          <p:nvPr/>
        </p:nvCxnSpPr>
        <p:spPr>
          <a:xfrm rot="5400000" flipH="1" flipV="1">
            <a:off x="3122362" y="2373257"/>
            <a:ext cx="441676" cy="192973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823417" y="1319439"/>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getTwitter</a:t>
            </a:r>
            <a:endParaRPr lang="en-US" dirty="0">
              <a:solidFill>
                <a:schemeClr val="tx1"/>
              </a:solidFill>
            </a:endParaRPr>
          </a:p>
        </p:txBody>
      </p:sp>
      <p:cxnSp>
        <p:nvCxnSpPr>
          <p:cNvPr id="60" name="Shape 59"/>
          <p:cNvCxnSpPr>
            <a:stCxn id="58" idx="2"/>
            <a:endCxn id="10" idx="1"/>
          </p:cNvCxnSpPr>
          <p:nvPr/>
        </p:nvCxnSpPr>
        <p:spPr>
          <a:xfrm rot="16200000" flipH="1">
            <a:off x="1061248" y="2603282"/>
            <a:ext cx="1526317" cy="75951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7665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twitTFIDF</a:t>
            </a:r>
            <a:endParaRPr lang="en-US" dirty="0"/>
          </a:p>
        </p:txBody>
      </p:sp>
      <p:sp>
        <p:nvSpPr>
          <p:cNvPr id="3" name="Content Placeholder 2"/>
          <p:cNvSpPr>
            <a:spLocks noGrp="1"/>
          </p:cNvSpPr>
          <p:nvPr>
            <p:ph idx="1"/>
          </p:nvPr>
        </p:nvSpPr>
        <p:spPr/>
        <p:txBody>
          <a:bodyPr/>
          <a:lstStyle/>
          <a:p>
            <a:r>
              <a:rPr lang="en-US" dirty="0" smtClean="0"/>
              <a:t>This method takes derived lists from a parsing of the tweet result set as input.  </a:t>
            </a:r>
          </a:p>
          <a:p>
            <a:r>
              <a:rPr lang="en-US" dirty="0" smtClean="0"/>
              <a:t>It also uses a class attribute - tweets - that is set by the calling routine. </a:t>
            </a:r>
          </a:p>
          <a:p>
            <a:r>
              <a:rPr lang="en-US" dirty="0" smtClean="0"/>
              <a:t>It creates sentences and calculates TFIDF </a:t>
            </a:r>
          </a:p>
          <a:p>
            <a:r>
              <a:rPr lang="en-US" dirty="0" smtClean="0"/>
              <a:t>It then sets a class attribute – </a:t>
            </a:r>
            <a:r>
              <a:rPr lang="en-US" dirty="0" err="1" smtClean="0"/>
              <a:t>tfidf_score</a:t>
            </a:r>
            <a:r>
              <a:rPr lang="en-US" dirty="0" smtClean="0"/>
              <a:t> - that is used by the model and router functions</a:t>
            </a:r>
          </a:p>
          <a:p>
            <a:endParaRPr lang="en-US" dirty="0"/>
          </a:p>
        </p:txBody>
      </p:sp>
    </p:spTree>
    <p:extLst>
      <p:ext uri="{BB962C8B-B14F-4D97-AF65-F5344CB8AC3E}">
        <p14:creationId xmlns:p14="http://schemas.microsoft.com/office/powerpoint/2010/main" val="1280573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en-US" smtClean="0"/>
              <a:t>Introduction to Solomine</a:t>
            </a:r>
          </a:p>
        </p:txBody>
      </p:sp>
      <p:sp>
        <p:nvSpPr>
          <p:cNvPr id="3075" name="Content Placeholder 2"/>
          <p:cNvSpPr>
            <a:spLocks noGrp="1"/>
          </p:cNvSpPr>
          <p:nvPr>
            <p:ph idx="1"/>
          </p:nvPr>
        </p:nvSpPr>
        <p:spPr>
          <a:xfrm>
            <a:off x="2346326" y="1252538"/>
            <a:ext cx="8891720" cy="3929062"/>
          </a:xfrm>
        </p:spPr>
        <p:txBody>
          <a:bodyPr>
            <a:noAutofit/>
          </a:bodyPr>
          <a:lstStyle/>
          <a:p>
            <a:r>
              <a:rPr lang="en-US" altLang="en-US" sz="2200" dirty="0" err="1"/>
              <a:t>Solomine</a:t>
            </a:r>
            <a:r>
              <a:rPr lang="en-US" altLang="en-US" sz="2200" dirty="0"/>
              <a:t> is a tool and a methodology to elicit meaningful strategic information from the firehose of data available on the social Web. </a:t>
            </a:r>
          </a:p>
          <a:p>
            <a:r>
              <a:rPr lang="en-US" altLang="en-US" sz="2200" dirty="0"/>
              <a:t>Organizations can use </a:t>
            </a:r>
            <a:r>
              <a:rPr lang="en-US" altLang="en-US" sz="2200" dirty="0" err="1"/>
              <a:t>Solomine</a:t>
            </a:r>
            <a:r>
              <a:rPr lang="en-US" altLang="en-US" sz="2200" dirty="0"/>
              <a:t> to enhance their research and  situational awareness, using social media analysis to assist strategic planning. </a:t>
            </a:r>
          </a:p>
          <a:p>
            <a:r>
              <a:rPr lang="en-US" altLang="en-US" sz="2200" dirty="0"/>
              <a:t>It uses application programming interfaces available on the Web to search, filter, and retrieve both:</a:t>
            </a:r>
          </a:p>
          <a:p>
            <a:pPr lvl="1"/>
            <a:r>
              <a:rPr lang="en-US" altLang="en-US" sz="2200" dirty="0"/>
              <a:t>The content of people’s public interaction on the web </a:t>
            </a:r>
          </a:p>
          <a:p>
            <a:pPr lvl="1"/>
            <a:r>
              <a:rPr lang="en-US" altLang="en-US" sz="2200" dirty="0"/>
              <a:t>Demographic and </a:t>
            </a:r>
            <a:r>
              <a:rPr lang="en-US" altLang="en-US" sz="2200" dirty="0" err="1"/>
              <a:t>pyschographic</a:t>
            </a:r>
            <a:r>
              <a:rPr lang="en-US" altLang="en-US" sz="2200" dirty="0"/>
              <a:t> data of those individuals</a:t>
            </a:r>
          </a:p>
          <a:p>
            <a:r>
              <a:rPr lang="en-US" altLang="en-US" sz="2200" dirty="0"/>
              <a:t>It uses data mining techniques for classification, regression, clustering, deviation detection, association analysis, and evaluation of patterns mined from Web social data</a:t>
            </a:r>
          </a:p>
        </p:txBody>
      </p:sp>
    </p:spTree>
    <p:extLst>
      <p:ext uri="{BB962C8B-B14F-4D97-AF65-F5344CB8AC3E}">
        <p14:creationId xmlns:p14="http://schemas.microsoft.com/office/powerpoint/2010/main" val="3784002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702" y="202424"/>
            <a:ext cx="3839084" cy="461665"/>
          </a:xfrm>
          <a:prstGeom prst="rect">
            <a:avLst/>
          </a:prstGeom>
          <a:noFill/>
        </p:spPr>
        <p:txBody>
          <a:bodyPr wrap="square" rtlCol="0">
            <a:spAutoFit/>
          </a:bodyPr>
          <a:lstStyle/>
          <a:p>
            <a:r>
              <a:rPr lang="en-US" sz="2400" dirty="0" err="1" smtClean="0">
                <a:solidFill>
                  <a:srgbClr val="C00000"/>
                </a:solidFill>
              </a:rPr>
              <a:t>gmrNLP.gmrSocial.getStream</a:t>
            </a:r>
            <a:endParaRPr lang="en-US" sz="2400" dirty="0">
              <a:solidFill>
                <a:srgbClr val="C00000"/>
              </a:solidFill>
            </a:endParaRPr>
          </a:p>
        </p:txBody>
      </p:sp>
      <p:sp>
        <p:nvSpPr>
          <p:cNvPr id="6" name="Rounded Rectangle 5"/>
          <p:cNvSpPr/>
          <p:nvPr/>
        </p:nvSpPr>
        <p:spPr>
          <a:xfrm>
            <a:off x="2972448" y="2667066"/>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getTwitter</a:t>
            </a:r>
            <a:endParaRPr lang="en-US" dirty="0">
              <a:solidFill>
                <a:schemeClr val="tx1"/>
              </a:solidFill>
            </a:endParaRPr>
          </a:p>
        </p:txBody>
      </p:sp>
      <p:sp>
        <p:nvSpPr>
          <p:cNvPr id="7" name="Rectangle 6"/>
          <p:cNvSpPr/>
          <p:nvPr/>
        </p:nvSpPr>
        <p:spPr>
          <a:xfrm>
            <a:off x="531923" y="1172495"/>
            <a:ext cx="1122375"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Solomine</a:t>
            </a:r>
            <a:endParaRPr lang="en-US" dirty="0">
              <a:solidFill>
                <a:schemeClr val="tx1"/>
              </a:solidFill>
            </a:endParaRPr>
          </a:p>
        </p:txBody>
      </p:sp>
      <p:cxnSp>
        <p:nvCxnSpPr>
          <p:cNvPr id="9" name="Elbow Connector 8"/>
          <p:cNvCxnSpPr>
            <a:stCxn id="7" idx="2"/>
          </p:cNvCxnSpPr>
          <p:nvPr/>
        </p:nvCxnSpPr>
        <p:spPr>
          <a:xfrm rot="16200000" flipH="1">
            <a:off x="1632219" y="1505905"/>
            <a:ext cx="801120" cy="1879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960516" y="5935458"/>
            <a:ext cx="1387557" cy="374468"/>
            <a:chOff x="1238411" y="5346665"/>
            <a:chExt cx="1387557" cy="374468"/>
          </a:xfrm>
        </p:grpSpPr>
        <p:grpSp>
          <p:nvGrpSpPr>
            <p:cNvPr id="44" name="Group 43"/>
            <p:cNvGrpSpPr/>
            <p:nvPr/>
          </p:nvGrpSpPr>
          <p:grpSpPr>
            <a:xfrm>
              <a:off x="1238411" y="5346665"/>
              <a:ext cx="1387557" cy="374468"/>
              <a:chOff x="3953691" y="2812869"/>
              <a:chExt cx="1387557" cy="374468"/>
            </a:xfrm>
          </p:grpSpPr>
          <p:cxnSp>
            <p:nvCxnSpPr>
              <p:cNvPr id="46" name="Straight Connector 45"/>
              <p:cNvCxnSpPr/>
              <p:nvPr/>
            </p:nvCxnSpPr>
            <p:spPr>
              <a:xfrm>
                <a:off x="4258500" y="2822242"/>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953691" y="2812869"/>
                <a:ext cx="348343" cy="374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4280265" y="3183658"/>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1563556" y="5346800"/>
              <a:ext cx="963261" cy="369332"/>
            </a:xfrm>
            <a:prstGeom prst="rect">
              <a:avLst/>
            </a:prstGeom>
            <a:noFill/>
          </p:spPr>
          <p:txBody>
            <a:bodyPr wrap="square" rtlCol="0">
              <a:spAutoFit/>
            </a:bodyPr>
            <a:lstStyle/>
            <a:p>
              <a:r>
                <a:rPr lang="en-US" dirty="0" smtClean="0"/>
                <a:t>Twitter</a:t>
              </a:r>
              <a:endParaRPr lang="en-US" sz="1050" dirty="0"/>
            </a:p>
          </p:txBody>
        </p:sp>
      </p:grpSp>
      <p:cxnSp>
        <p:nvCxnSpPr>
          <p:cNvPr id="57" name="Elbow Connector 56"/>
          <p:cNvCxnSpPr/>
          <p:nvPr/>
        </p:nvCxnSpPr>
        <p:spPr>
          <a:xfrm rot="16200000" flipV="1">
            <a:off x="2054161" y="1103737"/>
            <a:ext cx="1187274" cy="19393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rot="16200000">
            <a:off x="2837664" y="4487220"/>
            <a:ext cx="1232835" cy="369332"/>
          </a:xfrm>
          <a:prstGeom prst="rect">
            <a:avLst/>
          </a:prstGeom>
          <a:noFill/>
        </p:spPr>
        <p:txBody>
          <a:bodyPr wrap="square" rtlCol="0">
            <a:spAutoFit/>
          </a:bodyPr>
          <a:lstStyle/>
          <a:p>
            <a:r>
              <a:rPr lang="en-US" dirty="0" smtClean="0"/>
              <a:t>Tweet  List</a:t>
            </a:r>
            <a:endParaRPr lang="en-US" dirty="0"/>
          </a:p>
        </p:txBody>
      </p:sp>
      <p:sp>
        <p:nvSpPr>
          <p:cNvPr id="64" name="TextBox 63"/>
          <p:cNvSpPr txBox="1"/>
          <p:nvPr/>
        </p:nvSpPr>
        <p:spPr>
          <a:xfrm>
            <a:off x="1797397" y="3135629"/>
            <a:ext cx="1223785" cy="369332"/>
          </a:xfrm>
          <a:prstGeom prst="rect">
            <a:avLst/>
          </a:prstGeom>
          <a:noFill/>
        </p:spPr>
        <p:txBody>
          <a:bodyPr wrap="square" rtlCol="0">
            <a:spAutoFit/>
          </a:bodyPr>
          <a:lstStyle/>
          <a:p>
            <a:r>
              <a:rPr lang="en-US" dirty="0" smtClean="0"/>
              <a:t>Topic</a:t>
            </a:r>
            <a:endParaRPr lang="en-US" dirty="0"/>
          </a:p>
        </p:txBody>
      </p:sp>
      <p:sp>
        <p:nvSpPr>
          <p:cNvPr id="65" name="TextBox 64"/>
          <p:cNvSpPr txBox="1"/>
          <p:nvPr/>
        </p:nvSpPr>
        <p:spPr>
          <a:xfrm>
            <a:off x="1709043" y="2521415"/>
            <a:ext cx="1040106" cy="369332"/>
          </a:xfrm>
          <a:prstGeom prst="rect">
            <a:avLst/>
          </a:prstGeom>
          <a:noFill/>
        </p:spPr>
        <p:txBody>
          <a:bodyPr wrap="square" rtlCol="0">
            <a:spAutoFit/>
          </a:bodyPr>
          <a:lstStyle/>
          <a:p>
            <a:r>
              <a:rPr lang="en-US" dirty="0" smtClean="0"/>
              <a:t>Topic</a:t>
            </a:r>
            <a:endParaRPr lang="en-US" dirty="0"/>
          </a:p>
        </p:txBody>
      </p:sp>
      <p:sp>
        <p:nvSpPr>
          <p:cNvPr id="19" name="TextBox 18"/>
          <p:cNvSpPr txBox="1"/>
          <p:nvPr/>
        </p:nvSpPr>
        <p:spPr>
          <a:xfrm>
            <a:off x="1654295" y="1172495"/>
            <a:ext cx="2135927" cy="646331"/>
          </a:xfrm>
          <a:prstGeom prst="rect">
            <a:avLst/>
          </a:prstGeom>
          <a:noFill/>
        </p:spPr>
        <p:txBody>
          <a:bodyPr wrap="square" rtlCol="0">
            <a:spAutoFit/>
          </a:bodyPr>
          <a:lstStyle/>
          <a:p>
            <a:r>
              <a:rPr lang="en-US" dirty="0" smtClean="0"/>
              <a:t>Message on DB storage</a:t>
            </a:r>
            <a:endParaRPr lang="en-US" dirty="0"/>
          </a:p>
        </p:txBody>
      </p:sp>
      <p:cxnSp>
        <p:nvCxnSpPr>
          <p:cNvPr id="20" name="Elbow Connector 19"/>
          <p:cNvCxnSpPr>
            <a:endCxn id="45" idx="0"/>
          </p:cNvCxnSpPr>
          <p:nvPr/>
        </p:nvCxnSpPr>
        <p:spPr>
          <a:xfrm rot="5400000">
            <a:off x="1066841" y="4029984"/>
            <a:ext cx="2606060" cy="1205158"/>
          </a:xfrm>
          <a:prstGeom prst="bentConnector3">
            <a:avLst>
              <a:gd name="adj1" fmla="val -571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149148" y="5974907"/>
            <a:ext cx="339860" cy="281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23" idx="3"/>
            <a:endCxn id="6" idx="2"/>
          </p:cNvCxnSpPr>
          <p:nvPr/>
        </p:nvCxnSpPr>
        <p:spPr>
          <a:xfrm flipV="1">
            <a:off x="2489008" y="3567506"/>
            <a:ext cx="1104674" cy="25481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6198722" y="2930052"/>
            <a:ext cx="1458505" cy="374468"/>
            <a:chOff x="1238411" y="5346665"/>
            <a:chExt cx="1458505" cy="374468"/>
          </a:xfrm>
        </p:grpSpPr>
        <p:grpSp>
          <p:nvGrpSpPr>
            <p:cNvPr id="42" name="Group 41"/>
            <p:cNvGrpSpPr/>
            <p:nvPr/>
          </p:nvGrpSpPr>
          <p:grpSpPr>
            <a:xfrm>
              <a:off x="1238411" y="5346665"/>
              <a:ext cx="1387557" cy="374468"/>
              <a:chOff x="3953691" y="2812869"/>
              <a:chExt cx="1387557" cy="374468"/>
            </a:xfrm>
          </p:grpSpPr>
          <p:cxnSp>
            <p:nvCxnSpPr>
              <p:cNvPr id="51" name="Straight Connector 50"/>
              <p:cNvCxnSpPr/>
              <p:nvPr/>
            </p:nvCxnSpPr>
            <p:spPr>
              <a:xfrm>
                <a:off x="4258500" y="2822242"/>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953691" y="2812869"/>
                <a:ext cx="348343" cy="374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4280265" y="3183658"/>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49" name="TextBox 48"/>
            <p:cNvSpPr txBox="1"/>
            <p:nvPr/>
          </p:nvSpPr>
          <p:spPr>
            <a:xfrm>
              <a:off x="1563556" y="5346800"/>
              <a:ext cx="1133360" cy="369332"/>
            </a:xfrm>
            <a:prstGeom prst="rect">
              <a:avLst/>
            </a:prstGeom>
            <a:noFill/>
          </p:spPr>
          <p:txBody>
            <a:bodyPr wrap="square" rtlCol="0">
              <a:spAutoFit/>
            </a:bodyPr>
            <a:lstStyle/>
            <a:p>
              <a:r>
                <a:rPr lang="en-US" dirty="0" err="1" smtClean="0"/>
                <a:t>Mongodb</a:t>
              </a:r>
              <a:endParaRPr lang="en-US" sz="1050" dirty="0"/>
            </a:p>
          </p:txBody>
        </p:sp>
      </p:grpSp>
      <p:cxnSp>
        <p:nvCxnSpPr>
          <p:cNvPr id="5" name="Straight Arrow Connector 4"/>
          <p:cNvCxnSpPr>
            <a:stCxn id="6" idx="3"/>
            <a:endCxn id="54" idx="1"/>
          </p:cNvCxnSpPr>
          <p:nvPr/>
        </p:nvCxnSpPr>
        <p:spPr>
          <a:xfrm>
            <a:off x="4214915" y="3117286"/>
            <a:ext cx="19838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2442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getStream</a:t>
            </a:r>
            <a:endParaRPr lang="en-US" dirty="0"/>
          </a:p>
        </p:txBody>
      </p:sp>
      <p:sp>
        <p:nvSpPr>
          <p:cNvPr id="3" name="Content Placeholder 2"/>
          <p:cNvSpPr>
            <a:spLocks noGrp="1"/>
          </p:cNvSpPr>
          <p:nvPr>
            <p:ph idx="1"/>
          </p:nvPr>
        </p:nvSpPr>
        <p:spPr/>
        <p:txBody>
          <a:bodyPr/>
          <a:lstStyle/>
          <a:p>
            <a:r>
              <a:rPr lang="en-US" dirty="0" smtClean="0"/>
              <a:t>This gets current real time tweets so there will be a delay as it collects them</a:t>
            </a:r>
          </a:p>
          <a:p>
            <a:r>
              <a:rPr lang="en-US" dirty="0" smtClean="0"/>
              <a:t>Uses open source package </a:t>
            </a:r>
            <a:r>
              <a:rPr lang="en-US" dirty="0" err="1" smtClean="0"/>
              <a:t>Twython</a:t>
            </a:r>
            <a:r>
              <a:rPr lang="en-US" dirty="0" smtClean="0"/>
              <a:t> instead of the package Twitter. </a:t>
            </a:r>
          </a:p>
          <a:p>
            <a:r>
              <a:rPr lang="en-US" dirty="0" smtClean="0"/>
              <a:t>Writes to </a:t>
            </a:r>
            <a:r>
              <a:rPr lang="en-US" dirty="0" err="1" smtClean="0"/>
              <a:t>MongoDB</a:t>
            </a:r>
            <a:endParaRPr lang="en-US" dirty="0" smtClean="0"/>
          </a:p>
          <a:p>
            <a:endParaRPr lang="en-US" dirty="0"/>
          </a:p>
        </p:txBody>
      </p:sp>
    </p:spTree>
    <p:extLst>
      <p:ext uri="{BB962C8B-B14F-4D97-AF65-F5344CB8AC3E}">
        <p14:creationId xmlns:p14="http://schemas.microsoft.com/office/powerpoint/2010/main" val="953114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701" y="224946"/>
            <a:ext cx="4754681" cy="461665"/>
          </a:xfrm>
          <a:prstGeom prst="rect">
            <a:avLst/>
          </a:prstGeom>
          <a:noFill/>
        </p:spPr>
        <p:txBody>
          <a:bodyPr wrap="square" rtlCol="0">
            <a:spAutoFit/>
          </a:bodyPr>
          <a:lstStyle/>
          <a:p>
            <a:r>
              <a:rPr lang="en-US" sz="2400" dirty="0" err="1" smtClean="0">
                <a:solidFill>
                  <a:srgbClr val="C00000"/>
                </a:solidFill>
              </a:rPr>
              <a:t>gmrNLP.gmrSocial.getFace</a:t>
            </a:r>
            <a:endParaRPr lang="en-US" sz="2400" dirty="0">
              <a:solidFill>
                <a:srgbClr val="C00000"/>
              </a:solidFill>
            </a:endParaRPr>
          </a:p>
        </p:txBody>
      </p:sp>
      <p:sp>
        <p:nvSpPr>
          <p:cNvPr id="6" name="Rounded Rectangle 5"/>
          <p:cNvSpPr/>
          <p:nvPr/>
        </p:nvSpPr>
        <p:spPr>
          <a:xfrm>
            <a:off x="2972448" y="3085065"/>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getFace</a:t>
            </a:r>
            <a:endParaRPr lang="en-US" dirty="0">
              <a:solidFill>
                <a:schemeClr val="tx1"/>
              </a:solidFill>
            </a:endParaRPr>
          </a:p>
        </p:txBody>
      </p:sp>
      <p:sp>
        <p:nvSpPr>
          <p:cNvPr id="7" name="Rectangle 6"/>
          <p:cNvSpPr/>
          <p:nvPr/>
        </p:nvSpPr>
        <p:spPr>
          <a:xfrm>
            <a:off x="531923" y="1590494"/>
            <a:ext cx="1122375"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Solomine</a:t>
            </a:r>
            <a:endParaRPr lang="en-US" dirty="0">
              <a:solidFill>
                <a:schemeClr val="tx1"/>
              </a:solidFill>
            </a:endParaRPr>
          </a:p>
        </p:txBody>
      </p:sp>
      <p:cxnSp>
        <p:nvCxnSpPr>
          <p:cNvPr id="9" name="Elbow Connector 8"/>
          <p:cNvCxnSpPr>
            <a:stCxn id="7" idx="2"/>
          </p:cNvCxnSpPr>
          <p:nvPr/>
        </p:nvCxnSpPr>
        <p:spPr>
          <a:xfrm rot="16200000" flipH="1">
            <a:off x="1632219" y="1923904"/>
            <a:ext cx="801120" cy="1879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765076" y="6269697"/>
            <a:ext cx="1615160" cy="646466"/>
            <a:chOff x="1238411" y="5346665"/>
            <a:chExt cx="1387557" cy="646466"/>
          </a:xfrm>
        </p:grpSpPr>
        <p:grpSp>
          <p:nvGrpSpPr>
            <p:cNvPr id="44" name="Group 43"/>
            <p:cNvGrpSpPr/>
            <p:nvPr/>
          </p:nvGrpSpPr>
          <p:grpSpPr>
            <a:xfrm>
              <a:off x="1238411" y="5346665"/>
              <a:ext cx="1387557" cy="374468"/>
              <a:chOff x="3953691" y="2812869"/>
              <a:chExt cx="1387557" cy="374468"/>
            </a:xfrm>
          </p:grpSpPr>
          <p:cxnSp>
            <p:nvCxnSpPr>
              <p:cNvPr id="46" name="Straight Connector 45"/>
              <p:cNvCxnSpPr/>
              <p:nvPr/>
            </p:nvCxnSpPr>
            <p:spPr>
              <a:xfrm>
                <a:off x="4258500" y="2822242"/>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953691" y="2812869"/>
                <a:ext cx="348343" cy="374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4280265" y="3183658"/>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1563556" y="5346800"/>
              <a:ext cx="963261" cy="646331"/>
            </a:xfrm>
            <a:prstGeom prst="rect">
              <a:avLst/>
            </a:prstGeom>
            <a:noFill/>
          </p:spPr>
          <p:txBody>
            <a:bodyPr wrap="square" rtlCol="0">
              <a:spAutoFit/>
            </a:bodyPr>
            <a:lstStyle/>
            <a:p>
              <a:r>
                <a:rPr lang="en-US" dirty="0" smtClean="0"/>
                <a:t>Facebook</a:t>
              </a:r>
              <a:endParaRPr lang="en-US" sz="1050" dirty="0"/>
            </a:p>
          </p:txBody>
        </p:sp>
      </p:grpSp>
      <p:cxnSp>
        <p:nvCxnSpPr>
          <p:cNvPr id="57" name="Elbow Connector 56"/>
          <p:cNvCxnSpPr/>
          <p:nvPr/>
        </p:nvCxnSpPr>
        <p:spPr>
          <a:xfrm rot="16200000" flipV="1">
            <a:off x="2054161" y="1521736"/>
            <a:ext cx="1187274" cy="19393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rot="16200000">
            <a:off x="2514087" y="5228795"/>
            <a:ext cx="1879989" cy="369332"/>
          </a:xfrm>
          <a:prstGeom prst="rect">
            <a:avLst/>
          </a:prstGeom>
          <a:noFill/>
        </p:spPr>
        <p:txBody>
          <a:bodyPr wrap="square" rtlCol="0">
            <a:spAutoFit/>
          </a:bodyPr>
          <a:lstStyle/>
          <a:p>
            <a:r>
              <a:rPr lang="en-US" dirty="0" smtClean="0"/>
              <a:t>Page posts, </a:t>
            </a:r>
            <a:r>
              <a:rPr lang="en-US" dirty="0" err="1" smtClean="0"/>
              <a:t>cmnts</a:t>
            </a:r>
            <a:endParaRPr lang="en-US" dirty="0"/>
          </a:p>
        </p:txBody>
      </p:sp>
      <p:sp>
        <p:nvSpPr>
          <p:cNvPr id="64" name="TextBox 63"/>
          <p:cNvSpPr txBox="1"/>
          <p:nvPr/>
        </p:nvSpPr>
        <p:spPr>
          <a:xfrm>
            <a:off x="1681609" y="3649691"/>
            <a:ext cx="1223785" cy="369332"/>
          </a:xfrm>
          <a:prstGeom prst="rect">
            <a:avLst/>
          </a:prstGeom>
          <a:noFill/>
        </p:spPr>
        <p:txBody>
          <a:bodyPr wrap="square" rtlCol="0">
            <a:spAutoFit/>
          </a:bodyPr>
          <a:lstStyle/>
          <a:p>
            <a:r>
              <a:rPr lang="en-US" dirty="0" smtClean="0"/>
              <a:t>page</a:t>
            </a:r>
            <a:endParaRPr lang="en-US" dirty="0"/>
          </a:p>
        </p:txBody>
      </p:sp>
      <p:sp>
        <p:nvSpPr>
          <p:cNvPr id="65" name="TextBox 64"/>
          <p:cNvSpPr txBox="1"/>
          <p:nvPr/>
        </p:nvSpPr>
        <p:spPr>
          <a:xfrm>
            <a:off x="1709043" y="2939414"/>
            <a:ext cx="1040106" cy="369332"/>
          </a:xfrm>
          <a:prstGeom prst="rect">
            <a:avLst/>
          </a:prstGeom>
          <a:noFill/>
        </p:spPr>
        <p:txBody>
          <a:bodyPr wrap="square" rtlCol="0">
            <a:spAutoFit/>
          </a:bodyPr>
          <a:lstStyle/>
          <a:p>
            <a:r>
              <a:rPr lang="en-US" dirty="0" smtClean="0"/>
              <a:t>page</a:t>
            </a:r>
            <a:endParaRPr lang="en-US" dirty="0"/>
          </a:p>
        </p:txBody>
      </p:sp>
      <p:sp>
        <p:nvSpPr>
          <p:cNvPr id="19" name="TextBox 18"/>
          <p:cNvSpPr txBox="1"/>
          <p:nvPr/>
        </p:nvSpPr>
        <p:spPr>
          <a:xfrm>
            <a:off x="1654295" y="1590494"/>
            <a:ext cx="2135927" cy="369332"/>
          </a:xfrm>
          <a:prstGeom prst="rect">
            <a:avLst/>
          </a:prstGeom>
          <a:noFill/>
        </p:spPr>
        <p:txBody>
          <a:bodyPr wrap="square" rtlCol="0">
            <a:spAutoFit/>
          </a:bodyPr>
          <a:lstStyle/>
          <a:p>
            <a:r>
              <a:rPr lang="en-US" dirty="0"/>
              <a:t>p</a:t>
            </a:r>
            <a:r>
              <a:rPr lang="en-US" dirty="0" smtClean="0"/>
              <a:t>age analytics</a:t>
            </a:r>
            <a:endParaRPr lang="en-US" dirty="0"/>
          </a:p>
        </p:txBody>
      </p:sp>
      <p:sp>
        <p:nvSpPr>
          <p:cNvPr id="2" name="Rectangle 1"/>
          <p:cNvSpPr/>
          <p:nvPr/>
        </p:nvSpPr>
        <p:spPr>
          <a:xfrm>
            <a:off x="7142883" y="1873191"/>
            <a:ext cx="181483" cy="167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149148" y="6392906"/>
            <a:ext cx="339860" cy="281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23" idx="3"/>
            <a:endCxn id="6" idx="2"/>
          </p:cNvCxnSpPr>
          <p:nvPr/>
        </p:nvCxnSpPr>
        <p:spPr>
          <a:xfrm flipV="1">
            <a:off x="2489008" y="3985505"/>
            <a:ext cx="1104674" cy="25481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098447" y="1641675"/>
            <a:ext cx="2135927" cy="369332"/>
          </a:xfrm>
          <a:prstGeom prst="rect">
            <a:avLst/>
          </a:prstGeom>
          <a:noFill/>
        </p:spPr>
        <p:txBody>
          <a:bodyPr wrap="square" rtlCol="0">
            <a:spAutoFit/>
          </a:bodyPr>
          <a:lstStyle/>
          <a:p>
            <a:r>
              <a:rPr lang="en-US" dirty="0"/>
              <a:t>p</a:t>
            </a:r>
            <a:r>
              <a:rPr lang="en-US" dirty="0" smtClean="0"/>
              <a:t>age analytics</a:t>
            </a:r>
            <a:endParaRPr lang="en-US" dirty="0"/>
          </a:p>
        </p:txBody>
      </p:sp>
      <p:cxnSp>
        <p:nvCxnSpPr>
          <p:cNvPr id="28" name="Elbow Connector 27"/>
          <p:cNvCxnSpPr>
            <a:endCxn id="2" idx="1"/>
          </p:cNvCxnSpPr>
          <p:nvPr/>
        </p:nvCxnSpPr>
        <p:spPr>
          <a:xfrm flipV="1">
            <a:off x="4013521" y="1956953"/>
            <a:ext cx="3129362" cy="1127211"/>
          </a:xfrm>
          <a:prstGeom prst="bentConnector3">
            <a:avLst>
              <a:gd name="adj1" fmla="val -633"/>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324366" y="1445610"/>
            <a:ext cx="0" cy="10749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7943415" y="569271"/>
            <a:ext cx="1283283" cy="56396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countLikes</a:t>
            </a:r>
            <a:endParaRPr lang="en-US" dirty="0">
              <a:solidFill>
                <a:schemeClr val="tx1"/>
              </a:solidFill>
            </a:endParaRPr>
          </a:p>
        </p:txBody>
      </p:sp>
      <p:cxnSp>
        <p:nvCxnSpPr>
          <p:cNvPr id="34" name="Elbow Connector 33"/>
          <p:cNvCxnSpPr/>
          <p:nvPr/>
        </p:nvCxnSpPr>
        <p:spPr>
          <a:xfrm flipV="1">
            <a:off x="7298239" y="851255"/>
            <a:ext cx="659865" cy="594355"/>
          </a:xfrm>
          <a:prstGeom prst="bentConnector3">
            <a:avLst>
              <a:gd name="adj1" fmla="val 1170"/>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7984231" y="2700165"/>
            <a:ext cx="1242467" cy="56396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processFB</a:t>
            </a:r>
            <a:endParaRPr lang="en-US" dirty="0">
              <a:solidFill>
                <a:schemeClr val="tx1"/>
              </a:solidFill>
            </a:endParaRPr>
          </a:p>
        </p:txBody>
      </p:sp>
      <p:cxnSp>
        <p:nvCxnSpPr>
          <p:cNvPr id="41" name="Elbow Connector 40"/>
          <p:cNvCxnSpPr>
            <a:stCxn id="53" idx="1"/>
          </p:cNvCxnSpPr>
          <p:nvPr/>
        </p:nvCxnSpPr>
        <p:spPr>
          <a:xfrm rot="10800000">
            <a:off x="7324367" y="2491427"/>
            <a:ext cx="659865" cy="490722"/>
          </a:xfrm>
          <a:prstGeom prst="bentConnector3">
            <a:avLst>
              <a:gd name="adj1" fmla="val 10279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9968821" y="1860120"/>
            <a:ext cx="181483" cy="167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9976124" y="1510920"/>
            <a:ext cx="0" cy="10749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Elbow Connector 57"/>
          <p:cNvCxnSpPr/>
          <p:nvPr/>
        </p:nvCxnSpPr>
        <p:spPr>
          <a:xfrm>
            <a:off x="9226698" y="803406"/>
            <a:ext cx="749426" cy="659665"/>
          </a:xfrm>
          <a:prstGeom prst="bentConnector3">
            <a:avLst>
              <a:gd name="adj1" fmla="val 100296"/>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53" idx="3"/>
          </p:cNvCxnSpPr>
          <p:nvPr/>
        </p:nvCxnSpPr>
        <p:spPr>
          <a:xfrm flipV="1">
            <a:off x="9226698" y="2585868"/>
            <a:ext cx="749426" cy="396281"/>
          </a:xfrm>
          <a:prstGeom prst="bentConnector3">
            <a:avLst>
              <a:gd name="adj1" fmla="val 99967"/>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 idx="3"/>
          </p:cNvCxnSpPr>
          <p:nvPr/>
        </p:nvCxnSpPr>
        <p:spPr>
          <a:xfrm>
            <a:off x="4214915" y="3535285"/>
            <a:ext cx="6871096" cy="18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11086011" y="1943882"/>
            <a:ext cx="0" cy="1609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endCxn id="62" idx="3"/>
          </p:cNvCxnSpPr>
          <p:nvPr/>
        </p:nvCxnSpPr>
        <p:spPr>
          <a:xfrm flipH="1">
            <a:off x="10150304" y="1943882"/>
            <a:ext cx="935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310428" y="3470476"/>
            <a:ext cx="2135927" cy="369332"/>
          </a:xfrm>
          <a:prstGeom prst="rect">
            <a:avLst/>
          </a:prstGeom>
          <a:noFill/>
        </p:spPr>
        <p:txBody>
          <a:bodyPr wrap="square" rtlCol="0">
            <a:spAutoFit/>
          </a:bodyPr>
          <a:lstStyle/>
          <a:p>
            <a:r>
              <a:rPr lang="en-US" dirty="0" smtClean="0"/>
              <a:t>Page posts, </a:t>
            </a:r>
            <a:r>
              <a:rPr lang="en-US" dirty="0" err="1" smtClean="0"/>
              <a:t>cmnts</a:t>
            </a:r>
            <a:r>
              <a:rPr lang="en-US" dirty="0" smtClean="0"/>
              <a:t> </a:t>
            </a:r>
            <a:endParaRPr lang="en-US" dirty="0"/>
          </a:p>
        </p:txBody>
      </p:sp>
      <p:cxnSp>
        <p:nvCxnSpPr>
          <p:cNvPr id="12" name="Elbow Connector 11"/>
          <p:cNvCxnSpPr/>
          <p:nvPr/>
        </p:nvCxnSpPr>
        <p:spPr>
          <a:xfrm rot="5400000">
            <a:off x="764577" y="4105371"/>
            <a:ext cx="2527642" cy="1797971"/>
          </a:xfrm>
          <a:prstGeom prst="bentConnector3">
            <a:avLst>
              <a:gd name="adj1" fmla="val 1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593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getFace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a:t>
            </a:r>
            <a:r>
              <a:rPr lang="en-US" dirty="0" err="1" smtClean="0"/>
              <a:t>facebook</a:t>
            </a:r>
            <a:r>
              <a:rPr lang="en-US" dirty="0" smtClean="0"/>
              <a:t> method is in social class; these is also one in the router: </a:t>
            </a:r>
            <a:r>
              <a:rPr lang="en-US" dirty="0" err="1" smtClean="0"/>
              <a:t>Solomine</a:t>
            </a:r>
            <a:endParaRPr lang="en-US" dirty="0" smtClean="0"/>
          </a:p>
          <a:p>
            <a:r>
              <a:rPr lang="en-US" dirty="0" smtClean="0"/>
              <a:t>This one uses the hourly social graph access token</a:t>
            </a:r>
          </a:p>
          <a:p>
            <a:r>
              <a:rPr lang="en-US" dirty="0" smtClean="0"/>
              <a:t>An application 60 day token specific to an app is used in the router</a:t>
            </a:r>
          </a:p>
          <a:p>
            <a:r>
              <a:rPr lang="en-US" dirty="0" smtClean="0"/>
              <a:t>This class is initialized with the ID of the public </a:t>
            </a:r>
            <a:r>
              <a:rPr lang="en-US" dirty="0" err="1" smtClean="0"/>
              <a:t>Facebook</a:t>
            </a:r>
            <a:r>
              <a:rPr lang="en-US" dirty="0" smtClean="0"/>
              <a:t> page that is being accessed</a:t>
            </a:r>
          </a:p>
          <a:p>
            <a:r>
              <a:rPr lang="en-US" dirty="0" smtClean="0"/>
              <a:t>It accesses </a:t>
            </a:r>
            <a:r>
              <a:rPr lang="en-US" dirty="0" err="1" smtClean="0"/>
              <a:t>Facebook</a:t>
            </a:r>
            <a:r>
              <a:rPr lang="en-US" dirty="0" smtClean="0"/>
              <a:t> using </a:t>
            </a:r>
            <a:r>
              <a:rPr lang="en-US" dirty="0" err="1" smtClean="0"/>
              <a:t>Oauth</a:t>
            </a:r>
            <a:r>
              <a:rPr lang="en-US" dirty="0" smtClean="0"/>
              <a:t> 2.0</a:t>
            </a:r>
          </a:p>
          <a:p>
            <a:r>
              <a:rPr lang="en-US" dirty="0" smtClean="0"/>
              <a:t>The main body of this function is a for loop that iterates through the set of posts on the target page</a:t>
            </a:r>
          </a:p>
          <a:p>
            <a:r>
              <a:rPr lang="en-US" dirty="0" smtClean="0"/>
              <a:t>This method needs to be enhanced to give option to get the next 25 posts</a:t>
            </a:r>
          </a:p>
          <a:p>
            <a:r>
              <a:rPr lang="en-US" dirty="0" smtClean="0"/>
              <a:t>Magic cookie alert - 25 hard coded </a:t>
            </a:r>
          </a:p>
          <a:p>
            <a:endParaRPr lang="en-US" dirty="0"/>
          </a:p>
        </p:txBody>
      </p:sp>
    </p:spTree>
    <p:extLst>
      <p:ext uri="{BB962C8B-B14F-4D97-AF65-F5344CB8AC3E}">
        <p14:creationId xmlns:p14="http://schemas.microsoft.com/office/powerpoint/2010/main" val="3349081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702" y="202424"/>
            <a:ext cx="3741362" cy="461665"/>
          </a:xfrm>
          <a:prstGeom prst="rect">
            <a:avLst/>
          </a:prstGeom>
          <a:noFill/>
        </p:spPr>
        <p:txBody>
          <a:bodyPr wrap="square" rtlCol="0">
            <a:spAutoFit/>
          </a:bodyPr>
          <a:lstStyle/>
          <a:p>
            <a:r>
              <a:rPr lang="en-US" sz="2400" dirty="0" err="1" smtClean="0">
                <a:solidFill>
                  <a:srgbClr val="C00000"/>
                </a:solidFill>
              </a:rPr>
              <a:t>gmrNLP.gmrSocial.processFB</a:t>
            </a:r>
            <a:endParaRPr lang="en-US" sz="2400" dirty="0">
              <a:solidFill>
                <a:srgbClr val="C00000"/>
              </a:solidFill>
            </a:endParaRPr>
          </a:p>
        </p:txBody>
      </p:sp>
      <p:sp>
        <p:nvSpPr>
          <p:cNvPr id="6" name="Rounded Rectangle 5"/>
          <p:cNvSpPr/>
          <p:nvPr/>
        </p:nvSpPr>
        <p:spPr>
          <a:xfrm>
            <a:off x="4308068" y="2667066"/>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processFB</a:t>
            </a:r>
            <a:endParaRPr lang="en-US" dirty="0">
              <a:solidFill>
                <a:schemeClr val="tx1"/>
              </a:solidFill>
            </a:endParaRPr>
          </a:p>
        </p:txBody>
      </p:sp>
      <p:cxnSp>
        <p:nvCxnSpPr>
          <p:cNvPr id="55" name="Shape 54"/>
          <p:cNvCxnSpPr>
            <a:stCxn id="6" idx="3"/>
          </p:cNvCxnSpPr>
          <p:nvPr/>
        </p:nvCxnSpPr>
        <p:spPr>
          <a:xfrm>
            <a:off x="5550535" y="3117286"/>
            <a:ext cx="869930" cy="45936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823417" y="1319439"/>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getFace</a:t>
            </a:r>
            <a:endParaRPr lang="en-US" dirty="0">
              <a:solidFill>
                <a:schemeClr val="tx1"/>
              </a:solidFill>
            </a:endParaRPr>
          </a:p>
        </p:txBody>
      </p:sp>
      <p:cxnSp>
        <p:nvCxnSpPr>
          <p:cNvPr id="60" name="Shape 59"/>
          <p:cNvCxnSpPr>
            <a:stCxn id="58" idx="2"/>
            <a:endCxn id="6" idx="1"/>
          </p:cNvCxnSpPr>
          <p:nvPr/>
        </p:nvCxnSpPr>
        <p:spPr>
          <a:xfrm rot="16200000" flipH="1">
            <a:off x="2427656" y="1236873"/>
            <a:ext cx="897407" cy="286341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24696" y="2835670"/>
            <a:ext cx="755976" cy="369332"/>
          </a:xfrm>
          <a:prstGeom prst="rect">
            <a:avLst/>
          </a:prstGeom>
          <a:noFill/>
        </p:spPr>
        <p:txBody>
          <a:bodyPr wrap="none" rtlCol="0">
            <a:spAutoFit/>
          </a:bodyPr>
          <a:lstStyle/>
          <a:p>
            <a:r>
              <a:rPr lang="en-US" dirty="0" smtClean="0"/>
              <a:t>a post</a:t>
            </a:r>
            <a:endParaRPr lang="en-US" dirty="0"/>
          </a:p>
        </p:txBody>
      </p:sp>
      <p:grpSp>
        <p:nvGrpSpPr>
          <p:cNvPr id="22" name="Group 21"/>
          <p:cNvGrpSpPr/>
          <p:nvPr/>
        </p:nvGrpSpPr>
        <p:grpSpPr>
          <a:xfrm>
            <a:off x="6014901" y="3528774"/>
            <a:ext cx="1400657" cy="1138773"/>
            <a:chOff x="7798526" y="1243069"/>
            <a:chExt cx="1400657" cy="1138773"/>
          </a:xfrm>
        </p:grpSpPr>
        <p:grpSp>
          <p:nvGrpSpPr>
            <p:cNvPr id="23" name="Group 12"/>
            <p:cNvGrpSpPr/>
            <p:nvPr/>
          </p:nvGrpSpPr>
          <p:grpSpPr>
            <a:xfrm>
              <a:off x="7798526" y="1258391"/>
              <a:ext cx="1387557" cy="1120374"/>
              <a:chOff x="3953691" y="2812869"/>
              <a:chExt cx="1387557" cy="424458"/>
            </a:xfrm>
          </p:grpSpPr>
          <p:cxnSp>
            <p:nvCxnSpPr>
              <p:cNvPr id="25" name="Straight Connector 24"/>
              <p:cNvCxnSpPr/>
              <p:nvPr/>
            </p:nvCxnSpPr>
            <p:spPr>
              <a:xfrm>
                <a:off x="4258500" y="2822242"/>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953691" y="2812869"/>
                <a:ext cx="348343" cy="424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a:off x="4280265" y="3234257"/>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8107025" y="1243069"/>
              <a:ext cx="1092158" cy="1138773"/>
            </a:xfrm>
            <a:prstGeom prst="rect">
              <a:avLst/>
            </a:prstGeom>
            <a:noFill/>
          </p:spPr>
          <p:txBody>
            <a:bodyPr wrap="none" rtlCol="0">
              <a:spAutoFit/>
            </a:bodyPr>
            <a:lstStyle/>
            <a:p>
              <a:r>
                <a:rPr lang="en-US" dirty="0" smtClean="0"/>
                <a:t>FB results</a:t>
              </a:r>
            </a:p>
            <a:p>
              <a:r>
                <a:rPr lang="en-US" sz="1000" dirty="0" smtClean="0"/>
                <a:t>Posts</a:t>
              </a:r>
            </a:p>
            <a:p>
              <a:r>
                <a:rPr lang="en-US" sz="1000" dirty="0" smtClean="0"/>
                <a:t>Likes</a:t>
              </a:r>
            </a:p>
            <a:p>
              <a:r>
                <a:rPr lang="en-US" sz="1000" dirty="0" smtClean="0"/>
                <a:t>Comments</a:t>
              </a:r>
            </a:p>
            <a:p>
              <a:r>
                <a:rPr lang="en-US" sz="1000" dirty="0" smtClean="0"/>
                <a:t>Sentiment</a:t>
              </a:r>
            </a:p>
            <a:p>
              <a:r>
                <a:rPr lang="en-US" sz="1000" dirty="0" smtClean="0"/>
                <a:t>User </a:t>
              </a:r>
              <a:r>
                <a:rPr lang="en-US" sz="1000" dirty="0" err="1" smtClean="0"/>
                <a:t>demog</a:t>
              </a:r>
              <a:r>
                <a:rPr lang="en-US" sz="1000" dirty="0" smtClean="0"/>
                <a:t> </a:t>
              </a:r>
              <a:r>
                <a:rPr lang="en-US" sz="1000" dirty="0" err="1" smtClean="0"/>
                <a:t>url</a:t>
              </a:r>
              <a:endParaRPr lang="en-US" sz="1000" dirty="0"/>
            </a:p>
          </p:txBody>
        </p:sp>
      </p:grpSp>
      <p:sp>
        <p:nvSpPr>
          <p:cNvPr id="33" name="Rounded Rectangle 32"/>
          <p:cNvSpPr/>
          <p:nvPr/>
        </p:nvSpPr>
        <p:spPr>
          <a:xfrm>
            <a:off x="4222452" y="1143066"/>
            <a:ext cx="1397513" cy="459703"/>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count_likes</a:t>
            </a:r>
            <a:endParaRPr lang="en-US" dirty="0">
              <a:solidFill>
                <a:schemeClr val="tx1"/>
              </a:solidFill>
            </a:endParaRPr>
          </a:p>
        </p:txBody>
      </p:sp>
      <p:cxnSp>
        <p:nvCxnSpPr>
          <p:cNvPr id="35" name="Straight Arrow Connector 34"/>
          <p:cNvCxnSpPr/>
          <p:nvPr/>
        </p:nvCxnSpPr>
        <p:spPr>
          <a:xfrm flipV="1">
            <a:off x="4592548" y="1582220"/>
            <a:ext cx="10274" cy="10685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167901" y="1602769"/>
            <a:ext cx="0" cy="1099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rot="16200000">
            <a:off x="3898935" y="1974958"/>
            <a:ext cx="1144578" cy="338554"/>
          </a:xfrm>
          <a:prstGeom prst="rect">
            <a:avLst/>
          </a:prstGeom>
          <a:noFill/>
        </p:spPr>
        <p:txBody>
          <a:bodyPr wrap="square" rtlCol="0">
            <a:spAutoFit/>
          </a:bodyPr>
          <a:lstStyle/>
          <a:p>
            <a:r>
              <a:rPr lang="en-US" sz="1600" dirty="0" smtClean="0"/>
              <a:t>ID, </a:t>
            </a:r>
            <a:r>
              <a:rPr lang="en-US" sz="1600" dirty="0" err="1" smtClean="0"/>
              <a:t>fb_conn</a:t>
            </a:r>
            <a:endParaRPr lang="en-US" sz="1600" dirty="0"/>
          </a:p>
        </p:txBody>
      </p:sp>
      <p:sp>
        <p:nvSpPr>
          <p:cNvPr id="39" name="TextBox 38"/>
          <p:cNvSpPr txBox="1"/>
          <p:nvPr/>
        </p:nvSpPr>
        <p:spPr>
          <a:xfrm rot="5400000">
            <a:off x="4776892" y="1915520"/>
            <a:ext cx="1008581" cy="338554"/>
          </a:xfrm>
          <a:prstGeom prst="rect">
            <a:avLst/>
          </a:prstGeom>
          <a:noFill/>
        </p:spPr>
        <p:txBody>
          <a:bodyPr wrap="square" rtlCol="0">
            <a:spAutoFit/>
          </a:bodyPr>
          <a:lstStyle/>
          <a:p>
            <a:r>
              <a:rPr lang="en-US" sz="1600" dirty="0" smtClean="0"/>
              <a:t>like count</a:t>
            </a:r>
            <a:endParaRPr lang="en-US" sz="1600" dirty="0"/>
          </a:p>
        </p:txBody>
      </p:sp>
    </p:spTree>
    <p:extLst>
      <p:ext uri="{BB962C8B-B14F-4D97-AF65-F5344CB8AC3E}">
        <p14:creationId xmlns:p14="http://schemas.microsoft.com/office/powerpoint/2010/main" val="2804456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processFB</a:t>
            </a:r>
            <a:endParaRPr lang="en-US" dirty="0"/>
          </a:p>
        </p:txBody>
      </p:sp>
      <p:sp>
        <p:nvSpPr>
          <p:cNvPr id="3" name="Content Placeholder 2"/>
          <p:cNvSpPr>
            <a:spLocks noGrp="1"/>
          </p:cNvSpPr>
          <p:nvPr>
            <p:ph idx="1"/>
          </p:nvPr>
        </p:nvSpPr>
        <p:spPr/>
        <p:txBody>
          <a:bodyPr/>
          <a:lstStyle/>
          <a:p>
            <a:r>
              <a:rPr lang="en-US" dirty="0" smtClean="0"/>
              <a:t>This method is sent one post at a time </a:t>
            </a:r>
          </a:p>
          <a:p>
            <a:r>
              <a:rPr lang="en-US" dirty="0" smtClean="0"/>
              <a:t>It culls out the post text, comments and their text</a:t>
            </a:r>
          </a:p>
          <a:p>
            <a:r>
              <a:rPr lang="en-US" dirty="0" smtClean="0"/>
              <a:t>Calculates sentiment, loops thru the posts from the FB search </a:t>
            </a:r>
          </a:p>
          <a:p>
            <a:r>
              <a:rPr lang="en-US" dirty="0" err="1" smtClean="0"/>
              <a:t>Facebook</a:t>
            </a:r>
            <a:r>
              <a:rPr lang="en-US" dirty="0" smtClean="0"/>
              <a:t> now needs special routine to count likes, the one here I called </a:t>
            </a:r>
            <a:r>
              <a:rPr lang="en-US" dirty="0" err="1" smtClean="0"/>
              <a:t>count_likes</a:t>
            </a:r>
            <a:endParaRPr lang="en-US" dirty="0"/>
          </a:p>
        </p:txBody>
      </p:sp>
    </p:spTree>
    <p:extLst>
      <p:ext uri="{BB962C8B-B14F-4D97-AF65-F5344CB8AC3E}">
        <p14:creationId xmlns:p14="http://schemas.microsoft.com/office/powerpoint/2010/main" val="714999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701" y="224946"/>
            <a:ext cx="4754681" cy="461665"/>
          </a:xfrm>
          <a:prstGeom prst="rect">
            <a:avLst/>
          </a:prstGeom>
          <a:noFill/>
        </p:spPr>
        <p:txBody>
          <a:bodyPr wrap="square" rtlCol="0">
            <a:spAutoFit/>
          </a:bodyPr>
          <a:lstStyle/>
          <a:p>
            <a:r>
              <a:rPr lang="en-US" sz="2400" dirty="0" err="1" smtClean="0">
                <a:solidFill>
                  <a:srgbClr val="C00000"/>
                </a:solidFill>
              </a:rPr>
              <a:t>gmrNLP.gmrSocial.getScreenScape</a:t>
            </a:r>
            <a:endParaRPr lang="en-US" sz="2400" dirty="0">
              <a:solidFill>
                <a:srgbClr val="C00000"/>
              </a:solidFill>
            </a:endParaRPr>
          </a:p>
        </p:txBody>
      </p:sp>
      <p:sp>
        <p:nvSpPr>
          <p:cNvPr id="6" name="Rounded Rectangle 5"/>
          <p:cNvSpPr/>
          <p:nvPr/>
        </p:nvSpPr>
        <p:spPr>
          <a:xfrm>
            <a:off x="2972448" y="3085065"/>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getScreenScrape</a:t>
            </a:r>
            <a:endParaRPr lang="en-US" dirty="0">
              <a:solidFill>
                <a:schemeClr val="tx1"/>
              </a:solidFill>
            </a:endParaRPr>
          </a:p>
        </p:txBody>
      </p:sp>
      <p:sp>
        <p:nvSpPr>
          <p:cNvPr id="7" name="Rectangle 6"/>
          <p:cNvSpPr/>
          <p:nvPr/>
        </p:nvSpPr>
        <p:spPr>
          <a:xfrm>
            <a:off x="531923" y="1590494"/>
            <a:ext cx="1122375"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Solomine</a:t>
            </a:r>
            <a:endParaRPr lang="en-US" dirty="0">
              <a:solidFill>
                <a:schemeClr val="tx1"/>
              </a:solidFill>
            </a:endParaRPr>
          </a:p>
        </p:txBody>
      </p:sp>
      <p:cxnSp>
        <p:nvCxnSpPr>
          <p:cNvPr id="9" name="Elbow Connector 8"/>
          <p:cNvCxnSpPr>
            <a:stCxn id="7" idx="2"/>
          </p:cNvCxnSpPr>
          <p:nvPr/>
        </p:nvCxnSpPr>
        <p:spPr>
          <a:xfrm rot="16200000" flipH="1">
            <a:off x="1632219" y="1923904"/>
            <a:ext cx="801120" cy="1879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960516" y="6353457"/>
            <a:ext cx="1387557" cy="374468"/>
            <a:chOff x="1238411" y="5346665"/>
            <a:chExt cx="1387557" cy="374468"/>
          </a:xfrm>
        </p:grpSpPr>
        <p:grpSp>
          <p:nvGrpSpPr>
            <p:cNvPr id="44" name="Group 43"/>
            <p:cNvGrpSpPr/>
            <p:nvPr/>
          </p:nvGrpSpPr>
          <p:grpSpPr>
            <a:xfrm>
              <a:off x="1238411" y="5346665"/>
              <a:ext cx="1387557" cy="374468"/>
              <a:chOff x="3953691" y="2812869"/>
              <a:chExt cx="1387557" cy="374468"/>
            </a:xfrm>
          </p:grpSpPr>
          <p:cxnSp>
            <p:nvCxnSpPr>
              <p:cNvPr id="46" name="Straight Connector 45"/>
              <p:cNvCxnSpPr/>
              <p:nvPr/>
            </p:nvCxnSpPr>
            <p:spPr>
              <a:xfrm>
                <a:off x="4258500" y="2822242"/>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953691" y="2812869"/>
                <a:ext cx="348343" cy="374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4280265" y="3183658"/>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1563556" y="5346800"/>
              <a:ext cx="963261" cy="369332"/>
            </a:xfrm>
            <a:prstGeom prst="rect">
              <a:avLst/>
            </a:prstGeom>
            <a:noFill/>
          </p:spPr>
          <p:txBody>
            <a:bodyPr wrap="square" rtlCol="0">
              <a:spAutoFit/>
            </a:bodyPr>
            <a:lstStyle/>
            <a:p>
              <a:r>
                <a:rPr lang="en-US" dirty="0" smtClean="0"/>
                <a:t>Web</a:t>
              </a:r>
              <a:endParaRPr lang="en-US" sz="1050" dirty="0"/>
            </a:p>
          </p:txBody>
        </p:sp>
      </p:grpSp>
      <p:cxnSp>
        <p:nvCxnSpPr>
          <p:cNvPr id="57" name="Elbow Connector 56"/>
          <p:cNvCxnSpPr/>
          <p:nvPr/>
        </p:nvCxnSpPr>
        <p:spPr>
          <a:xfrm rot="16200000" flipV="1">
            <a:off x="2054161" y="1521736"/>
            <a:ext cx="1187274" cy="19393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rot="16200000">
            <a:off x="2837664" y="4905219"/>
            <a:ext cx="1232835" cy="369332"/>
          </a:xfrm>
          <a:prstGeom prst="rect">
            <a:avLst/>
          </a:prstGeom>
          <a:noFill/>
        </p:spPr>
        <p:txBody>
          <a:bodyPr wrap="square" rtlCol="0">
            <a:spAutoFit/>
          </a:bodyPr>
          <a:lstStyle/>
          <a:p>
            <a:r>
              <a:rPr lang="en-US" dirty="0" smtClean="0"/>
              <a:t>Page HTML</a:t>
            </a:r>
            <a:endParaRPr lang="en-US" dirty="0"/>
          </a:p>
        </p:txBody>
      </p:sp>
      <p:sp>
        <p:nvSpPr>
          <p:cNvPr id="64" name="TextBox 63"/>
          <p:cNvSpPr txBox="1"/>
          <p:nvPr/>
        </p:nvSpPr>
        <p:spPr>
          <a:xfrm>
            <a:off x="1797397" y="3553628"/>
            <a:ext cx="1223785" cy="369332"/>
          </a:xfrm>
          <a:prstGeom prst="rect">
            <a:avLst/>
          </a:prstGeom>
          <a:noFill/>
        </p:spPr>
        <p:txBody>
          <a:bodyPr wrap="square" rtlCol="0">
            <a:spAutoFit/>
          </a:bodyPr>
          <a:lstStyle/>
          <a:p>
            <a:r>
              <a:rPr lang="en-US" dirty="0" smtClean="0"/>
              <a:t>Web URL</a:t>
            </a:r>
            <a:endParaRPr lang="en-US" dirty="0"/>
          </a:p>
        </p:txBody>
      </p:sp>
      <p:sp>
        <p:nvSpPr>
          <p:cNvPr id="65" name="TextBox 64"/>
          <p:cNvSpPr txBox="1"/>
          <p:nvPr/>
        </p:nvSpPr>
        <p:spPr>
          <a:xfrm>
            <a:off x="1709043" y="2939414"/>
            <a:ext cx="1040106" cy="369332"/>
          </a:xfrm>
          <a:prstGeom prst="rect">
            <a:avLst/>
          </a:prstGeom>
          <a:noFill/>
        </p:spPr>
        <p:txBody>
          <a:bodyPr wrap="square" rtlCol="0">
            <a:spAutoFit/>
          </a:bodyPr>
          <a:lstStyle/>
          <a:p>
            <a:r>
              <a:rPr lang="en-US" dirty="0" smtClean="0"/>
              <a:t>Web URL</a:t>
            </a:r>
            <a:endParaRPr lang="en-US" dirty="0"/>
          </a:p>
        </p:txBody>
      </p:sp>
      <p:sp>
        <p:nvSpPr>
          <p:cNvPr id="19" name="TextBox 18"/>
          <p:cNvSpPr txBox="1"/>
          <p:nvPr/>
        </p:nvSpPr>
        <p:spPr>
          <a:xfrm>
            <a:off x="1654295" y="1590494"/>
            <a:ext cx="2135927" cy="369332"/>
          </a:xfrm>
          <a:prstGeom prst="rect">
            <a:avLst/>
          </a:prstGeom>
          <a:noFill/>
        </p:spPr>
        <p:txBody>
          <a:bodyPr wrap="square" rtlCol="0">
            <a:spAutoFit/>
          </a:bodyPr>
          <a:lstStyle/>
          <a:p>
            <a:r>
              <a:rPr lang="en-US" dirty="0" smtClean="0"/>
              <a:t>Page Analytics</a:t>
            </a:r>
            <a:endParaRPr lang="en-US" dirty="0"/>
          </a:p>
        </p:txBody>
      </p:sp>
      <p:sp>
        <p:nvSpPr>
          <p:cNvPr id="2" name="Rectangle 1"/>
          <p:cNvSpPr/>
          <p:nvPr/>
        </p:nvSpPr>
        <p:spPr>
          <a:xfrm>
            <a:off x="7142883" y="1873191"/>
            <a:ext cx="181483" cy="167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Elbow Connector 19"/>
          <p:cNvCxnSpPr>
            <a:endCxn id="45" idx="0"/>
          </p:cNvCxnSpPr>
          <p:nvPr/>
        </p:nvCxnSpPr>
        <p:spPr>
          <a:xfrm rot="5400000">
            <a:off x="1066841" y="4447983"/>
            <a:ext cx="2606060" cy="1205158"/>
          </a:xfrm>
          <a:prstGeom prst="bentConnector3">
            <a:avLst>
              <a:gd name="adj1" fmla="val 455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149148" y="6392906"/>
            <a:ext cx="339860" cy="281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23" idx="3"/>
            <a:endCxn id="6" idx="2"/>
          </p:cNvCxnSpPr>
          <p:nvPr/>
        </p:nvCxnSpPr>
        <p:spPr>
          <a:xfrm flipV="1">
            <a:off x="2489008" y="3985505"/>
            <a:ext cx="1104674" cy="25481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098447" y="1641675"/>
            <a:ext cx="2135927" cy="369332"/>
          </a:xfrm>
          <a:prstGeom prst="rect">
            <a:avLst/>
          </a:prstGeom>
          <a:noFill/>
        </p:spPr>
        <p:txBody>
          <a:bodyPr wrap="square" rtlCol="0">
            <a:spAutoFit/>
          </a:bodyPr>
          <a:lstStyle/>
          <a:p>
            <a:r>
              <a:rPr lang="en-US" dirty="0" smtClean="0"/>
              <a:t>Page Analytics</a:t>
            </a:r>
            <a:endParaRPr lang="en-US" dirty="0"/>
          </a:p>
        </p:txBody>
      </p:sp>
      <p:cxnSp>
        <p:nvCxnSpPr>
          <p:cNvPr id="28" name="Elbow Connector 27"/>
          <p:cNvCxnSpPr>
            <a:endCxn id="2" idx="1"/>
          </p:cNvCxnSpPr>
          <p:nvPr/>
        </p:nvCxnSpPr>
        <p:spPr>
          <a:xfrm flipV="1">
            <a:off x="4013521" y="1956953"/>
            <a:ext cx="3129362" cy="1127211"/>
          </a:xfrm>
          <a:prstGeom prst="bentConnector3">
            <a:avLst>
              <a:gd name="adj1" fmla="val -633"/>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324366" y="1445610"/>
            <a:ext cx="0" cy="10749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7984231" y="569271"/>
            <a:ext cx="1242467" cy="56396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Summary</a:t>
            </a:r>
            <a:endParaRPr lang="en-US" dirty="0">
              <a:solidFill>
                <a:schemeClr val="tx1"/>
              </a:solidFill>
            </a:endParaRPr>
          </a:p>
        </p:txBody>
      </p:sp>
      <p:cxnSp>
        <p:nvCxnSpPr>
          <p:cNvPr id="34" name="Elbow Connector 33"/>
          <p:cNvCxnSpPr/>
          <p:nvPr/>
        </p:nvCxnSpPr>
        <p:spPr>
          <a:xfrm flipV="1">
            <a:off x="7298239" y="851255"/>
            <a:ext cx="659865" cy="594355"/>
          </a:xfrm>
          <a:prstGeom prst="bentConnector3">
            <a:avLst>
              <a:gd name="adj1" fmla="val 1170"/>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7958104" y="1674969"/>
            <a:ext cx="1242467" cy="56396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Bigrams</a:t>
            </a:r>
            <a:endParaRPr lang="en-US" dirty="0">
              <a:solidFill>
                <a:schemeClr val="tx1"/>
              </a:solidFill>
            </a:endParaRPr>
          </a:p>
        </p:txBody>
      </p:sp>
      <p:sp>
        <p:nvSpPr>
          <p:cNvPr id="53" name="Rounded Rectangle 52"/>
          <p:cNvSpPr/>
          <p:nvPr/>
        </p:nvSpPr>
        <p:spPr>
          <a:xfrm>
            <a:off x="7984231" y="2700165"/>
            <a:ext cx="1242467" cy="56396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Freq</a:t>
            </a:r>
            <a:r>
              <a:rPr lang="en-US" dirty="0" smtClean="0">
                <a:solidFill>
                  <a:schemeClr val="tx1"/>
                </a:solidFill>
              </a:rPr>
              <a:t>/POS</a:t>
            </a:r>
            <a:endParaRPr lang="en-US" dirty="0">
              <a:solidFill>
                <a:schemeClr val="tx1"/>
              </a:solidFill>
            </a:endParaRPr>
          </a:p>
        </p:txBody>
      </p:sp>
      <p:cxnSp>
        <p:nvCxnSpPr>
          <p:cNvPr id="41" name="Elbow Connector 40"/>
          <p:cNvCxnSpPr>
            <a:stCxn id="53" idx="1"/>
          </p:cNvCxnSpPr>
          <p:nvPr/>
        </p:nvCxnSpPr>
        <p:spPr>
          <a:xfrm rot="10800000">
            <a:off x="7324367" y="2491427"/>
            <a:ext cx="659865" cy="490722"/>
          </a:xfrm>
          <a:prstGeom prst="bentConnector3">
            <a:avLst>
              <a:gd name="adj1" fmla="val 10279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 idx="3"/>
            <a:endCxn id="52" idx="1"/>
          </p:cNvCxnSpPr>
          <p:nvPr/>
        </p:nvCxnSpPr>
        <p:spPr>
          <a:xfrm>
            <a:off x="7324366" y="1956953"/>
            <a:ext cx="633738"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9968821" y="1860120"/>
            <a:ext cx="181483" cy="167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9976124" y="1510920"/>
            <a:ext cx="0" cy="10749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50" idx="3"/>
          </p:cNvCxnSpPr>
          <p:nvPr/>
        </p:nvCxnSpPr>
        <p:spPr>
          <a:xfrm>
            <a:off x="9226698" y="851255"/>
            <a:ext cx="749426" cy="659665"/>
          </a:xfrm>
          <a:prstGeom prst="bentConnector3">
            <a:avLst>
              <a:gd name="adj1" fmla="val 99967"/>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53" idx="3"/>
          </p:cNvCxnSpPr>
          <p:nvPr/>
        </p:nvCxnSpPr>
        <p:spPr>
          <a:xfrm flipV="1">
            <a:off x="9226698" y="2585868"/>
            <a:ext cx="749426" cy="396281"/>
          </a:xfrm>
          <a:prstGeom prst="bentConnector3">
            <a:avLst>
              <a:gd name="adj1" fmla="val 99967"/>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52" idx="3"/>
            <a:endCxn id="62" idx="1"/>
          </p:cNvCxnSpPr>
          <p:nvPr/>
        </p:nvCxnSpPr>
        <p:spPr>
          <a:xfrm flipV="1">
            <a:off x="9200571" y="1943882"/>
            <a:ext cx="768250" cy="13071"/>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 idx="3"/>
          </p:cNvCxnSpPr>
          <p:nvPr/>
        </p:nvCxnSpPr>
        <p:spPr>
          <a:xfrm>
            <a:off x="4214915" y="3535285"/>
            <a:ext cx="6871096" cy="18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11086011" y="1943882"/>
            <a:ext cx="0" cy="1609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endCxn id="62" idx="3"/>
          </p:cNvCxnSpPr>
          <p:nvPr/>
        </p:nvCxnSpPr>
        <p:spPr>
          <a:xfrm flipH="1">
            <a:off x="10150304" y="1943882"/>
            <a:ext cx="935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310428" y="3470476"/>
            <a:ext cx="2135927" cy="369332"/>
          </a:xfrm>
          <a:prstGeom prst="rect">
            <a:avLst/>
          </a:prstGeom>
          <a:noFill/>
        </p:spPr>
        <p:txBody>
          <a:bodyPr wrap="square" rtlCol="0">
            <a:spAutoFit/>
          </a:bodyPr>
          <a:lstStyle/>
          <a:p>
            <a:r>
              <a:rPr lang="en-US" dirty="0" smtClean="0"/>
              <a:t>Navigable Tag Tree</a:t>
            </a:r>
            <a:endParaRPr lang="en-US" dirty="0"/>
          </a:p>
        </p:txBody>
      </p:sp>
      <p:sp>
        <p:nvSpPr>
          <p:cNvPr id="5" name="Rectangle 4"/>
          <p:cNvSpPr/>
          <p:nvPr/>
        </p:nvSpPr>
        <p:spPr>
          <a:xfrm>
            <a:off x="6940728" y="280786"/>
            <a:ext cx="3500846" cy="3189690"/>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941924" y="226381"/>
            <a:ext cx="2135927" cy="369332"/>
          </a:xfrm>
          <a:prstGeom prst="rect">
            <a:avLst/>
          </a:prstGeom>
          <a:noFill/>
        </p:spPr>
        <p:txBody>
          <a:bodyPr wrap="square" rtlCol="0">
            <a:spAutoFit/>
          </a:bodyPr>
          <a:lstStyle/>
          <a:p>
            <a:r>
              <a:rPr lang="en-US" dirty="0" err="1" smtClean="0">
                <a:solidFill>
                  <a:srgbClr val="C00000"/>
                </a:solidFill>
              </a:rPr>
              <a:t>gmrTextAnalytics</a:t>
            </a:r>
            <a:endParaRPr lang="en-US" dirty="0">
              <a:solidFill>
                <a:srgbClr val="C00000"/>
              </a:solidFill>
            </a:endParaRPr>
          </a:p>
        </p:txBody>
      </p:sp>
    </p:spTree>
    <p:extLst>
      <p:ext uri="{BB962C8B-B14F-4D97-AF65-F5344CB8AC3E}">
        <p14:creationId xmlns:p14="http://schemas.microsoft.com/office/powerpoint/2010/main" val="4068504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gmrScreenScrape</a:t>
            </a:r>
            <a:endParaRPr lang="en-US" dirty="0"/>
          </a:p>
        </p:txBody>
      </p:sp>
      <p:sp>
        <p:nvSpPr>
          <p:cNvPr id="3" name="Content Placeholder 2"/>
          <p:cNvSpPr>
            <a:spLocks noGrp="1"/>
          </p:cNvSpPr>
          <p:nvPr>
            <p:ph idx="1"/>
          </p:nvPr>
        </p:nvSpPr>
        <p:spPr/>
        <p:txBody>
          <a:bodyPr/>
          <a:lstStyle/>
          <a:p>
            <a:r>
              <a:rPr lang="en-US" dirty="0" smtClean="0"/>
              <a:t>Screen scraping accesses the page that is the input to the process</a:t>
            </a:r>
          </a:p>
          <a:p>
            <a:r>
              <a:rPr lang="en-US" dirty="0" smtClean="0"/>
              <a:t>It then gets the html and uses </a:t>
            </a:r>
            <a:r>
              <a:rPr lang="en-US" dirty="0" err="1" smtClean="0"/>
              <a:t>BeautifulSoup</a:t>
            </a:r>
            <a:r>
              <a:rPr lang="en-US" dirty="0" smtClean="0"/>
              <a:t> to create a navigable search tree. </a:t>
            </a:r>
          </a:p>
          <a:p>
            <a:r>
              <a:rPr lang="en-US" dirty="0" smtClean="0"/>
              <a:t>Given the wide variance in html formats across the Web</a:t>
            </a:r>
          </a:p>
          <a:p>
            <a:pPr lvl="1"/>
            <a:r>
              <a:rPr lang="en-US" dirty="0" smtClean="0"/>
              <a:t>This method looks for text in all the usual places and presents it all</a:t>
            </a:r>
          </a:p>
          <a:p>
            <a:pPr lvl="1"/>
            <a:r>
              <a:rPr lang="en-US" dirty="0" smtClean="0"/>
              <a:t>Longer term we may want an algorithm to intelligently select what </a:t>
            </a:r>
            <a:r>
              <a:rPr lang="en-US" dirty="0" err="1" smtClean="0"/>
              <a:t>texty</a:t>
            </a:r>
            <a:r>
              <a:rPr lang="en-US" dirty="0" smtClean="0"/>
              <a:t> fields to use</a:t>
            </a:r>
          </a:p>
          <a:p>
            <a:r>
              <a:rPr lang="en-US" dirty="0" smtClean="0"/>
              <a:t>It also calls methods in the </a:t>
            </a:r>
            <a:r>
              <a:rPr lang="en-US" dirty="0" err="1" smtClean="0"/>
              <a:t>gmrTextAnalytics</a:t>
            </a:r>
            <a:r>
              <a:rPr lang="en-US" dirty="0" smtClean="0"/>
              <a:t> class; those routines will be described in that section of this document</a:t>
            </a:r>
          </a:p>
        </p:txBody>
      </p:sp>
    </p:spTree>
    <p:extLst>
      <p:ext uri="{BB962C8B-B14F-4D97-AF65-F5344CB8AC3E}">
        <p14:creationId xmlns:p14="http://schemas.microsoft.com/office/powerpoint/2010/main" val="1890818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Data Flow Diagrams</a:t>
            </a:r>
          </a:p>
        </p:txBody>
      </p:sp>
      <p:sp>
        <p:nvSpPr>
          <p:cNvPr id="3" name="Text Placeholder 2"/>
          <p:cNvSpPr>
            <a:spLocks noGrp="1"/>
          </p:cNvSpPr>
          <p:nvPr>
            <p:ph type="body" idx="1"/>
          </p:nvPr>
        </p:nvSpPr>
        <p:spPr/>
        <p:txBody>
          <a:bodyPr/>
          <a:lstStyle/>
          <a:p>
            <a:r>
              <a:rPr lang="en-US" dirty="0" err="1" smtClean="0"/>
              <a:t>gmrTextAnalytics</a:t>
            </a:r>
            <a:r>
              <a:rPr lang="en-US" dirty="0" smtClean="0"/>
              <a:t> Class subsystem of Model </a:t>
            </a:r>
            <a:endParaRPr lang="en-US" dirty="0"/>
          </a:p>
        </p:txBody>
      </p:sp>
    </p:spTree>
    <p:extLst>
      <p:ext uri="{BB962C8B-B14F-4D97-AF65-F5344CB8AC3E}">
        <p14:creationId xmlns:p14="http://schemas.microsoft.com/office/powerpoint/2010/main" val="3528522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gmrTextAnalytics</a:t>
            </a:r>
            <a:endParaRPr lang="en-US" dirty="0"/>
          </a:p>
        </p:txBody>
      </p:sp>
      <p:sp>
        <p:nvSpPr>
          <p:cNvPr id="3" name="Content Placeholder 2"/>
          <p:cNvSpPr>
            <a:spLocks noGrp="1"/>
          </p:cNvSpPr>
          <p:nvPr>
            <p:ph idx="1"/>
          </p:nvPr>
        </p:nvSpPr>
        <p:spPr/>
        <p:txBody>
          <a:bodyPr/>
          <a:lstStyle/>
          <a:p>
            <a:r>
              <a:rPr lang="en-US" dirty="0"/>
              <a:t>The </a:t>
            </a:r>
            <a:r>
              <a:rPr lang="en-US" dirty="0" err="1"/>
              <a:t>gmrTextAnalytics</a:t>
            </a:r>
            <a:r>
              <a:rPr lang="en-US" dirty="0"/>
              <a:t> class has document analysis routines </a:t>
            </a:r>
            <a:r>
              <a:rPr lang="en-US" dirty="0" smtClean="0"/>
              <a:t>for:</a:t>
            </a:r>
          </a:p>
          <a:p>
            <a:pPr lvl="1"/>
            <a:r>
              <a:rPr lang="en-US" dirty="0" smtClean="0"/>
              <a:t>Preparing </a:t>
            </a:r>
            <a:r>
              <a:rPr lang="en-US" dirty="0"/>
              <a:t>a </a:t>
            </a:r>
            <a:r>
              <a:rPr lang="en-US" dirty="0" smtClean="0"/>
              <a:t>summary</a:t>
            </a:r>
            <a:endParaRPr lang="en-US" dirty="0"/>
          </a:p>
          <a:p>
            <a:pPr lvl="1"/>
            <a:r>
              <a:rPr lang="en-US" dirty="0"/>
              <a:t>D</a:t>
            </a:r>
            <a:r>
              <a:rPr lang="en-US" dirty="0" smtClean="0"/>
              <a:t>oing </a:t>
            </a:r>
            <a:r>
              <a:rPr lang="en-US" dirty="0"/>
              <a:t>frequency </a:t>
            </a:r>
            <a:r>
              <a:rPr lang="en-US" dirty="0" smtClean="0"/>
              <a:t>analysis</a:t>
            </a:r>
          </a:p>
          <a:p>
            <a:pPr lvl="1"/>
            <a:r>
              <a:rPr lang="en-US" dirty="0"/>
              <a:t>L</a:t>
            </a:r>
            <a:r>
              <a:rPr lang="en-US" dirty="0" smtClean="0"/>
              <a:t>exical </a:t>
            </a:r>
            <a:r>
              <a:rPr lang="en-US" dirty="0"/>
              <a:t>analysis, </a:t>
            </a:r>
            <a:endParaRPr lang="en-US" dirty="0" smtClean="0"/>
          </a:p>
          <a:p>
            <a:pPr lvl="1"/>
            <a:r>
              <a:rPr lang="en-US" dirty="0" smtClean="0"/>
              <a:t>N-Grams and </a:t>
            </a:r>
            <a:r>
              <a:rPr lang="en-US" dirty="0"/>
              <a:t>other </a:t>
            </a:r>
            <a:r>
              <a:rPr lang="en-US" dirty="0" err="1" smtClean="0"/>
              <a:t>textualal</a:t>
            </a:r>
            <a:r>
              <a:rPr lang="en-US" dirty="0" smtClean="0"/>
              <a:t> analytics</a:t>
            </a:r>
          </a:p>
          <a:p>
            <a:r>
              <a:rPr lang="en-US" dirty="0" smtClean="0"/>
              <a:t>The constructor takes a text document as input</a:t>
            </a:r>
          </a:p>
          <a:p>
            <a:r>
              <a:rPr lang="en-US" dirty="0" smtClean="0"/>
              <a:t>There are a variety of class attributes for storing results that can be accessed throughout the application</a:t>
            </a:r>
            <a:endParaRPr lang="en-US" dirty="0"/>
          </a:p>
        </p:txBody>
      </p:sp>
    </p:spTree>
    <p:extLst>
      <p:ext uri="{BB962C8B-B14F-4D97-AF65-F5344CB8AC3E}">
        <p14:creationId xmlns:p14="http://schemas.microsoft.com/office/powerpoint/2010/main" val="806013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t>Solomine Purpose and goals</a:t>
            </a:r>
          </a:p>
        </p:txBody>
      </p:sp>
      <p:sp>
        <p:nvSpPr>
          <p:cNvPr id="3" name="Content Placeholder 2"/>
          <p:cNvSpPr>
            <a:spLocks noGrp="1"/>
          </p:cNvSpPr>
          <p:nvPr>
            <p:ph idx="1"/>
          </p:nvPr>
        </p:nvSpPr>
        <p:spPr>
          <a:xfrm>
            <a:off x="2346326" y="1252538"/>
            <a:ext cx="8321675" cy="4843462"/>
          </a:xfrm>
        </p:spPr>
        <p:txBody>
          <a:bodyPr>
            <a:normAutofit fontScale="92500" lnSpcReduction="20000"/>
          </a:bodyPr>
          <a:lstStyle/>
          <a:p>
            <a:pPr>
              <a:defRPr/>
            </a:pPr>
            <a:r>
              <a:rPr lang="en-US" dirty="0" err="1" smtClean="0"/>
              <a:t>Solomine</a:t>
            </a:r>
            <a:r>
              <a:rPr lang="en-US" dirty="0" smtClean="0"/>
              <a:t> is about social media mining</a:t>
            </a:r>
          </a:p>
          <a:p>
            <a:pPr>
              <a:defRPr/>
            </a:pPr>
            <a:endParaRPr lang="en-US" dirty="0"/>
          </a:p>
          <a:p>
            <a:pPr>
              <a:defRPr/>
            </a:pPr>
            <a:endParaRPr lang="en-US" dirty="0" smtClean="0"/>
          </a:p>
          <a:p>
            <a:pPr>
              <a:defRPr/>
            </a:pPr>
            <a:endParaRPr lang="en-US" dirty="0"/>
          </a:p>
          <a:p>
            <a:pPr>
              <a:defRPr/>
            </a:pPr>
            <a:endParaRPr lang="en-US" dirty="0" smtClean="0"/>
          </a:p>
          <a:p>
            <a:pPr>
              <a:defRPr/>
            </a:pPr>
            <a:endParaRPr lang="en-US" dirty="0" smtClean="0"/>
          </a:p>
          <a:p>
            <a:pPr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dirty="0" smtClean="0"/>
              <a:t>Connect to the popular social web sites, as well as the general Web</a:t>
            </a:r>
          </a:p>
          <a:p>
            <a:pPr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dirty="0" smtClean="0"/>
              <a:t>Customize the access, extraction, analysis and display of insights from those sites</a:t>
            </a:r>
          </a:p>
          <a:p>
            <a:pPr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dirty="0" smtClean="0"/>
              <a:t>Turn </a:t>
            </a:r>
            <a:r>
              <a:rPr lang="en-GB" altLang="en-US" dirty="0"/>
              <a:t>a</a:t>
            </a:r>
            <a:r>
              <a:rPr lang="en-GB" altLang="en-US" dirty="0" smtClean="0"/>
              <a:t> business, political or economic </a:t>
            </a:r>
            <a:r>
              <a:rPr lang="en-GB" altLang="en-US" dirty="0"/>
              <a:t>problem into a data </a:t>
            </a:r>
            <a:r>
              <a:rPr lang="en-GB" altLang="en-US" dirty="0" smtClean="0"/>
              <a:t>problem</a:t>
            </a:r>
          </a:p>
          <a:p>
            <a:pPr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dirty="0" smtClean="0"/>
              <a:t>Search data produced </a:t>
            </a:r>
            <a:r>
              <a:rPr lang="en-GB" altLang="en-US" dirty="0"/>
              <a:t>by people for </a:t>
            </a:r>
            <a:r>
              <a:rPr lang="en-GB" altLang="en-US" dirty="0" smtClean="0"/>
              <a:t>people to identify patterns that will improve situational awareness</a:t>
            </a:r>
            <a:endParaRPr lang="en-GB" altLang="en-US" dirty="0"/>
          </a:p>
          <a:p>
            <a:pPr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altLang="en-US" dirty="0"/>
          </a:p>
          <a:p>
            <a:pPr marL="0" indent="0">
              <a:buNone/>
              <a:defRPr/>
            </a:pPr>
            <a:endParaRPr lang="en-US" dirty="0" smtClean="0"/>
          </a:p>
          <a:p>
            <a:pPr>
              <a:defRPr/>
            </a:pPr>
            <a:endParaRPr lang="en-US" dirty="0"/>
          </a:p>
        </p:txBody>
      </p:sp>
      <p:pic>
        <p:nvPicPr>
          <p:cNvPr id="819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81476" y="1573213"/>
            <a:ext cx="3209925"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3427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701" y="280786"/>
            <a:ext cx="4754681" cy="461665"/>
          </a:xfrm>
          <a:prstGeom prst="rect">
            <a:avLst/>
          </a:prstGeom>
          <a:noFill/>
        </p:spPr>
        <p:txBody>
          <a:bodyPr wrap="square" rtlCol="0">
            <a:spAutoFit/>
          </a:bodyPr>
          <a:lstStyle/>
          <a:p>
            <a:r>
              <a:rPr lang="en-US" sz="2400" dirty="0" err="1" smtClean="0">
                <a:solidFill>
                  <a:srgbClr val="C00000"/>
                </a:solidFill>
              </a:rPr>
              <a:t>gmrNLP.gmrTextAnalytics</a:t>
            </a:r>
            <a:r>
              <a:rPr lang="en-US" sz="2400" dirty="0" err="1" smtClean="0">
                <a:solidFill>
                  <a:srgbClr val="C00000"/>
                </a:solidFill>
              </a:rPr>
              <a:t>.do_prelim</a:t>
            </a:r>
            <a:endParaRPr lang="en-US" sz="2400" dirty="0">
              <a:solidFill>
                <a:srgbClr val="C00000"/>
              </a:solidFill>
            </a:endParaRPr>
          </a:p>
        </p:txBody>
      </p:sp>
      <p:sp>
        <p:nvSpPr>
          <p:cNvPr id="6" name="Rounded Rectangle 5"/>
          <p:cNvSpPr/>
          <p:nvPr/>
        </p:nvSpPr>
        <p:spPr>
          <a:xfrm>
            <a:off x="2972448" y="3085065"/>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Do_</a:t>
            </a:r>
          </a:p>
          <a:p>
            <a:pPr algn="ctr"/>
            <a:r>
              <a:rPr lang="en-US" dirty="0" smtClean="0">
                <a:solidFill>
                  <a:schemeClr val="tx1"/>
                </a:solidFill>
              </a:rPr>
              <a:t>Prelim</a:t>
            </a:r>
            <a:endParaRPr lang="en-US" dirty="0">
              <a:solidFill>
                <a:schemeClr val="tx1"/>
              </a:solidFill>
            </a:endParaRPr>
          </a:p>
        </p:txBody>
      </p:sp>
      <p:sp>
        <p:nvSpPr>
          <p:cNvPr id="7" name="Rectangle 6"/>
          <p:cNvSpPr/>
          <p:nvPr/>
        </p:nvSpPr>
        <p:spPr>
          <a:xfrm>
            <a:off x="531923" y="1590494"/>
            <a:ext cx="1122375"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Solomine</a:t>
            </a:r>
            <a:endParaRPr lang="en-US" dirty="0">
              <a:solidFill>
                <a:schemeClr val="tx1"/>
              </a:solidFill>
            </a:endParaRPr>
          </a:p>
        </p:txBody>
      </p:sp>
      <p:cxnSp>
        <p:nvCxnSpPr>
          <p:cNvPr id="9" name="Elbow Connector 8"/>
          <p:cNvCxnSpPr>
            <a:stCxn id="7" idx="2"/>
          </p:cNvCxnSpPr>
          <p:nvPr/>
        </p:nvCxnSpPr>
        <p:spPr>
          <a:xfrm rot="16200000" flipH="1">
            <a:off x="1632219" y="1923904"/>
            <a:ext cx="801120" cy="1879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rot="16200000" flipV="1">
            <a:off x="2054161" y="1521736"/>
            <a:ext cx="1187274" cy="19393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575259" y="2939414"/>
            <a:ext cx="1173890" cy="646331"/>
          </a:xfrm>
          <a:prstGeom prst="rect">
            <a:avLst/>
          </a:prstGeom>
          <a:noFill/>
        </p:spPr>
        <p:txBody>
          <a:bodyPr wrap="square" rtlCol="0">
            <a:spAutoFit/>
          </a:bodyPr>
          <a:lstStyle/>
          <a:p>
            <a:r>
              <a:rPr lang="en-US" dirty="0" smtClean="0"/>
              <a:t>Text Document</a:t>
            </a:r>
            <a:endParaRPr lang="en-US" dirty="0"/>
          </a:p>
        </p:txBody>
      </p:sp>
      <p:sp>
        <p:nvSpPr>
          <p:cNvPr id="19" name="TextBox 18"/>
          <p:cNvSpPr txBox="1"/>
          <p:nvPr/>
        </p:nvSpPr>
        <p:spPr>
          <a:xfrm>
            <a:off x="1654295" y="1590494"/>
            <a:ext cx="2135927" cy="369332"/>
          </a:xfrm>
          <a:prstGeom prst="rect">
            <a:avLst/>
          </a:prstGeom>
          <a:noFill/>
        </p:spPr>
        <p:txBody>
          <a:bodyPr wrap="square" rtlCol="0">
            <a:spAutoFit/>
          </a:bodyPr>
          <a:lstStyle/>
          <a:p>
            <a:r>
              <a:rPr lang="en-US" dirty="0" smtClean="0"/>
              <a:t>Document Analytics</a:t>
            </a:r>
            <a:endParaRPr lang="en-US" dirty="0"/>
          </a:p>
        </p:txBody>
      </p:sp>
      <p:sp>
        <p:nvSpPr>
          <p:cNvPr id="2" name="Rectangle 1"/>
          <p:cNvSpPr/>
          <p:nvPr/>
        </p:nvSpPr>
        <p:spPr>
          <a:xfrm>
            <a:off x="7142883" y="1873191"/>
            <a:ext cx="181483" cy="167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098447" y="1641675"/>
            <a:ext cx="2135927" cy="369332"/>
          </a:xfrm>
          <a:prstGeom prst="rect">
            <a:avLst/>
          </a:prstGeom>
          <a:noFill/>
        </p:spPr>
        <p:txBody>
          <a:bodyPr wrap="square" rtlCol="0">
            <a:spAutoFit/>
          </a:bodyPr>
          <a:lstStyle/>
          <a:p>
            <a:r>
              <a:rPr lang="en-US" dirty="0" smtClean="0"/>
              <a:t>Document Analytics</a:t>
            </a:r>
            <a:endParaRPr lang="en-US" dirty="0"/>
          </a:p>
        </p:txBody>
      </p:sp>
      <p:cxnSp>
        <p:nvCxnSpPr>
          <p:cNvPr id="28" name="Elbow Connector 27"/>
          <p:cNvCxnSpPr>
            <a:endCxn id="2" idx="1"/>
          </p:cNvCxnSpPr>
          <p:nvPr/>
        </p:nvCxnSpPr>
        <p:spPr>
          <a:xfrm flipV="1">
            <a:off x="4013521" y="1956953"/>
            <a:ext cx="3129362" cy="1127211"/>
          </a:xfrm>
          <a:prstGeom prst="bentConnector3">
            <a:avLst>
              <a:gd name="adj1" fmla="val -633"/>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324366" y="1445610"/>
            <a:ext cx="0" cy="10749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7984231" y="569271"/>
            <a:ext cx="1242467" cy="56396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Summary</a:t>
            </a:r>
            <a:endParaRPr lang="en-US" dirty="0">
              <a:solidFill>
                <a:schemeClr val="tx1"/>
              </a:solidFill>
            </a:endParaRPr>
          </a:p>
        </p:txBody>
      </p:sp>
      <p:cxnSp>
        <p:nvCxnSpPr>
          <p:cNvPr id="34" name="Elbow Connector 33"/>
          <p:cNvCxnSpPr/>
          <p:nvPr/>
        </p:nvCxnSpPr>
        <p:spPr>
          <a:xfrm flipV="1">
            <a:off x="7298239" y="851255"/>
            <a:ext cx="659865" cy="594355"/>
          </a:xfrm>
          <a:prstGeom prst="bentConnector3">
            <a:avLst>
              <a:gd name="adj1" fmla="val 1170"/>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7958104" y="1674969"/>
            <a:ext cx="1242467" cy="56396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Bigrams</a:t>
            </a:r>
            <a:endParaRPr lang="en-US" dirty="0">
              <a:solidFill>
                <a:schemeClr val="tx1"/>
              </a:solidFill>
            </a:endParaRPr>
          </a:p>
        </p:txBody>
      </p:sp>
      <p:sp>
        <p:nvSpPr>
          <p:cNvPr id="53" name="Rounded Rectangle 52"/>
          <p:cNvSpPr/>
          <p:nvPr/>
        </p:nvSpPr>
        <p:spPr>
          <a:xfrm>
            <a:off x="7984231" y="2700165"/>
            <a:ext cx="1242467" cy="56396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Freq</a:t>
            </a:r>
            <a:r>
              <a:rPr lang="en-US" dirty="0" smtClean="0">
                <a:solidFill>
                  <a:schemeClr val="tx1"/>
                </a:solidFill>
              </a:rPr>
              <a:t>/POS</a:t>
            </a:r>
            <a:endParaRPr lang="en-US" dirty="0">
              <a:solidFill>
                <a:schemeClr val="tx1"/>
              </a:solidFill>
            </a:endParaRPr>
          </a:p>
        </p:txBody>
      </p:sp>
      <p:cxnSp>
        <p:nvCxnSpPr>
          <p:cNvPr id="41" name="Elbow Connector 40"/>
          <p:cNvCxnSpPr>
            <a:stCxn id="53" idx="1"/>
          </p:cNvCxnSpPr>
          <p:nvPr/>
        </p:nvCxnSpPr>
        <p:spPr>
          <a:xfrm rot="10800000">
            <a:off x="7324367" y="2491427"/>
            <a:ext cx="659865" cy="490722"/>
          </a:xfrm>
          <a:prstGeom prst="bentConnector3">
            <a:avLst>
              <a:gd name="adj1" fmla="val 10279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 idx="3"/>
            <a:endCxn id="52" idx="1"/>
          </p:cNvCxnSpPr>
          <p:nvPr/>
        </p:nvCxnSpPr>
        <p:spPr>
          <a:xfrm>
            <a:off x="7324366" y="1956953"/>
            <a:ext cx="633738"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9968821" y="1860120"/>
            <a:ext cx="181483" cy="167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9976124" y="1510920"/>
            <a:ext cx="0" cy="10749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50" idx="3"/>
          </p:cNvCxnSpPr>
          <p:nvPr/>
        </p:nvCxnSpPr>
        <p:spPr>
          <a:xfrm>
            <a:off x="9226698" y="851255"/>
            <a:ext cx="749426" cy="659665"/>
          </a:xfrm>
          <a:prstGeom prst="bentConnector3">
            <a:avLst>
              <a:gd name="adj1" fmla="val 99967"/>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53" idx="3"/>
          </p:cNvCxnSpPr>
          <p:nvPr/>
        </p:nvCxnSpPr>
        <p:spPr>
          <a:xfrm flipV="1">
            <a:off x="9226698" y="2585868"/>
            <a:ext cx="749426" cy="396281"/>
          </a:xfrm>
          <a:prstGeom prst="bentConnector3">
            <a:avLst>
              <a:gd name="adj1" fmla="val 99967"/>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52" idx="3"/>
            <a:endCxn id="62" idx="1"/>
          </p:cNvCxnSpPr>
          <p:nvPr/>
        </p:nvCxnSpPr>
        <p:spPr>
          <a:xfrm flipV="1">
            <a:off x="9200571" y="1943882"/>
            <a:ext cx="768250" cy="13071"/>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 idx="3"/>
          </p:cNvCxnSpPr>
          <p:nvPr/>
        </p:nvCxnSpPr>
        <p:spPr>
          <a:xfrm>
            <a:off x="4214915" y="3535285"/>
            <a:ext cx="6871096" cy="18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11086011" y="1943882"/>
            <a:ext cx="0" cy="1609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endCxn id="62" idx="3"/>
          </p:cNvCxnSpPr>
          <p:nvPr/>
        </p:nvCxnSpPr>
        <p:spPr>
          <a:xfrm flipH="1">
            <a:off x="10150304" y="1943882"/>
            <a:ext cx="935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310428" y="3470476"/>
            <a:ext cx="2135927" cy="369332"/>
          </a:xfrm>
          <a:prstGeom prst="rect">
            <a:avLst/>
          </a:prstGeom>
          <a:noFill/>
        </p:spPr>
        <p:txBody>
          <a:bodyPr wrap="square" rtlCol="0">
            <a:spAutoFit/>
          </a:bodyPr>
          <a:lstStyle/>
          <a:p>
            <a:r>
              <a:rPr lang="en-US" dirty="0" smtClean="0"/>
              <a:t>Text Document</a:t>
            </a:r>
            <a:endParaRPr lang="en-US" dirty="0"/>
          </a:p>
        </p:txBody>
      </p:sp>
    </p:spTree>
    <p:extLst>
      <p:ext uri="{BB962C8B-B14F-4D97-AF65-F5344CB8AC3E}">
        <p14:creationId xmlns:p14="http://schemas.microsoft.com/office/powerpoint/2010/main" val="2129932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Do_prelim</a:t>
            </a:r>
            <a:endParaRPr lang="en-US" dirty="0"/>
          </a:p>
        </p:txBody>
      </p:sp>
      <p:sp>
        <p:nvSpPr>
          <p:cNvPr id="3" name="Content Placeholder 2"/>
          <p:cNvSpPr>
            <a:spLocks noGrp="1"/>
          </p:cNvSpPr>
          <p:nvPr>
            <p:ph idx="1"/>
          </p:nvPr>
        </p:nvSpPr>
        <p:spPr/>
        <p:txBody>
          <a:bodyPr/>
          <a:lstStyle/>
          <a:p>
            <a:r>
              <a:rPr lang="en-US" dirty="0" err="1" smtClean="0"/>
              <a:t>gmrTextAnalytics</a:t>
            </a:r>
            <a:r>
              <a:rPr lang="en-US" dirty="0" smtClean="0"/>
              <a:t> has three worker methods:</a:t>
            </a:r>
          </a:p>
          <a:p>
            <a:pPr lvl="1"/>
            <a:r>
              <a:rPr lang="en-US" dirty="0" err="1" smtClean="0"/>
              <a:t>FreqDist</a:t>
            </a:r>
            <a:endParaRPr lang="en-US" dirty="0" smtClean="0"/>
          </a:p>
          <a:p>
            <a:pPr lvl="1"/>
            <a:r>
              <a:rPr lang="en-US" dirty="0" smtClean="0"/>
              <a:t>Bigrams</a:t>
            </a:r>
          </a:p>
          <a:p>
            <a:pPr lvl="1"/>
            <a:r>
              <a:rPr lang="en-US" dirty="0" err="1" smtClean="0"/>
              <a:t>getSummary</a:t>
            </a:r>
            <a:endParaRPr lang="en-US" dirty="0" smtClean="0"/>
          </a:p>
          <a:p>
            <a:r>
              <a:rPr lang="en-US" dirty="0" smtClean="0"/>
              <a:t>These methods can be called individually</a:t>
            </a:r>
          </a:p>
          <a:p>
            <a:r>
              <a:rPr lang="en-US" dirty="0" smtClean="0"/>
              <a:t>In addition, there is a consolidator method, </a:t>
            </a:r>
            <a:r>
              <a:rPr lang="en-US" smtClean="0"/>
              <a:t>do_prelim </a:t>
            </a:r>
            <a:r>
              <a:rPr lang="en-US" dirty="0" smtClean="0"/>
              <a:t>can be called and in turn executes all three </a:t>
            </a:r>
            <a:endParaRPr lang="en-US" dirty="0"/>
          </a:p>
        </p:txBody>
      </p:sp>
    </p:spTree>
    <p:extLst>
      <p:ext uri="{BB962C8B-B14F-4D97-AF65-F5344CB8AC3E}">
        <p14:creationId xmlns:p14="http://schemas.microsoft.com/office/powerpoint/2010/main" val="2558189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701" y="280786"/>
            <a:ext cx="5011829" cy="461665"/>
          </a:xfrm>
          <a:prstGeom prst="rect">
            <a:avLst/>
          </a:prstGeom>
          <a:noFill/>
        </p:spPr>
        <p:txBody>
          <a:bodyPr wrap="square" rtlCol="0">
            <a:spAutoFit/>
          </a:bodyPr>
          <a:lstStyle/>
          <a:p>
            <a:r>
              <a:rPr lang="en-US" sz="2400" dirty="0" err="1" smtClean="0">
                <a:solidFill>
                  <a:srgbClr val="C00000"/>
                </a:solidFill>
              </a:rPr>
              <a:t>gmrNLP.gmrTextAnalytics.Do_Text</a:t>
            </a:r>
            <a:endParaRPr lang="en-US" sz="2400" dirty="0">
              <a:solidFill>
                <a:srgbClr val="C00000"/>
              </a:solidFill>
            </a:endParaRPr>
          </a:p>
        </p:txBody>
      </p:sp>
      <p:sp>
        <p:nvSpPr>
          <p:cNvPr id="6" name="Rounded Rectangle 5"/>
          <p:cNvSpPr/>
          <p:nvPr/>
        </p:nvSpPr>
        <p:spPr>
          <a:xfrm>
            <a:off x="2972448" y="3085065"/>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Do_</a:t>
            </a:r>
          </a:p>
          <a:p>
            <a:pPr algn="ctr"/>
            <a:r>
              <a:rPr lang="en-US" dirty="0" smtClean="0">
                <a:solidFill>
                  <a:schemeClr val="tx1"/>
                </a:solidFill>
              </a:rPr>
              <a:t>Text</a:t>
            </a:r>
            <a:endParaRPr lang="en-US" dirty="0">
              <a:solidFill>
                <a:schemeClr val="tx1"/>
              </a:solidFill>
            </a:endParaRPr>
          </a:p>
        </p:txBody>
      </p:sp>
      <p:sp>
        <p:nvSpPr>
          <p:cNvPr id="7" name="Rectangle 6"/>
          <p:cNvSpPr/>
          <p:nvPr/>
        </p:nvSpPr>
        <p:spPr>
          <a:xfrm>
            <a:off x="531923" y="1590494"/>
            <a:ext cx="1122375"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Solomine</a:t>
            </a:r>
            <a:endParaRPr lang="en-US" dirty="0">
              <a:solidFill>
                <a:schemeClr val="tx1"/>
              </a:solidFill>
            </a:endParaRPr>
          </a:p>
        </p:txBody>
      </p:sp>
      <p:cxnSp>
        <p:nvCxnSpPr>
          <p:cNvPr id="9" name="Elbow Connector 8"/>
          <p:cNvCxnSpPr>
            <a:stCxn id="7" idx="2"/>
          </p:cNvCxnSpPr>
          <p:nvPr/>
        </p:nvCxnSpPr>
        <p:spPr>
          <a:xfrm rot="16200000" flipH="1">
            <a:off x="1632219" y="1923904"/>
            <a:ext cx="801120" cy="1879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rot="16200000" flipV="1">
            <a:off x="2054161" y="1521736"/>
            <a:ext cx="1187274" cy="19393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575259" y="2939414"/>
            <a:ext cx="1173890" cy="646331"/>
          </a:xfrm>
          <a:prstGeom prst="rect">
            <a:avLst/>
          </a:prstGeom>
          <a:noFill/>
        </p:spPr>
        <p:txBody>
          <a:bodyPr wrap="square" rtlCol="0">
            <a:spAutoFit/>
          </a:bodyPr>
          <a:lstStyle/>
          <a:p>
            <a:r>
              <a:rPr lang="en-US" dirty="0" smtClean="0"/>
              <a:t>Text Document</a:t>
            </a:r>
            <a:endParaRPr lang="en-US" dirty="0"/>
          </a:p>
        </p:txBody>
      </p:sp>
      <p:sp>
        <p:nvSpPr>
          <p:cNvPr id="19" name="TextBox 18"/>
          <p:cNvSpPr txBox="1"/>
          <p:nvPr/>
        </p:nvSpPr>
        <p:spPr>
          <a:xfrm>
            <a:off x="1654295" y="1590494"/>
            <a:ext cx="2135927" cy="369332"/>
          </a:xfrm>
          <a:prstGeom prst="rect">
            <a:avLst/>
          </a:prstGeom>
          <a:noFill/>
        </p:spPr>
        <p:txBody>
          <a:bodyPr wrap="square" rtlCol="0">
            <a:spAutoFit/>
          </a:bodyPr>
          <a:lstStyle/>
          <a:p>
            <a:r>
              <a:rPr lang="en-US" dirty="0" smtClean="0"/>
              <a:t>Document Analytics</a:t>
            </a:r>
            <a:endParaRPr lang="en-US" dirty="0"/>
          </a:p>
        </p:txBody>
      </p:sp>
      <p:sp>
        <p:nvSpPr>
          <p:cNvPr id="2" name="Rectangle 1"/>
          <p:cNvSpPr/>
          <p:nvPr/>
        </p:nvSpPr>
        <p:spPr>
          <a:xfrm>
            <a:off x="7142883" y="1873191"/>
            <a:ext cx="181483" cy="167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098447" y="1641675"/>
            <a:ext cx="2135927" cy="369332"/>
          </a:xfrm>
          <a:prstGeom prst="rect">
            <a:avLst/>
          </a:prstGeom>
          <a:noFill/>
        </p:spPr>
        <p:txBody>
          <a:bodyPr wrap="square" rtlCol="0">
            <a:spAutoFit/>
          </a:bodyPr>
          <a:lstStyle/>
          <a:p>
            <a:r>
              <a:rPr lang="en-US" dirty="0" smtClean="0"/>
              <a:t>Document Analytics</a:t>
            </a:r>
            <a:endParaRPr lang="en-US" dirty="0"/>
          </a:p>
        </p:txBody>
      </p:sp>
      <p:cxnSp>
        <p:nvCxnSpPr>
          <p:cNvPr id="28" name="Elbow Connector 27"/>
          <p:cNvCxnSpPr>
            <a:endCxn id="2" idx="1"/>
          </p:cNvCxnSpPr>
          <p:nvPr/>
        </p:nvCxnSpPr>
        <p:spPr>
          <a:xfrm flipV="1">
            <a:off x="4013521" y="1956953"/>
            <a:ext cx="3129362" cy="1127211"/>
          </a:xfrm>
          <a:prstGeom prst="bentConnector3">
            <a:avLst>
              <a:gd name="adj1" fmla="val -633"/>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324366" y="1445610"/>
            <a:ext cx="0" cy="10749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7984231" y="569271"/>
            <a:ext cx="1242467" cy="56396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Summary</a:t>
            </a:r>
            <a:endParaRPr lang="en-US" dirty="0">
              <a:solidFill>
                <a:schemeClr val="tx1"/>
              </a:solidFill>
            </a:endParaRPr>
          </a:p>
        </p:txBody>
      </p:sp>
      <p:cxnSp>
        <p:nvCxnSpPr>
          <p:cNvPr id="34" name="Elbow Connector 33"/>
          <p:cNvCxnSpPr/>
          <p:nvPr/>
        </p:nvCxnSpPr>
        <p:spPr>
          <a:xfrm flipV="1">
            <a:off x="7298239" y="851255"/>
            <a:ext cx="659865" cy="594355"/>
          </a:xfrm>
          <a:prstGeom prst="bentConnector3">
            <a:avLst>
              <a:gd name="adj1" fmla="val 1170"/>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7958104" y="1674969"/>
            <a:ext cx="1242467" cy="56396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Bigrams</a:t>
            </a:r>
            <a:endParaRPr lang="en-US" dirty="0">
              <a:solidFill>
                <a:schemeClr val="tx1"/>
              </a:solidFill>
            </a:endParaRPr>
          </a:p>
        </p:txBody>
      </p:sp>
      <p:sp>
        <p:nvSpPr>
          <p:cNvPr id="53" name="Rounded Rectangle 52"/>
          <p:cNvSpPr/>
          <p:nvPr/>
        </p:nvSpPr>
        <p:spPr>
          <a:xfrm>
            <a:off x="7984231" y="2700165"/>
            <a:ext cx="1242467" cy="56396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Freq</a:t>
            </a:r>
            <a:r>
              <a:rPr lang="en-US" dirty="0" smtClean="0">
                <a:solidFill>
                  <a:schemeClr val="tx1"/>
                </a:solidFill>
              </a:rPr>
              <a:t>/POS</a:t>
            </a:r>
            <a:endParaRPr lang="en-US" dirty="0">
              <a:solidFill>
                <a:schemeClr val="tx1"/>
              </a:solidFill>
            </a:endParaRPr>
          </a:p>
        </p:txBody>
      </p:sp>
      <p:cxnSp>
        <p:nvCxnSpPr>
          <p:cNvPr id="41" name="Elbow Connector 40"/>
          <p:cNvCxnSpPr>
            <a:stCxn id="53" idx="1"/>
          </p:cNvCxnSpPr>
          <p:nvPr/>
        </p:nvCxnSpPr>
        <p:spPr>
          <a:xfrm rot="10800000">
            <a:off x="7324367" y="2491427"/>
            <a:ext cx="659865" cy="490722"/>
          </a:xfrm>
          <a:prstGeom prst="bentConnector3">
            <a:avLst>
              <a:gd name="adj1" fmla="val 10279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 idx="3"/>
            <a:endCxn id="52" idx="1"/>
          </p:cNvCxnSpPr>
          <p:nvPr/>
        </p:nvCxnSpPr>
        <p:spPr>
          <a:xfrm>
            <a:off x="7324366" y="1956953"/>
            <a:ext cx="633738"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9968821" y="1860120"/>
            <a:ext cx="181483" cy="1675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9976124" y="1510920"/>
            <a:ext cx="0" cy="10749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50" idx="3"/>
          </p:cNvCxnSpPr>
          <p:nvPr/>
        </p:nvCxnSpPr>
        <p:spPr>
          <a:xfrm>
            <a:off x="9226698" y="851255"/>
            <a:ext cx="749426" cy="659665"/>
          </a:xfrm>
          <a:prstGeom prst="bentConnector3">
            <a:avLst>
              <a:gd name="adj1" fmla="val 99967"/>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53" idx="3"/>
          </p:cNvCxnSpPr>
          <p:nvPr/>
        </p:nvCxnSpPr>
        <p:spPr>
          <a:xfrm flipV="1">
            <a:off x="9226698" y="2585868"/>
            <a:ext cx="749426" cy="396281"/>
          </a:xfrm>
          <a:prstGeom prst="bentConnector3">
            <a:avLst>
              <a:gd name="adj1" fmla="val 99967"/>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52" idx="3"/>
            <a:endCxn id="62" idx="1"/>
          </p:cNvCxnSpPr>
          <p:nvPr/>
        </p:nvCxnSpPr>
        <p:spPr>
          <a:xfrm flipV="1">
            <a:off x="9200571" y="1943882"/>
            <a:ext cx="768250" cy="13071"/>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 idx="3"/>
          </p:cNvCxnSpPr>
          <p:nvPr/>
        </p:nvCxnSpPr>
        <p:spPr>
          <a:xfrm>
            <a:off x="4214915" y="3535285"/>
            <a:ext cx="6871096" cy="18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11086011" y="1943882"/>
            <a:ext cx="0" cy="1609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endCxn id="62" idx="3"/>
          </p:cNvCxnSpPr>
          <p:nvPr/>
        </p:nvCxnSpPr>
        <p:spPr>
          <a:xfrm flipH="1">
            <a:off x="10150304" y="1943882"/>
            <a:ext cx="935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310428" y="3470476"/>
            <a:ext cx="2135927" cy="369332"/>
          </a:xfrm>
          <a:prstGeom prst="rect">
            <a:avLst/>
          </a:prstGeom>
          <a:noFill/>
        </p:spPr>
        <p:txBody>
          <a:bodyPr wrap="square" rtlCol="0">
            <a:spAutoFit/>
          </a:bodyPr>
          <a:lstStyle/>
          <a:p>
            <a:r>
              <a:rPr lang="en-US" dirty="0" smtClean="0"/>
              <a:t>Text Document</a:t>
            </a:r>
            <a:endParaRPr lang="en-US" dirty="0"/>
          </a:p>
        </p:txBody>
      </p:sp>
      <p:sp>
        <p:nvSpPr>
          <p:cNvPr id="5" name="Rectangle 4"/>
          <p:cNvSpPr/>
          <p:nvPr/>
        </p:nvSpPr>
        <p:spPr>
          <a:xfrm>
            <a:off x="6940728" y="280786"/>
            <a:ext cx="3500846" cy="3189690"/>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941924" y="226381"/>
            <a:ext cx="2135927" cy="369332"/>
          </a:xfrm>
          <a:prstGeom prst="rect">
            <a:avLst/>
          </a:prstGeom>
          <a:noFill/>
        </p:spPr>
        <p:txBody>
          <a:bodyPr wrap="square" rtlCol="0">
            <a:spAutoFit/>
          </a:bodyPr>
          <a:lstStyle/>
          <a:p>
            <a:r>
              <a:rPr lang="en-US" dirty="0" err="1" smtClean="0">
                <a:solidFill>
                  <a:srgbClr val="C00000"/>
                </a:solidFill>
              </a:rPr>
              <a:t>gmrTextAnalytics</a:t>
            </a:r>
            <a:endParaRPr lang="en-US" dirty="0">
              <a:solidFill>
                <a:srgbClr val="C00000"/>
              </a:solidFill>
            </a:endParaRPr>
          </a:p>
        </p:txBody>
      </p:sp>
    </p:spTree>
    <p:extLst>
      <p:ext uri="{BB962C8B-B14F-4D97-AF65-F5344CB8AC3E}">
        <p14:creationId xmlns:p14="http://schemas.microsoft.com/office/powerpoint/2010/main" val="2762276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Router Data Flow Diagrams</a:t>
            </a:r>
            <a:endParaRPr lang="en-US" dirty="0"/>
          </a:p>
        </p:txBody>
      </p:sp>
    </p:spTree>
    <p:extLst>
      <p:ext uri="{BB962C8B-B14F-4D97-AF65-F5344CB8AC3E}">
        <p14:creationId xmlns:p14="http://schemas.microsoft.com/office/powerpoint/2010/main" val="25398097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702" y="202424"/>
            <a:ext cx="3741362" cy="461665"/>
          </a:xfrm>
          <a:prstGeom prst="rect">
            <a:avLst/>
          </a:prstGeom>
          <a:noFill/>
        </p:spPr>
        <p:txBody>
          <a:bodyPr wrap="square" rtlCol="0">
            <a:spAutoFit/>
          </a:bodyPr>
          <a:lstStyle/>
          <a:p>
            <a:r>
              <a:rPr lang="en-US" sz="2400" dirty="0" err="1" smtClean="0">
                <a:solidFill>
                  <a:srgbClr val="C00000"/>
                </a:solidFill>
              </a:rPr>
              <a:t>Solomine.Trends</a:t>
            </a:r>
            <a:endParaRPr lang="en-US" sz="2400" dirty="0">
              <a:solidFill>
                <a:srgbClr val="C00000"/>
              </a:solidFill>
            </a:endParaRPr>
          </a:p>
        </p:txBody>
      </p:sp>
      <p:sp>
        <p:nvSpPr>
          <p:cNvPr id="6" name="Rounded Rectangle 5"/>
          <p:cNvSpPr/>
          <p:nvPr/>
        </p:nvSpPr>
        <p:spPr>
          <a:xfrm>
            <a:off x="2972448" y="2667066"/>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r>
              <a:rPr lang="en-US" dirty="0" smtClean="0">
                <a:solidFill>
                  <a:schemeClr val="tx1"/>
                </a:solidFill>
              </a:rPr>
              <a:t>Trends</a:t>
            </a:r>
            <a:endParaRPr lang="en-US" dirty="0">
              <a:solidFill>
                <a:schemeClr val="tx1"/>
              </a:solidFill>
            </a:endParaRPr>
          </a:p>
        </p:txBody>
      </p:sp>
      <p:sp>
        <p:nvSpPr>
          <p:cNvPr id="7" name="Rectangle 6"/>
          <p:cNvSpPr/>
          <p:nvPr/>
        </p:nvSpPr>
        <p:spPr>
          <a:xfrm>
            <a:off x="531923" y="1172495"/>
            <a:ext cx="1122375"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View. Home</a:t>
            </a:r>
            <a:endParaRPr lang="en-US" dirty="0">
              <a:solidFill>
                <a:schemeClr val="tx1"/>
              </a:solidFill>
            </a:endParaRPr>
          </a:p>
        </p:txBody>
      </p:sp>
      <p:cxnSp>
        <p:nvCxnSpPr>
          <p:cNvPr id="9" name="Elbow Connector 8"/>
          <p:cNvCxnSpPr>
            <a:stCxn id="7" idx="2"/>
          </p:cNvCxnSpPr>
          <p:nvPr/>
        </p:nvCxnSpPr>
        <p:spPr>
          <a:xfrm rot="16200000" flipH="1">
            <a:off x="1496109" y="1642015"/>
            <a:ext cx="1073341" cy="1879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378011" y="2825352"/>
            <a:ext cx="1210528" cy="369332"/>
          </a:xfrm>
          <a:prstGeom prst="rect">
            <a:avLst/>
          </a:prstGeom>
          <a:noFill/>
        </p:spPr>
        <p:txBody>
          <a:bodyPr wrap="square" rtlCol="0">
            <a:spAutoFit/>
          </a:bodyPr>
          <a:lstStyle/>
          <a:p>
            <a:r>
              <a:rPr lang="en-US" dirty="0"/>
              <a:t>t</a:t>
            </a:r>
            <a:r>
              <a:rPr lang="en-US" dirty="0" smtClean="0"/>
              <a:t>rends </a:t>
            </a:r>
            <a:r>
              <a:rPr lang="en-US" dirty="0" err="1" smtClean="0"/>
              <a:t>url</a:t>
            </a:r>
            <a:endParaRPr lang="en-US" dirty="0"/>
          </a:p>
        </p:txBody>
      </p:sp>
      <p:sp>
        <p:nvSpPr>
          <p:cNvPr id="52" name="TextBox 51"/>
          <p:cNvSpPr txBox="1"/>
          <p:nvPr/>
        </p:nvSpPr>
        <p:spPr>
          <a:xfrm rot="16200000">
            <a:off x="2923482" y="4021932"/>
            <a:ext cx="1068785" cy="369332"/>
          </a:xfrm>
          <a:prstGeom prst="rect">
            <a:avLst/>
          </a:prstGeom>
          <a:noFill/>
        </p:spPr>
        <p:txBody>
          <a:bodyPr wrap="square" rtlCol="0">
            <a:spAutoFit/>
          </a:bodyPr>
          <a:lstStyle/>
          <a:p>
            <a:r>
              <a:rPr lang="en-US" dirty="0"/>
              <a:t>t</a:t>
            </a:r>
            <a:r>
              <a:rPr lang="en-US" dirty="0" smtClean="0"/>
              <a:t>opic list</a:t>
            </a:r>
            <a:endParaRPr lang="en-US" dirty="0"/>
          </a:p>
        </p:txBody>
      </p:sp>
      <p:sp>
        <p:nvSpPr>
          <p:cNvPr id="50" name="Rectangle 49"/>
          <p:cNvSpPr/>
          <p:nvPr/>
        </p:nvSpPr>
        <p:spPr>
          <a:xfrm>
            <a:off x="6003227" y="1171335"/>
            <a:ext cx="1122375"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gmrNLP</a:t>
            </a:r>
            <a:r>
              <a:rPr lang="en-US" dirty="0" smtClean="0">
                <a:solidFill>
                  <a:schemeClr val="tx1"/>
                </a:solidFill>
              </a:rPr>
              <a:t>. </a:t>
            </a:r>
            <a:r>
              <a:rPr lang="en-US" dirty="0" err="1" smtClean="0">
                <a:solidFill>
                  <a:schemeClr val="tx1"/>
                </a:solidFill>
              </a:rPr>
              <a:t>getTrends</a:t>
            </a:r>
            <a:endParaRPr lang="en-US" dirty="0">
              <a:solidFill>
                <a:schemeClr val="tx1"/>
              </a:solidFill>
            </a:endParaRPr>
          </a:p>
        </p:txBody>
      </p:sp>
      <p:cxnSp>
        <p:nvCxnSpPr>
          <p:cNvPr id="19" name="Elbow Connector 18"/>
          <p:cNvCxnSpPr>
            <a:stCxn id="6" idx="0"/>
            <a:endCxn id="50" idx="1"/>
          </p:cNvCxnSpPr>
          <p:nvPr/>
        </p:nvCxnSpPr>
        <p:spPr>
          <a:xfrm rot="5400000" flipH="1" flipV="1">
            <a:off x="4268719" y="932559"/>
            <a:ext cx="1059471" cy="24095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50" idx="2"/>
            <a:endCxn id="6" idx="3"/>
          </p:cNvCxnSpPr>
          <p:nvPr/>
        </p:nvCxnSpPr>
        <p:spPr>
          <a:xfrm rot="5400000">
            <a:off x="4852949" y="1405820"/>
            <a:ext cx="1073432" cy="23495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797133" y="2817212"/>
            <a:ext cx="1210528" cy="369332"/>
          </a:xfrm>
          <a:prstGeom prst="rect">
            <a:avLst/>
          </a:prstGeom>
          <a:noFill/>
        </p:spPr>
        <p:txBody>
          <a:bodyPr wrap="square" rtlCol="0">
            <a:spAutoFit/>
          </a:bodyPr>
          <a:lstStyle/>
          <a:p>
            <a:r>
              <a:rPr lang="en-US" dirty="0"/>
              <a:t>t</a:t>
            </a:r>
            <a:r>
              <a:rPr lang="en-US" dirty="0" smtClean="0"/>
              <a:t>opic list</a:t>
            </a:r>
            <a:endParaRPr lang="en-US" dirty="0"/>
          </a:p>
        </p:txBody>
      </p:sp>
      <p:sp>
        <p:nvSpPr>
          <p:cNvPr id="53" name="TextBox 52"/>
          <p:cNvSpPr txBox="1"/>
          <p:nvPr/>
        </p:nvSpPr>
        <p:spPr>
          <a:xfrm>
            <a:off x="4576364" y="1292344"/>
            <a:ext cx="1210528" cy="369332"/>
          </a:xfrm>
          <a:prstGeom prst="rect">
            <a:avLst/>
          </a:prstGeom>
          <a:noFill/>
        </p:spPr>
        <p:txBody>
          <a:bodyPr wrap="square" rtlCol="0">
            <a:spAutoFit/>
          </a:bodyPr>
          <a:lstStyle/>
          <a:p>
            <a:r>
              <a:rPr lang="en-US" dirty="0" smtClean="0"/>
              <a:t>@</a:t>
            </a:r>
            <a:r>
              <a:rPr lang="en-US" dirty="0" err="1" smtClean="0"/>
              <a:t>xqt</a:t>
            </a:r>
            <a:endParaRPr lang="en-US" dirty="0"/>
          </a:p>
        </p:txBody>
      </p:sp>
      <p:sp>
        <p:nvSpPr>
          <p:cNvPr id="55" name="Rectangle 54"/>
          <p:cNvSpPr/>
          <p:nvPr/>
        </p:nvSpPr>
        <p:spPr>
          <a:xfrm>
            <a:off x="3032493" y="4954574"/>
            <a:ext cx="1122375"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View. Trends</a:t>
            </a:r>
            <a:endParaRPr lang="en-US" dirty="0">
              <a:solidFill>
                <a:schemeClr val="tx1"/>
              </a:solidFill>
            </a:endParaRPr>
          </a:p>
        </p:txBody>
      </p:sp>
      <p:cxnSp>
        <p:nvCxnSpPr>
          <p:cNvPr id="23" name="Straight Arrow Connector 22"/>
          <p:cNvCxnSpPr>
            <a:stCxn id="6" idx="2"/>
            <a:endCxn id="55" idx="0"/>
          </p:cNvCxnSpPr>
          <p:nvPr/>
        </p:nvCxnSpPr>
        <p:spPr>
          <a:xfrm flipH="1">
            <a:off x="3593681" y="3567506"/>
            <a:ext cx="1" cy="1387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07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702" y="202424"/>
            <a:ext cx="3741362" cy="461665"/>
          </a:xfrm>
          <a:prstGeom prst="rect">
            <a:avLst/>
          </a:prstGeom>
          <a:noFill/>
        </p:spPr>
        <p:txBody>
          <a:bodyPr wrap="square" rtlCol="0">
            <a:spAutoFit/>
          </a:bodyPr>
          <a:lstStyle/>
          <a:p>
            <a:r>
              <a:rPr lang="en-US" sz="2400" dirty="0" err="1" smtClean="0">
                <a:solidFill>
                  <a:srgbClr val="C00000"/>
                </a:solidFill>
              </a:rPr>
              <a:t>Solomine.aTrends</a:t>
            </a:r>
            <a:endParaRPr lang="en-US" sz="2400" dirty="0">
              <a:solidFill>
                <a:srgbClr val="C00000"/>
              </a:solidFill>
            </a:endParaRPr>
          </a:p>
        </p:txBody>
      </p:sp>
      <p:sp>
        <p:nvSpPr>
          <p:cNvPr id="6" name="Rounded Rectangle 5"/>
          <p:cNvSpPr/>
          <p:nvPr/>
        </p:nvSpPr>
        <p:spPr>
          <a:xfrm>
            <a:off x="2972448" y="2667066"/>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aTrends</a:t>
            </a:r>
            <a:endParaRPr lang="en-US" dirty="0">
              <a:solidFill>
                <a:schemeClr val="tx1"/>
              </a:solidFill>
            </a:endParaRPr>
          </a:p>
        </p:txBody>
      </p:sp>
      <p:sp>
        <p:nvSpPr>
          <p:cNvPr id="7" name="Rectangle 6"/>
          <p:cNvSpPr/>
          <p:nvPr/>
        </p:nvSpPr>
        <p:spPr>
          <a:xfrm>
            <a:off x="531923" y="1172495"/>
            <a:ext cx="1122375"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View. Trends</a:t>
            </a:r>
            <a:endParaRPr lang="en-US" dirty="0">
              <a:solidFill>
                <a:schemeClr val="tx1"/>
              </a:solidFill>
            </a:endParaRPr>
          </a:p>
        </p:txBody>
      </p:sp>
      <p:cxnSp>
        <p:nvCxnSpPr>
          <p:cNvPr id="9" name="Elbow Connector 8"/>
          <p:cNvCxnSpPr>
            <a:stCxn id="7" idx="2"/>
          </p:cNvCxnSpPr>
          <p:nvPr/>
        </p:nvCxnSpPr>
        <p:spPr>
          <a:xfrm rot="16200000" flipH="1">
            <a:off x="1496109" y="1642015"/>
            <a:ext cx="1073341" cy="1879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378011" y="2825352"/>
            <a:ext cx="1210528" cy="369332"/>
          </a:xfrm>
          <a:prstGeom prst="rect">
            <a:avLst/>
          </a:prstGeom>
          <a:noFill/>
        </p:spPr>
        <p:txBody>
          <a:bodyPr wrap="square" rtlCol="0">
            <a:spAutoFit/>
          </a:bodyPr>
          <a:lstStyle/>
          <a:p>
            <a:r>
              <a:rPr lang="en-US" dirty="0" smtClean="0"/>
              <a:t>topic</a:t>
            </a:r>
            <a:endParaRPr lang="en-US" dirty="0"/>
          </a:p>
        </p:txBody>
      </p:sp>
      <p:sp>
        <p:nvSpPr>
          <p:cNvPr id="50" name="Rectangle 49"/>
          <p:cNvSpPr/>
          <p:nvPr/>
        </p:nvSpPr>
        <p:spPr>
          <a:xfrm>
            <a:off x="6003227" y="1171335"/>
            <a:ext cx="1165390"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gmrNLP</a:t>
            </a:r>
            <a:r>
              <a:rPr lang="en-US" dirty="0" smtClean="0">
                <a:solidFill>
                  <a:schemeClr val="tx1"/>
                </a:solidFill>
              </a:rPr>
              <a:t>. </a:t>
            </a:r>
            <a:r>
              <a:rPr lang="en-US" dirty="0" err="1" smtClean="0">
                <a:solidFill>
                  <a:schemeClr val="tx1"/>
                </a:solidFill>
              </a:rPr>
              <a:t>getTwitter</a:t>
            </a:r>
            <a:endParaRPr lang="en-US" dirty="0">
              <a:solidFill>
                <a:schemeClr val="tx1"/>
              </a:solidFill>
            </a:endParaRPr>
          </a:p>
        </p:txBody>
      </p:sp>
      <p:cxnSp>
        <p:nvCxnSpPr>
          <p:cNvPr id="19" name="Elbow Connector 18"/>
          <p:cNvCxnSpPr>
            <a:stCxn id="6" idx="0"/>
            <a:endCxn id="50" idx="1"/>
          </p:cNvCxnSpPr>
          <p:nvPr/>
        </p:nvCxnSpPr>
        <p:spPr>
          <a:xfrm rot="5400000" flipH="1" flipV="1">
            <a:off x="4268719" y="932559"/>
            <a:ext cx="1059471" cy="24095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50" idx="2"/>
            <a:endCxn id="6" idx="3"/>
          </p:cNvCxnSpPr>
          <p:nvPr/>
        </p:nvCxnSpPr>
        <p:spPr>
          <a:xfrm rot="5400000">
            <a:off x="4863703" y="1395067"/>
            <a:ext cx="1073432" cy="23710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576364" y="1292344"/>
            <a:ext cx="1210528" cy="369332"/>
          </a:xfrm>
          <a:prstGeom prst="rect">
            <a:avLst/>
          </a:prstGeom>
          <a:noFill/>
        </p:spPr>
        <p:txBody>
          <a:bodyPr wrap="square" rtlCol="0">
            <a:spAutoFit/>
          </a:bodyPr>
          <a:lstStyle/>
          <a:p>
            <a:r>
              <a:rPr lang="en-US" dirty="0" smtClean="0"/>
              <a:t>topic</a:t>
            </a:r>
            <a:endParaRPr lang="en-US" dirty="0"/>
          </a:p>
        </p:txBody>
      </p:sp>
      <p:sp>
        <p:nvSpPr>
          <p:cNvPr id="55" name="Rectangle 54"/>
          <p:cNvSpPr/>
          <p:nvPr/>
        </p:nvSpPr>
        <p:spPr>
          <a:xfrm>
            <a:off x="3032493" y="4954574"/>
            <a:ext cx="1122375"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View. Twitter</a:t>
            </a:r>
            <a:endParaRPr lang="en-US" dirty="0">
              <a:solidFill>
                <a:schemeClr val="tx1"/>
              </a:solidFill>
            </a:endParaRPr>
          </a:p>
        </p:txBody>
      </p:sp>
      <p:cxnSp>
        <p:nvCxnSpPr>
          <p:cNvPr id="23" name="Straight Arrow Connector 22"/>
          <p:cNvCxnSpPr>
            <a:stCxn id="6" idx="2"/>
            <a:endCxn id="55" idx="0"/>
          </p:cNvCxnSpPr>
          <p:nvPr/>
        </p:nvCxnSpPr>
        <p:spPr>
          <a:xfrm flipH="1">
            <a:off x="3593681" y="3567506"/>
            <a:ext cx="1" cy="1387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328276" y="2817212"/>
            <a:ext cx="2184206" cy="369332"/>
          </a:xfrm>
          <a:prstGeom prst="rect">
            <a:avLst/>
          </a:prstGeom>
          <a:noFill/>
        </p:spPr>
        <p:txBody>
          <a:bodyPr wrap="square" rtlCol="0">
            <a:spAutoFit/>
          </a:bodyPr>
          <a:lstStyle/>
          <a:p>
            <a:r>
              <a:rPr lang="en-US" dirty="0" smtClean="0"/>
              <a:t>tweet: mined results</a:t>
            </a:r>
            <a:endParaRPr lang="en-US" dirty="0"/>
          </a:p>
        </p:txBody>
      </p:sp>
      <p:sp>
        <p:nvSpPr>
          <p:cNvPr id="18" name="TextBox 17"/>
          <p:cNvSpPr txBox="1"/>
          <p:nvPr/>
        </p:nvSpPr>
        <p:spPr>
          <a:xfrm rot="16200000">
            <a:off x="2851266" y="3885199"/>
            <a:ext cx="1492418" cy="646331"/>
          </a:xfrm>
          <a:prstGeom prst="rect">
            <a:avLst/>
          </a:prstGeom>
          <a:noFill/>
        </p:spPr>
        <p:txBody>
          <a:bodyPr wrap="square" rtlCol="0">
            <a:spAutoFit/>
          </a:bodyPr>
          <a:lstStyle/>
          <a:p>
            <a:r>
              <a:rPr lang="en-US" dirty="0" smtClean="0"/>
              <a:t>tweet: mined results</a:t>
            </a:r>
            <a:endParaRPr lang="en-US" dirty="0"/>
          </a:p>
        </p:txBody>
      </p:sp>
    </p:spTree>
    <p:extLst>
      <p:ext uri="{BB962C8B-B14F-4D97-AF65-F5344CB8AC3E}">
        <p14:creationId xmlns:p14="http://schemas.microsoft.com/office/powerpoint/2010/main" val="1425274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702" y="202424"/>
            <a:ext cx="3741362" cy="461665"/>
          </a:xfrm>
          <a:prstGeom prst="rect">
            <a:avLst/>
          </a:prstGeom>
          <a:noFill/>
        </p:spPr>
        <p:txBody>
          <a:bodyPr wrap="square" rtlCol="0">
            <a:spAutoFit/>
          </a:bodyPr>
          <a:lstStyle/>
          <a:p>
            <a:r>
              <a:rPr lang="en-US" sz="2400" dirty="0" err="1" smtClean="0">
                <a:solidFill>
                  <a:srgbClr val="C00000"/>
                </a:solidFill>
              </a:rPr>
              <a:t>Solomine.Twitter</a:t>
            </a:r>
            <a:endParaRPr lang="en-US" sz="2400" dirty="0">
              <a:solidFill>
                <a:srgbClr val="C00000"/>
              </a:solidFill>
            </a:endParaRPr>
          </a:p>
        </p:txBody>
      </p:sp>
      <p:sp>
        <p:nvSpPr>
          <p:cNvPr id="6" name="Rounded Rectangle 5"/>
          <p:cNvSpPr/>
          <p:nvPr/>
        </p:nvSpPr>
        <p:spPr>
          <a:xfrm>
            <a:off x="2972448" y="2667066"/>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r>
              <a:rPr lang="en-US" dirty="0" smtClean="0">
                <a:solidFill>
                  <a:schemeClr val="tx1"/>
                </a:solidFill>
              </a:rPr>
              <a:t>Twitter</a:t>
            </a:r>
            <a:endParaRPr lang="en-US" dirty="0">
              <a:solidFill>
                <a:schemeClr val="tx1"/>
              </a:solidFill>
            </a:endParaRPr>
          </a:p>
        </p:txBody>
      </p:sp>
      <p:sp>
        <p:nvSpPr>
          <p:cNvPr id="7" name="Rectangle 6"/>
          <p:cNvSpPr/>
          <p:nvPr/>
        </p:nvSpPr>
        <p:spPr>
          <a:xfrm>
            <a:off x="531923" y="1172495"/>
            <a:ext cx="1122375"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View. Home</a:t>
            </a:r>
            <a:endParaRPr lang="en-US" dirty="0">
              <a:solidFill>
                <a:schemeClr val="tx1"/>
              </a:solidFill>
            </a:endParaRPr>
          </a:p>
        </p:txBody>
      </p:sp>
      <p:cxnSp>
        <p:nvCxnSpPr>
          <p:cNvPr id="9" name="Elbow Connector 8"/>
          <p:cNvCxnSpPr>
            <a:stCxn id="7" idx="2"/>
          </p:cNvCxnSpPr>
          <p:nvPr/>
        </p:nvCxnSpPr>
        <p:spPr>
          <a:xfrm rot="16200000" flipH="1">
            <a:off x="1496109" y="1642015"/>
            <a:ext cx="1073341" cy="1879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238411" y="2825352"/>
            <a:ext cx="1210528" cy="369332"/>
          </a:xfrm>
          <a:prstGeom prst="rect">
            <a:avLst/>
          </a:prstGeom>
          <a:noFill/>
        </p:spPr>
        <p:txBody>
          <a:bodyPr wrap="square" rtlCol="0">
            <a:spAutoFit/>
          </a:bodyPr>
          <a:lstStyle/>
          <a:p>
            <a:r>
              <a:rPr lang="en-US" dirty="0" smtClean="0"/>
              <a:t>topic</a:t>
            </a:r>
            <a:endParaRPr lang="en-US" dirty="0"/>
          </a:p>
        </p:txBody>
      </p:sp>
      <p:sp>
        <p:nvSpPr>
          <p:cNvPr id="52" name="TextBox 51"/>
          <p:cNvSpPr txBox="1"/>
          <p:nvPr/>
        </p:nvSpPr>
        <p:spPr>
          <a:xfrm rot="16200000">
            <a:off x="2851266" y="3885199"/>
            <a:ext cx="1492418" cy="646331"/>
          </a:xfrm>
          <a:prstGeom prst="rect">
            <a:avLst/>
          </a:prstGeom>
          <a:noFill/>
        </p:spPr>
        <p:txBody>
          <a:bodyPr wrap="square" rtlCol="0">
            <a:spAutoFit/>
          </a:bodyPr>
          <a:lstStyle/>
          <a:p>
            <a:r>
              <a:rPr lang="en-US" dirty="0" smtClean="0"/>
              <a:t>tweet: mined results</a:t>
            </a:r>
            <a:endParaRPr lang="en-US" dirty="0"/>
          </a:p>
        </p:txBody>
      </p:sp>
      <p:sp>
        <p:nvSpPr>
          <p:cNvPr id="50" name="Rectangle 49"/>
          <p:cNvSpPr/>
          <p:nvPr/>
        </p:nvSpPr>
        <p:spPr>
          <a:xfrm>
            <a:off x="6003228" y="1171335"/>
            <a:ext cx="1172370"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gmrNLP</a:t>
            </a:r>
            <a:r>
              <a:rPr lang="en-US" dirty="0" smtClean="0">
                <a:solidFill>
                  <a:schemeClr val="tx1"/>
                </a:solidFill>
              </a:rPr>
              <a:t>. </a:t>
            </a:r>
            <a:r>
              <a:rPr lang="en-US" dirty="0" err="1" smtClean="0">
                <a:solidFill>
                  <a:schemeClr val="tx1"/>
                </a:solidFill>
              </a:rPr>
              <a:t>getTwitter</a:t>
            </a:r>
            <a:endParaRPr lang="en-US" dirty="0">
              <a:solidFill>
                <a:schemeClr val="tx1"/>
              </a:solidFill>
            </a:endParaRPr>
          </a:p>
        </p:txBody>
      </p:sp>
      <p:cxnSp>
        <p:nvCxnSpPr>
          <p:cNvPr id="19" name="Elbow Connector 18"/>
          <p:cNvCxnSpPr>
            <a:stCxn id="6" idx="0"/>
            <a:endCxn id="50" idx="1"/>
          </p:cNvCxnSpPr>
          <p:nvPr/>
        </p:nvCxnSpPr>
        <p:spPr>
          <a:xfrm rot="5400000" flipH="1" flipV="1">
            <a:off x="4268720" y="932558"/>
            <a:ext cx="1059471" cy="24095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50" idx="2"/>
            <a:endCxn id="6" idx="3"/>
          </p:cNvCxnSpPr>
          <p:nvPr/>
        </p:nvCxnSpPr>
        <p:spPr>
          <a:xfrm rot="5400000">
            <a:off x="4865448" y="1393321"/>
            <a:ext cx="1073432" cy="23744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328276" y="2817212"/>
            <a:ext cx="2184206" cy="369332"/>
          </a:xfrm>
          <a:prstGeom prst="rect">
            <a:avLst/>
          </a:prstGeom>
          <a:noFill/>
        </p:spPr>
        <p:txBody>
          <a:bodyPr wrap="square" rtlCol="0">
            <a:spAutoFit/>
          </a:bodyPr>
          <a:lstStyle/>
          <a:p>
            <a:r>
              <a:rPr lang="en-US" dirty="0" smtClean="0"/>
              <a:t>tweet: mined results</a:t>
            </a:r>
            <a:endParaRPr lang="en-US" dirty="0"/>
          </a:p>
        </p:txBody>
      </p:sp>
      <p:sp>
        <p:nvSpPr>
          <p:cNvPr id="53" name="TextBox 52"/>
          <p:cNvSpPr txBox="1"/>
          <p:nvPr/>
        </p:nvSpPr>
        <p:spPr>
          <a:xfrm>
            <a:off x="4785766" y="1292344"/>
            <a:ext cx="1210528" cy="369332"/>
          </a:xfrm>
          <a:prstGeom prst="rect">
            <a:avLst/>
          </a:prstGeom>
          <a:noFill/>
        </p:spPr>
        <p:txBody>
          <a:bodyPr wrap="square" rtlCol="0">
            <a:spAutoFit/>
          </a:bodyPr>
          <a:lstStyle/>
          <a:p>
            <a:r>
              <a:rPr lang="en-US" dirty="0" smtClean="0"/>
              <a:t>topic</a:t>
            </a:r>
            <a:endParaRPr lang="en-US" dirty="0"/>
          </a:p>
        </p:txBody>
      </p:sp>
      <p:sp>
        <p:nvSpPr>
          <p:cNvPr id="55" name="Rectangle 54"/>
          <p:cNvSpPr/>
          <p:nvPr/>
        </p:nvSpPr>
        <p:spPr>
          <a:xfrm>
            <a:off x="3032493" y="4954574"/>
            <a:ext cx="1122375"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View. Twitter</a:t>
            </a:r>
            <a:endParaRPr lang="en-US" dirty="0">
              <a:solidFill>
                <a:schemeClr val="tx1"/>
              </a:solidFill>
            </a:endParaRPr>
          </a:p>
        </p:txBody>
      </p:sp>
      <p:cxnSp>
        <p:nvCxnSpPr>
          <p:cNvPr id="23" name="Straight Arrow Connector 22"/>
          <p:cNvCxnSpPr>
            <a:stCxn id="6" idx="2"/>
            <a:endCxn id="55" idx="0"/>
          </p:cNvCxnSpPr>
          <p:nvPr/>
        </p:nvCxnSpPr>
        <p:spPr>
          <a:xfrm flipH="1">
            <a:off x="3593681" y="3567506"/>
            <a:ext cx="1" cy="1387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68125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702" y="202424"/>
            <a:ext cx="3741362" cy="461665"/>
          </a:xfrm>
          <a:prstGeom prst="rect">
            <a:avLst/>
          </a:prstGeom>
          <a:noFill/>
        </p:spPr>
        <p:txBody>
          <a:bodyPr wrap="square" rtlCol="0">
            <a:spAutoFit/>
          </a:bodyPr>
          <a:lstStyle/>
          <a:p>
            <a:r>
              <a:rPr lang="en-US" sz="2400" dirty="0" err="1" smtClean="0">
                <a:solidFill>
                  <a:srgbClr val="C00000"/>
                </a:solidFill>
              </a:rPr>
              <a:t>Solomine.Next</a:t>
            </a:r>
            <a:endParaRPr lang="en-US" sz="2400" dirty="0">
              <a:solidFill>
                <a:srgbClr val="C00000"/>
              </a:solidFill>
            </a:endParaRPr>
          </a:p>
        </p:txBody>
      </p:sp>
      <p:sp>
        <p:nvSpPr>
          <p:cNvPr id="6" name="Rounded Rectangle 5"/>
          <p:cNvSpPr/>
          <p:nvPr/>
        </p:nvSpPr>
        <p:spPr>
          <a:xfrm>
            <a:off x="2972448" y="2667066"/>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tNext</a:t>
            </a:r>
            <a:endParaRPr lang="en-US" dirty="0">
              <a:solidFill>
                <a:schemeClr val="tx1"/>
              </a:solidFill>
            </a:endParaRPr>
          </a:p>
        </p:txBody>
      </p:sp>
      <p:sp>
        <p:nvSpPr>
          <p:cNvPr id="7" name="Rectangle 6"/>
          <p:cNvSpPr/>
          <p:nvPr/>
        </p:nvSpPr>
        <p:spPr>
          <a:xfrm>
            <a:off x="531923" y="1172495"/>
            <a:ext cx="1122375"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View. Twitter</a:t>
            </a:r>
            <a:endParaRPr lang="en-US" dirty="0">
              <a:solidFill>
                <a:schemeClr val="tx1"/>
              </a:solidFill>
            </a:endParaRPr>
          </a:p>
        </p:txBody>
      </p:sp>
      <p:cxnSp>
        <p:nvCxnSpPr>
          <p:cNvPr id="9" name="Elbow Connector 8"/>
          <p:cNvCxnSpPr>
            <a:stCxn id="7" idx="2"/>
          </p:cNvCxnSpPr>
          <p:nvPr/>
        </p:nvCxnSpPr>
        <p:spPr>
          <a:xfrm rot="16200000" flipH="1">
            <a:off x="1496109" y="1642015"/>
            <a:ext cx="1073341" cy="1879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238411" y="2825352"/>
            <a:ext cx="1386126" cy="369332"/>
          </a:xfrm>
          <a:prstGeom prst="rect">
            <a:avLst/>
          </a:prstGeom>
          <a:noFill/>
        </p:spPr>
        <p:txBody>
          <a:bodyPr wrap="square" rtlCol="0">
            <a:spAutoFit/>
          </a:bodyPr>
          <a:lstStyle/>
          <a:p>
            <a:r>
              <a:rPr lang="en-US" dirty="0"/>
              <a:t>t</a:t>
            </a:r>
            <a:r>
              <a:rPr lang="en-US" dirty="0" smtClean="0"/>
              <a:t>opic, </a:t>
            </a:r>
            <a:r>
              <a:rPr lang="en-US" dirty="0" err="1" smtClean="0"/>
              <a:t>maxID</a:t>
            </a:r>
            <a:endParaRPr lang="en-US" dirty="0"/>
          </a:p>
        </p:txBody>
      </p:sp>
      <p:sp>
        <p:nvSpPr>
          <p:cNvPr id="52" name="TextBox 51"/>
          <p:cNvSpPr txBox="1"/>
          <p:nvPr/>
        </p:nvSpPr>
        <p:spPr>
          <a:xfrm rot="16200000">
            <a:off x="2851266" y="3885199"/>
            <a:ext cx="1492418" cy="646331"/>
          </a:xfrm>
          <a:prstGeom prst="rect">
            <a:avLst/>
          </a:prstGeom>
          <a:noFill/>
        </p:spPr>
        <p:txBody>
          <a:bodyPr wrap="square" rtlCol="0">
            <a:spAutoFit/>
          </a:bodyPr>
          <a:lstStyle/>
          <a:p>
            <a:r>
              <a:rPr lang="en-US" dirty="0" smtClean="0"/>
              <a:t>tweet: mined results</a:t>
            </a:r>
            <a:endParaRPr lang="en-US" dirty="0"/>
          </a:p>
        </p:txBody>
      </p:sp>
      <p:sp>
        <p:nvSpPr>
          <p:cNvPr id="50" name="Rectangle 49"/>
          <p:cNvSpPr/>
          <p:nvPr/>
        </p:nvSpPr>
        <p:spPr>
          <a:xfrm>
            <a:off x="6003228" y="1171335"/>
            <a:ext cx="1172370"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gmrNLP</a:t>
            </a:r>
            <a:r>
              <a:rPr lang="en-US" dirty="0" smtClean="0">
                <a:solidFill>
                  <a:schemeClr val="tx1"/>
                </a:solidFill>
              </a:rPr>
              <a:t>. </a:t>
            </a:r>
            <a:r>
              <a:rPr lang="en-US" dirty="0" err="1" smtClean="0">
                <a:solidFill>
                  <a:schemeClr val="tx1"/>
                </a:solidFill>
              </a:rPr>
              <a:t>getTwitter</a:t>
            </a:r>
            <a:endParaRPr lang="en-US" dirty="0">
              <a:solidFill>
                <a:schemeClr val="tx1"/>
              </a:solidFill>
            </a:endParaRPr>
          </a:p>
        </p:txBody>
      </p:sp>
      <p:cxnSp>
        <p:nvCxnSpPr>
          <p:cNvPr id="19" name="Elbow Connector 18"/>
          <p:cNvCxnSpPr>
            <a:stCxn id="6" idx="0"/>
            <a:endCxn id="50" idx="1"/>
          </p:cNvCxnSpPr>
          <p:nvPr/>
        </p:nvCxnSpPr>
        <p:spPr>
          <a:xfrm rot="5400000" flipH="1" flipV="1">
            <a:off x="4268720" y="932558"/>
            <a:ext cx="1059471" cy="24095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50" idx="2"/>
            <a:endCxn id="6" idx="3"/>
          </p:cNvCxnSpPr>
          <p:nvPr/>
        </p:nvCxnSpPr>
        <p:spPr>
          <a:xfrm rot="5400000">
            <a:off x="4865448" y="1393321"/>
            <a:ext cx="1073432" cy="23744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328276" y="2817212"/>
            <a:ext cx="2184206" cy="369332"/>
          </a:xfrm>
          <a:prstGeom prst="rect">
            <a:avLst/>
          </a:prstGeom>
          <a:noFill/>
        </p:spPr>
        <p:txBody>
          <a:bodyPr wrap="square" rtlCol="0">
            <a:spAutoFit/>
          </a:bodyPr>
          <a:lstStyle/>
          <a:p>
            <a:r>
              <a:rPr lang="en-US" dirty="0" smtClean="0"/>
              <a:t>tweet: mined results</a:t>
            </a:r>
            <a:endParaRPr lang="en-US" dirty="0"/>
          </a:p>
        </p:txBody>
      </p:sp>
      <p:sp>
        <p:nvSpPr>
          <p:cNvPr id="53" name="TextBox 52"/>
          <p:cNvSpPr txBox="1"/>
          <p:nvPr/>
        </p:nvSpPr>
        <p:spPr>
          <a:xfrm>
            <a:off x="4341657" y="1292344"/>
            <a:ext cx="1466175" cy="369332"/>
          </a:xfrm>
          <a:prstGeom prst="rect">
            <a:avLst/>
          </a:prstGeom>
          <a:noFill/>
        </p:spPr>
        <p:txBody>
          <a:bodyPr wrap="square" rtlCol="0">
            <a:spAutoFit/>
          </a:bodyPr>
          <a:lstStyle/>
          <a:p>
            <a:r>
              <a:rPr lang="en-US" dirty="0"/>
              <a:t>t</a:t>
            </a:r>
            <a:r>
              <a:rPr lang="en-US" dirty="0" smtClean="0"/>
              <a:t>opic, </a:t>
            </a:r>
            <a:r>
              <a:rPr lang="en-US" dirty="0" err="1" smtClean="0"/>
              <a:t>maxID</a:t>
            </a:r>
            <a:endParaRPr lang="en-US" dirty="0"/>
          </a:p>
        </p:txBody>
      </p:sp>
      <p:sp>
        <p:nvSpPr>
          <p:cNvPr id="55" name="Rectangle 54"/>
          <p:cNvSpPr/>
          <p:nvPr/>
        </p:nvSpPr>
        <p:spPr>
          <a:xfrm>
            <a:off x="3032493" y="4954574"/>
            <a:ext cx="1122375"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View. Twitter</a:t>
            </a:r>
            <a:endParaRPr lang="en-US" dirty="0">
              <a:solidFill>
                <a:schemeClr val="tx1"/>
              </a:solidFill>
            </a:endParaRPr>
          </a:p>
        </p:txBody>
      </p:sp>
      <p:cxnSp>
        <p:nvCxnSpPr>
          <p:cNvPr id="23" name="Straight Arrow Connector 22"/>
          <p:cNvCxnSpPr>
            <a:stCxn id="6" idx="2"/>
            <a:endCxn id="55" idx="0"/>
          </p:cNvCxnSpPr>
          <p:nvPr/>
        </p:nvCxnSpPr>
        <p:spPr>
          <a:xfrm flipH="1">
            <a:off x="3593681" y="3567506"/>
            <a:ext cx="1" cy="1387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12643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702" y="202424"/>
            <a:ext cx="3741362" cy="461665"/>
          </a:xfrm>
          <a:prstGeom prst="rect">
            <a:avLst/>
          </a:prstGeom>
          <a:noFill/>
        </p:spPr>
        <p:txBody>
          <a:bodyPr wrap="square" rtlCol="0">
            <a:spAutoFit/>
          </a:bodyPr>
          <a:lstStyle/>
          <a:p>
            <a:r>
              <a:rPr lang="en-US" sz="2400" dirty="0" err="1" smtClean="0">
                <a:solidFill>
                  <a:srgbClr val="C00000"/>
                </a:solidFill>
              </a:rPr>
              <a:t>Solomine.Other</a:t>
            </a:r>
            <a:endParaRPr lang="en-US" sz="2400" dirty="0">
              <a:solidFill>
                <a:srgbClr val="C00000"/>
              </a:solidFill>
            </a:endParaRPr>
          </a:p>
        </p:txBody>
      </p:sp>
      <p:sp>
        <p:nvSpPr>
          <p:cNvPr id="6" name="Rounded Rectangle 5"/>
          <p:cNvSpPr/>
          <p:nvPr/>
        </p:nvSpPr>
        <p:spPr>
          <a:xfrm>
            <a:off x="2972448" y="2667066"/>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aOther</a:t>
            </a:r>
            <a:endParaRPr lang="en-US" dirty="0">
              <a:solidFill>
                <a:schemeClr val="tx1"/>
              </a:solidFill>
            </a:endParaRPr>
          </a:p>
        </p:txBody>
      </p:sp>
      <p:sp>
        <p:nvSpPr>
          <p:cNvPr id="7" name="Rectangle 6"/>
          <p:cNvSpPr/>
          <p:nvPr/>
        </p:nvSpPr>
        <p:spPr>
          <a:xfrm>
            <a:off x="531923" y="1172495"/>
            <a:ext cx="1122375"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View. Twitter</a:t>
            </a:r>
            <a:endParaRPr lang="en-US" dirty="0">
              <a:solidFill>
                <a:schemeClr val="tx1"/>
              </a:solidFill>
            </a:endParaRPr>
          </a:p>
        </p:txBody>
      </p:sp>
      <p:cxnSp>
        <p:nvCxnSpPr>
          <p:cNvPr id="9" name="Elbow Connector 8"/>
          <p:cNvCxnSpPr>
            <a:stCxn id="7" idx="2"/>
          </p:cNvCxnSpPr>
          <p:nvPr/>
        </p:nvCxnSpPr>
        <p:spPr>
          <a:xfrm rot="16200000" flipH="1">
            <a:off x="1496109" y="1642015"/>
            <a:ext cx="1073341" cy="1879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238411" y="2825352"/>
            <a:ext cx="1386126" cy="369332"/>
          </a:xfrm>
          <a:prstGeom prst="rect">
            <a:avLst/>
          </a:prstGeom>
          <a:noFill/>
        </p:spPr>
        <p:txBody>
          <a:bodyPr wrap="square" rtlCol="0">
            <a:spAutoFit/>
          </a:bodyPr>
          <a:lstStyle/>
          <a:p>
            <a:r>
              <a:rPr lang="en-US" dirty="0"/>
              <a:t>t</a:t>
            </a:r>
            <a:r>
              <a:rPr lang="en-US" dirty="0" smtClean="0"/>
              <a:t>opic, /other</a:t>
            </a:r>
            <a:endParaRPr lang="en-US" dirty="0"/>
          </a:p>
        </p:txBody>
      </p:sp>
      <p:sp>
        <p:nvSpPr>
          <p:cNvPr id="52" name="TextBox 51"/>
          <p:cNvSpPr txBox="1"/>
          <p:nvPr/>
        </p:nvSpPr>
        <p:spPr>
          <a:xfrm rot="16200000">
            <a:off x="2851266" y="3885199"/>
            <a:ext cx="1492418" cy="646331"/>
          </a:xfrm>
          <a:prstGeom prst="rect">
            <a:avLst/>
          </a:prstGeom>
          <a:noFill/>
        </p:spPr>
        <p:txBody>
          <a:bodyPr wrap="square" rtlCol="0">
            <a:spAutoFit/>
          </a:bodyPr>
          <a:lstStyle/>
          <a:p>
            <a:r>
              <a:rPr lang="en-US" dirty="0" smtClean="0"/>
              <a:t>tweet: mined results</a:t>
            </a:r>
            <a:endParaRPr lang="en-US" dirty="0"/>
          </a:p>
        </p:txBody>
      </p:sp>
      <p:sp>
        <p:nvSpPr>
          <p:cNvPr id="50" name="Rectangle 49"/>
          <p:cNvSpPr/>
          <p:nvPr/>
        </p:nvSpPr>
        <p:spPr>
          <a:xfrm>
            <a:off x="6003228" y="1171335"/>
            <a:ext cx="1172370"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gmrNLP</a:t>
            </a:r>
            <a:r>
              <a:rPr lang="en-US" dirty="0" smtClean="0">
                <a:solidFill>
                  <a:schemeClr val="tx1"/>
                </a:solidFill>
              </a:rPr>
              <a:t>. </a:t>
            </a:r>
            <a:r>
              <a:rPr lang="en-US" dirty="0" err="1" smtClean="0">
                <a:solidFill>
                  <a:schemeClr val="tx1"/>
                </a:solidFill>
              </a:rPr>
              <a:t>getTwitter</a:t>
            </a:r>
            <a:endParaRPr lang="en-US" dirty="0">
              <a:solidFill>
                <a:schemeClr val="tx1"/>
              </a:solidFill>
            </a:endParaRPr>
          </a:p>
        </p:txBody>
      </p:sp>
      <p:cxnSp>
        <p:nvCxnSpPr>
          <p:cNvPr id="19" name="Elbow Connector 18"/>
          <p:cNvCxnSpPr>
            <a:stCxn id="6" idx="0"/>
            <a:endCxn id="50" idx="1"/>
          </p:cNvCxnSpPr>
          <p:nvPr/>
        </p:nvCxnSpPr>
        <p:spPr>
          <a:xfrm rot="5400000" flipH="1" flipV="1">
            <a:off x="4268720" y="932558"/>
            <a:ext cx="1059471" cy="24095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50" idx="2"/>
            <a:endCxn id="6" idx="3"/>
          </p:cNvCxnSpPr>
          <p:nvPr/>
        </p:nvCxnSpPr>
        <p:spPr>
          <a:xfrm rot="5400000">
            <a:off x="4865448" y="1393321"/>
            <a:ext cx="1073432" cy="23744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328276" y="2817212"/>
            <a:ext cx="2184206" cy="369332"/>
          </a:xfrm>
          <a:prstGeom prst="rect">
            <a:avLst/>
          </a:prstGeom>
          <a:noFill/>
        </p:spPr>
        <p:txBody>
          <a:bodyPr wrap="square" rtlCol="0">
            <a:spAutoFit/>
          </a:bodyPr>
          <a:lstStyle/>
          <a:p>
            <a:r>
              <a:rPr lang="en-US" dirty="0" smtClean="0"/>
              <a:t>tweet: mined results</a:t>
            </a:r>
            <a:endParaRPr lang="en-US" dirty="0"/>
          </a:p>
        </p:txBody>
      </p:sp>
      <p:sp>
        <p:nvSpPr>
          <p:cNvPr id="53" name="TextBox 52"/>
          <p:cNvSpPr txBox="1"/>
          <p:nvPr/>
        </p:nvSpPr>
        <p:spPr>
          <a:xfrm>
            <a:off x="4341657" y="1292344"/>
            <a:ext cx="1466175" cy="369332"/>
          </a:xfrm>
          <a:prstGeom prst="rect">
            <a:avLst/>
          </a:prstGeom>
          <a:noFill/>
        </p:spPr>
        <p:txBody>
          <a:bodyPr wrap="square" rtlCol="0">
            <a:spAutoFit/>
          </a:bodyPr>
          <a:lstStyle/>
          <a:p>
            <a:r>
              <a:rPr lang="en-US" dirty="0"/>
              <a:t>t</a:t>
            </a:r>
            <a:r>
              <a:rPr lang="en-US" dirty="0" smtClean="0"/>
              <a:t>opic, /other</a:t>
            </a:r>
            <a:endParaRPr lang="en-US" dirty="0"/>
          </a:p>
        </p:txBody>
      </p:sp>
      <p:sp>
        <p:nvSpPr>
          <p:cNvPr id="55" name="Rectangle 54"/>
          <p:cNvSpPr/>
          <p:nvPr/>
        </p:nvSpPr>
        <p:spPr>
          <a:xfrm>
            <a:off x="3032493" y="4954574"/>
            <a:ext cx="1122375"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View. Twitter</a:t>
            </a:r>
            <a:endParaRPr lang="en-US" dirty="0">
              <a:solidFill>
                <a:schemeClr val="tx1"/>
              </a:solidFill>
            </a:endParaRPr>
          </a:p>
        </p:txBody>
      </p:sp>
      <p:cxnSp>
        <p:nvCxnSpPr>
          <p:cNvPr id="23" name="Straight Arrow Connector 22"/>
          <p:cNvCxnSpPr>
            <a:stCxn id="6" idx="2"/>
            <a:endCxn id="55" idx="0"/>
          </p:cNvCxnSpPr>
          <p:nvPr/>
        </p:nvCxnSpPr>
        <p:spPr>
          <a:xfrm flipH="1">
            <a:off x="3593681" y="3567506"/>
            <a:ext cx="1" cy="1387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9867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702" y="202424"/>
            <a:ext cx="3741362" cy="461665"/>
          </a:xfrm>
          <a:prstGeom prst="rect">
            <a:avLst/>
          </a:prstGeom>
          <a:noFill/>
        </p:spPr>
        <p:txBody>
          <a:bodyPr wrap="square" rtlCol="0">
            <a:spAutoFit/>
          </a:bodyPr>
          <a:lstStyle/>
          <a:p>
            <a:r>
              <a:rPr lang="en-US" sz="2400" dirty="0" err="1" smtClean="0">
                <a:solidFill>
                  <a:srgbClr val="C00000"/>
                </a:solidFill>
              </a:rPr>
              <a:t>Solomine.gmr</a:t>
            </a:r>
            <a:endParaRPr lang="en-US" sz="2400" dirty="0">
              <a:solidFill>
                <a:srgbClr val="C00000"/>
              </a:solidFill>
            </a:endParaRPr>
          </a:p>
        </p:txBody>
      </p:sp>
      <p:sp>
        <p:nvSpPr>
          <p:cNvPr id="6" name="Rounded Rectangle 5"/>
          <p:cNvSpPr/>
          <p:nvPr/>
        </p:nvSpPr>
        <p:spPr>
          <a:xfrm>
            <a:off x="4893088" y="2667066"/>
            <a:ext cx="1325134"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twythread</a:t>
            </a:r>
            <a:endParaRPr lang="en-US" dirty="0">
              <a:solidFill>
                <a:schemeClr val="tx1"/>
              </a:solidFill>
            </a:endParaRPr>
          </a:p>
        </p:txBody>
      </p:sp>
      <p:sp>
        <p:nvSpPr>
          <p:cNvPr id="7" name="Rectangle 6"/>
          <p:cNvSpPr/>
          <p:nvPr/>
        </p:nvSpPr>
        <p:spPr>
          <a:xfrm>
            <a:off x="531923" y="1172495"/>
            <a:ext cx="1122375"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View. Home</a:t>
            </a:r>
            <a:endParaRPr lang="en-US" dirty="0">
              <a:solidFill>
                <a:schemeClr val="tx1"/>
              </a:solidFill>
            </a:endParaRPr>
          </a:p>
        </p:txBody>
      </p:sp>
      <p:cxnSp>
        <p:nvCxnSpPr>
          <p:cNvPr id="9" name="Elbow Connector 8"/>
          <p:cNvCxnSpPr/>
          <p:nvPr/>
        </p:nvCxnSpPr>
        <p:spPr>
          <a:xfrm rot="16200000" flipH="1">
            <a:off x="1077301" y="1642015"/>
            <a:ext cx="1073341" cy="1879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238411" y="2825352"/>
            <a:ext cx="1386126" cy="369332"/>
          </a:xfrm>
          <a:prstGeom prst="rect">
            <a:avLst/>
          </a:prstGeom>
          <a:noFill/>
        </p:spPr>
        <p:txBody>
          <a:bodyPr wrap="square" rtlCol="0">
            <a:spAutoFit/>
          </a:bodyPr>
          <a:lstStyle/>
          <a:p>
            <a:r>
              <a:rPr lang="en-US" dirty="0" smtClean="0"/>
              <a:t>topic</a:t>
            </a:r>
            <a:endParaRPr lang="en-US" dirty="0"/>
          </a:p>
        </p:txBody>
      </p:sp>
      <p:sp>
        <p:nvSpPr>
          <p:cNvPr id="52" name="TextBox 51"/>
          <p:cNvSpPr txBox="1"/>
          <p:nvPr/>
        </p:nvSpPr>
        <p:spPr>
          <a:xfrm rot="16200000">
            <a:off x="2584541" y="3959702"/>
            <a:ext cx="909590" cy="369332"/>
          </a:xfrm>
          <a:prstGeom prst="rect">
            <a:avLst/>
          </a:prstGeom>
          <a:noFill/>
        </p:spPr>
        <p:txBody>
          <a:bodyPr wrap="square" rtlCol="0">
            <a:spAutoFit/>
          </a:bodyPr>
          <a:lstStyle/>
          <a:p>
            <a:r>
              <a:rPr lang="en-US" dirty="0" smtClean="0"/>
              <a:t>DB </a:t>
            </a:r>
            <a:r>
              <a:rPr lang="en-US" dirty="0" err="1" smtClean="0"/>
              <a:t>msg</a:t>
            </a:r>
            <a:endParaRPr lang="en-US" dirty="0"/>
          </a:p>
        </p:txBody>
      </p:sp>
      <p:sp>
        <p:nvSpPr>
          <p:cNvPr id="50" name="Rectangle 49"/>
          <p:cNvSpPr/>
          <p:nvPr/>
        </p:nvSpPr>
        <p:spPr>
          <a:xfrm>
            <a:off x="8006534" y="1171335"/>
            <a:ext cx="1172370"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gmrNLP</a:t>
            </a:r>
            <a:r>
              <a:rPr lang="en-US" dirty="0" smtClean="0">
                <a:solidFill>
                  <a:schemeClr val="tx1"/>
                </a:solidFill>
              </a:rPr>
              <a:t>. </a:t>
            </a:r>
            <a:r>
              <a:rPr lang="en-US" dirty="0" err="1" smtClean="0">
                <a:solidFill>
                  <a:schemeClr val="tx1"/>
                </a:solidFill>
              </a:rPr>
              <a:t>getStream</a:t>
            </a:r>
            <a:endParaRPr lang="en-US" dirty="0">
              <a:solidFill>
                <a:schemeClr val="tx1"/>
              </a:solidFill>
            </a:endParaRPr>
          </a:p>
        </p:txBody>
      </p:sp>
      <p:cxnSp>
        <p:nvCxnSpPr>
          <p:cNvPr id="19" name="Elbow Connector 18"/>
          <p:cNvCxnSpPr>
            <a:stCxn id="6" idx="0"/>
            <a:endCxn id="50" idx="1"/>
          </p:cNvCxnSpPr>
          <p:nvPr/>
        </p:nvCxnSpPr>
        <p:spPr>
          <a:xfrm rot="5400000" flipH="1" flipV="1">
            <a:off x="6251359" y="911892"/>
            <a:ext cx="1059471" cy="24508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967409" y="3228282"/>
            <a:ext cx="1109261" cy="369332"/>
          </a:xfrm>
          <a:prstGeom prst="rect">
            <a:avLst/>
          </a:prstGeom>
          <a:noFill/>
        </p:spPr>
        <p:txBody>
          <a:bodyPr wrap="square" rtlCol="0">
            <a:spAutoFit/>
          </a:bodyPr>
          <a:lstStyle/>
          <a:p>
            <a:r>
              <a:rPr lang="en-US" dirty="0" smtClean="0"/>
              <a:t>DB </a:t>
            </a:r>
            <a:r>
              <a:rPr lang="en-US" dirty="0" err="1" smtClean="0"/>
              <a:t>msg</a:t>
            </a:r>
            <a:endParaRPr lang="en-US" dirty="0"/>
          </a:p>
        </p:txBody>
      </p:sp>
      <p:sp>
        <p:nvSpPr>
          <p:cNvPr id="53" name="TextBox 52"/>
          <p:cNvSpPr txBox="1"/>
          <p:nvPr/>
        </p:nvSpPr>
        <p:spPr>
          <a:xfrm>
            <a:off x="6344963" y="1292344"/>
            <a:ext cx="1466175" cy="369332"/>
          </a:xfrm>
          <a:prstGeom prst="rect">
            <a:avLst/>
          </a:prstGeom>
          <a:noFill/>
        </p:spPr>
        <p:txBody>
          <a:bodyPr wrap="square" rtlCol="0">
            <a:spAutoFit/>
          </a:bodyPr>
          <a:lstStyle/>
          <a:p>
            <a:r>
              <a:rPr lang="en-US" dirty="0" smtClean="0"/>
              <a:t>topic</a:t>
            </a:r>
            <a:endParaRPr lang="en-US" dirty="0"/>
          </a:p>
        </p:txBody>
      </p:sp>
      <p:sp>
        <p:nvSpPr>
          <p:cNvPr id="55" name="Rectangle 54"/>
          <p:cNvSpPr/>
          <p:nvPr/>
        </p:nvSpPr>
        <p:spPr>
          <a:xfrm>
            <a:off x="2627456" y="4721231"/>
            <a:ext cx="1122375"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View. </a:t>
            </a:r>
            <a:r>
              <a:rPr lang="en-US" dirty="0" err="1" smtClean="0">
                <a:solidFill>
                  <a:schemeClr val="tx1"/>
                </a:solidFill>
              </a:rPr>
              <a:t>Twython</a:t>
            </a:r>
            <a:endParaRPr lang="en-US" dirty="0">
              <a:solidFill>
                <a:schemeClr val="tx1"/>
              </a:solidFill>
            </a:endParaRPr>
          </a:p>
        </p:txBody>
      </p:sp>
      <p:sp>
        <p:nvSpPr>
          <p:cNvPr id="15" name="Rounded Rectangle 14"/>
          <p:cNvSpPr/>
          <p:nvPr/>
        </p:nvSpPr>
        <p:spPr>
          <a:xfrm>
            <a:off x="2567411" y="2667066"/>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gmr</a:t>
            </a:r>
            <a:endParaRPr lang="en-US" dirty="0">
              <a:solidFill>
                <a:schemeClr val="tx1"/>
              </a:solidFill>
            </a:endParaRPr>
          </a:p>
        </p:txBody>
      </p:sp>
      <p:cxnSp>
        <p:nvCxnSpPr>
          <p:cNvPr id="10" name="Straight Arrow Connector 9"/>
          <p:cNvCxnSpPr/>
          <p:nvPr/>
        </p:nvCxnSpPr>
        <p:spPr>
          <a:xfrm>
            <a:off x="3809878" y="2879963"/>
            <a:ext cx="10832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923238" y="2581683"/>
            <a:ext cx="1386126" cy="369332"/>
          </a:xfrm>
          <a:prstGeom prst="rect">
            <a:avLst/>
          </a:prstGeom>
          <a:noFill/>
        </p:spPr>
        <p:txBody>
          <a:bodyPr wrap="square" rtlCol="0">
            <a:spAutoFit/>
          </a:bodyPr>
          <a:lstStyle/>
          <a:p>
            <a:r>
              <a:rPr lang="en-US" dirty="0" smtClean="0"/>
              <a:t>topic</a:t>
            </a:r>
            <a:endParaRPr lang="en-US" dirty="0"/>
          </a:p>
        </p:txBody>
      </p:sp>
      <p:cxnSp>
        <p:nvCxnSpPr>
          <p:cNvPr id="12" name="Straight Arrow Connector 11"/>
          <p:cNvCxnSpPr/>
          <p:nvPr/>
        </p:nvCxnSpPr>
        <p:spPr>
          <a:xfrm flipH="1">
            <a:off x="3809878" y="3270851"/>
            <a:ext cx="10832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5" idx="2"/>
            <a:endCxn id="55" idx="0"/>
          </p:cNvCxnSpPr>
          <p:nvPr/>
        </p:nvCxnSpPr>
        <p:spPr>
          <a:xfrm flipH="1">
            <a:off x="3188644" y="3567506"/>
            <a:ext cx="1" cy="1153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714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dirty="0" smtClean="0"/>
              <a:t>Design Choices</a:t>
            </a:r>
          </a:p>
        </p:txBody>
      </p:sp>
      <p:sp>
        <p:nvSpPr>
          <p:cNvPr id="12291" name="Content Placeholder 2"/>
          <p:cNvSpPr>
            <a:spLocks noGrp="1"/>
          </p:cNvSpPr>
          <p:nvPr>
            <p:ph idx="1"/>
          </p:nvPr>
        </p:nvSpPr>
        <p:spPr/>
        <p:txBody>
          <a:bodyPr>
            <a:normAutofit/>
          </a:bodyPr>
          <a:lstStyle/>
          <a:p>
            <a:r>
              <a:rPr lang="en-US" altLang="en-US" dirty="0" err="1" smtClean="0"/>
              <a:t>Solomine</a:t>
            </a:r>
            <a:r>
              <a:rPr lang="en-US" altLang="en-US" dirty="0" smtClean="0"/>
              <a:t> uses Python:</a:t>
            </a:r>
          </a:p>
          <a:p>
            <a:pPr lvl="1">
              <a:spcBef>
                <a:spcPts val="600"/>
              </a:spcBef>
            </a:pPr>
            <a:r>
              <a:rPr lang="en-US" altLang="en-US" dirty="0" smtClean="0"/>
              <a:t>Version 2 is the original and almost all of the python ecosystem is compatible with version 2</a:t>
            </a:r>
          </a:p>
          <a:p>
            <a:pPr lvl="1">
              <a:lnSpc>
                <a:spcPct val="150000"/>
              </a:lnSpc>
            </a:pPr>
            <a:r>
              <a:rPr lang="en-US" altLang="en-US" dirty="0" smtClean="0">
                <a:cs typeface="Arial" panose="020B0604020202020204" pitchFamily="34" charset="0"/>
              </a:rPr>
              <a:t>Social media based </a:t>
            </a:r>
            <a:r>
              <a:rPr lang="en-US" altLang="en-US" dirty="0">
                <a:cs typeface="Arial" panose="020B0604020202020204" pitchFamily="34" charset="0"/>
              </a:rPr>
              <a:t>on </a:t>
            </a:r>
            <a:r>
              <a:rPr lang="en-US" altLang="en-US" dirty="0" smtClean="0">
                <a:solidFill>
                  <a:srgbClr val="FF0000"/>
                </a:solidFill>
                <a:cs typeface="Arial" panose="020B0604020202020204" pitchFamily="34" charset="0"/>
              </a:rPr>
              <a:t>JSON </a:t>
            </a:r>
            <a:r>
              <a:rPr lang="en-US" altLang="en-US" dirty="0" smtClean="0">
                <a:cs typeface="Arial" panose="020B0604020202020204" pitchFamily="34" charset="0"/>
              </a:rPr>
              <a:t>that are easily handled by Python</a:t>
            </a:r>
            <a:endParaRPr lang="en-US" altLang="en-US" dirty="0">
              <a:cs typeface="Arial" panose="020B0604020202020204" pitchFamily="34" charset="0"/>
            </a:endParaRPr>
          </a:p>
          <a:p>
            <a:pPr lvl="1">
              <a:lnSpc>
                <a:spcPct val="150000"/>
              </a:lnSpc>
            </a:pPr>
            <a:r>
              <a:rPr lang="en-US" altLang="en-US" dirty="0" smtClean="0">
                <a:cs typeface="Arial" panose="020B0604020202020204" pitchFamily="34" charset="0"/>
              </a:rPr>
              <a:t>Intuitive language </a:t>
            </a:r>
            <a:r>
              <a:rPr lang="en-US" altLang="en-US" dirty="0">
                <a:cs typeface="Arial" panose="020B0604020202020204" pitchFamily="34" charset="0"/>
              </a:rPr>
              <a:t>for retrieving, </a:t>
            </a:r>
            <a:r>
              <a:rPr lang="en-US" altLang="en-US" dirty="0" smtClean="0">
                <a:cs typeface="Arial" panose="020B0604020202020204" pitchFamily="34" charset="0"/>
              </a:rPr>
              <a:t>parsing complex structures</a:t>
            </a:r>
            <a:endParaRPr lang="en-US" altLang="en-US" dirty="0">
              <a:cs typeface="Arial" panose="020B0604020202020204" pitchFamily="34" charset="0"/>
            </a:endParaRPr>
          </a:p>
          <a:p>
            <a:pPr lvl="1">
              <a:lnSpc>
                <a:spcPct val="150000"/>
              </a:lnSpc>
            </a:pPr>
            <a:r>
              <a:rPr lang="en-US" altLang="en-US" dirty="0">
                <a:cs typeface="Arial" panose="020B0604020202020204" pitchFamily="34" charset="0"/>
              </a:rPr>
              <a:t>Supports Map/Reduce</a:t>
            </a:r>
          </a:p>
          <a:p>
            <a:pPr lvl="1">
              <a:lnSpc>
                <a:spcPct val="150000"/>
              </a:lnSpc>
            </a:pPr>
            <a:r>
              <a:rPr lang="en-US" altLang="en-US" dirty="0">
                <a:cs typeface="Arial" panose="020B0604020202020204" pitchFamily="34" charset="0"/>
              </a:rPr>
              <a:t>Open Source </a:t>
            </a:r>
            <a:endParaRPr lang="en-US" altLang="en-US" dirty="0" smtClean="0">
              <a:cs typeface="Arial" panose="020B0604020202020204" pitchFamily="34" charset="0"/>
            </a:endParaRPr>
          </a:p>
          <a:p>
            <a:pPr lvl="1">
              <a:lnSpc>
                <a:spcPct val="150000"/>
              </a:lnSpc>
            </a:pPr>
            <a:r>
              <a:rPr lang="en-US" altLang="en-US" dirty="0" smtClean="0">
                <a:cs typeface="Arial" panose="020B0604020202020204" pitchFamily="34" charset="0"/>
              </a:rPr>
              <a:t>Vast array of open source packages to simplify work</a:t>
            </a:r>
          </a:p>
          <a:p>
            <a:pPr lvl="1">
              <a:lnSpc>
                <a:spcPct val="150000"/>
              </a:lnSpc>
            </a:pPr>
            <a:endParaRPr lang="en-US" altLang="en-US" dirty="0" smtClean="0"/>
          </a:p>
          <a:p>
            <a:pPr marL="457200" lvl="1" indent="0">
              <a:spcBef>
                <a:spcPts val="600"/>
              </a:spcBef>
              <a:buNone/>
            </a:pPr>
            <a:endParaRPr lang="en-US" altLang="en-US" dirty="0" smtClean="0"/>
          </a:p>
          <a:p>
            <a:endParaRPr lang="en-US" altLang="en-US" dirty="0" smtClean="0"/>
          </a:p>
        </p:txBody>
      </p:sp>
    </p:spTree>
    <p:extLst>
      <p:ext uri="{BB962C8B-B14F-4D97-AF65-F5344CB8AC3E}">
        <p14:creationId xmlns:p14="http://schemas.microsoft.com/office/powerpoint/2010/main" val="26590327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702" y="202424"/>
            <a:ext cx="3741362" cy="461665"/>
          </a:xfrm>
          <a:prstGeom prst="rect">
            <a:avLst/>
          </a:prstGeom>
          <a:noFill/>
        </p:spPr>
        <p:txBody>
          <a:bodyPr wrap="square" rtlCol="0">
            <a:spAutoFit/>
          </a:bodyPr>
          <a:lstStyle/>
          <a:p>
            <a:r>
              <a:rPr lang="en-US" sz="2400" dirty="0" err="1" smtClean="0">
                <a:solidFill>
                  <a:srgbClr val="C00000"/>
                </a:solidFill>
              </a:rPr>
              <a:t>Solomine.face</a:t>
            </a:r>
            <a:endParaRPr lang="en-US" sz="2400" dirty="0">
              <a:solidFill>
                <a:srgbClr val="C00000"/>
              </a:solidFill>
            </a:endParaRPr>
          </a:p>
        </p:txBody>
      </p:sp>
      <p:sp>
        <p:nvSpPr>
          <p:cNvPr id="7" name="Rectangle 6"/>
          <p:cNvSpPr/>
          <p:nvPr/>
        </p:nvSpPr>
        <p:spPr>
          <a:xfrm>
            <a:off x="531923" y="1172495"/>
            <a:ext cx="1122375"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View. Home</a:t>
            </a:r>
            <a:endParaRPr lang="en-US" dirty="0">
              <a:solidFill>
                <a:schemeClr val="tx1"/>
              </a:solidFill>
            </a:endParaRPr>
          </a:p>
        </p:txBody>
      </p:sp>
      <p:cxnSp>
        <p:nvCxnSpPr>
          <p:cNvPr id="9" name="Elbow Connector 8"/>
          <p:cNvCxnSpPr/>
          <p:nvPr/>
        </p:nvCxnSpPr>
        <p:spPr>
          <a:xfrm rot="16200000" flipH="1">
            <a:off x="1077301" y="1642015"/>
            <a:ext cx="1073341" cy="1879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238411" y="2825352"/>
            <a:ext cx="1386126" cy="369332"/>
          </a:xfrm>
          <a:prstGeom prst="rect">
            <a:avLst/>
          </a:prstGeom>
          <a:noFill/>
        </p:spPr>
        <p:txBody>
          <a:bodyPr wrap="square" rtlCol="0">
            <a:spAutoFit/>
          </a:bodyPr>
          <a:lstStyle/>
          <a:p>
            <a:r>
              <a:rPr lang="en-US" dirty="0" smtClean="0"/>
              <a:t>topic</a:t>
            </a:r>
            <a:endParaRPr lang="en-US" dirty="0"/>
          </a:p>
        </p:txBody>
      </p:sp>
      <p:sp>
        <p:nvSpPr>
          <p:cNvPr id="52" name="TextBox 51"/>
          <p:cNvSpPr txBox="1"/>
          <p:nvPr/>
        </p:nvSpPr>
        <p:spPr>
          <a:xfrm rot="16200000">
            <a:off x="2554594" y="3929755"/>
            <a:ext cx="969485" cy="369332"/>
          </a:xfrm>
          <a:prstGeom prst="rect">
            <a:avLst/>
          </a:prstGeom>
          <a:noFill/>
        </p:spPr>
        <p:txBody>
          <a:bodyPr wrap="square" rtlCol="0">
            <a:spAutoFit/>
          </a:bodyPr>
          <a:lstStyle/>
          <a:p>
            <a:r>
              <a:rPr lang="en-US" dirty="0" smtClean="0"/>
              <a:t>page list</a:t>
            </a:r>
            <a:endParaRPr lang="en-US" dirty="0"/>
          </a:p>
        </p:txBody>
      </p:sp>
      <p:sp>
        <p:nvSpPr>
          <p:cNvPr id="51" name="TextBox 50"/>
          <p:cNvSpPr txBox="1"/>
          <p:nvPr/>
        </p:nvSpPr>
        <p:spPr>
          <a:xfrm>
            <a:off x="4371066" y="3382840"/>
            <a:ext cx="1109261" cy="369332"/>
          </a:xfrm>
          <a:prstGeom prst="rect">
            <a:avLst/>
          </a:prstGeom>
          <a:noFill/>
        </p:spPr>
        <p:txBody>
          <a:bodyPr wrap="square" rtlCol="0">
            <a:spAutoFit/>
          </a:bodyPr>
          <a:lstStyle/>
          <a:p>
            <a:r>
              <a:rPr lang="en-US" dirty="0"/>
              <a:t>p</a:t>
            </a:r>
            <a:r>
              <a:rPr lang="en-US" dirty="0" smtClean="0"/>
              <a:t>age list</a:t>
            </a:r>
            <a:endParaRPr lang="en-US" dirty="0"/>
          </a:p>
        </p:txBody>
      </p:sp>
      <p:sp>
        <p:nvSpPr>
          <p:cNvPr id="55" name="Rectangle 54"/>
          <p:cNvSpPr/>
          <p:nvPr/>
        </p:nvSpPr>
        <p:spPr>
          <a:xfrm>
            <a:off x="2627456" y="4721231"/>
            <a:ext cx="1122375"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View. Faces</a:t>
            </a:r>
            <a:endParaRPr lang="en-US" dirty="0">
              <a:solidFill>
                <a:schemeClr val="tx1"/>
              </a:solidFill>
            </a:endParaRPr>
          </a:p>
        </p:txBody>
      </p:sp>
      <p:sp>
        <p:nvSpPr>
          <p:cNvPr id="15" name="Rounded Rectangle 14"/>
          <p:cNvSpPr/>
          <p:nvPr/>
        </p:nvSpPr>
        <p:spPr>
          <a:xfrm>
            <a:off x="2567411" y="2667066"/>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/face</a:t>
            </a:r>
            <a:endParaRPr lang="en-US" dirty="0">
              <a:solidFill>
                <a:schemeClr val="tx1"/>
              </a:solidFill>
            </a:endParaRPr>
          </a:p>
        </p:txBody>
      </p:sp>
      <p:cxnSp>
        <p:nvCxnSpPr>
          <p:cNvPr id="10" name="Straight Arrow Connector 9"/>
          <p:cNvCxnSpPr>
            <a:endCxn id="24" idx="1"/>
          </p:cNvCxnSpPr>
          <p:nvPr/>
        </p:nvCxnSpPr>
        <p:spPr>
          <a:xfrm flipV="1">
            <a:off x="3809878" y="2871190"/>
            <a:ext cx="1745699" cy="8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923238" y="2581683"/>
            <a:ext cx="1386126" cy="369332"/>
          </a:xfrm>
          <a:prstGeom prst="rect">
            <a:avLst/>
          </a:prstGeom>
          <a:noFill/>
        </p:spPr>
        <p:txBody>
          <a:bodyPr wrap="square" rtlCol="0">
            <a:spAutoFit/>
          </a:bodyPr>
          <a:lstStyle/>
          <a:p>
            <a:r>
              <a:rPr lang="en-US" dirty="0" smtClean="0"/>
              <a:t>topic</a:t>
            </a:r>
            <a:endParaRPr lang="en-US" dirty="0"/>
          </a:p>
        </p:txBody>
      </p:sp>
      <p:cxnSp>
        <p:nvCxnSpPr>
          <p:cNvPr id="14" name="Straight Arrow Connector 13"/>
          <p:cNvCxnSpPr>
            <a:stCxn id="15" idx="2"/>
            <a:endCxn id="55" idx="0"/>
          </p:cNvCxnSpPr>
          <p:nvPr/>
        </p:nvCxnSpPr>
        <p:spPr>
          <a:xfrm flipH="1">
            <a:off x="3188644" y="3567506"/>
            <a:ext cx="1" cy="1153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555577" y="2677111"/>
            <a:ext cx="1499486" cy="381313"/>
            <a:chOff x="1238411" y="5339820"/>
            <a:chExt cx="1499486" cy="381313"/>
          </a:xfrm>
        </p:grpSpPr>
        <p:grpSp>
          <p:nvGrpSpPr>
            <p:cNvPr id="20" name="Group 19"/>
            <p:cNvGrpSpPr/>
            <p:nvPr/>
          </p:nvGrpSpPr>
          <p:grpSpPr>
            <a:xfrm>
              <a:off x="1238411" y="5346665"/>
              <a:ext cx="1387557" cy="374468"/>
              <a:chOff x="3953691" y="2812869"/>
              <a:chExt cx="1387557" cy="374468"/>
            </a:xfrm>
          </p:grpSpPr>
          <p:cxnSp>
            <p:nvCxnSpPr>
              <p:cNvPr id="23" name="Straight Connector 22"/>
              <p:cNvCxnSpPr/>
              <p:nvPr/>
            </p:nvCxnSpPr>
            <p:spPr>
              <a:xfrm>
                <a:off x="4258500" y="2822242"/>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953691" y="2812869"/>
                <a:ext cx="348343" cy="374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4280265" y="3183658"/>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1563556" y="5339820"/>
              <a:ext cx="1174341" cy="369332"/>
            </a:xfrm>
            <a:prstGeom prst="rect">
              <a:avLst/>
            </a:prstGeom>
            <a:noFill/>
          </p:spPr>
          <p:txBody>
            <a:bodyPr wrap="square" rtlCol="0">
              <a:spAutoFit/>
            </a:bodyPr>
            <a:lstStyle/>
            <a:p>
              <a:r>
                <a:rPr lang="en-US" dirty="0" smtClean="0"/>
                <a:t>Facebook</a:t>
              </a:r>
            </a:p>
          </p:txBody>
        </p:sp>
      </p:grpSp>
      <p:cxnSp>
        <p:nvCxnSpPr>
          <p:cNvPr id="3" name="Elbow Connector 2"/>
          <p:cNvCxnSpPr/>
          <p:nvPr/>
        </p:nvCxnSpPr>
        <p:spPr>
          <a:xfrm rot="10800000" flipV="1">
            <a:off x="3845236" y="3068426"/>
            <a:ext cx="2441767" cy="351850"/>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0567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702" y="202424"/>
            <a:ext cx="3741362" cy="461665"/>
          </a:xfrm>
          <a:prstGeom prst="rect">
            <a:avLst/>
          </a:prstGeom>
          <a:noFill/>
        </p:spPr>
        <p:txBody>
          <a:bodyPr wrap="square" rtlCol="0">
            <a:spAutoFit/>
          </a:bodyPr>
          <a:lstStyle/>
          <a:p>
            <a:r>
              <a:rPr lang="en-US" sz="2400" dirty="0" err="1" smtClean="0">
                <a:solidFill>
                  <a:srgbClr val="C00000"/>
                </a:solidFill>
              </a:rPr>
              <a:t>Solomine.aFace</a:t>
            </a:r>
            <a:endParaRPr lang="en-US" sz="2400" dirty="0">
              <a:solidFill>
                <a:srgbClr val="C00000"/>
              </a:solidFill>
            </a:endParaRPr>
          </a:p>
        </p:txBody>
      </p:sp>
      <p:sp>
        <p:nvSpPr>
          <p:cNvPr id="7" name="Rectangle 6"/>
          <p:cNvSpPr/>
          <p:nvPr/>
        </p:nvSpPr>
        <p:spPr>
          <a:xfrm>
            <a:off x="531923" y="1172495"/>
            <a:ext cx="1122375"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View. Faces</a:t>
            </a:r>
            <a:endParaRPr lang="en-US" dirty="0">
              <a:solidFill>
                <a:schemeClr val="tx1"/>
              </a:solidFill>
            </a:endParaRPr>
          </a:p>
        </p:txBody>
      </p:sp>
      <p:cxnSp>
        <p:nvCxnSpPr>
          <p:cNvPr id="9" name="Elbow Connector 8"/>
          <p:cNvCxnSpPr/>
          <p:nvPr/>
        </p:nvCxnSpPr>
        <p:spPr>
          <a:xfrm rot="16200000" flipH="1">
            <a:off x="1077301" y="1642015"/>
            <a:ext cx="1073341" cy="1879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238411" y="2825352"/>
            <a:ext cx="1386126" cy="369332"/>
          </a:xfrm>
          <a:prstGeom prst="rect">
            <a:avLst/>
          </a:prstGeom>
          <a:noFill/>
        </p:spPr>
        <p:txBody>
          <a:bodyPr wrap="square" rtlCol="0">
            <a:spAutoFit/>
          </a:bodyPr>
          <a:lstStyle/>
          <a:p>
            <a:r>
              <a:rPr lang="en-US" dirty="0" smtClean="0"/>
              <a:t>page</a:t>
            </a:r>
            <a:endParaRPr lang="en-US" dirty="0"/>
          </a:p>
        </p:txBody>
      </p:sp>
      <p:sp>
        <p:nvSpPr>
          <p:cNvPr id="52" name="TextBox 51"/>
          <p:cNvSpPr txBox="1"/>
          <p:nvPr/>
        </p:nvSpPr>
        <p:spPr>
          <a:xfrm rot="16200000">
            <a:off x="2584541" y="3959702"/>
            <a:ext cx="909590" cy="369332"/>
          </a:xfrm>
          <a:prstGeom prst="rect">
            <a:avLst/>
          </a:prstGeom>
          <a:noFill/>
        </p:spPr>
        <p:txBody>
          <a:bodyPr wrap="square" rtlCol="0">
            <a:spAutoFit/>
          </a:bodyPr>
          <a:lstStyle/>
          <a:p>
            <a:r>
              <a:rPr lang="en-US" dirty="0" smtClean="0"/>
              <a:t>DB </a:t>
            </a:r>
            <a:r>
              <a:rPr lang="en-US" dirty="0" err="1" smtClean="0"/>
              <a:t>msg</a:t>
            </a:r>
            <a:endParaRPr lang="en-US" dirty="0"/>
          </a:p>
        </p:txBody>
      </p:sp>
      <p:sp>
        <p:nvSpPr>
          <p:cNvPr id="50" name="Rectangle 49"/>
          <p:cNvSpPr/>
          <p:nvPr/>
        </p:nvSpPr>
        <p:spPr>
          <a:xfrm>
            <a:off x="5647239" y="1171335"/>
            <a:ext cx="1172370"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gmrNLP</a:t>
            </a:r>
            <a:r>
              <a:rPr lang="en-US" dirty="0" smtClean="0">
                <a:solidFill>
                  <a:schemeClr val="tx1"/>
                </a:solidFill>
              </a:rPr>
              <a:t>. </a:t>
            </a:r>
            <a:r>
              <a:rPr lang="en-US" dirty="0" err="1" smtClean="0">
                <a:solidFill>
                  <a:schemeClr val="tx1"/>
                </a:solidFill>
              </a:rPr>
              <a:t>getFace</a:t>
            </a:r>
            <a:endParaRPr lang="en-US" dirty="0">
              <a:solidFill>
                <a:schemeClr val="tx1"/>
              </a:solidFill>
            </a:endParaRPr>
          </a:p>
        </p:txBody>
      </p:sp>
      <p:cxnSp>
        <p:nvCxnSpPr>
          <p:cNvPr id="19" name="Elbow Connector 18"/>
          <p:cNvCxnSpPr>
            <a:endCxn id="50" idx="1"/>
          </p:cNvCxnSpPr>
          <p:nvPr/>
        </p:nvCxnSpPr>
        <p:spPr>
          <a:xfrm rot="5400000" flipH="1" flipV="1">
            <a:off x="3892064" y="911892"/>
            <a:ext cx="1059471" cy="24508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985668" y="1292344"/>
            <a:ext cx="1466175" cy="369332"/>
          </a:xfrm>
          <a:prstGeom prst="rect">
            <a:avLst/>
          </a:prstGeom>
          <a:noFill/>
        </p:spPr>
        <p:txBody>
          <a:bodyPr wrap="square" rtlCol="0">
            <a:spAutoFit/>
          </a:bodyPr>
          <a:lstStyle/>
          <a:p>
            <a:r>
              <a:rPr lang="en-US" dirty="0" smtClean="0"/>
              <a:t>page</a:t>
            </a:r>
            <a:endParaRPr lang="en-US" dirty="0"/>
          </a:p>
        </p:txBody>
      </p:sp>
      <p:sp>
        <p:nvSpPr>
          <p:cNvPr id="55" name="Rectangle 54"/>
          <p:cNvSpPr/>
          <p:nvPr/>
        </p:nvSpPr>
        <p:spPr>
          <a:xfrm>
            <a:off x="2491915" y="4721231"/>
            <a:ext cx="1382070"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View. </a:t>
            </a:r>
            <a:r>
              <a:rPr lang="en-US" dirty="0" err="1" smtClean="0">
                <a:solidFill>
                  <a:schemeClr val="tx1"/>
                </a:solidFill>
              </a:rPr>
              <a:t>aFace_result</a:t>
            </a:r>
            <a:endParaRPr lang="en-US" dirty="0">
              <a:solidFill>
                <a:schemeClr val="tx1"/>
              </a:solidFill>
            </a:endParaRPr>
          </a:p>
        </p:txBody>
      </p:sp>
      <p:sp>
        <p:nvSpPr>
          <p:cNvPr id="15" name="Rounded Rectangle 14"/>
          <p:cNvSpPr/>
          <p:nvPr/>
        </p:nvSpPr>
        <p:spPr>
          <a:xfrm>
            <a:off x="2567411" y="2667066"/>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aFace</a:t>
            </a:r>
            <a:endParaRPr lang="en-US" dirty="0">
              <a:solidFill>
                <a:schemeClr val="tx1"/>
              </a:solidFill>
            </a:endParaRPr>
          </a:p>
        </p:txBody>
      </p:sp>
      <p:cxnSp>
        <p:nvCxnSpPr>
          <p:cNvPr id="14" name="Straight Arrow Connector 13"/>
          <p:cNvCxnSpPr>
            <a:stCxn id="15" idx="2"/>
            <a:endCxn id="55" idx="0"/>
          </p:cNvCxnSpPr>
          <p:nvPr/>
        </p:nvCxnSpPr>
        <p:spPr>
          <a:xfrm flipH="1">
            <a:off x="3182950" y="3567506"/>
            <a:ext cx="5695" cy="1153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Elbow Connector 2"/>
          <p:cNvCxnSpPr>
            <a:stCxn id="50" idx="2"/>
            <a:endCxn id="15" idx="3"/>
          </p:cNvCxnSpPr>
          <p:nvPr/>
        </p:nvCxnSpPr>
        <p:spPr>
          <a:xfrm rot="5400000">
            <a:off x="4484935" y="1368797"/>
            <a:ext cx="1073432" cy="24235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284337" y="2810774"/>
            <a:ext cx="1466175" cy="1661993"/>
          </a:xfrm>
          <a:prstGeom prst="rect">
            <a:avLst/>
          </a:prstGeom>
          <a:noFill/>
        </p:spPr>
        <p:txBody>
          <a:bodyPr wrap="square" rtlCol="0">
            <a:spAutoFit/>
          </a:bodyPr>
          <a:lstStyle/>
          <a:p>
            <a:r>
              <a:rPr lang="en-US" dirty="0" smtClean="0"/>
              <a:t>list of (</a:t>
            </a:r>
            <a:endParaRPr lang="en-US" sz="1100" dirty="0" smtClean="0"/>
          </a:p>
          <a:p>
            <a:r>
              <a:rPr lang="en-US" sz="1100" dirty="0" smtClean="0"/>
              <a:t>   Posts</a:t>
            </a:r>
          </a:p>
          <a:p>
            <a:r>
              <a:rPr lang="en-US" sz="1100" dirty="0" smtClean="0"/>
              <a:t>   Likes</a:t>
            </a:r>
            <a:endParaRPr lang="en-US" sz="1100" dirty="0"/>
          </a:p>
          <a:p>
            <a:r>
              <a:rPr lang="en-US" sz="1100" dirty="0" smtClean="0"/>
              <a:t>   Comments</a:t>
            </a:r>
            <a:endParaRPr lang="en-US" sz="1100" dirty="0"/>
          </a:p>
          <a:p>
            <a:r>
              <a:rPr lang="en-US" sz="1100" dirty="0" smtClean="0"/>
              <a:t>   Sentiment</a:t>
            </a:r>
            <a:endParaRPr lang="en-US" sz="1100" dirty="0"/>
          </a:p>
          <a:p>
            <a:r>
              <a:rPr lang="en-US" sz="1100" dirty="0" smtClean="0"/>
              <a:t>   User </a:t>
            </a:r>
            <a:r>
              <a:rPr lang="en-US" sz="1100" dirty="0" err="1"/>
              <a:t>demog</a:t>
            </a:r>
            <a:r>
              <a:rPr lang="en-US" sz="1100" dirty="0"/>
              <a:t> </a:t>
            </a:r>
            <a:endParaRPr lang="en-US" sz="1100" dirty="0" smtClean="0"/>
          </a:p>
          <a:p>
            <a:r>
              <a:rPr lang="en-US" sz="1100" dirty="0"/>
              <a:t> </a:t>
            </a:r>
            <a:r>
              <a:rPr lang="en-US" sz="1100" dirty="0" smtClean="0"/>
              <a:t>  </a:t>
            </a:r>
            <a:r>
              <a:rPr lang="en-US" sz="1100" dirty="0" err="1" smtClean="0"/>
              <a:t>urls</a:t>
            </a:r>
            <a:endParaRPr lang="en-US" dirty="0" smtClean="0"/>
          </a:p>
          <a:p>
            <a:r>
              <a:rPr lang="en-US" dirty="0" smtClean="0"/>
              <a:t>)</a:t>
            </a:r>
            <a:endParaRPr lang="en-US" dirty="0"/>
          </a:p>
        </p:txBody>
      </p:sp>
    </p:spTree>
    <p:extLst>
      <p:ext uri="{BB962C8B-B14F-4D97-AF65-F5344CB8AC3E}">
        <p14:creationId xmlns:p14="http://schemas.microsoft.com/office/powerpoint/2010/main" val="19144128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702" y="202424"/>
            <a:ext cx="3741362" cy="461665"/>
          </a:xfrm>
          <a:prstGeom prst="rect">
            <a:avLst/>
          </a:prstGeom>
          <a:noFill/>
        </p:spPr>
        <p:txBody>
          <a:bodyPr wrap="square" rtlCol="0">
            <a:spAutoFit/>
          </a:bodyPr>
          <a:lstStyle/>
          <a:p>
            <a:r>
              <a:rPr lang="en-US" sz="2400" dirty="0" err="1" smtClean="0">
                <a:solidFill>
                  <a:srgbClr val="C00000"/>
                </a:solidFill>
              </a:rPr>
              <a:t>Solomine.post</a:t>
            </a:r>
            <a:r>
              <a:rPr lang="en-US" sz="2400" dirty="0" smtClean="0">
                <a:solidFill>
                  <a:srgbClr val="C00000"/>
                </a:solidFill>
              </a:rPr>
              <a:t>/</a:t>
            </a:r>
            <a:r>
              <a:rPr lang="en-US" sz="2400" dirty="0" err="1" smtClean="0">
                <a:solidFill>
                  <a:srgbClr val="C00000"/>
                </a:solidFill>
              </a:rPr>
              <a:t>aScrape</a:t>
            </a:r>
            <a:endParaRPr lang="en-US" sz="2400" dirty="0">
              <a:solidFill>
                <a:srgbClr val="C00000"/>
              </a:solidFill>
            </a:endParaRPr>
          </a:p>
        </p:txBody>
      </p:sp>
      <p:sp>
        <p:nvSpPr>
          <p:cNvPr id="7" name="Rectangle 6"/>
          <p:cNvSpPr/>
          <p:nvPr/>
        </p:nvSpPr>
        <p:spPr>
          <a:xfrm>
            <a:off x="531923" y="1172495"/>
            <a:ext cx="1122375"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View. Home</a:t>
            </a:r>
            <a:endParaRPr lang="en-US" dirty="0">
              <a:solidFill>
                <a:schemeClr val="tx1"/>
              </a:solidFill>
            </a:endParaRPr>
          </a:p>
        </p:txBody>
      </p:sp>
      <p:cxnSp>
        <p:nvCxnSpPr>
          <p:cNvPr id="9" name="Elbow Connector 8"/>
          <p:cNvCxnSpPr/>
          <p:nvPr/>
        </p:nvCxnSpPr>
        <p:spPr>
          <a:xfrm rot="16200000" flipH="1">
            <a:off x="1077301" y="1642015"/>
            <a:ext cx="1073341" cy="1879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238411" y="2825352"/>
            <a:ext cx="1386126" cy="369332"/>
          </a:xfrm>
          <a:prstGeom prst="rect">
            <a:avLst/>
          </a:prstGeom>
          <a:noFill/>
        </p:spPr>
        <p:txBody>
          <a:bodyPr wrap="square" rtlCol="0">
            <a:spAutoFit/>
          </a:bodyPr>
          <a:lstStyle/>
          <a:p>
            <a:r>
              <a:rPr lang="en-US" dirty="0" smtClean="0"/>
              <a:t>topic</a:t>
            </a:r>
            <a:endParaRPr lang="en-US" dirty="0"/>
          </a:p>
        </p:txBody>
      </p:sp>
      <p:sp>
        <p:nvSpPr>
          <p:cNvPr id="52" name="TextBox 51"/>
          <p:cNvSpPr txBox="1"/>
          <p:nvPr/>
        </p:nvSpPr>
        <p:spPr>
          <a:xfrm rot="16200000">
            <a:off x="2554594" y="3929755"/>
            <a:ext cx="969485" cy="369332"/>
          </a:xfrm>
          <a:prstGeom prst="rect">
            <a:avLst/>
          </a:prstGeom>
          <a:noFill/>
        </p:spPr>
        <p:txBody>
          <a:bodyPr wrap="square" rtlCol="0">
            <a:spAutoFit/>
          </a:bodyPr>
          <a:lstStyle/>
          <a:p>
            <a:r>
              <a:rPr lang="en-US" dirty="0" err="1" smtClean="0"/>
              <a:t>url</a:t>
            </a:r>
            <a:r>
              <a:rPr lang="en-US" dirty="0" smtClean="0"/>
              <a:t> list</a:t>
            </a:r>
            <a:endParaRPr lang="en-US" dirty="0"/>
          </a:p>
        </p:txBody>
      </p:sp>
      <p:sp>
        <p:nvSpPr>
          <p:cNvPr id="51" name="TextBox 50"/>
          <p:cNvSpPr txBox="1"/>
          <p:nvPr/>
        </p:nvSpPr>
        <p:spPr>
          <a:xfrm>
            <a:off x="4371066" y="3382840"/>
            <a:ext cx="1109261" cy="369332"/>
          </a:xfrm>
          <a:prstGeom prst="rect">
            <a:avLst/>
          </a:prstGeom>
          <a:noFill/>
        </p:spPr>
        <p:txBody>
          <a:bodyPr wrap="square" rtlCol="0">
            <a:spAutoFit/>
          </a:bodyPr>
          <a:lstStyle/>
          <a:p>
            <a:r>
              <a:rPr lang="en-US" dirty="0" err="1" smtClean="0"/>
              <a:t>url</a:t>
            </a:r>
            <a:r>
              <a:rPr lang="en-US" dirty="0" smtClean="0"/>
              <a:t> list</a:t>
            </a:r>
            <a:endParaRPr lang="en-US" dirty="0"/>
          </a:p>
        </p:txBody>
      </p:sp>
      <p:sp>
        <p:nvSpPr>
          <p:cNvPr id="55" name="Rectangle 54"/>
          <p:cNvSpPr/>
          <p:nvPr/>
        </p:nvSpPr>
        <p:spPr>
          <a:xfrm>
            <a:off x="2627456" y="4721231"/>
            <a:ext cx="1122375"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View. </a:t>
            </a:r>
            <a:r>
              <a:rPr lang="en-US" dirty="0" err="1" smtClean="0">
                <a:solidFill>
                  <a:schemeClr val="tx1"/>
                </a:solidFill>
              </a:rPr>
              <a:t>aScrape</a:t>
            </a:r>
            <a:endParaRPr lang="en-US" dirty="0">
              <a:solidFill>
                <a:schemeClr val="tx1"/>
              </a:solidFill>
            </a:endParaRPr>
          </a:p>
        </p:txBody>
      </p:sp>
      <p:sp>
        <p:nvSpPr>
          <p:cNvPr id="15" name="Rounded Rectangle 14"/>
          <p:cNvSpPr/>
          <p:nvPr/>
        </p:nvSpPr>
        <p:spPr>
          <a:xfrm>
            <a:off x="2567411" y="2667066"/>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r>
              <a:rPr lang="en-US" dirty="0" smtClean="0">
                <a:solidFill>
                  <a:schemeClr val="tx1"/>
                </a:solidFill>
              </a:rPr>
              <a:t>ost. /</a:t>
            </a:r>
            <a:r>
              <a:rPr lang="en-US" dirty="0" err="1" smtClean="0">
                <a:solidFill>
                  <a:schemeClr val="tx1"/>
                </a:solidFill>
              </a:rPr>
              <a:t>aScrape</a:t>
            </a:r>
            <a:endParaRPr lang="en-US" dirty="0">
              <a:solidFill>
                <a:schemeClr val="tx1"/>
              </a:solidFill>
            </a:endParaRPr>
          </a:p>
        </p:txBody>
      </p:sp>
      <p:cxnSp>
        <p:nvCxnSpPr>
          <p:cNvPr id="10" name="Straight Arrow Connector 9"/>
          <p:cNvCxnSpPr>
            <a:endCxn id="24" idx="1"/>
          </p:cNvCxnSpPr>
          <p:nvPr/>
        </p:nvCxnSpPr>
        <p:spPr>
          <a:xfrm flipV="1">
            <a:off x="3809878" y="2871190"/>
            <a:ext cx="1745698" cy="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923238" y="2581683"/>
            <a:ext cx="1386126" cy="369332"/>
          </a:xfrm>
          <a:prstGeom prst="rect">
            <a:avLst/>
          </a:prstGeom>
          <a:noFill/>
        </p:spPr>
        <p:txBody>
          <a:bodyPr wrap="square" rtlCol="0">
            <a:spAutoFit/>
          </a:bodyPr>
          <a:lstStyle/>
          <a:p>
            <a:r>
              <a:rPr lang="en-US" dirty="0" smtClean="0"/>
              <a:t>topic</a:t>
            </a:r>
            <a:endParaRPr lang="en-US" dirty="0"/>
          </a:p>
        </p:txBody>
      </p:sp>
      <p:cxnSp>
        <p:nvCxnSpPr>
          <p:cNvPr id="14" name="Straight Arrow Connector 13"/>
          <p:cNvCxnSpPr>
            <a:stCxn id="15" idx="2"/>
            <a:endCxn id="55" idx="0"/>
          </p:cNvCxnSpPr>
          <p:nvPr/>
        </p:nvCxnSpPr>
        <p:spPr>
          <a:xfrm flipH="1">
            <a:off x="3188644" y="3567506"/>
            <a:ext cx="1" cy="1153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555576" y="2677111"/>
            <a:ext cx="1927147" cy="646331"/>
            <a:chOff x="1238411" y="5339820"/>
            <a:chExt cx="1499486" cy="646331"/>
          </a:xfrm>
        </p:grpSpPr>
        <p:grpSp>
          <p:nvGrpSpPr>
            <p:cNvPr id="20" name="Group 19"/>
            <p:cNvGrpSpPr/>
            <p:nvPr/>
          </p:nvGrpSpPr>
          <p:grpSpPr>
            <a:xfrm>
              <a:off x="1238411" y="5346665"/>
              <a:ext cx="1387557" cy="374468"/>
              <a:chOff x="3953691" y="2812869"/>
              <a:chExt cx="1387557" cy="374468"/>
            </a:xfrm>
          </p:grpSpPr>
          <p:cxnSp>
            <p:nvCxnSpPr>
              <p:cNvPr id="23" name="Straight Connector 22"/>
              <p:cNvCxnSpPr/>
              <p:nvPr/>
            </p:nvCxnSpPr>
            <p:spPr>
              <a:xfrm>
                <a:off x="4258500" y="2822242"/>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953691" y="2812869"/>
                <a:ext cx="348343" cy="374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4280265" y="3183658"/>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1563556" y="5339820"/>
              <a:ext cx="1174341" cy="646331"/>
            </a:xfrm>
            <a:prstGeom prst="rect">
              <a:avLst/>
            </a:prstGeom>
            <a:noFill/>
          </p:spPr>
          <p:txBody>
            <a:bodyPr wrap="square" rtlCol="0">
              <a:spAutoFit/>
            </a:bodyPr>
            <a:lstStyle/>
            <a:p>
              <a:r>
                <a:rPr lang="en-US" dirty="0" smtClean="0"/>
                <a:t>Yahoo Search</a:t>
              </a:r>
            </a:p>
          </p:txBody>
        </p:sp>
      </p:grpSp>
      <p:cxnSp>
        <p:nvCxnSpPr>
          <p:cNvPr id="3" name="Elbow Connector 2"/>
          <p:cNvCxnSpPr/>
          <p:nvPr/>
        </p:nvCxnSpPr>
        <p:spPr>
          <a:xfrm rot="10800000" flipV="1">
            <a:off x="3845236" y="3068426"/>
            <a:ext cx="2441767" cy="351850"/>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2293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702" y="202424"/>
            <a:ext cx="3741362" cy="461665"/>
          </a:xfrm>
          <a:prstGeom prst="rect">
            <a:avLst/>
          </a:prstGeom>
          <a:noFill/>
        </p:spPr>
        <p:txBody>
          <a:bodyPr wrap="square" rtlCol="0">
            <a:spAutoFit/>
          </a:bodyPr>
          <a:lstStyle/>
          <a:p>
            <a:r>
              <a:rPr lang="en-US" sz="2400" dirty="0" err="1" smtClean="0">
                <a:solidFill>
                  <a:srgbClr val="C00000"/>
                </a:solidFill>
              </a:rPr>
              <a:t>Solomine.route</a:t>
            </a:r>
            <a:r>
              <a:rPr lang="en-US" sz="2400" dirty="0" smtClean="0">
                <a:solidFill>
                  <a:srgbClr val="C00000"/>
                </a:solidFill>
              </a:rPr>
              <a:t>/</a:t>
            </a:r>
            <a:r>
              <a:rPr lang="en-US" sz="2400" dirty="0" err="1" smtClean="0">
                <a:solidFill>
                  <a:srgbClr val="C00000"/>
                </a:solidFill>
              </a:rPr>
              <a:t>aScrape</a:t>
            </a:r>
            <a:endParaRPr lang="en-US" sz="2400" dirty="0">
              <a:solidFill>
                <a:srgbClr val="C00000"/>
              </a:solidFill>
            </a:endParaRPr>
          </a:p>
        </p:txBody>
      </p:sp>
      <p:sp>
        <p:nvSpPr>
          <p:cNvPr id="7" name="Rectangle 6"/>
          <p:cNvSpPr/>
          <p:nvPr/>
        </p:nvSpPr>
        <p:spPr>
          <a:xfrm>
            <a:off x="531922" y="1172495"/>
            <a:ext cx="1401579"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View. </a:t>
            </a:r>
            <a:r>
              <a:rPr lang="en-US" dirty="0" err="1" smtClean="0">
                <a:solidFill>
                  <a:schemeClr val="tx1"/>
                </a:solidFill>
              </a:rPr>
              <a:t>aScrape</a:t>
            </a:r>
            <a:endParaRPr lang="en-US" dirty="0">
              <a:solidFill>
                <a:schemeClr val="tx1"/>
              </a:solidFill>
            </a:endParaRPr>
          </a:p>
        </p:txBody>
      </p:sp>
      <p:cxnSp>
        <p:nvCxnSpPr>
          <p:cNvPr id="9" name="Elbow Connector 8"/>
          <p:cNvCxnSpPr/>
          <p:nvPr/>
        </p:nvCxnSpPr>
        <p:spPr>
          <a:xfrm rot="16200000" flipH="1">
            <a:off x="1077301" y="1642015"/>
            <a:ext cx="1073341" cy="1879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238411" y="2825352"/>
            <a:ext cx="1386126" cy="369332"/>
          </a:xfrm>
          <a:prstGeom prst="rect">
            <a:avLst/>
          </a:prstGeom>
          <a:noFill/>
        </p:spPr>
        <p:txBody>
          <a:bodyPr wrap="square" rtlCol="0">
            <a:spAutoFit/>
          </a:bodyPr>
          <a:lstStyle/>
          <a:p>
            <a:r>
              <a:rPr lang="en-US" dirty="0" err="1" smtClean="0"/>
              <a:t>url</a:t>
            </a:r>
            <a:endParaRPr lang="en-US" dirty="0"/>
          </a:p>
        </p:txBody>
      </p:sp>
      <p:sp>
        <p:nvSpPr>
          <p:cNvPr id="52" name="TextBox 51"/>
          <p:cNvSpPr txBox="1"/>
          <p:nvPr/>
        </p:nvSpPr>
        <p:spPr>
          <a:xfrm rot="16200000">
            <a:off x="2635187" y="3760169"/>
            <a:ext cx="1031658" cy="646331"/>
          </a:xfrm>
          <a:prstGeom prst="rect">
            <a:avLst/>
          </a:prstGeom>
          <a:noFill/>
        </p:spPr>
        <p:txBody>
          <a:bodyPr wrap="square" rtlCol="0">
            <a:spAutoFit/>
          </a:bodyPr>
          <a:lstStyle/>
          <a:p>
            <a:r>
              <a:rPr lang="en-US" dirty="0"/>
              <a:t>p</a:t>
            </a:r>
            <a:r>
              <a:rPr lang="en-US" dirty="0" smtClean="0"/>
              <a:t>age analytics</a:t>
            </a:r>
            <a:endParaRPr lang="en-US" dirty="0"/>
          </a:p>
        </p:txBody>
      </p:sp>
      <p:sp>
        <p:nvSpPr>
          <p:cNvPr id="50" name="Rectangle 49"/>
          <p:cNvSpPr/>
          <p:nvPr/>
        </p:nvSpPr>
        <p:spPr>
          <a:xfrm>
            <a:off x="5647238" y="1171335"/>
            <a:ext cx="1856771"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gmrNLP</a:t>
            </a:r>
            <a:r>
              <a:rPr lang="en-US" dirty="0" smtClean="0">
                <a:solidFill>
                  <a:schemeClr val="tx1"/>
                </a:solidFill>
              </a:rPr>
              <a:t>. </a:t>
            </a:r>
            <a:r>
              <a:rPr lang="en-US" dirty="0" err="1" smtClean="0">
                <a:solidFill>
                  <a:schemeClr val="tx1"/>
                </a:solidFill>
              </a:rPr>
              <a:t>gmrScreenScrape</a:t>
            </a:r>
            <a:endParaRPr lang="en-US" dirty="0">
              <a:solidFill>
                <a:schemeClr val="tx1"/>
              </a:solidFill>
            </a:endParaRPr>
          </a:p>
        </p:txBody>
      </p:sp>
      <p:cxnSp>
        <p:nvCxnSpPr>
          <p:cNvPr id="19" name="Elbow Connector 18"/>
          <p:cNvCxnSpPr>
            <a:stCxn id="15" idx="0"/>
          </p:cNvCxnSpPr>
          <p:nvPr/>
        </p:nvCxnSpPr>
        <p:spPr>
          <a:xfrm rot="5400000" flipH="1" flipV="1">
            <a:off x="3742064" y="769609"/>
            <a:ext cx="1344038" cy="24508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985668" y="1292344"/>
            <a:ext cx="1466175" cy="369332"/>
          </a:xfrm>
          <a:prstGeom prst="rect">
            <a:avLst/>
          </a:prstGeom>
          <a:noFill/>
        </p:spPr>
        <p:txBody>
          <a:bodyPr wrap="square" rtlCol="0">
            <a:spAutoFit/>
          </a:bodyPr>
          <a:lstStyle/>
          <a:p>
            <a:r>
              <a:rPr lang="en-US" dirty="0" err="1" smtClean="0"/>
              <a:t>url</a:t>
            </a:r>
            <a:r>
              <a:rPr lang="en-US" dirty="0" smtClean="0"/>
              <a:t> </a:t>
            </a:r>
            <a:endParaRPr lang="en-US" dirty="0"/>
          </a:p>
        </p:txBody>
      </p:sp>
      <p:sp>
        <p:nvSpPr>
          <p:cNvPr id="55" name="Rectangle 54"/>
          <p:cNvSpPr/>
          <p:nvPr/>
        </p:nvSpPr>
        <p:spPr>
          <a:xfrm>
            <a:off x="2345332" y="4721231"/>
            <a:ext cx="1640336"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View. </a:t>
            </a:r>
            <a:r>
              <a:rPr lang="en-US" dirty="0" err="1" smtClean="0">
                <a:solidFill>
                  <a:schemeClr val="tx1"/>
                </a:solidFill>
              </a:rPr>
              <a:t>aScrape_result</a:t>
            </a:r>
            <a:endParaRPr lang="en-US" dirty="0">
              <a:solidFill>
                <a:schemeClr val="tx1"/>
              </a:solidFill>
            </a:endParaRPr>
          </a:p>
        </p:txBody>
      </p:sp>
      <p:sp>
        <p:nvSpPr>
          <p:cNvPr id="15" name="Rounded Rectangle 14"/>
          <p:cNvSpPr/>
          <p:nvPr/>
        </p:nvSpPr>
        <p:spPr>
          <a:xfrm>
            <a:off x="2567411" y="2667066"/>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route /</a:t>
            </a:r>
            <a:r>
              <a:rPr lang="en-US" dirty="0" err="1" smtClean="0">
                <a:solidFill>
                  <a:schemeClr val="tx1"/>
                </a:solidFill>
              </a:rPr>
              <a:t>aScrape</a:t>
            </a:r>
            <a:endParaRPr lang="en-US" dirty="0">
              <a:solidFill>
                <a:schemeClr val="tx1"/>
              </a:solidFill>
            </a:endParaRPr>
          </a:p>
        </p:txBody>
      </p:sp>
      <p:cxnSp>
        <p:nvCxnSpPr>
          <p:cNvPr id="14" name="Straight Arrow Connector 13"/>
          <p:cNvCxnSpPr>
            <a:stCxn id="15" idx="2"/>
            <a:endCxn id="55" idx="0"/>
          </p:cNvCxnSpPr>
          <p:nvPr/>
        </p:nvCxnSpPr>
        <p:spPr>
          <a:xfrm flipH="1">
            <a:off x="3165500" y="3567506"/>
            <a:ext cx="23145" cy="1153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Elbow Connector 2"/>
          <p:cNvCxnSpPr>
            <a:stCxn id="50" idx="2"/>
            <a:endCxn id="15" idx="3"/>
          </p:cNvCxnSpPr>
          <p:nvPr/>
        </p:nvCxnSpPr>
        <p:spPr>
          <a:xfrm rot="5400000">
            <a:off x="4656035" y="1197697"/>
            <a:ext cx="1073432" cy="27657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284337" y="2810774"/>
            <a:ext cx="1565031" cy="369332"/>
          </a:xfrm>
          <a:prstGeom prst="rect">
            <a:avLst/>
          </a:prstGeom>
          <a:noFill/>
        </p:spPr>
        <p:txBody>
          <a:bodyPr wrap="square" rtlCol="0">
            <a:spAutoFit/>
          </a:bodyPr>
          <a:lstStyle/>
          <a:p>
            <a:r>
              <a:rPr lang="en-US" dirty="0"/>
              <a:t>p</a:t>
            </a:r>
            <a:r>
              <a:rPr lang="en-US" dirty="0" smtClean="0"/>
              <a:t>age analytics</a:t>
            </a:r>
            <a:endParaRPr lang="en-US" dirty="0"/>
          </a:p>
        </p:txBody>
      </p:sp>
    </p:spTree>
    <p:extLst>
      <p:ext uri="{BB962C8B-B14F-4D97-AF65-F5344CB8AC3E}">
        <p14:creationId xmlns:p14="http://schemas.microsoft.com/office/powerpoint/2010/main" val="40822720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702" y="202424"/>
            <a:ext cx="3741362" cy="461665"/>
          </a:xfrm>
          <a:prstGeom prst="rect">
            <a:avLst/>
          </a:prstGeom>
          <a:noFill/>
        </p:spPr>
        <p:txBody>
          <a:bodyPr wrap="square" rtlCol="0">
            <a:spAutoFit/>
          </a:bodyPr>
          <a:lstStyle/>
          <a:p>
            <a:r>
              <a:rPr lang="en-US" sz="2400" dirty="0" err="1" smtClean="0">
                <a:solidFill>
                  <a:srgbClr val="C00000"/>
                </a:solidFill>
              </a:rPr>
              <a:t>Solomine.route</a:t>
            </a:r>
            <a:r>
              <a:rPr lang="en-US" sz="2400" dirty="0" smtClean="0">
                <a:solidFill>
                  <a:srgbClr val="C00000"/>
                </a:solidFill>
              </a:rPr>
              <a:t>/Basic</a:t>
            </a:r>
            <a:endParaRPr lang="en-US" sz="2400" dirty="0">
              <a:solidFill>
                <a:srgbClr val="C00000"/>
              </a:solidFill>
            </a:endParaRPr>
          </a:p>
        </p:txBody>
      </p:sp>
      <p:sp>
        <p:nvSpPr>
          <p:cNvPr id="7" name="Rectangle 6"/>
          <p:cNvSpPr/>
          <p:nvPr/>
        </p:nvSpPr>
        <p:spPr>
          <a:xfrm>
            <a:off x="2954042" y="1172495"/>
            <a:ext cx="1401579"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View.   Home</a:t>
            </a:r>
            <a:endParaRPr lang="en-US" dirty="0">
              <a:solidFill>
                <a:schemeClr val="tx1"/>
              </a:solidFill>
            </a:endParaRPr>
          </a:p>
        </p:txBody>
      </p:sp>
      <p:cxnSp>
        <p:nvCxnSpPr>
          <p:cNvPr id="9" name="Elbow Connector 8"/>
          <p:cNvCxnSpPr/>
          <p:nvPr/>
        </p:nvCxnSpPr>
        <p:spPr>
          <a:xfrm rot="16200000" flipH="1">
            <a:off x="3499421" y="1642015"/>
            <a:ext cx="1073341" cy="1879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660531" y="2825352"/>
            <a:ext cx="1386126" cy="369332"/>
          </a:xfrm>
          <a:prstGeom prst="rect">
            <a:avLst/>
          </a:prstGeom>
          <a:noFill/>
        </p:spPr>
        <p:txBody>
          <a:bodyPr wrap="square" rtlCol="0">
            <a:spAutoFit/>
          </a:bodyPr>
          <a:lstStyle/>
          <a:p>
            <a:r>
              <a:rPr lang="en-US" dirty="0" smtClean="0"/>
              <a:t>file</a:t>
            </a:r>
            <a:endParaRPr lang="en-US" dirty="0"/>
          </a:p>
        </p:txBody>
      </p:sp>
      <p:sp>
        <p:nvSpPr>
          <p:cNvPr id="52" name="TextBox 51"/>
          <p:cNvSpPr txBox="1"/>
          <p:nvPr/>
        </p:nvSpPr>
        <p:spPr>
          <a:xfrm rot="16200000">
            <a:off x="5497049" y="3760169"/>
            <a:ext cx="1031658" cy="646331"/>
          </a:xfrm>
          <a:prstGeom prst="rect">
            <a:avLst/>
          </a:prstGeom>
          <a:noFill/>
        </p:spPr>
        <p:txBody>
          <a:bodyPr wrap="square" rtlCol="0">
            <a:spAutoFit/>
          </a:bodyPr>
          <a:lstStyle/>
          <a:p>
            <a:r>
              <a:rPr lang="en-US" dirty="0" smtClean="0"/>
              <a:t>Sum, n-g </a:t>
            </a:r>
            <a:r>
              <a:rPr lang="en-US" dirty="0" err="1" smtClean="0"/>
              <a:t>freq</a:t>
            </a:r>
            <a:r>
              <a:rPr lang="en-US" dirty="0" smtClean="0"/>
              <a:t> </a:t>
            </a:r>
            <a:r>
              <a:rPr lang="en-US" dirty="0" err="1" smtClean="0"/>
              <a:t>trm</a:t>
            </a:r>
            <a:endParaRPr lang="en-US" dirty="0"/>
          </a:p>
        </p:txBody>
      </p:sp>
      <p:sp>
        <p:nvSpPr>
          <p:cNvPr id="50" name="Rectangle 49"/>
          <p:cNvSpPr/>
          <p:nvPr/>
        </p:nvSpPr>
        <p:spPr>
          <a:xfrm>
            <a:off x="8069358" y="1171335"/>
            <a:ext cx="1856771"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gmrTextAnalytics</a:t>
            </a:r>
            <a:r>
              <a:rPr lang="en-US" dirty="0" smtClean="0">
                <a:solidFill>
                  <a:schemeClr val="tx1"/>
                </a:solidFill>
              </a:rPr>
              <a:t>. </a:t>
            </a:r>
            <a:r>
              <a:rPr lang="en-US" dirty="0" err="1">
                <a:solidFill>
                  <a:schemeClr val="tx1"/>
                </a:solidFill>
              </a:rPr>
              <a:t>d</a:t>
            </a:r>
            <a:r>
              <a:rPr lang="en-US" dirty="0" err="1" smtClean="0">
                <a:solidFill>
                  <a:schemeClr val="tx1"/>
                </a:solidFill>
              </a:rPr>
              <a:t>o_text</a:t>
            </a:r>
            <a:endParaRPr lang="en-US" dirty="0">
              <a:solidFill>
                <a:schemeClr val="tx1"/>
              </a:solidFill>
            </a:endParaRPr>
          </a:p>
        </p:txBody>
      </p:sp>
      <p:cxnSp>
        <p:nvCxnSpPr>
          <p:cNvPr id="19" name="Elbow Connector 18"/>
          <p:cNvCxnSpPr>
            <a:stCxn id="15" idx="0"/>
          </p:cNvCxnSpPr>
          <p:nvPr/>
        </p:nvCxnSpPr>
        <p:spPr>
          <a:xfrm rot="5400000" flipH="1" flipV="1">
            <a:off x="6164184" y="769609"/>
            <a:ext cx="1344038" cy="24508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407788" y="1292344"/>
            <a:ext cx="1466175" cy="369332"/>
          </a:xfrm>
          <a:prstGeom prst="rect">
            <a:avLst/>
          </a:prstGeom>
          <a:noFill/>
        </p:spPr>
        <p:txBody>
          <a:bodyPr wrap="square" rtlCol="0">
            <a:spAutoFit/>
          </a:bodyPr>
          <a:lstStyle/>
          <a:p>
            <a:r>
              <a:rPr lang="en-US" dirty="0" err="1" smtClean="0"/>
              <a:t>textFile</a:t>
            </a:r>
            <a:r>
              <a:rPr lang="en-US" dirty="0" smtClean="0"/>
              <a:t> </a:t>
            </a:r>
            <a:endParaRPr lang="en-US" dirty="0"/>
          </a:p>
        </p:txBody>
      </p:sp>
      <p:sp>
        <p:nvSpPr>
          <p:cNvPr id="55" name="Rectangle 54"/>
          <p:cNvSpPr/>
          <p:nvPr/>
        </p:nvSpPr>
        <p:spPr>
          <a:xfrm>
            <a:off x="5877286" y="4721231"/>
            <a:ext cx="1640336"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View. </a:t>
            </a:r>
            <a:r>
              <a:rPr lang="en-US" dirty="0" err="1" smtClean="0">
                <a:solidFill>
                  <a:schemeClr val="tx1"/>
                </a:solidFill>
              </a:rPr>
              <a:t>Basic_result</a:t>
            </a:r>
            <a:endParaRPr lang="en-US" dirty="0">
              <a:solidFill>
                <a:schemeClr val="tx1"/>
              </a:solidFill>
            </a:endParaRPr>
          </a:p>
        </p:txBody>
      </p:sp>
      <p:sp>
        <p:nvSpPr>
          <p:cNvPr id="15" name="Rounded Rectangle 14"/>
          <p:cNvSpPr/>
          <p:nvPr/>
        </p:nvSpPr>
        <p:spPr>
          <a:xfrm>
            <a:off x="4989531" y="2667066"/>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/Basic</a:t>
            </a:r>
            <a:endParaRPr lang="en-US" dirty="0">
              <a:solidFill>
                <a:schemeClr val="tx1"/>
              </a:solidFill>
            </a:endParaRPr>
          </a:p>
        </p:txBody>
      </p:sp>
      <p:cxnSp>
        <p:nvCxnSpPr>
          <p:cNvPr id="14" name="Straight Arrow Connector 13"/>
          <p:cNvCxnSpPr/>
          <p:nvPr/>
        </p:nvCxnSpPr>
        <p:spPr>
          <a:xfrm flipH="1">
            <a:off x="6027362" y="3553546"/>
            <a:ext cx="23145" cy="1153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Elbow Connector 2"/>
          <p:cNvCxnSpPr>
            <a:stCxn id="50" idx="2"/>
            <a:endCxn id="15" idx="3"/>
          </p:cNvCxnSpPr>
          <p:nvPr/>
        </p:nvCxnSpPr>
        <p:spPr>
          <a:xfrm rot="5400000">
            <a:off x="7078155" y="1197697"/>
            <a:ext cx="1073432" cy="27657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706457" y="2810774"/>
            <a:ext cx="2081562" cy="646331"/>
          </a:xfrm>
          <a:prstGeom prst="rect">
            <a:avLst/>
          </a:prstGeom>
          <a:noFill/>
        </p:spPr>
        <p:txBody>
          <a:bodyPr wrap="square" rtlCol="0">
            <a:spAutoFit/>
          </a:bodyPr>
          <a:lstStyle/>
          <a:p>
            <a:r>
              <a:rPr lang="en-US" dirty="0"/>
              <a:t>s</a:t>
            </a:r>
            <a:r>
              <a:rPr lang="en-US" dirty="0" smtClean="0"/>
              <a:t>ummary, n-grams, frequent term</a:t>
            </a:r>
            <a:endParaRPr lang="en-US" dirty="0"/>
          </a:p>
        </p:txBody>
      </p:sp>
      <p:sp>
        <p:nvSpPr>
          <p:cNvPr id="16" name="Rounded Rectangle 15"/>
          <p:cNvSpPr/>
          <p:nvPr/>
        </p:nvSpPr>
        <p:spPr>
          <a:xfrm>
            <a:off x="1616954" y="3880449"/>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PDF to Text</a:t>
            </a:r>
            <a:endParaRPr lang="en-US" dirty="0">
              <a:solidFill>
                <a:schemeClr val="tx1"/>
              </a:solidFill>
            </a:endParaRPr>
          </a:p>
        </p:txBody>
      </p:sp>
      <p:sp>
        <p:nvSpPr>
          <p:cNvPr id="17" name="Rounded Rectangle 16"/>
          <p:cNvSpPr/>
          <p:nvPr/>
        </p:nvSpPr>
        <p:spPr>
          <a:xfrm>
            <a:off x="3953039" y="5329095"/>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r>
              <a:rPr lang="en-US" dirty="0" err="1" smtClean="0">
                <a:solidFill>
                  <a:schemeClr val="tx1"/>
                </a:solidFill>
              </a:rPr>
              <a:t>Docx</a:t>
            </a:r>
            <a:r>
              <a:rPr lang="en-US" dirty="0" smtClean="0">
                <a:solidFill>
                  <a:schemeClr val="tx1"/>
                </a:solidFill>
              </a:rPr>
              <a:t> to Text</a:t>
            </a:r>
            <a:endParaRPr lang="en-US" dirty="0">
              <a:solidFill>
                <a:schemeClr val="tx1"/>
              </a:solidFill>
            </a:endParaRPr>
          </a:p>
        </p:txBody>
      </p:sp>
      <p:cxnSp>
        <p:nvCxnSpPr>
          <p:cNvPr id="5" name="Straight Arrow Connector 4"/>
          <p:cNvCxnSpPr/>
          <p:nvPr/>
        </p:nvCxnSpPr>
        <p:spPr>
          <a:xfrm flipH="1">
            <a:off x="2799041" y="3276640"/>
            <a:ext cx="2176719" cy="603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859421" y="3553547"/>
            <a:ext cx="2187236" cy="617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20643054">
            <a:off x="3523356" y="3719380"/>
            <a:ext cx="1466175" cy="369332"/>
          </a:xfrm>
          <a:prstGeom prst="rect">
            <a:avLst/>
          </a:prstGeom>
          <a:noFill/>
        </p:spPr>
        <p:txBody>
          <a:bodyPr wrap="square" rtlCol="0">
            <a:spAutoFit/>
          </a:bodyPr>
          <a:lstStyle/>
          <a:p>
            <a:r>
              <a:rPr lang="en-US" dirty="0" err="1" smtClean="0"/>
              <a:t>textFile</a:t>
            </a:r>
            <a:r>
              <a:rPr lang="en-US" dirty="0" smtClean="0"/>
              <a:t> </a:t>
            </a:r>
            <a:endParaRPr lang="en-US" dirty="0"/>
          </a:p>
        </p:txBody>
      </p:sp>
      <p:sp>
        <p:nvSpPr>
          <p:cNvPr id="25" name="TextBox 24"/>
          <p:cNvSpPr txBox="1"/>
          <p:nvPr/>
        </p:nvSpPr>
        <p:spPr>
          <a:xfrm rot="20725626">
            <a:off x="3141581" y="3296565"/>
            <a:ext cx="1466175" cy="369332"/>
          </a:xfrm>
          <a:prstGeom prst="rect">
            <a:avLst/>
          </a:prstGeom>
          <a:noFill/>
        </p:spPr>
        <p:txBody>
          <a:bodyPr wrap="square" rtlCol="0">
            <a:spAutoFit/>
          </a:bodyPr>
          <a:lstStyle/>
          <a:p>
            <a:r>
              <a:rPr lang="en-US" dirty="0" smtClean="0"/>
              <a:t>pdf </a:t>
            </a:r>
            <a:endParaRPr lang="en-US" dirty="0"/>
          </a:p>
        </p:txBody>
      </p:sp>
      <p:cxnSp>
        <p:nvCxnSpPr>
          <p:cNvPr id="18" name="Straight Arrow Connector 17"/>
          <p:cNvCxnSpPr/>
          <p:nvPr/>
        </p:nvCxnSpPr>
        <p:spPr>
          <a:xfrm flipH="1">
            <a:off x="4353594" y="3578544"/>
            <a:ext cx="841912" cy="1726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678973" y="3550624"/>
            <a:ext cx="828365" cy="1750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rot="17788664">
            <a:off x="4394897" y="4445004"/>
            <a:ext cx="1466175" cy="369332"/>
          </a:xfrm>
          <a:prstGeom prst="rect">
            <a:avLst/>
          </a:prstGeom>
          <a:noFill/>
        </p:spPr>
        <p:txBody>
          <a:bodyPr wrap="square" rtlCol="0">
            <a:spAutoFit/>
          </a:bodyPr>
          <a:lstStyle/>
          <a:p>
            <a:r>
              <a:rPr lang="en-US" dirty="0" err="1" smtClean="0"/>
              <a:t>textFile</a:t>
            </a:r>
            <a:r>
              <a:rPr lang="en-US" dirty="0" smtClean="0"/>
              <a:t> </a:t>
            </a:r>
            <a:endParaRPr lang="en-US" dirty="0"/>
          </a:p>
        </p:txBody>
      </p:sp>
      <p:sp>
        <p:nvSpPr>
          <p:cNvPr id="31" name="TextBox 30"/>
          <p:cNvSpPr txBox="1"/>
          <p:nvPr/>
        </p:nvSpPr>
        <p:spPr>
          <a:xfrm rot="17730536">
            <a:off x="3907771" y="4214437"/>
            <a:ext cx="1466175" cy="369332"/>
          </a:xfrm>
          <a:prstGeom prst="rect">
            <a:avLst/>
          </a:prstGeom>
          <a:noFill/>
        </p:spPr>
        <p:txBody>
          <a:bodyPr wrap="square" rtlCol="0">
            <a:spAutoFit/>
          </a:bodyPr>
          <a:lstStyle/>
          <a:p>
            <a:r>
              <a:rPr lang="en-US" dirty="0" err="1" smtClean="0"/>
              <a:t>docx</a:t>
            </a:r>
            <a:r>
              <a:rPr lang="en-US" dirty="0" smtClean="0"/>
              <a:t> </a:t>
            </a:r>
            <a:endParaRPr lang="en-US" dirty="0"/>
          </a:p>
        </p:txBody>
      </p:sp>
    </p:spTree>
    <p:extLst>
      <p:ext uri="{BB962C8B-B14F-4D97-AF65-F5344CB8AC3E}">
        <p14:creationId xmlns:p14="http://schemas.microsoft.com/office/powerpoint/2010/main" val="35394134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Data Flow Diagrams</a:t>
            </a:r>
            <a:endParaRPr lang="en-US" dirty="0"/>
          </a:p>
        </p:txBody>
      </p:sp>
    </p:spTree>
    <p:extLst>
      <p:ext uri="{BB962C8B-B14F-4D97-AF65-F5344CB8AC3E}">
        <p14:creationId xmlns:p14="http://schemas.microsoft.com/office/powerpoint/2010/main" val="18258165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702" y="202424"/>
            <a:ext cx="3741362" cy="461665"/>
          </a:xfrm>
          <a:prstGeom prst="rect">
            <a:avLst/>
          </a:prstGeom>
          <a:noFill/>
        </p:spPr>
        <p:txBody>
          <a:bodyPr wrap="square" rtlCol="0">
            <a:spAutoFit/>
          </a:bodyPr>
          <a:lstStyle/>
          <a:p>
            <a:r>
              <a:rPr lang="en-US" sz="2400" dirty="0" smtClean="0">
                <a:solidFill>
                  <a:srgbClr val="C00000"/>
                </a:solidFill>
              </a:rPr>
              <a:t>Home/Basic</a:t>
            </a:r>
            <a:endParaRPr lang="en-US" sz="2400" dirty="0">
              <a:solidFill>
                <a:srgbClr val="C00000"/>
              </a:solidFill>
            </a:endParaRPr>
          </a:p>
        </p:txBody>
      </p:sp>
      <p:sp>
        <p:nvSpPr>
          <p:cNvPr id="7" name="Rectangle 6"/>
          <p:cNvSpPr/>
          <p:nvPr/>
        </p:nvSpPr>
        <p:spPr>
          <a:xfrm>
            <a:off x="2430534" y="1172495"/>
            <a:ext cx="1401579"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Information Ops</a:t>
            </a:r>
            <a:endParaRPr lang="en-US" sz="1200" dirty="0">
              <a:solidFill>
                <a:schemeClr val="tx1"/>
              </a:solidFill>
            </a:endParaRPr>
          </a:p>
        </p:txBody>
      </p:sp>
      <p:cxnSp>
        <p:nvCxnSpPr>
          <p:cNvPr id="9" name="Elbow Connector 8"/>
          <p:cNvCxnSpPr/>
          <p:nvPr/>
        </p:nvCxnSpPr>
        <p:spPr>
          <a:xfrm rot="16200000" flipH="1">
            <a:off x="3499421" y="1642015"/>
            <a:ext cx="1073341" cy="1879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660531" y="2825352"/>
            <a:ext cx="1386126" cy="369332"/>
          </a:xfrm>
          <a:prstGeom prst="rect">
            <a:avLst/>
          </a:prstGeom>
          <a:noFill/>
        </p:spPr>
        <p:txBody>
          <a:bodyPr wrap="square" rtlCol="0">
            <a:spAutoFit/>
          </a:bodyPr>
          <a:lstStyle/>
          <a:p>
            <a:r>
              <a:rPr lang="en-US" dirty="0" smtClean="0"/>
              <a:t>file</a:t>
            </a:r>
            <a:endParaRPr lang="en-US" dirty="0"/>
          </a:p>
        </p:txBody>
      </p:sp>
      <p:sp>
        <p:nvSpPr>
          <p:cNvPr id="15" name="Rounded Rectangle 14"/>
          <p:cNvSpPr/>
          <p:nvPr/>
        </p:nvSpPr>
        <p:spPr>
          <a:xfrm>
            <a:off x="4989531" y="2667066"/>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Home. Basic</a:t>
            </a:r>
            <a:endParaRPr lang="en-US" dirty="0">
              <a:solidFill>
                <a:schemeClr val="tx1"/>
              </a:solidFill>
            </a:endParaRPr>
          </a:p>
        </p:txBody>
      </p:sp>
      <p:sp>
        <p:nvSpPr>
          <p:cNvPr id="26" name="TextBox 25"/>
          <p:cNvSpPr txBox="1"/>
          <p:nvPr/>
        </p:nvSpPr>
        <p:spPr>
          <a:xfrm>
            <a:off x="3832113" y="1249514"/>
            <a:ext cx="2081562" cy="646331"/>
          </a:xfrm>
          <a:prstGeom prst="rect">
            <a:avLst/>
          </a:prstGeom>
          <a:noFill/>
        </p:spPr>
        <p:txBody>
          <a:bodyPr wrap="square" rtlCol="0">
            <a:spAutoFit/>
          </a:bodyPr>
          <a:lstStyle/>
          <a:p>
            <a:r>
              <a:rPr lang="en-US" dirty="0"/>
              <a:t>s</a:t>
            </a:r>
            <a:r>
              <a:rPr lang="en-US" dirty="0" smtClean="0"/>
              <a:t>ummary, n-grams, frequent term</a:t>
            </a:r>
            <a:endParaRPr lang="en-US" dirty="0"/>
          </a:p>
        </p:txBody>
      </p:sp>
      <p:cxnSp>
        <p:nvCxnSpPr>
          <p:cNvPr id="6" name="Elbow Connector 5"/>
          <p:cNvCxnSpPr>
            <a:endCxn id="7" idx="3"/>
          </p:cNvCxnSpPr>
          <p:nvPr/>
        </p:nvCxnSpPr>
        <p:spPr>
          <a:xfrm rot="10800000">
            <a:off x="3832113" y="1608755"/>
            <a:ext cx="1809536" cy="1055292"/>
          </a:xfrm>
          <a:prstGeom prst="bentConnector3">
            <a:avLst>
              <a:gd name="adj1" fmla="val 216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4739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702" y="202424"/>
            <a:ext cx="3741362" cy="461665"/>
          </a:xfrm>
          <a:prstGeom prst="rect">
            <a:avLst/>
          </a:prstGeom>
          <a:noFill/>
        </p:spPr>
        <p:txBody>
          <a:bodyPr wrap="square" rtlCol="0">
            <a:spAutoFit/>
          </a:bodyPr>
          <a:lstStyle/>
          <a:p>
            <a:r>
              <a:rPr lang="en-US" sz="2400" dirty="0" smtClean="0">
                <a:solidFill>
                  <a:srgbClr val="C00000"/>
                </a:solidFill>
              </a:rPr>
              <a:t>Home/Trends</a:t>
            </a:r>
            <a:endParaRPr lang="en-US" sz="2400" dirty="0">
              <a:solidFill>
                <a:srgbClr val="C00000"/>
              </a:solidFill>
            </a:endParaRPr>
          </a:p>
        </p:txBody>
      </p:sp>
      <p:sp>
        <p:nvSpPr>
          <p:cNvPr id="7" name="Rectangle 6"/>
          <p:cNvSpPr/>
          <p:nvPr/>
        </p:nvSpPr>
        <p:spPr>
          <a:xfrm>
            <a:off x="2430534" y="1172495"/>
            <a:ext cx="1401579"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Information Ops</a:t>
            </a:r>
            <a:endParaRPr lang="en-US" sz="1200" dirty="0">
              <a:solidFill>
                <a:schemeClr val="tx1"/>
              </a:solidFill>
            </a:endParaRPr>
          </a:p>
        </p:txBody>
      </p:sp>
      <p:cxnSp>
        <p:nvCxnSpPr>
          <p:cNvPr id="9" name="Elbow Connector 8"/>
          <p:cNvCxnSpPr/>
          <p:nvPr/>
        </p:nvCxnSpPr>
        <p:spPr>
          <a:xfrm rot="16200000" flipH="1">
            <a:off x="3499421" y="1642015"/>
            <a:ext cx="1073341" cy="1879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660531" y="2825352"/>
            <a:ext cx="1386126" cy="369332"/>
          </a:xfrm>
          <a:prstGeom prst="rect">
            <a:avLst/>
          </a:prstGeom>
          <a:noFill/>
        </p:spPr>
        <p:txBody>
          <a:bodyPr wrap="square" rtlCol="0">
            <a:spAutoFit/>
          </a:bodyPr>
          <a:lstStyle/>
          <a:p>
            <a:r>
              <a:rPr lang="en-US" dirty="0"/>
              <a:t>@</a:t>
            </a:r>
            <a:r>
              <a:rPr lang="en-US" dirty="0" err="1" smtClean="0"/>
              <a:t>xqt</a:t>
            </a:r>
            <a:endParaRPr lang="en-US" dirty="0"/>
          </a:p>
        </p:txBody>
      </p:sp>
      <p:sp>
        <p:nvSpPr>
          <p:cNvPr id="15" name="Rounded Rectangle 14"/>
          <p:cNvSpPr/>
          <p:nvPr/>
        </p:nvSpPr>
        <p:spPr>
          <a:xfrm>
            <a:off x="4989531" y="2667066"/>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Home. Trends</a:t>
            </a:r>
            <a:endParaRPr lang="en-US" dirty="0">
              <a:solidFill>
                <a:schemeClr val="tx1"/>
              </a:solidFill>
            </a:endParaRPr>
          </a:p>
        </p:txBody>
      </p:sp>
      <p:sp>
        <p:nvSpPr>
          <p:cNvPr id="26" name="TextBox 25"/>
          <p:cNvSpPr txBox="1"/>
          <p:nvPr/>
        </p:nvSpPr>
        <p:spPr>
          <a:xfrm>
            <a:off x="4125278" y="1249514"/>
            <a:ext cx="1382062" cy="369332"/>
          </a:xfrm>
          <a:prstGeom prst="rect">
            <a:avLst/>
          </a:prstGeom>
          <a:noFill/>
        </p:spPr>
        <p:txBody>
          <a:bodyPr wrap="square" rtlCol="0">
            <a:spAutoFit/>
          </a:bodyPr>
          <a:lstStyle/>
          <a:p>
            <a:r>
              <a:rPr lang="en-US" dirty="0" smtClean="0"/>
              <a:t>Topic list</a:t>
            </a:r>
            <a:endParaRPr lang="en-US" dirty="0"/>
          </a:p>
        </p:txBody>
      </p:sp>
      <p:cxnSp>
        <p:nvCxnSpPr>
          <p:cNvPr id="6" name="Elbow Connector 5"/>
          <p:cNvCxnSpPr>
            <a:endCxn id="7" idx="3"/>
          </p:cNvCxnSpPr>
          <p:nvPr/>
        </p:nvCxnSpPr>
        <p:spPr>
          <a:xfrm rot="10800000">
            <a:off x="3832113" y="1608755"/>
            <a:ext cx="1809536" cy="1055292"/>
          </a:xfrm>
          <a:prstGeom prst="bentConnector3">
            <a:avLst>
              <a:gd name="adj1" fmla="val 216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8252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702" y="202424"/>
            <a:ext cx="3741362" cy="461665"/>
          </a:xfrm>
          <a:prstGeom prst="rect">
            <a:avLst/>
          </a:prstGeom>
          <a:noFill/>
        </p:spPr>
        <p:txBody>
          <a:bodyPr wrap="square" rtlCol="0">
            <a:spAutoFit/>
          </a:bodyPr>
          <a:lstStyle/>
          <a:p>
            <a:r>
              <a:rPr lang="en-US" sz="2400" dirty="0" smtClean="0">
                <a:solidFill>
                  <a:srgbClr val="C00000"/>
                </a:solidFill>
              </a:rPr>
              <a:t>Home/</a:t>
            </a:r>
            <a:r>
              <a:rPr lang="en-US" sz="2400" dirty="0" err="1" smtClean="0">
                <a:solidFill>
                  <a:srgbClr val="C00000"/>
                </a:solidFill>
              </a:rPr>
              <a:t>aTrends</a:t>
            </a:r>
            <a:endParaRPr lang="en-US" sz="2400" dirty="0">
              <a:solidFill>
                <a:srgbClr val="C00000"/>
              </a:solidFill>
            </a:endParaRPr>
          </a:p>
        </p:txBody>
      </p:sp>
      <p:sp>
        <p:nvSpPr>
          <p:cNvPr id="7" name="Rectangle 6"/>
          <p:cNvSpPr/>
          <p:nvPr/>
        </p:nvSpPr>
        <p:spPr>
          <a:xfrm>
            <a:off x="2430534" y="1172495"/>
            <a:ext cx="1401579"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Information Ops</a:t>
            </a:r>
            <a:endParaRPr lang="en-US" sz="1200" dirty="0">
              <a:solidFill>
                <a:schemeClr val="tx1"/>
              </a:solidFill>
            </a:endParaRPr>
          </a:p>
        </p:txBody>
      </p:sp>
      <p:cxnSp>
        <p:nvCxnSpPr>
          <p:cNvPr id="9" name="Elbow Connector 8"/>
          <p:cNvCxnSpPr/>
          <p:nvPr/>
        </p:nvCxnSpPr>
        <p:spPr>
          <a:xfrm rot="16200000" flipH="1">
            <a:off x="3499421" y="1642015"/>
            <a:ext cx="1073341" cy="1879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660531" y="2825352"/>
            <a:ext cx="1386126" cy="369332"/>
          </a:xfrm>
          <a:prstGeom prst="rect">
            <a:avLst/>
          </a:prstGeom>
          <a:noFill/>
        </p:spPr>
        <p:txBody>
          <a:bodyPr wrap="square" rtlCol="0">
            <a:spAutoFit/>
          </a:bodyPr>
          <a:lstStyle/>
          <a:p>
            <a:r>
              <a:rPr lang="en-US" dirty="0" smtClean="0"/>
              <a:t>2. topic</a:t>
            </a:r>
            <a:endParaRPr lang="en-US" dirty="0"/>
          </a:p>
        </p:txBody>
      </p:sp>
      <p:sp>
        <p:nvSpPr>
          <p:cNvPr id="15" name="Rounded Rectangle 14"/>
          <p:cNvSpPr/>
          <p:nvPr/>
        </p:nvSpPr>
        <p:spPr>
          <a:xfrm>
            <a:off x="4989531" y="2667066"/>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Home. </a:t>
            </a:r>
            <a:r>
              <a:rPr lang="en-US" dirty="0" err="1" smtClean="0">
                <a:solidFill>
                  <a:schemeClr val="tx1"/>
                </a:solidFill>
              </a:rPr>
              <a:t>aTrends</a:t>
            </a:r>
            <a:endParaRPr lang="en-US" dirty="0">
              <a:solidFill>
                <a:schemeClr val="tx1"/>
              </a:solidFill>
            </a:endParaRPr>
          </a:p>
        </p:txBody>
      </p:sp>
      <p:sp>
        <p:nvSpPr>
          <p:cNvPr id="26" name="TextBox 25"/>
          <p:cNvSpPr txBox="1"/>
          <p:nvPr/>
        </p:nvSpPr>
        <p:spPr>
          <a:xfrm>
            <a:off x="4125278" y="1249514"/>
            <a:ext cx="1382062" cy="369332"/>
          </a:xfrm>
          <a:prstGeom prst="rect">
            <a:avLst/>
          </a:prstGeom>
          <a:noFill/>
        </p:spPr>
        <p:txBody>
          <a:bodyPr wrap="square" rtlCol="0">
            <a:spAutoFit/>
          </a:bodyPr>
          <a:lstStyle/>
          <a:p>
            <a:r>
              <a:rPr lang="en-US" dirty="0" smtClean="0"/>
              <a:t>1. topic list</a:t>
            </a:r>
            <a:endParaRPr lang="en-US" dirty="0"/>
          </a:p>
        </p:txBody>
      </p:sp>
      <p:cxnSp>
        <p:nvCxnSpPr>
          <p:cNvPr id="6" name="Elbow Connector 5"/>
          <p:cNvCxnSpPr>
            <a:endCxn id="7" idx="3"/>
          </p:cNvCxnSpPr>
          <p:nvPr/>
        </p:nvCxnSpPr>
        <p:spPr>
          <a:xfrm rot="10800000">
            <a:off x="3832113" y="1608755"/>
            <a:ext cx="1809536" cy="1055292"/>
          </a:xfrm>
          <a:prstGeom prst="bentConnector3">
            <a:avLst>
              <a:gd name="adj1" fmla="val 21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Elbow Connector 2"/>
          <p:cNvCxnSpPr>
            <a:stCxn id="15" idx="2"/>
            <a:endCxn id="7" idx="1"/>
          </p:cNvCxnSpPr>
          <p:nvPr/>
        </p:nvCxnSpPr>
        <p:spPr>
          <a:xfrm rot="5400000" flipH="1">
            <a:off x="3041274" y="998016"/>
            <a:ext cx="1958751" cy="3180231"/>
          </a:xfrm>
          <a:prstGeom prst="bentConnector4">
            <a:avLst>
              <a:gd name="adj1" fmla="val -11671"/>
              <a:gd name="adj2" fmla="val 107188"/>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30534" y="3422751"/>
            <a:ext cx="2427652" cy="369332"/>
          </a:xfrm>
          <a:prstGeom prst="rect">
            <a:avLst/>
          </a:prstGeom>
          <a:noFill/>
        </p:spPr>
        <p:txBody>
          <a:bodyPr wrap="square" rtlCol="0">
            <a:spAutoFit/>
          </a:bodyPr>
          <a:lstStyle/>
          <a:p>
            <a:r>
              <a:rPr lang="en-US" dirty="0"/>
              <a:t>3</a:t>
            </a:r>
            <a:r>
              <a:rPr lang="en-US" dirty="0" smtClean="0"/>
              <a:t>. Tweet mined results</a:t>
            </a:r>
            <a:endParaRPr lang="en-US" dirty="0"/>
          </a:p>
        </p:txBody>
      </p:sp>
    </p:spTree>
    <p:extLst>
      <p:ext uri="{BB962C8B-B14F-4D97-AF65-F5344CB8AC3E}">
        <p14:creationId xmlns:p14="http://schemas.microsoft.com/office/powerpoint/2010/main" val="26728222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702" y="202424"/>
            <a:ext cx="3741362" cy="461665"/>
          </a:xfrm>
          <a:prstGeom prst="rect">
            <a:avLst/>
          </a:prstGeom>
          <a:noFill/>
        </p:spPr>
        <p:txBody>
          <a:bodyPr wrap="square" rtlCol="0">
            <a:spAutoFit/>
          </a:bodyPr>
          <a:lstStyle/>
          <a:p>
            <a:r>
              <a:rPr lang="en-US" sz="2400" dirty="0" smtClean="0">
                <a:solidFill>
                  <a:srgbClr val="C00000"/>
                </a:solidFill>
              </a:rPr>
              <a:t>Home/Twitter</a:t>
            </a:r>
            <a:endParaRPr lang="en-US" sz="2400" dirty="0">
              <a:solidFill>
                <a:srgbClr val="C00000"/>
              </a:solidFill>
            </a:endParaRPr>
          </a:p>
        </p:txBody>
      </p:sp>
      <p:sp>
        <p:nvSpPr>
          <p:cNvPr id="7" name="Rectangle 6"/>
          <p:cNvSpPr/>
          <p:nvPr/>
        </p:nvSpPr>
        <p:spPr>
          <a:xfrm>
            <a:off x="2430534" y="1172495"/>
            <a:ext cx="1401579"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Tactical Forces</a:t>
            </a:r>
          </a:p>
          <a:p>
            <a:pPr algn="ctr"/>
            <a:r>
              <a:rPr lang="en-US" sz="1200" dirty="0" smtClean="0">
                <a:solidFill>
                  <a:schemeClr val="tx1"/>
                </a:solidFill>
              </a:rPr>
              <a:t>or</a:t>
            </a:r>
          </a:p>
          <a:p>
            <a:pPr algn="ctr"/>
            <a:r>
              <a:rPr lang="en-US" sz="1200" dirty="0" smtClean="0">
                <a:solidFill>
                  <a:schemeClr val="tx1"/>
                </a:solidFill>
              </a:rPr>
              <a:t>Information Ops</a:t>
            </a:r>
            <a:endParaRPr lang="en-US" sz="1200" dirty="0">
              <a:solidFill>
                <a:schemeClr val="tx1"/>
              </a:solidFill>
            </a:endParaRPr>
          </a:p>
        </p:txBody>
      </p:sp>
      <p:cxnSp>
        <p:nvCxnSpPr>
          <p:cNvPr id="9" name="Elbow Connector 8"/>
          <p:cNvCxnSpPr/>
          <p:nvPr/>
        </p:nvCxnSpPr>
        <p:spPr>
          <a:xfrm rot="16200000" flipH="1">
            <a:off x="3499421" y="1642015"/>
            <a:ext cx="1073341" cy="1879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660531" y="2825352"/>
            <a:ext cx="1386126" cy="369332"/>
          </a:xfrm>
          <a:prstGeom prst="rect">
            <a:avLst/>
          </a:prstGeom>
          <a:noFill/>
        </p:spPr>
        <p:txBody>
          <a:bodyPr wrap="square" rtlCol="0">
            <a:spAutoFit/>
          </a:bodyPr>
          <a:lstStyle/>
          <a:p>
            <a:r>
              <a:rPr lang="en-US" dirty="0" smtClean="0"/>
              <a:t>topic</a:t>
            </a:r>
            <a:endParaRPr lang="en-US" dirty="0"/>
          </a:p>
        </p:txBody>
      </p:sp>
      <p:sp>
        <p:nvSpPr>
          <p:cNvPr id="15" name="Rounded Rectangle 14"/>
          <p:cNvSpPr/>
          <p:nvPr/>
        </p:nvSpPr>
        <p:spPr>
          <a:xfrm>
            <a:off x="4989531" y="2667066"/>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Home. Twitter</a:t>
            </a:r>
            <a:endParaRPr lang="en-US" dirty="0">
              <a:solidFill>
                <a:schemeClr val="tx1"/>
              </a:solidFill>
            </a:endParaRPr>
          </a:p>
        </p:txBody>
      </p:sp>
      <p:cxnSp>
        <p:nvCxnSpPr>
          <p:cNvPr id="6" name="Elbow Connector 5"/>
          <p:cNvCxnSpPr>
            <a:endCxn id="7" idx="3"/>
          </p:cNvCxnSpPr>
          <p:nvPr/>
        </p:nvCxnSpPr>
        <p:spPr>
          <a:xfrm rot="10800000">
            <a:off x="3832113" y="1608755"/>
            <a:ext cx="1809536" cy="1055292"/>
          </a:xfrm>
          <a:prstGeom prst="bentConnector3">
            <a:avLst>
              <a:gd name="adj1" fmla="val 2168"/>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897428" y="1302858"/>
            <a:ext cx="2184206" cy="646331"/>
          </a:xfrm>
          <a:prstGeom prst="rect">
            <a:avLst/>
          </a:prstGeom>
          <a:noFill/>
        </p:spPr>
        <p:txBody>
          <a:bodyPr wrap="square" rtlCol="0">
            <a:spAutoFit/>
          </a:bodyPr>
          <a:lstStyle/>
          <a:p>
            <a:r>
              <a:rPr lang="en-US" dirty="0" smtClean="0"/>
              <a:t>tweet: </a:t>
            </a:r>
          </a:p>
          <a:p>
            <a:r>
              <a:rPr lang="en-US" dirty="0" smtClean="0"/>
              <a:t>mined results</a:t>
            </a:r>
            <a:endParaRPr lang="en-US" dirty="0"/>
          </a:p>
        </p:txBody>
      </p:sp>
    </p:spTree>
    <p:extLst>
      <p:ext uri="{BB962C8B-B14F-4D97-AF65-F5344CB8AC3E}">
        <p14:creationId xmlns:p14="http://schemas.microsoft.com/office/powerpoint/2010/main" val="2059880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dirty="0" smtClean="0"/>
              <a:t>Design Choices</a:t>
            </a:r>
          </a:p>
        </p:txBody>
      </p:sp>
      <p:sp>
        <p:nvSpPr>
          <p:cNvPr id="12291" name="Content Placeholder 2"/>
          <p:cNvSpPr>
            <a:spLocks noGrp="1"/>
          </p:cNvSpPr>
          <p:nvPr>
            <p:ph idx="1"/>
          </p:nvPr>
        </p:nvSpPr>
        <p:spPr/>
        <p:txBody>
          <a:bodyPr>
            <a:normAutofit/>
          </a:bodyPr>
          <a:lstStyle/>
          <a:p>
            <a:r>
              <a:rPr lang="en-US" altLang="en-US" dirty="0" err="1" smtClean="0"/>
              <a:t>Solomine</a:t>
            </a:r>
            <a:r>
              <a:rPr lang="en-US" altLang="en-US" dirty="0" smtClean="0"/>
              <a:t> has three layers:</a:t>
            </a:r>
          </a:p>
          <a:p>
            <a:pPr marL="1428750" lvl="3" eaLnBrk="0" fontAlgn="base" hangingPunct="0">
              <a:lnSpc>
                <a:spcPct val="100000"/>
              </a:lnSpc>
              <a:spcBef>
                <a:spcPct val="35000"/>
              </a:spcBef>
              <a:spcAft>
                <a:spcPct val="0"/>
              </a:spcAft>
              <a:buClr>
                <a:srgbClr val="FF9900"/>
              </a:buClr>
              <a:buFont typeface="Times New Roman" panose="02020603050405020304" pitchFamily="18" charset="0"/>
              <a:buChar char="–"/>
            </a:pPr>
            <a:r>
              <a:rPr kumimoji="1" lang="en-US" altLang="en-US" b="1" kern="0" dirty="0" smtClean="0">
                <a:solidFill>
                  <a:srgbClr val="000099"/>
                </a:solidFill>
                <a:latin typeface="Helvetica"/>
                <a:ea typeface="ＭＳ Ｐゴシック" panose="020B0600070205080204" pitchFamily="34" charset="-128"/>
              </a:rPr>
              <a:t>Data model</a:t>
            </a:r>
            <a:r>
              <a:rPr kumimoji="1" lang="en-US" altLang="en-US" kern="0" dirty="0" smtClean="0">
                <a:solidFill>
                  <a:srgbClr val="000000"/>
                </a:solidFill>
                <a:latin typeface="Helvetica"/>
                <a:ea typeface="ＭＳ Ｐゴシック" panose="020B0600070205080204" pitchFamily="34" charset="-128"/>
              </a:rPr>
              <a:t>: data access and mining </a:t>
            </a:r>
            <a:r>
              <a:rPr kumimoji="1" lang="en-US" altLang="en-US" kern="0" dirty="0">
                <a:solidFill>
                  <a:srgbClr val="000000"/>
                </a:solidFill>
                <a:latin typeface="Helvetica"/>
                <a:ea typeface="ＭＳ Ｐゴシック" panose="020B0600070205080204" pitchFamily="34" charset="-128"/>
              </a:rPr>
              <a:t>logic</a:t>
            </a:r>
          </a:p>
          <a:p>
            <a:pPr marL="1428750" lvl="3" eaLnBrk="0" fontAlgn="base" hangingPunct="0">
              <a:lnSpc>
                <a:spcPct val="100000"/>
              </a:lnSpc>
              <a:spcBef>
                <a:spcPct val="35000"/>
              </a:spcBef>
              <a:spcAft>
                <a:spcPct val="0"/>
              </a:spcAft>
              <a:buClr>
                <a:srgbClr val="FF9900"/>
              </a:buClr>
              <a:buFont typeface="Times New Roman" panose="02020603050405020304" pitchFamily="18" charset="0"/>
              <a:buChar char="–"/>
            </a:pPr>
            <a:r>
              <a:rPr kumimoji="1" lang="en-US" altLang="en-US" b="1" kern="0" dirty="0" smtClean="0">
                <a:solidFill>
                  <a:srgbClr val="000099"/>
                </a:solidFill>
                <a:latin typeface="Helvetica"/>
                <a:ea typeface="ＭＳ Ｐゴシック" panose="020B0600070205080204" pitchFamily="34" charset="-128"/>
              </a:rPr>
              <a:t>View</a:t>
            </a:r>
            <a:r>
              <a:rPr kumimoji="1" lang="en-US" altLang="en-US" kern="0" dirty="0">
                <a:solidFill>
                  <a:srgbClr val="000000"/>
                </a:solidFill>
                <a:latin typeface="Helvetica"/>
                <a:ea typeface="ＭＳ Ｐゴシック" panose="020B0600070205080204" pitchFamily="34" charset="-128"/>
              </a:rPr>
              <a:t>: presentation of </a:t>
            </a:r>
            <a:r>
              <a:rPr kumimoji="1" lang="en-US" altLang="en-US" kern="0" dirty="0" smtClean="0">
                <a:solidFill>
                  <a:srgbClr val="000000"/>
                </a:solidFill>
                <a:latin typeface="Helvetica"/>
                <a:ea typeface="ＭＳ Ｐゴシック" panose="020B0600070205080204" pitchFamily="34" charset="-128"/>
              </a:rPr>
              <a:t>data</a:t>
            </a:r>
          </a:p>
          <a:p>
            <a:pPr marL="1428750" lvl="3" eaLnBrk="0" fontAlgn="base" hangingPunct="0">
              <a:lnSpc>
                <a:spcPct val="100000"/>
              </a:lnSpc>
              <a:spcBef>
                <a:spcPct val="35000"/>
              </a:spcBef>
              <a:spcAft>
                <a:spcPct val="0"/>
              </a:spcAft>
              <a:buClr>
                <a:srgbClr val="FF9900"/>
              </a:buClr>
              <a:buFont typeface="Times New Roman" panose="02020603050405020304" pitchFamily="18" charset="0"/>
              <a:buChar char="–"/>
            </a:pPr>
            <a:r>
              <a:rPr kumimoji="1" lang="en-US" altLang="en-US" b="1" kern="0" dirty="0" smtClean="0">
                <a:solidFill>
                  <a:srgbClr val="000099"/>
                </a:solidFill>
                <a:latin typeface="Helvetica"/>
                <a:ea typeface="ＭＳ Ｐゴシック" panose="020B0600070205080204" pitchFamily="34" charset="-128"/>
              </a:rPr>
              <a:t>Router</a:t>
            </a:r>
            <a:r>
              <a:rPr kumimoji="1" lang="en-US" altLang="en-US" kern="0" dirty="0" smtClean="0">
                <a:solidFill>
                  <a:srgbClr val="000000"/>
                </a:solidFill>
                <a:latin typeface="Helvetica"/>
                <a:ea typeface="ＭＳ Ｐゴシック" panose="020B0600070205080204" pitchFamily="34" charset="-128"/>
              </a:rPr>
              <a:t>: </a:t>
            </a:r>
            <a:r>
              <a:rPr kumimoji="1" lang="en-US" altLang="en-US" kern="0" dirty="0">
                <a:solidFill>
                  <a:srgbClr val="000000"/>
                </a:solidFill>
                <a:latin typeface="Helvetica"/>
                <a:ea typeface="ＭＳ Ｐゴシック" panose="020B0600070205080204" pitchFamily="34" charset="-128"/>
              </a:rPr>
              <a:t>receives events, </a:t>
            </a:r>
            <a:r>
              <a:rPr kumimoji="1" lang="en-US" altLang="en-US" kern="0" dirty="0" smtClean="0">
                <a:solidFill>
                  <a:srgbClr val="000000"/>
                </a:solidFill>
                <a:latin typeface="Helvetica"/>
                <a:ea typeface="ＭＳ Ｐゴシック" panose="020B0600070205080204" pitchFamily="34" charset="-128"/>
              </a:rPr>
              <a:t>calls data model routines, </a:t>
            </a:r>
            <a:r>
              <a:rPr kumimoji="1" lang="en-US" altLang="en-US" kern="0" dirty="0">
                <a:solidFill>
                  <a:srgbClr val="000000"/>
                </a:solidFill>
                <a:latin typeface="Helvetica"/>
                <a:ea typeface="ＭＳ Ｐゴシック" panose="020B0600070205080204" pitchFamily="34" charset="-128"/>
              </a:rPr>
              <a:t>and returns a view to the user</a:t>
            </a:r>
          </a:p>
          <a:p>
            <a:r>
              <a:rPr lang="en-US" altLang="en-US" dirty="0" smtClean="0"/>
              <a:t>The data flow diagrams are grouped into these three categories</a:t>
            </a:r>
          </a:p>
          <a:p>
            <a:r>
              <a:rPr lang="en-US" altLang="en-US" dirty="0" smtClean="0"/>
              <a:t>There are there three main sections in the remainder of this document: Model, Router, and View </a:t>
            </a:r>
          </a:p>
        </p:txBody>
      </p:sp>
    </p:spTree>
    <p:extLst>
      <p:ext uri="{BB962C8B-B14F-4D97-AF65-F5344CB8AC3E}">
        <p14:creationId xmlns:p14="http://schemas.microsoft.com/office/powerpoint/2010/main" val="41586972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702" y="202424"/>
            <a:ext cx="3741362" cy="461665"/>
          </a:xfrm>
          <a:prstGeom prst="rect">
            <a:avLst/>
          </a:prstGeom>
          <a:noFill/>
        </p:spPr>
        <p:txBody>
          <a:bodyPr wrap="square" rtlCol="0">
            <a:spAutoFit/>
          </a:bodyPr>
          <a:lstStyle/>
          <a:p>
            <a:r>
              <a:rPr lang="en-US" sz="2400" dirty="0" smtClean="0">
                <a:solidFill>
                  <a:srgbClr val="C00000"/>
                </a:solidFill>
              </a:rPr>
              <a:t>Home/</a:t>
            </a:r>
            <a:r>
              <a:rPr lang="en-US" sz="2400" dirty="0" err="1" smtClean="0">
                <a:solidFill>
                  <a:srgbClr val="C00000"/>
                </a:solidFill>
              </a:rPr>
              <a:t>tNext</a:t>
            </a:r>
            <a:endParaRPr lang="en-US" sz="2400" dirty="0">
              <a:solidFill>
                <a:srgbClr val="C00000"/>
              </a:solidFill>
            </a:endParaRPr>
          </a:p>
        </p:txBody>
      </p:sp>
      <p:sp>
        <p:nvSpPr>
          <p:cNvPr id="7" name="Rectangle 6"/>
          <p:cNvSpPr/>
          <p:nvPr/>
        </p:nvSpPr>
        <p:spPr>
          <a:xfrm>
            <a:off x="2430534" y="1172495"/>
            <a:ext cx="1401579"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Information Ops</a:t>
            </a:r>
            <a:endParaRPr lang="en-US" sz="1200" dirty="0">
              <a:solidFill>
                <a:schemeClr val="tx1"/>
              </a:solidFill>
            </a:endParaRPr>
          </a:p>
        </p:txBody>
      </p:sp>
      <p:cxnSp>
        <p:nvCxnSpPr>
          <p:cNvPr id="9" name="Elbow Connector 8"/>
          <p:cNvCxnSpPr/>
          <p:nvPr/>
        </p:nvCxnSpPr>
        <p:spPr>
          <a:xfrm rot="16200000" flipH="1">
            <a:off x="3499421" y="1642015"/>
            <a:ext cx="1073341" cy="1879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102123" y="2811392"/>
            <a:ext cx="1609480" cy="369332"/>
          </a:xfrm>
          <a:prstGeom prst="rect">
            <a:avLst/>
          </a:prstGeom>
          <a:noFill/>
        </p:spPr>
        <p:txBody>
          <a:bodyPr wrap="square" rtlCol="0">
            <a:spAutoFit/>
          </a:bodyPr>
          <a:lstStyle/>
          <a:p>
            <a:r>
              <a:rPr lang="en-US" dirty="0" smtClean="0"/>
              <a:t>2. topic, </a:t>
            </a:r>
            <a:r>
              <a:rPr lang="en-US" dirty="0" err="1" smtClean="0"/>
              <a:t>maxID</a:t>
            </a:r>
            <a:endParaRPr lang="en-US" dirty="0"/>
          </a:p>
        </p:txBody>
      </p:sp>
      <p:sp>
        <p:nvSpPr>
          <p:cNvPr id="15" name="Rounded Rectangle 14"/>
          <p:cNvSpPr/>
          <p:nvPr/>
        </p:nvSpPr>
        <p:spPr>
          <a:xfrm>
            <a:off x="4989531" y="2667066"/>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Home. Twitter</a:t>
            </a:r>
            <a:endParaRPr lang="en-US" dirty="0">
              <a:solidFill>
                <a:schemeClr val="tx1"/>
              </a:solidFill>
            </a:endParaRPr>
          </a:p>
        </p:txBody>
      </p:sp>
      <p:sp>
        <p:nvSpPr>
          <p:cNvPr id="26" name="TextBox 25"/>
          <p:cNvSpPr txBox="1"/>
          <p:nvPr/>
        </p:nvSpPr>
        <p:spPr>
          <a:xfrm>
            <a:off x="3922846" y="1249514"/>
            <a:ext cx="1584494" cy="646331"/>
          </a:xfrm>
          <a:prstGeom prst="rect">
            <a:avLst/>
          </a:prstGeom>
          <a:noFill/>
        </p:spPr>
        <p:txBody>
          <a:bodyPr wrap="square" rtlCol="0">
            <a:spAutoFit/>
          </a:bodyPr>
          <a:lstStyle/>
          <a:p>
            <a:r>
              <a:rPr lang="en-US" dirty="0" smtClean="0"/>
              <a:t>1. Tweet mined results</a:t>
            </a:r>
            <a:endParaRPr lang="en-US" dirty="0"/>
          </a:p>
        </p:txBody>
      </p:sp>
      <p:cxnSp>
        <p:nvCxnSpPr>
          <p:cNvPr id="6" name="Elbow Connector 5"/>
          <p:cNvCxnSpPr>
            <a:endCxn id="7" idx="3"/>
          </p:cNvCxnSpPr>
          <p:nvPr/>
        </p:nvCxnSpPr>
        <p:spPr>
          <a:xfrm rot="10800000">
            <a:off x="3832113" y="1608755"/>
            <a:ext cx="1809536" cy="1055292"/>
          </a:xfrm>
          <a:prstGeom prst="bentConnector3">
            <a:avLst>
              <a:gd name="adj1" fmla="val 21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Elbow Connector 2"/>
          <p:cNvCxnSpPr>
            <a:stCxn id="15" idx="2"/>
            <a:endCxn id="7" idx="1"/>
          </p:cNvCxnSpPr>
          <p:nvPr/>
        </p:nvCxnSpPr>
        <p:spPr>
          <a:xfrm rot="5400000" flipH="1">
            <a:off x="3041274" y="998016"/>
            <a:ext cx="1958751" cy="3180231"/>
          </a:xfrm>
          <a:prstGeom prst="bentConnector4">
            <a:avLst>
              <a:gd name="adj1" fmla="val -11671"/>
              <a:gd name="adj2" fmla="val 107188"/>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30534" y="3422751"/>
            <a:ext cx="2860422" cy="369332"/>
          </a:xfrm>
          <a:prstGeom prst="rect">
            <a:avLst/>
          </a:prstGeom>
          <a:noFill/>
        </p:spPr>
        <p:txBody>
          <a:bodyPr wrap="square" rtlCol="0">
            <a:spAutoFit/>
          </a:bodyPr>
          <a:lstStyle/>
          <a:p>
            <a:r>
              <a:rPr lang="en-US" dirty="0"/>
              <a:t>3</a:t>
            </a:r>
            <a:r>
              <a:rPr lang="en-US" dirty="0" smtClean="0"/>
              <a:t>. Next tweet mined results</a:t>
            </a:r>
            <a:endParaRPr lang="en-US" dirty="0"/>
          </a:p>
        </p:txBody>
      </p:sp>
    </p:spTree>
    <p:extLst>
      <p:ext uri="{BB962C8B-B14F-4D97-AF65-F5344CB8AC3E}">
        <p14:creationId xmlns:p14="http://schemas.microsoft.com/office/powerpoint/2010/main" val="35914795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702" y="202424"/>
            <a:ext cx="3741362" cy="461665"/>
          </a:xfrm>
          <a:prstGeom prst="rect">
            <a:avLst/>
          </a:prstGeom>
          <a:noFill/>
        </p:spPr>
        <p:txBody>
          <a:bodyPr wrap="square" rtlCol="0">
            <a:spAutoFit/>
          </a:bodyPr>
          <a:lstStyle/>
          <a:p>
            <a:r>
              <a:rPr lang="en-US" sz="2400" dirty="0" smtClean="0">
                <a:solidFill>
                  <a:srgbClr val="C00000"/>
                </a:solidFill>
              </a:rPr>
              <a:t>Home/Other</a:t>
            </a:r>
            <a:endParaRPr lang="en-US" sz="2400" dirty="0">
              <a:solidFill>
                <a:srgbClr val="C00000"/>
              </a:solidFill>
            </a:endParaRPr>
          </a:p>
        </p:txBody>
      </p:sp>
      <p:sp>
        <p:nvSpPr>
          <p:cNvPr id="7" name="Rectangle 6"/>
          <p:cNvSpPr/>
          <p:nvPr/>
        </p:nvSpPr>
        <p:spPr>
          <a:xfrm>
            <a:off x="2430534" y="1172495"/>
            <a:ext cx="1401579"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Information Ops</a:t>
            </a:r>
            <a:endParaRPr lang="en-US" sz="1200" dirty="0">
              <a:solidFill>
                <a:schemeClr val="tx1"/>
              </a:solidFill>
            </a:endParaRPr>
          </a:p>
        </p:txBody>
      </p:sp>
      <p:cxnSp>
        <p:nvCxnSpPr>
          <p:cNvPr id="9" name="Elbow Connector 8"/>
          <p:cNvCxnSpPr/>
          <p:nvPr/>
        </p:nvCxnSpPr>
        <p:spPr>
          <a:xfrm rot="16200000" flipH="1">
            <a:off x="3499421" y="1642015"/>
            <a:ext cx="1073341" cy="1879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102123" y="2811392"/>
            <a:ext cx="1609480" cy="369332"/>
          </a:xfrm>
          <a:prstGeom prst="rect">
            <a:avLst/>
          </a:prstGeom>
          <a:noFill/>
        </p:spPr>
        <p:txBody>
          <a:bodyPr wrap="square" rtlCol="0">
            <a:spAutoFit/>
          </a:bodyPr>
          <a:lstStyle/>
          <a:p>
            <a:r>
              <a:rPr lang="en-US" dirty="0" smtClean="0"/>
              <a:t>2. topic, /other</a:t>
            </a:r>
            <a:endParaRPr lang="en-US" dirty="0"/>
          </a:p>
        </p:txBody>
      </p:sp>
      <p:sp>
        <p:nvSpPr>
          <p:cNvPr id="15" name="Rounded Rectangle 14"/>
          <p:cNvSpPr/>
          <p:nvPr/>
        </p:nvSpPr>
        <p:spPr>
          <a:xfrm>
            <a:off x="4989531" y="2667066"/>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Home. Twitter</a:t>
            </a:r>
            <a:endParaRPr lang="en-US" dirty="0">
              <a:solidFill>
                <a:schemeClr val="tx1"/>
              </a:solidFill>
            </a:endParaRPr>
          </a:p>
        </p:txBody>
      </p:sp>
      <p:sp>
        <p:nvSpPr>
          <p:cNvPr id="26" name="TextBox 25"/>
          <p:cNvSpPr txBox="1"/>
          <p:nvPr/>
        </p:nvSpPr>
        <p:spPr>
          <a:xfrm>
            <a:off x="3922846" y="1249514"/>
            <a:ext cx="1584494" cy="646331"/>
          </a:xfrm>
          <a:prstGeom prst="rect">
            <a:avLst/>
          </a:prstGeom>
          <a:noFill/>
        </p:spPr>
        <p:txBody>
          <a:bodyPr wrap="square" rtlCol="0">
            <a:spAutoFit/>
          </a:bodyPr>
          <a:lstStyle/>
          <a:p>
            <a:r>
              <a:rPr lang="en-US" dirty="0" smtClean="0"/>
              <a:t>1. Tweet mined results</a:t>
            </a:r>
            <a:endParaRPr lang="en-US" dirty="0"/>
          </a:p>
        </p:txBody>
      </p:sp>
      <p:cxnSp>
        <p:nvCxnSpPr>
          <p:cNvPr id="6" name="Elbow Connector 5"/>
          <p:cNvCxnSpPr>
            <a:endCxn id="7" idx="3"/>
          </p:cNvCxnSpPr>
          <p:nvPr/>
        </p:nvCxnSpPr>
        <p:spPr>
          <a:xfrm rot="10800000">
            <a:off x="3832113" y="1608755"/>
            <a:ext cx="1809536" cy="1055292"/>
          </a:xfrm>
          <a:prstGeom prst="bentConnector3">
            <a:avLst>
              <a:gd name="adj1" fmla="val 21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Elbow Connector 2"/>
          <p:cNvCxnSpPr>
            <a:stCxn id="15" idx="2"/>
            <a:endCxn id="7" idx="1"/>
          </p:cNvCxnSpPr>
          <p:nvPr/>
        </p:nvCxnSpPr>
        <p:spPr>
          <a:xfrm rot="5400000" flipH="1">
            <a:off x="3041274" y="998016"/>
            <a:ext cx="1958751" cy="3180231"/>
          </a:xfrm>
          <a:prstGeom prst="bentConnector4">
            <a:avLst>
              <a:gd name="adj1" fmla="val -11671"/>
              <a:gd name="adj2" fmla="val 107188"/>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30534" y="3422751"/>
            <a:ext cx="2860422" cy="369332"/>
          </a:xfrm>
          <a:prstGeom prst="rect">
            <a:avLst/>
          </a:prstGeom>
          <a:noFill/>
        </p:spPr>
        <p:txBody>
          <a:bodyPr wrap="square" rtlCol="0">
            <a:spAutoFit/>
          </a:bodyPr>
          <a:lstStyle/>
          <a:p>
            <a:r>
              <a:rPr lang="en-US" dirty="0"/>
              <a:t>3</a:t>
            </a:r>
            <a:r>
              <a:rPr lang="en-US" dirty="0" smtClean="0"/>
              <a:t>. Other tweet mined results</a:t>
            </a:r>
            <a:endParaRPr lang="en-US" dirty="0"/>
          </a:p>
        </p:txBody>
      </p:sp>
    </p:spTree>
    <p:extLst>
      <p:ext uri="{BB962C8B-B14F-4D97-AF65-F5344CB8AC3E}">
        <p14:creationId xmlns:p14="http://schemas.microsoft.com/office/powerpoint/2010/main" val="29918885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702" y="202424"/>
            <a:ext cx="3741362" cy="461665"/>
          </a:xfrm>
          <a:prstGeom prst="rect">
            <a:avLst/>
          </a:prstGeom>
          <a:noFill/>
        </p:spPr>
        <p:txBody>
          <a:bodyPr wrap="square" rtlCol="0">
            <a:spAutoFit/>
          </a:bodyPr>
          <a:lstStyle/>
          <a:p>
            <a:r>
              <a:rPr lang="en-US" sz="2400" dirty="0" smtClean="0">
                <a:solidFill>
                  <a:srgbClr val="C00000"/>
                </a:solidFill>
              </a:rPr>
              <a:t>Home/</a:t>
            </a:r>
            <a:r>
              <a:rPr lang="en-US" sz="2400" dirty="0" err="1" smtClean="0">
                <a:solidFill>
                  <a:srgbClr val="C00000"/>
                </a:solidFill>
              </a:rPr>
              <a:t>gmr</a:t>
            </a:r>
            <a:r>
              <a:rPr lang="en-US" sz="2400" dirty="0" smtClean="0">
                <a:solidFill>
                  <a:srgbClr val="C00000"/>
                </a:solidFill>
              </a:rPr>
              <a:t> (Stream)</a:t>
            </a:r>
            <a:endParaRPr lang="en-US" sz="2400" dirty="0">
              <a:solidFill>
                <a:srgbClr val="C00000"/>
              </a:solidFill>
            </a:endParaRPr>
          </a:p>
        </p:txBody>
      </p:sp>
      <p:sp>
        <p:nvSpPr>
          <p:cNvPr id="7" name="Rectangle 6"/>
          <p:cNvSpPr/>
          <p:nvPr/>
        </p:nvSpPr>
        <p:spPr>
          <a:xfrm>
            <a:off x="2430534" y="1172495"/>
            <a:ext cx="1401579"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Information Ops</a:t>
            </a:r>
            <a:endParaRPr lang="en-US" sz="1200" dirty="0">
              <a:solidFill>
                <a:schemeClr val="tx1"/>
              </a:solidFill>
            </a:endParaRPr>
          </a:p>
        </p:txBody>
      </p:sp>
      <p:cxnSp>
        <p:nvCxnSpPr>
          <p:cNvPr id="9" name="Elbow Connector 8"/>
          <p:cNvCxnSpPr/>
          <p:nvPr/>
        </p:nvCxnSpPr>
        <p:spPr>
          <a:xfrm rot="16200000" flipH="1">
            <a:off x="3499421" y="1642015"/>
            <a:ext cx="1073341" cy="1879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660531" y="2825352"/>
            <a:ext cx="1386126" cy="369332"/>
          </a:xfrm>
          <a:prstGeom prst="rect">
            <a:avLst/>
          </a:prstGeom>
          <a:noFill/>
        </p:spPr>
        <p:txBody>
          <a:bodyPr wrap="square" rtlCol="0">
            <a:spAutoFit/>
          </a:bodyPr>
          <a:lstStyle/>
          <a:p>
            <a:r>
              <a:rPr lang="en-US" dirty="0" smtClean="0"/>
              <a:t>topic</a:t>
            </a:r>
            <a:endParaRPr lang="en-US" dirty="0"/>
          </a:p>
        </p:txBody>
      </p:sp>
      <p:sp>
        <p:nvSpPr>
          <p:cNvPr id="15" name="Rounded Rectangle 14"/>
          <p:cNvSpPr/>
          <p:nvPr/>
        </p:nvSpPr>
        <p:spPr>
          <a:xfrm>
            <a:off x="4989531" y="2667066"/>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Home. </a:t>
            </a:r>
            <a:r>
              <a:rPr lang="en-US" dirty="0" err="1" smtClean="0">
                <a:solidFill>
                  <a:schemeClr val="tx1"/>
                </a:solidFill>
              </a:rPr>
              <a:t>gmr</a:t>
            </a:r>
            <a:endParaRPr lang="en-US" dirty="0">
              <a:solidFill>
                <a:schemeClr val="tx1"/>
              </a:solidFill>
            </a:endParaRPr>
          </a:p>
        </p:txBody>
      </p:sp>
      <p:cxnSp>
        <p:nvCxnSpPr>
          <p:cNvPr id="6" name="Elbow Connector 5"/>
          <p:cNvCxnSpPr>
            <a:endCxn id="7" idx="3"/>
          </p:cNvCxnSpPr>
          <p:nvPr/>
        </p:nvCxnSpPr>
        <p:spPr>
          <a:xfrm rot="10800000">
            <a:off x="3832113" y="1608755"/>
            <a:ext cx="1809536" cy="1055292"/>
          </a:xfrm>
          <a:prstGeom prst="bentConnector3">
            <a:avLst>
              <a:gd name="adj1" fmla="val 2168"/>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897428" y="1302858"/>
            <a:ext cx="2184206" cy="369332"/>
          </a:xfrm>
          <a:prstGeom prst="rect">
            <a:avLst/>
          </a:prstGeom>
          <a:noFill/>
        </p:spPr>
        <p:txBody>
          <a:bodyPr wrap="square" rtlCol="0">
            <a:spAutoFit/>
          </a:bodyPr>
          <a:lstStyle/>
          <a:p>
            <a:r>
              <a:rPr lang="en-US" dirty="0" smtClean="0"/>
              <a:t>DB </a:t>
            </a:r>
            <a:r>
              <a:rPr lang="en-US" dirty="0" err="1" smtClean="0"/>
              <a:t>msg</a:t>
            </a:r>
            <a:endParaRPr lang="en-US" dirty="0"/>
          </a:p>
        </p:txBody>
      </p:sp>
    </p:spTree>
    <p:extLst>
      <p:ext uri="{BB962C8B-B14F-4D97-AF65-F5344CB8AC3E}">
        <p14:creationId xmlns:p14="http://schemas.microsoft.com/office/powerpoint/2010/main" val="32858173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702" y="202424"/>
            <a:ext cx="3741362" cy="461665"/>
          </a:xfrm>
          <a:prstGeom prst="rect">
            <a:avLst/>
          </a:prstGeom>
          <a:noFill/>
        </p:spPr>
        <p:txBody>
          <a:bodyPr wrap="square" rtlCol="0">
            <a:spAutoFit/>
          </a:bodyPr>
          <a:lstStyle/>
          <a:p>
            <a:r>
              <a:rPr lang="en-US" sz="2400" dirty="0" smtClean="0">
                <a:solidFill>
                  <a:srgbClr val="C00000"/>
                </a:solidFill>
              </a:rPr>
              <a:t>Home/</a:t>
            </a:r>
            <a:r>
              <a:rPr lang="en-US" sz="2400" dirty="0" err="1">
                <a:solidFill>
                  <a:srgbClr val="C00000"/>
                </a:solidFill>
              </a:rPr>
              <a:t>a</a:t>
            </a:r>
            <a:r>
              <a:rPr lang="en-US" sz="2400" dirty="0" err="1" smtClean="0">
                <a:solidFill>
                  <a:srgbClr val="C00000"/>
                </a:solidFill>
              </a:rPr>
              <a:t>Scape</a:t>
            </a:r>
            <a:endParaRPr lang="en-US" sz="2400" dirty="0">
              <a:solidFill>
                <a:srgbClr val="C00000"/>
              </a:solidFill>
            </a:endParaRPr>
          </a:p>
        </p:txBody>
      </p:sp>
      <p:sp>
        <p:nvSpPr>
          <p:cNvPr id="7" name="Rectangle 6"/>
          <p:cNvSpPr/>
          <p:nvPr/>
        </p:nvSpPr>
        <p:spPr>
          <a:xfrm>
            <a:off x="2430534" y="1172495"/>
            <a:ext cx="1401579"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Tactical Forces</a:t>
            </a:r>
          </a:p>
          <a:p>
            <a:pPr algn="ctr"/>
            <a:r>
              <a:rPr lang="en-US" sz="1200" dirty="0" smtClean="0">
                <a:solidFill>
                  <a:schemeClr val="tx1"/>
                </a:solidFill>
              </a:rPr>
              <a:t>or</a:t>
            </a:r>
          </a:p>
          <a:p>
            <a:pPr algn="ctr"/>
            <a:r>
              <a:rPr lang="en-US" sz="1200" dirty="0" smtClean="0">
                <a:solidFill>
                  <a:schemeClr val="tx1"/>
                </a:solidFill>
              </a:rPr>
              <a:t>Information Ops</a:t>
            </a:r>
            <a:endParaRPr lang="en-US" sz="1200" dirty="0">
              <a:solidFill>
                <a:schemeClr val="tx1"/>
              </a:solidFill>
            </a:endParaRPr>
          </a:p>
        </p:txBody>
      </p:sp>
      <p:cxnSp>
        <p:nvCxnSpPr>
          <p:cNvPr id="9" name="Elbow Connector 8"/>
          <p:cNvCxnSpPr/>
          <p:nvPr/>
        </p:nvCxnSpPr>
        <p:spPr>
          <a:xfrm rot="16200000" flipH="1">
            <a:off x="3499421" y="1642015"/>
            <a:ext cx="1073341" cy="1879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660531" y="2825352"/>
            <a:ext cx="1386126" cy="369332"/>
          </a:xfrm>
          <a:prstGeom prst="rect">
            <a:avLst/>
          </a:prstGeom>
          <a:noFill/>
        </p:spPr>
        <p:txBody>
          <a:bodyPr wrap="square" rtlCol="0">
            <a:spAutoFit/>
          </a:bodyPr>
          <a:lstStyle/>
          <a:p>
            <a:r>
              <a:rPr lang="en-US" dirty="0" smtClean="0"/>
              <a:t>topic</a:t>
            </a:r>
            <a:endParaRPr lang="en-US" dirty="0"/>
          </a:p>
        </p:txBody>
      </p:sp>
      <p:sp>
        <p:nvSpPr>
          <p:cNvPr id="15" name="Rounded Rectangle 14"/>
          <p:cNvSpPr/>
          <p:nvPr/>
        </p:nvSpPr>
        <p:spPr>
          <a:xfrm>
            <a:off x="4989531" y="2667066"/>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Home. </a:t>
            </a:r>
            <a:r>
              <a:rPr lang="en-US" dirty="0" err="1" smtClean="0">
                <a:solidFill>
                  <a:schemeClr val="tx1"/>
                </a:solidFill>
              </a:rPr>
              <a:t>aScrape</a:t>
            </a:r>
            <a:endParaRPr lang="en-US" dirty="0">
              <a:solidFill>
                <a:schemeClr val="tx1"/>
              </a:solidFill>
            </a:endParaRPr>
          </a:p>
        </p:txBody>
      </p:sp>
      <p:cxnSp>
        <p:nvCxnSpPr>
          <p:cNvPr id="6" name="Elbow Connector 5"/>
          <p:cNvCxnSpPr>
            <a:endCxn id="7" idx="3"/>
          </p:cNvCxnSpPr>
          <p:nvPr/>
        </p:nvCxnSpPr>
        <p:spPr>
          <a:xfrm rot="10800000">
            <a:off x="3832113" y="1608755"/>
            <a:ext cx="1809536" cy="1055292"/>
          </a:xfrm>
          <a:prstGeom prst="bentConnector3">
            <a:avLst>
              <a:gd name="adj1" fmla="val 2168"/>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897428" y="1302858"/>
            <a:ext cx="2184206" cy="369332"/>
          </a:xfrm>
          <a:prstGeom prst="rect">
            <a:avLst/>
          </a:prstGeom>
          <a:noFill/>
        </p:spPr>
        <p:txBody>
          <a:bodyPr wrap="square" rtlCol="0">
            <a:spAutoFit/>
          </a:bodyPr>
          <a:lstStyle/>
          <a:p>
            <a:r>
              <a:rPr lang="en-US" dirty="0" smtClean="0"/>
              <a:t>URL List</a:t>
            </a:r>
            <a:endParaRPr lang="en-US" dirty="0"/>
          </a:p>
        </p:txBody>
      </p:sp>
      <p:sp>
        <p:nvSpPr>
          <p:cNvPr id="13" name="Rectangle 12"/>
          <p:cNvSpPr/>
          <p:nvPr/>
        </p:nvSpPr>
        <p:spPr>
          <a:xfrm>
            <a:off x="6589541" y="3797033"/>
            <a:ext cx="1401579"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Tactical Forces</a:t>
            </a:r>
          </a:p>
          <a:p>
            <a:pPr algn="ctr"/>
            <a:r>
              <a:rPr lang="en-US" sz="1200" dirty="0" smtClean="0">
                <a:solidFill>
                  <a:schemeClr val="tx1"/>
                </a:solidFill>
              </a:rPr>
              <a:t>or</a:t>
            </a:r>
          </a:p>
          <a:p>
            <a:pPr algn="ctr"/>
            <a:r>
              <a:rPr lang="en-US" sz="1200" dirty="0" smtClean="0">
                <a:solidFill>
                  <a:schemeClr val="tx1"/>
                </a:solidFill>
              </a:rPr>
              <a:t>Information Ops</a:t>
            </a:r>
            <a:endParaRPr lang="en-US" sz="1200" dirty="0">
              <a:solidFill>
                <a:schemeClr val="tx1"/>
              </a:solidFill>
            </a:endParaRPr>
          </a:p>
        </p:txBody>
      </p:sp>
      <p:cxnSp>
        <p:nvCxnSpPr>
          <p:cNvPr id="14" name="Elbow Connector 13"/>
          <p:cNvCxnSpPr/>
          <p:nvPr/>
        </p:nvCxnSpPr>
        <p:spPr>
          <a:xfrm rot="16200000" flipH="1">
            <a:off x="7658428" y="4266553"/>
            <a:ext cx="1073341" cy="1879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819538" y="5449890"/>
            <a:ext cx="1386126" cy="369332"/>
          </a:xfrm>
          <a:prstGeom prst="rect">
            <a:avLst/>
          </a:prstGeom>
          <a:noFill/>
        </p:spPr>
        <p:txBody>
          <a:bodyPr wrap="square" rtlCol="0">
            <a:spAutoFit/>
          </a:bodyPr>
          <a:lstStyle/>
          <a:p>
            <a:r>
              <a:rPr lang="en-US" dirty="0" smtClean="0"/>
              <a:t>A URL</a:t>
            </a:r>
            <a:endParaRPr lang="en-US" dirty="0"/>
          </a:p>
        </p:txBody>
      </p:sp>
      <p:sp>
        <p:nvSpPr>
          <p:cNvPr id="17" name="Rounded Rectangle 16"/>
          <p:cNvSpPr/>
          <p:nvPr/>
        </p:nvSpPr>
        <p:spPr>
          <a:xfrm>
            <a:off x="9148538" y="5291604"/>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r>
              <a:rPr lang="en-US" dirty="0" err="1" smtClean="0">
                <a:solidFill>
                  <a:schemeClr val="tx1"/>
                </a:solidFill>
              </a:rPr>
              <a:t>aScrape</a:t>
            </a:r>
            <a:r>
              <a:rPr lang="en-US" dirty="0" smtClean="0">
                <a:solidFill>
                  <a:schemeClr val="tx1"/>
                </a:solidFill>
              </a:rPr>
              <a:t>_ results</a:t>
            </a:r>
            <a:endParaRPr lang="en-US" dirty="0">
              <a:solidFill>
                <a:schemeClr val="tx1"/>
              </a:solidFill>
            </a:endParaRPr>
          </a:p>
        </p:txBody>
      </p:sp>
      <p:cxnSp>
        <p:nvCxnSpPr>
          <p:cNvPr id="18" name="Elbow Connector 17"/>
          <p:cNvCxnSpPr>
            <a:endCxn id="13" idx="3"/>
          </p:cNvCxnSpPr>
          <p:nvPr/>
        </p:nvCxnSpPr>
        <p:spPr>
          <a:xfrm rot="10800000">
            <a:off x="7991120" y="4233293"/>
            <a:ext cx="1809536" cy="1055292"/>
          </a:xfrm>
          <a:prstGeom prst="bentConnector3">
            <a:avLst>
              <a:gd name="adj1" fmla="val 2168"/>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056435" y="3927396"/>
            <a:ext cx="2184206" cy="369332"/>
          </a:xfrm>
          <a:prstGeom prst="rect">
            <a:avLst/>
          </a:prstGeom>
          <a:noFill/>
        </p:spPr>
        <p:txBody>
          <a:bodyPr wrap="square" rtlCol="0">
            <a:spAutoFit/>
          </a:bodyPr>
          <a:lstStyle/>
          <a:p>
            <a:r>
              <a:rPr lang="en-US" dirty="0"/>
              <a:t>p</a:t>
            </a:r>
            <a:r>
              <a:rPr lang="en-US" dirty="0" smtClean="0"/>
              <a:t>age analytics</a:t>
            </a:r>
            <a:endParaRPr lang="en-US" dirty="0"/>
          </a:p>
        </p:txBody>
      </p:sp>
    </p:spTree>
    <p:extLst>
      <p:ext uri="{BB962C8B-B14F-4D97-AF65-F5344CB8AC3E}">
        <p14:creationId xmlns:p14="http://schemas.microsoft.com/office/powerpoint/2010/main" val="20320579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702" y="202424"/>
            <a:ext cx="3741362" cy="461665"/>
          </a:xfrm>
          <a:prstGeom prst="rect">
            <a:avLst/>
          </a:prstGeom>
          <a:noFill/>
        </p:spPr>
        <p:txBody>
          <a:bodyPr wrap="square" rtlCol="0">
            <a:spAutoFit/>
          </a:bodyPr>
          <a:lstStyle/>
          <a:p>
            <a:r>
              <a:rPr lang="en-US" sz="2400" dirty="0" smtClean="0">
                <a:solidFill>
                  <a:srgbClr val="C00000"/>
                </a:solidFill>
              </a:rPr>
              <a:t>Home/face</a:t>
            </a:r>
            <a:endParaRPr lang="en-US" sz="2400" dirty="0">
              <a:solidFill>
                <a:srgbClr val="C00000"/>
              </a:solidFill>
            </a:endParaRPr>
          </a:p>
        </p:txBody>
      </p:sp>
      <p:sp>
        <p:nvSpPr>
          <p:cNvPr id="7" name="Rectangle 6"/>
          <p:cNvSpPr/>
          <p:nvPr/>
        </p:nvSpPr>
        <p:spPr>
          <a:xfrm>
            <a:off x="2430534" y="1172495"/>
            <a:ext cx="1401579"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Tactical Forces</a:t>
            </a:r>
          </a:p>
          <a:p>
            <a:pPr algn="ctr"/>
            <a:r>
              <a:rPr lang="en-US" sz="1200" dirty="0" smtClean="0">
                <a:solidFill>
                  <a:schemeClr val="tx1"/>
                </a:solidFill>
              </a:rPr>
              <a:t>or</a:t>
            </a:r>
          </a:p>
          <a:p>
            <a:pPr algn="ctr"/>
            <a:r>
              <a:rPr lang="en-US" sz="1200" dirty="0" smtClean="0">
                <a:solidFill>
                  <a:schemeClr val="tx1"/>
                </a:solidFill>
              </a:rPr>
              <a:t>Information Ops</a:t>
            </a:r>
            <a:endParaRPr lang="en-US" sz="1200" dirty="0">
              <a:solidFill>
                <a:schemeClr val="tx1"/>
              </a:solidFill>
            </a:endParaRPr>
          </a:p>
        </p:txBody>
      </p:sp>
      <p:cxnSp>
        <p:nvCxnSpPr>
          <p:cNvPr id="9" name="Elbow Connector 8"/>
          <p:cNvCxnSpPr/>
          <p:nvPr/>
        </p:nvCxnSpPr>
        <p:spPr>
          <a:xfrm rot="16200000" flipH="1">
            <a:off x="3499421" y="1642015"/>
            <a:ext cx="1073341" cy="1879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660531" y="2825352"/>
            <a:ext cx="1386126" cy="369332"/>
          </a:xfrm>
          <a:prstGeom prst="rect">
            <a:avLst/>
          </a:prstGeom>
          <a:noFill/>
        </p:spPr>
        <p:txBody>
          <a:bodyPr wrap="square" rtlCol="0">
            <a:spAutoFit/>
          </a:bodyPr>
          <a:lstStyle/>
          <a:p>
            <a:r>
              <a:rPr lang="en-US" dirty="0" smtClean="0"/>
              <a:t>topic</a:t>
            </a:r>
            <a:endParaRPr lang="en-US" dirty="0"/>
          </a:p>
        </p:txBody>
      </p:sp>
      <p:sp>
        <p:nvSpPr>
          <p:cNvPr id="15" name="Rounded Rectangle 14"/>
          <p:cNvSpPr/>
          <p:nvPr/>
        </p:nvSpPr>
        <p:spPr>
          <a:xfrm>
            <a:off x="4989531" y="2667066"/>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Home. face</a:t>
            </a:r>
            <a:endParaRPr lang="en-US" dirty="0">
              <a:solidFill>
                <a:schemeClr val="tx1"/>
              </a:solidFill>
            </a:endParaRPr>
          </a:p>
        </p:txBody>
      </p:sp>
      <p:cxnSp>
        <p:nvCxnSpPr>
          <p:cNvPr id="6" name="Elbow Connector 5"/>
          <p:cNvCxnSpPr>
            <a:endCxn id="7" idx="3"/>
          </p:cNvCxnSpPr>
          <p:nvPr/>
        </p:nvCxnSpPr>
        <p:spPr>
          <a:xfrm rot="10800000">
            <a:off x="3832113" y="1608755"/>
            <a:ext cx="1809536" cy="1055292"/>
          </a:xfrm>
          <a:prstGeom prst="bentConnector3">
            <a:avLst>
              <a:gd name="adj1" fmla="val 2168"/>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897428" y="1302858"/>
            <a:ext cx="2184206" cy="369332"/>
          </a:xfrm>
          <a:prstGeom prst="rect">
            <a:avLst/>
          </a:prstGeom>
          <a:noFill/>
        </p:spPr>
        <p:txBody>
          <a:bodyPr wrap="square" rtlCol="0">
            <a:spAutoFit/>
          </a:bodyPr>
          <a:lstStyle/>
          <a:p>
            <a:r>
              <a:rPr lang="en-US" dirty="0" smtClean="0"/>
              <a:t>page List</a:t>
            </a:r>
            <a:endParaRPr lang="en-US" dirty="0"/>
          </a:p>
        </p:txBody>
      </p:sp>
      <p:sp>
        <p:nvSpPr>
          <p:cNvPr id="13" name="Rectangle 12"/>
          <p:cNvSpPr/>
          <p:nvPr/>
        </p:nvSpPr>
        <p:spPr>
          <a:xfrm>
            <a:off x="6589541" y="3797033"/>
            <a:ext cx="1401579"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Tactical Forces</a:t>
            </a:r>
          </a:p>
          <a:p>
            <a:pPr algn="ctr"/>
            <a:r>
              <a:rPr lang="en-US" sz="1200" dirty="0" smtClean="0">
                <a:solidFill>
                  <a:schemeClr val="tx1"/>
                </a:solidFill>
              </a:rPr>
              <a:t>or</a:t>
            </a:r>
          </a:p>
          <a:p>
            <a:pPr algn="ctr"/>
            <a:r>
              <a:rPr lang="en-US" sz="1200" dirty="0" smtClean="0">
                <a:solidFill>
                  <a:schemeClr val="tx1"/>
                </a:solidFill>
              </a:rPr>
              <a:t>Information Ops</a:t>
            </a:r>
            <a:endParaRPr lang="en-US" sz="1200" dirty="0">
              <a:solidFill>
                <a:schemeClr val="tx1"/>
              </a:solidFill>
            </a:endParaRPr>
          </a:p>
        </p:txBody>
      </p:sp>
      <p:cxnSp>
        <p:nvCxnSpPr>
          <p:cNvPr id="14" name="Elbow Connector 13"/>
          <p:cNvCxnSpPr/>
          <p:nvPr/>
        </p:nvCxnSpPr>
        <p:spPr>
          <a:xfrm rot="16200000" flipH="1">
            <a:off x="7658428" y="4266553"/>
            <a:ext cx="1073341" cy="1879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819538" y="5449890"/>
            <a:ext cx="1386126" cy="369332"/>
          </a:xfrm>
          <a:prstGeom prst="rect">
            <a:avLst/>
          </a:prstGeom>
          <a:noFill/>
        </p:spPr>
        <p:txBody>
          <a:bodyPr wrap="square" rtlCol="0">
            <a:spAutoFit/>
          </a:bodyPr>
          <a:lstStyle/>
          <a:p>
            <a:r>
              <a:rPr lang="en-US" dirty="0" smtClean="0"/>
              <a:t>A page</a:t>
            </a:r>
            <a:endParaRPr lang="en-US" dirty="0"/>
          </a:p>
        </p:txBody>
      </p:sp>
      <p:sp>
        <p:nvSpPr>
          <p:cNvPr id="17" name="Rounded Rectangle 16"/>
          <p:cNvSpPr/>
          <p:nvPr/>
        </p:nvSpPr>
        <p:spPr>
          <a:xfrm>
            <a:off x="9148538" y="5291604"/>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r>
              <a:rPr lang="en-US" dirty="0" err="1" smtClean="0">
                <a:solidFill>
                  <a:schemeClr val="tx1"/>
                </a:solidFill>
              </a:rPr>
              <a:t>aFace</a:t>
            </a:r>
            <a:r>
              <a:rPr lang="en-US" dirty="0" smtClean="0">
                <a:solidFill>
                  <a:schemeClr val="tx1"/>
                </a:solidFill>
              </a:rPr>
              <a:t>_ results</a:t>
            </a:r>
            <a:endParaRPr lang="en-US" dirty="0">
              <a:solidFill>
                <a:schemeClr val="tx1"/>
              </a:solidFill>
            </a:endParaRPr>
          </a:p>
        </p:txBody>
      </p:sp>
      <p:cxnSp>
        <p:nvCxnSpPr>
          <p:cNvPr id="18" name="Elbow Connector 17"/>
          <p:cNvCxnSpPr>
            <a:endCxn id="13" idx="3"/>
          </p:cNvCxnSpPr>
          <p:nvPr/>
        </p:nvCxnSpPr>
        <p:spPr>
          <a:xfrm rot="10800000">
            <a:off x="7991120" y="4233293"/>
            <a:ext cx="1809536" cy="1055292"/>
          </a:xfrm>
          <a:prstGeom prst="bentConnector3">
            <a:avLst>
              <a:gd name="adj1" fmla="val 2168"/>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056435" y="3927396"/>
            <a:ext cx="2184206" cy="369332"/>
          </a:xfrm>
          <a:prstGeom prst="rect">
            <a:avLst/>
          </a:prstGeom>
          <a:noFill/>
        </p:spPr>
        <p:txBody>
          <a:bodyPr wrap="square" rtlCol="0">
            <a:spAutoFit/>
          </a:bodyPr>
          <a:lstStyle/>
          <a:p>
            <a:r>
              <a:rPr lang="en-US" dirty="0"/>
              <a:t>p</a:t>
            </a:r>
            <a:r>
              <a:rPr lang="en-US" dirty="0" smtClean="0"/>
              <a:t>age analytics</a:t>
            </a:r>
            <a:endParaRPr lang="en-US" dirty="0"/>
          </a:p>
        </p:txBody>
      </p:sp>
    </p:spTree>
    <p:extLst>
      <p:ext uri="{BB962C8B-B14F-4D97-AF65-F5344CB8AC3E}">
        <p14:creationId xmlns:p14="http://schemas.microsoft.com/office/powerpoint/2010/main" val="39831263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0576626" y="143347"/>
            <a:ext cx="1462268" cy="1041484"/>
            <a:chOff x="7798526" y="1258388"/>
            <a:chExt cx="1462268" cy="1041484"/>
          </a:xfrm>
        </p:grpSpPr>
        <p:grpSp>
          <p:nvGrpSpPr>
            <p:cNvPr id="13" name="Group 12"/>
            <p:cNvGrpSpPr/>
            <p:nvPr/>
          </p:nvGrpSpPr>
          <p:grpSpPr>
            <a:xfrm>
              <a:off x="7798526" y="1258388"/>
              <a:ext cx="1387557" cy="988423"/>
              <a:chOff x="3953691" y="2812869"/>
              <a:chExt cx="1387557" cy="374468"/>
            </a:xfrm>
          </p:grpSpPr>
          <p:cxnSp>
            <p:nvCxnSpPr>
              <p:cNvPr id="14" name="Straight Connector 13"/>
              <p:cNvCxnSpPr/>
              <p:nvPr/>
            </p:nvCxnSpPr>
            <p:spPr>
              <a:xfrm>
                <a:off x="4258500" y="2822242"/>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953691" y="2812869"/>
                <a:ext cx="348343" cy="374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4280265" y="3183658"/>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8168636" y="1314987"/>
              <a:ext cx="1092158" cy="984885"/>
            </a:xfrm>
            <a:prstGeom prst="rect">
              <a:avLst/>
            </a:prstGeom>
            <a:noFill/>
          </p:spPr>
          <p:txBody>
            <a:bodyPr wrap="none" rtlCol="0">
              <a:spAutoFit/>
            </a:bodyPr>
            <a:lstStyle/>
            <a:p>
              <a:r>
                <a:rPr lang="en-US" dirty="0" smtClean="0"/>
                <a:t>FB results</a:t>
              </a:r>
            </a:p>
            <a:p>
              <a:r>
                <a:rPr lang="en-US" sz="1000" dirty="0" smtClean="0"/>
                <a:t>Likes</a:t>
              </a:r>
            </a:p>
            <a:p>
              <a:r>
                <a:rPr lang="en-US" sz="1000" dirty="0" smtClean="0"/>
                <a:t>Comments</a:t>
              </a:r>
            </a:p>
            <a:p>
              <a:r>
                <a:rPr lang="en-US" sz="1000" dirty="0" smtClean="0"/>
                <a:t>Sentiment</a:t>
              </a:r>
            </a:p>
            <a:p>
              <a:r>
                <a:rPr lang="en-US" sz="1000" dirty="0" smtClean="0"/>
                <a:t>User </a:t>
              </a:r>
              <a:r>
                <a:rPr lang="en-US" sz="1000" dirty="0" err="1" smtClean="0"/>
                <a:t>demog</a:t>
              </a:r>
              <a:r>
                <a:rPr lang="en-US" sz="1000" dirty="0" smtClean="0"/>
                <a:t> </a:t>
              </a:r>
              <a:r>
                <a:rPr lang="en-US" sz="1000" dirty="0" err="1" smtClean="0"/>
                <a:t>url</a:t>
              </a:r>
              <a:endParaRPr lang="en-US" sz="1000" dirty="0"/>
            </a:p>
          </p:txBody>
        </p:sp>
      </p:grpSp>
      <p:grpSp>
        <p:nvGrpSpPr>
          <p:cNvPr id="3" name="Group 2"/>
          <p:cNvGrpSpPr/>
          <p:nvPr/>
        </p:nvGrpSpPr>
        <p:grpSpPr>
          <a:xfrm>
            <a:off x="1238411" y="5249080"/>
            <a:ext cx="1387557" cy="530915"/>
            <a:chOff x="1238411" y="5249080"/>
            <a:chExt cx="1387557" cy="530915"/>
          </a:xfrm>
        </p:grpSpPr>
        <p:grpSp>
          <p:nvGrpSpPr>
            <p:cNvPr id="12" name="Group 11"/>
            <p:cNvGrpSpPr/>
            <p:nvPr/>
          </p:nvGrpSpPr>
          <p:grpSpPr>
            <a:xfrm>
              <a:off x="1238411" y="5346665"/>
              <a:ext cx="1387557" cy="374468"/>
              <a:chOff x="3953691" y="2812869"/>
              <a:chExt cx="1387557" cy="374468"/>
            </a:xfrm>
          </p:grpSpPr>
          <p:cxnSp>
            <p:nvCxnSpPr>
              <p:cNvPr id="5" name="Straight Connector 4"/>
              <p:cNvCxnSpPr/>
              <p:nvPr/>
            </p:nvCxnSpPr>
            <p:spPr>
              <a:xfrm>
                <a:off x="4258500" y="2822242"/>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953691" y="2812869"/>
                <a:ext cx="348343" cy="374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4280265" y="3183658"/>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1563556" y="5249080"/>
              <a:ext cx="963261" cy="530915"/>
            </a:xfrm>
            <a:prstGeom prst="rect">
              <a:avLst/>
            </a:prstGeom>
            <a:noFill/>
          </p:spPr>
          <p:txBody>
            <a:bodyPr wrap="square" rtlCol="0">
              <a:spAutoFit/>
            </a:bodyPr>
            <a:lstStyle/>
            <a:p>
              <a:r>
                <a:rPr lang="en-US" dirty="0" smtClean="0"/>
                <a:t>Tweets</a:t>
              </a:r>
            </a:p>
            <a:p>
              <a:r>
                <a:rPr lang="en-US" sz="1050" dirty="0" smtClean="0"/>
                <a:t>memory</a:t>
              </a:r>
              <a:endParaRPr lang="en-US" sz="1050" dirty="0"/>
            </a:p>
          </p:txBody>
        </p:sp>
      </p:grpSp>
      <p:sp>
        <p:nvSpPr>
          <p:cNvPr id="4" name="TextBox 3"/>
          <p:cNvSpPr txBox="1"/>
          <p:nvPr/>
        </p:nvSpPr>
        <p:spPr>
          <a:xfrm>
            <a:off x="104702" y="202424"/>
            <a:ext cx="3741362" cy="461665"/>
          </a:xfrm>
          <a:prstGeom prst="rect">
            <a:avLst/>
          </a:prstGeom>
          <a:noFill/>
        </p:spPr>
        <p:txBody>
          <a:bodyPr wrap="square" rtlCol="0">
            <a:spAutoFit/>
          </a:bodyPr>
          <a:lstStyle/>
          <a:p>
            <a:r>
              <a:rPr lang="en-US" sz="2400" dirty="0" err="1" smtClean="0">
                <a:solidFill>
                  <a:srgbClr val="C00000"/>
                </a:solidFill>
              </a:rPr>
              <a:t>gmrNLP.gmrSocial.getTrends</a:t>
            </a:r>
            <a:endParaRPr lang="en-US" sz="2400" dirty="0">
              <a:solidFill>
                <a:srgbClr val="C00000"/>
              </a:solidFill>
            </a:endParaRPr>
          </a:p>
        </p:txBody>
      </p:sp>
      <p:sp>
        <p:nvSpPr>
          <p:cNvPr id="6" name="Rounded Rectangle 5"/>
          <p:cNvSpPr/>
          <p:nvPr/>
        </p:nvSpPr>
        <p:spPr>
          <a:xfrm>
            <a:off x="2972448" y="2667066"/>
            <a:ext cx="1242467" cy="9004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getTrends</a:t>
            </a:r>
            <a:endParaRPr lang="en-US" dirty="0">
              <a:solidFill>
                <a:schemeClr val="tx1"/>
              </a:solidFill>
            </a:endParaRPr>
          </a:p>
        </p:txBody>
      </p:sp>
      <p:grpSp>
        <p:nvGrpSpPr>
          <p:cNvPr id="25" name="Group 24"/>
          <p:cNvGrpSpPr/>
          <p:nvPr/>
        </p:nvGrpSpPr>
        <p:grpSpPr>
          <a:xfrm>
            <a:off x="3071599" y="5533899"/>
            <a:ext cx="1387557" cy="530915"/>
            <a:chOff x="1238411" y="5249080"/>
            <a:chExt cx="1387557" cy="530915"/>
          </a:xfrm>
        </p:grpSpPr>
        <p:grpSp>
          <p:nvGrpSpPr>
            <p:cNvPr id="26" name="Group 25"/>
            <p:cNvGrpSpPr/>
            <p:nvPr/>
          </p:nvGrpSpPr>
          <p:grpSpPr>
            <a:xfrm>
              <a:off x="1238411" y="5346665"/>
              <a:ext cx="1387557" cy="374468"/>
              <a:chOff x="3953691" y="2812869"/>
              <a:chExt cx="1387557" cy="374468"/>
            </a:xfrm>
          </p:grpSpPr>
          <p:cxnSp>
            <p:nvCxnSpPr>
              <p:cNvPr id="28" name="Straight Connector 27"/>
              <p:cNvCxnSpPr/>
              <p:nvPr/>
            </p:nvCxnSpPr>
            <p:spPr>
              <a:xfrm>
                <a:off x="4258500" y="2822242"/>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953691" y="2812869"/>
                <a:ext cx="348343" cy="374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4280265" y="3183658"/>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563556" y="5249080"/>
              <a:ext cx="963261" cy="530915"/>
            </a:xfrm>
            <a:prstGeom prst="rect">
              <a:avLst/>
            </a:prstGeom>
            <a:noFill/>
          </p:spPr>
          <p:txBody>
            <a:bodyPr wrap="square" rtlCol="0">
              <a:spAutoFit/>
            </a:bodyPr>
            <a:lstStyle/>
            <a:p>
              <a:r>
                <a:rPr lang="en-US" dirty="0" smtClean="0"/>
                <a:t>Topics</a:t>
              </a:r>
            </a:p>
            <a:p>
              <a:r>
                <a:rPr lang="en-US" sz="1050" dirty="0" smtClean="0"/>
                <a:t>memory</a:t>
              </a:r>
              <a:endParaRPr lang="en-US" sz="1050" dirty="0"/>
            </a:p>
          </p:txBody>
        </p:sp>
      </p:grpSp>
      <p:grpSp>
        <p:nvGrpSpPr>
          <p:cNvPr id="31" name="Group 30"/>
          <p:cNvGrpSpPr/>
          <p:nvPr/>
        </p:nvGrpSpPr>
        <p:grpSpPr>
          <a:xfrm>
            <a:off x="5906970" y="5540221"/>
            <a:ext cx="1387557" cy="530915"/>
            <a:chOff x="1238411" y="5249080"/>
            <a:chExt cx="1387557" cy="530915"/>
          </a:xfrm>
        </p:grpSpPr>
        <p:grpSp>
          <p:nvGrpSpPr>
            <p:cNvPr id="32" name="Group 31"/>
            <p:cNvGrpSpPr/>
            <p:nvPr/>
          </p:nvGrpSpPr>
          <p:grpSpPr>
            <a:xfrm>
              <a:off x="1238411" y="5346665"/>
              <a:ext cx="1387557" cy="374468"/>
              <a:chOff x="3953691" y="2812869"/>
              <a:chExt cx="1387557" cy="374468"/>
            </a:xfrm>
          </p:grpSpPr>
          <p:cxnSp>
            <p:nvCxnSpPr>
              <p:cNvPr id="34" name="Straight Connector 33"/>
              <p:cNvCxnSpPr/>
              <p:nvPr/>
            </p:nvCxnSpPr>
            <p:spPr>
              <a:xfrm>
                <a:off x="4258500" y="2822242"/>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953691" y="2812869"/>
                <a:ext cx="348343" cy="374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a:off x="4280265" y="3183658"/>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1563556" y="5249080"/>
              <a:ext cx="963261" cy="530915"/>
            </a:xfrm>
            <a:prstGeom prst="rect">
              <a:avLst/>
            </a:prstGeom>
            <a:noFill/>
          </p:spPr>
          <p:txBody>
            <a:bodyPr wrap="square" rtlCol="0">
              <a:spAutoFit/>
            </a:bodyPr>
            <a:lstStyle/>
            <a:p>
              <a:r>
                <a:rPr lang="en-US" dirty="0" smtClean="0"/>
                <a:t>Topic</a:t>
              </a:r>
            </a:p>
            <a:p>
              <a:r>
                <a:rPr lang="en-US" sz="1050" dirty="0" smtClean="0"/>
                <a:t>memory</a:t>
              </a:r>
              <a:endParaRPr lang="en-US" sz="1050" dirty="0"/>
            </a:p>
          </p:txBody>
        </p:sp>
      </p:grpSp>
      <p:grpSp>
        <p:nvGrpSpPr>
          <p:cNvPr id="37" name="Group 36"/>
          <p:cNvGrpSpPr/>
          <p:nvPr/>
        </p:nvGrpSpPr>
        <p:grpSpPr>
          <a:xfrm>
            <a:off x="10576626" y="1343298"/>
            <a:ext cx="1387557" cy="530915"/>
            <a:chOff x="1238411" y="5249080"/>
            <a:chExt cx="1387557" cy="530915"/>
          </a:xfrm>
        </p:grpSpPr>
        <p:grpSp>
          <p:nvGrpSpPr>
            <p:cNvPr id="38" name="Group 37"/>
            <p:cNvGrpSpPr/>
            <p:nvPr/>
          </p:nvGrpSpPr>
          <p:grpSpPr>
            <a:xfrm>
              <a:off x="1238411" y="5346665"/>
              <a:ext cx="1387557" cy="374468"/>
              <a:chOff x="3953691" y="2812869"/>
              <a:chExt cx="1387557" cy="374468"/>
            </a:xfrm>
          </p:grpSpPr>
          <p:cxnSp>
            <p:nvCxnSpPr>
              <p:cNvPr id="40" name="Straight Connector 39"/>
              <p:cNvCxnSpPr/>
              <p:nvPr/>
            </p:nvCxnSpPr>
            <p:spPr>
              <a:xfrm>
                <a:off x="4258500" y="2822242"/>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953691" y="2812869"/>
                <a:ext cx="348343" cy="374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p:nvPr/>
            </p:nvCxnSpPr>
            <p:spPr>
              <a:xfrm>
                <a:off x="4280265" y="3183658"/>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1563556" y="5249080"/>
              <a:ext cx="963261" cy="530915"/>
            </a:xfrm>
            <a:prstGeom prst="rect">
              <a:avLst/>
            </a:prstGeom>
            <a:noFill/>
          </p:spPr>
          <p:txBody>
            <a:bodyPr wrap="square" rtlCol="0">
              <a:spAutoFit/>
            </a:bodyPr>
            <a:lstStyle/>
            <a:p>
              <a:r>
                <a:rPr lang="en-US" dirty="0" smtClean="0"/>
                <a:t>FB Posts</a:t>
              </a:r>
            </a:p>
            <a:p>
              <a:r>
                <a:rPr lang="en-US" sz="1050" dirty="0" smtClean="0"/>
                <a:t>memory</a:t>
              </a:r>
              <a:endParaRPr lang="en-US" sz="1050" dirty="0"/>
            </a:p>
          </p:txBody>
        </p:sp>
      </p:grpSp>
      <p:sp>
        <p:nvSpPr>
          <p:cNvPr id="7" name="Rectangle 6"/>
          <p:cNvSpPr/>
          <p:nvPr/>
        </p:nvSpPr>
        <p:spPr>
          <a:xfrm>
            <a:off x="531923" y="1172495"/>
            <a:ext cx="1122375" cy="8725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Solomine</a:t>
            </a:r>
            <a:endParaRPr lang="en-US" dirty="0">
              <a:solidFill>
                <a:schemeClr val="tx1"/>
              </a:solidFill>
            </a:endParaRPr>
          </a:p>
        </p:txBody>
      </p:sp>
      <p:cxnSp>
        <p:nvCxnSpPr>
          <p:cNvPr id="9" name="Elbow Connector 8"/>
          <p:cNvCxnSpPr>
            <a:stCxn id="7" idx="2"/>
          </p:cNvCxnSpPr>
          <p:nvPr/>
        </p:nvCxnSpPr>
        <p:spPr>
          <a:xfrm rot="16200000" flipH="1">
            <a:off x="1496109" y="1642015"/>
            <a:ext cx="1073341" cy="1879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6600748" y="1482121"/>
            <a:ext cx="1387557" cy="374468"/>
            <a:chOff x="1238411" y="5346665"/>
            <a:chExt cx="1387557" cy="374468"/>
          </a:xfrm>
        </p:grpSpPr>
        <p:grpSp>
          <p:nvGrpSpPr>
            <p:cNvPr id="44" name="Group 43"/>
            <p:cNvGrpSpPr/>
            <p:nvPr/>
          </p:nvGrpSpPr>
          <p:grpSpPr>
            <a:xfrm>
              <a:off x="1238411" y="5346665"/>
              <a:ext cx="1387557" cy="374468"/>
              <a:chOff x="3953691" y="2812869"/>
              <a:chExt cx="1387557" cy="374468"/>
            </a:xfrm>
          </p:grpSpPr>
          <p:cxnSp>
            <p:nvCxnSpPr>
              <p:cNvPr id="46" name="Straight Connector 45"/>
              <p:cNvCxnSpPr/>
              <p:nvPr/>
            </p:nvCxnSpPr>
            <p:spPr>
              <a:xfrm>
                <a:off x="4258500" y="2822242"/>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953691" y="2812869"/>
                <a:ext cx="348343" cy="374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4280265" y="3183658"/>
                <a:ext cx="1060983"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1563556" y="5346800"/>
              <a:ext cx="963261" cy="369332"/>
            </a:xfrm>
            <a:prstGeom prst="rect">
              <a:avLst/>
            </a:prstGeom>
            <a:noFill/>
          </p:spPr>
          <p:txBody>
            <a:bodyPr wrap="square" rtlCol="0">
              <a:spAutoFit/>
            </a:bodyPr>
            <a:lstStyle/>
            <a:p>
              <a:r>
                <a:rPr lang="en-US" dirty="0" smtClean="0"/>
                <a:t>Twitter</a:t>
              </a:r>
              <a:endParaRPr lang="en-US" sz="1050" dirty="0"/>
            </a:p>
          </p:txBody>
        </p:sp>
      </p:grpSp>
      <p:sp>
        <p:nvSpPr>
          <p:cNvPr id="49" name="TextBox 48"/>
          <p:cNvSpPr txBox="1"/>
          <p:nvPr/>
        </p:nvSpPr>
        <p:spPr>
          <a:xfrm>
            <a:off x="1555479" y="2825352"/>
            <a:ext cx="893460" cy="369332"/>
          </a:xfrm>
          <a:prstGeom prst="rect">
            <a:avLst/>
          </a:prstGeom>
          <a:noFill/>
        </p:spPr>
        <p:txBody>
          <a:bodyPr wrap="square" rtlCol="0">
            <a:spAutoFit/>
          </a:bodyPr>
          <a:lstStyle/>
          <a:p>
            <a:r>
              <a:rPr lang="en-US" dirty="0" smtClean="0"/>
              <a:t>WOEID</a:t>
            </a:r>
            <a:endParaRPr lang="en-US" dirty="0"/>
          </a:p>
        </p:txBody>
      </p:sp>
      <p:sp>
        <p:nvSpPr>
          <p:cNvPr id="52" name="TextBox 51"/>
          <p:cNvSpPr txBox="1"/>
          <p:nvPr/>
        </p:nvSpPr>
        <p:spPr>
          <a:xfrm rot="16200000">
            <a:off x="4175327" y="987829"/>
            <a:ext cx="893460" cy="369332"/>
          </a:xfrm>
          <a:prstGeom prst="rect">
            <a:avLst/>
          </a:prstGeom>
          <a:noFill/>
        </p:spPr>
        <p:txBody>
          <a:bodyPr wrap="square" rtlCol="0">
            <a:spAutoFit/>
          </a:bodyPr>
          <a:lstStyle/>
          <a:p>
            <a:r>
              <a:rPr lang="en-US" dirty="0" smtClean="0"/>
              <a:t>WOEID</a:t>
            </a:r>
            <a:endParaRPr lang="en-US" dirty="0"/>
          </a:p>
        </p:txBody>
      </p:sp>
      <p:cxnSp>
        <p:nvCxnSpPr>
          <p:cNvPr id="54" name="Elbow Connector 53"/>
          <p:cNvCxnSpPr>
            <a:stCxn id="45" idx="2"/>
            <a:endCxn id="6" idx="3"/>
          </p:cNvCxnSpPr>
          <p:nvPr/>
        </p:nvCxnSpPr>
        <p:spPr>
          <a:xfrm rot="5400000">
            <a:off x="5178371" y="888133"/>
            <a:ext cx="1265698" cy="31926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Data Flow Diagrams</a:t>
            </a:r>
          </a:p>
        </p:txBody>
      </p:sp>
      <p:sp>
        <p:nvSpPr>
          <p:cNvPr id="3" name="Text Placeholder 2"/>
          <p:cNvSpPr>
            <a:spLocks noGrp="1"/>
          </p:cNvSpPr>
          <p:nvPr>
            <p:ph type="body" idx="1"/>
          </p:nvPr>
        </p:nvSpPr>
        <p:spPr/>
        <p:txBody>
          <a:bodyPr/>
          <a:lstStyle/>
          <a:p>
            <a:r>
              <a:rPr lang="en-US" dirty="0" err="1" smtClean="0"/>
              <a:t>gmrSocial</a:t>
            </a:r>
            <a:r>
              <a:rPr lang="en-US" dirty="0" smtClean="0"/>
              <a:t> Class subsystem of Model </a:t>
            </a:r>
            <a:endParaRPr lang="en-US" dirty="0"/>
          </a:p>
        </p:txBody>
      </p:sp>
    </p:spTree>
    <p:extLst>
      <p:ext uri="{BB962C8B-B14F-4D97-AF65-F5344CB8AC3E}">
        <p14:creationId xmlns:p14="http://schemas.microsoft.com/office/powerpoint/2010/main" val="1874402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Solomine</a:t>
            </a:r>
            <a:r>
              <a:rPr lang="en-US" dirty="0" smtClean="0"/>
              <a:t> components</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pPr>
              <a:buNone/>
            </a:pPr>
            <a:r>
              <a:rPr lang="en-US" sz="2400" dirty="0" smtClean="0"/>
              <a:t>This application is grouped into three categories of functionality: </a:t>
            </a:r>
          </a:p>
          <a:p>
            <a:pPr lvl="1"/>
            <a:r>
              <a:rPr lang="en-US" sz="2000" dirty="0" smtClean="0"/>
              <a:t>Model: data access (including to social media) and mining logic functionality; </a:t>
            </a:r>
          </a:p>
          <a:p>
            <a:pPr lvl="1"/>
            <a:r>
              <a:rPr lang="en-US" sz="2000" dirty="0" smtClean="0"/>
              <a:t>Router: receives events, executes functionality that is in the Model, and returns a view to the user</a:t>
            </a:r>
          </a:p>
          <a:p>
            <a:pPr lvl="1"/>
            <a:r>
              <a:rPr lang="en-US" sz="2000" dirty="0" smtClean="0"/>
              <a:t>View:  presentation of data and available commands</a:t>
            </a:r>
          </a:p>
          <a:p>
            <a:pPr>
              <a:buNone/>
            </a:pPr>
            <a:r>
              <a:rPr lang="en-US" sz="2400" dirty="0" smtClean="0"/>
              <a:t>The router and view groups are implemented through a Web application framework</a:t>
            </a:r>
          </a:p>
          <a:p>
            <a:pPr lvl="1"/>
            <a:r>
              <a:rPr lang="en-US" sz="2000" dirty="0" smtClean="0"/>
              <a:t>A Web server contains the navigation functionality  and coordinates the requests from the view with the functions in the model</a:t>
            </a:r>
          </a:p>
          <a:p>
            <a:pPr lvl="1"/>
            <a:r>
              <a:rPr lang="en-US" sz="2000" dirty="0" smtClean="0"/>
              <a:t>A Web client implements the view user interface</a:t>
            </a:r>
          </a:p>
          <a:p>
            <a:pPr lvl="1"/>
            <a:r>
              <a:rPr lang="en-US" sz="2000" dirty="0" smtClean="0"/>
              <a:t>URL mapping  over HTTP is the link between view events and router routines </a:t>
            </a:r>
          </a:p>
          <a:p>
            <a:pPr>
              <a:buNone/>
            </a:pPr>
            <a:r>
              <a:rPr lang="en-US" sz="2400" dirty="0" smtClean="0"/>
              <a:t>The model is implemented as a Python package with 2 classes:</a:t>
            </a:r>
          </a:p>
          <a:p>
            <a:pPr lvl="1"/>
            <a:r>
              <a:rPr lang="en-US" sz="2000" dirty="0" err="1" smtClean="0"/>
              <a:t>gmrSocial</a:t>
            </a:r>
            <a:endParaRPr lang="en-US" sz="2000" dirty="0" smtClean="0"/>
          </a:p>
          <a:p>
            <a:pPr lvl="1"/>
            <a:r>
              <a:rPr lang="en-US" sz="2000" dirty="0" err="1" smtClean="0"/>
              <a:t>gmrTextAnalytics</a:t>
            </a:r>
            <a:endParaRPr lang="en-US" sz="2000" dirty="0" smtClean="0"/>
          </a:p>
        </p:txBody>
      </p:sp>
    </p:spTree>
    <p:extLst>
      <p:ext uri="{BB962C8B-B14F-4D97-AF65-F5344CB8AC3E}">
        <p14:creationId xmlns:p14="http://schemas.microsoft.com/office/powerpoint/2010/main" val="2512445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gmrSocial</a:t>
            </a:r>
            <a:r>
              <a:rPr lang="en-US" dirty="0" smtClean="0"/>
              <a:t> class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The </a:t>
            </a:r>
            <a:r>
              <a:rPr lang="en-US" dirty="0" err="1" smtClean="0"/>
              <a:t>gmrSocial</a:t>
            </a:r>
            <a:r>
              <a:rPr lang="en-US" dirty="0" smtClean="0"/>
              <a:t> class has access routines for Twitter, </a:t>
            </a:r>
            <a:r>
              <a:rPr lang="en-US" dirty="0" err="1" smtClean="0"/>
              <a:t>Facebook</a:t>
            </a:r>
            <a:r>
              <a:rPr lang="en-US" dirty="0" smtClean="0"/>
              <a:t>, Google assets, and the general Web</a:t>
            </a:r>
          </a:p>
          <a:p>
            <a:pPr>
              <a:buNone/>
            </a:pPr>
            <a:r>
              <a:rPr lang="en-US" dirty="0" smtClean="0"/>
              <a:t>It has methods to perform</a:t>
            </a:r>
          </a:p>
          <a:p>
            <a:pPr lvl="1"/>
            <a:r>
              <a:rPr lang="en-US" dirty="0" smtClean="0"/>
              <a:t>Search queries, </a:t>
            </a:r>
          </a:p>
          <a:p>
            <a:pPr lvl="1"/>
            <a:r>
              <a:rPr lang="en-US" dirty="0" smtClean="0"/>
              <a:t>Get trends,</a:t>
            </a:r>
          </a:p>
          <a:p>
            <a:pPr lvl="1"/>
            <a:r>
              <a:rPr lang="en-US" dirty="0" smtClean="0"/>
              <a:t>Retrieve  and organize text from tweets, posts, comments, and screen scraping</a:t>
            </a:r>
          </a:p>
          <a:p>
            <a:pPr lvl="1"/>
            <a:r>
              <a:rPr lang="en-US" dirty="0" smtClean="0"/>
              <a:t>Determine sentiment and influence as well as lexical diversity</a:t>
            </a:r>
          </a:p>
          <a:p>
            <a:pPr>
              <a:buNone/>
            </a:pPr>
            <a:r>
              <a:rPr lang="en-US" dirty="0" smtClean="0"/>
              <a:t>Starts background threads for long running queries, e.g. Twitter Stream queries, and load up </a:t>
            </a:r>
            <a:r>
              <a:rPr lang="en-US" dirty="0" err="1" smtClean="0"/>
              <a:t>mongodb</a:t>
            </a:r>
            <a:r>
              <a:rPr lang="en-US" dirty="0" smtClean="0"/>
              <a:t> so users do not wait needlessly</a:t>
            </a:r>
          </a:p>
          <a:p>
            <a:pPr>
              <a:buNone/>
            </a:pPr>
            <a:r>
              <a:rPr lang="en-US" dirty="0" smtClean="0"/>
              <a:t>Calls on </a:t>
            </a:r>
            <a:r>
              <a:rPr lang="en-US" dirty="0" err="1" smtClean="0"/>
              <a:t>gmrTextAnalytics</a:t>
            </a:r>
            <a:r>
              <a:rPr lang="en-US" dirty="0" smtClean="0"/>
              <a:t> for further analysis</a:t>
            </a:r>
          </a:p>
          <a:p>
            <a:endParaRPr lang="en-US" dirty="0"/>
          </a:p>
        </p:txBody>
      </p:sp>
    </p:spTree>
    <p:extLst>
      <p:ext uri="{BB962C8B-B14F-4D97-AF65-F5344CB8AC3E}">
        <p14:creationId xmlns:p14="http://schemas.microsoft.com/office/powerpoint/2010/main" val="1299943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gmrSocial</a:t>
            </a:r>
            <a:r>
              <a:rPr lang="en-US" dirty="0" smtClean="0"/>
              <a:t> class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It also has helper methods to remove </a:t>
            </a:r>
            <a:r>
              <a:rPr lang="en-US" dirty="0" err="1" smtClean="0"/>
              <a:t>unicode</a:t>
            </a:r>
            <a:r>
              <a:rPr lang="en-US" dirty="0" smtClean="0"/>
              <a:t>, </a:t>
            </a:r>
          </a:p>
          <a:p>
            <a:pPr>
              <a:buNone/>
            </a:pPr>
            <a:r>
              <a:rPr lang="en-US" dirty="0" smtClean="0"/>
              <a:t>The constructor is called with the query parameters the users entered in the particular view html page</a:t>
            </a:r>
          </a:p>
          <a:p>
            <a:pPr>
              <a:buNone/>
            </a:pPr>
            <a:r>
              <a:rPr lang="en-US" dirty="0" smtClean="0"/>
              <a:t>It likewise hosts a set of variables used by the other methods in the class and also the controller to retrieve values to display</a:t>
            </a:r>
          </a:p>
          <a:p>
            <a:pPr>
              <a:buNone/>
            </a:pPr>
            <a:r>
              <a:rPr lang="en-US" dirty="0" smtClean="0"/>
              <a:t>The major methods are: </a:t>
            </a:r>
          </a:p>
          <a:p>
            <a:pPr lvl="1"/>
            <a:r>
              <a:rPr lang="en-US" dirty="0" err="1" smtClean="0"/>
              <a:t>getTrends</a:t>
            </a:r>
            <a:endParaRPr lang="en-US" dirty="0" smtClean="0"/>
          </a:p>
          <a:p>
            <a:pPr lvl="1"/>
            <a:r>
              <a:rPr lang="en-US" dirty="0" err="1" smtClean="0"/>
              <a:t>getTwitter</a:t>
            </a:r>
            <a:endParaRPr lang="en-US" dirty="0" smtClean="0"/>
          </a:p>
          <a:p>
            <a:pPr lvl="1"/>
            <a:r>
              <a:rPr lang="en-US" dirty="0" err="1" smtClean="0"/>
              <a:t>getStream</a:t>
            </a:r>
            <a:endParaRPr lang="en-US" dirty="0" smtClean="0"/>
          </a:p>
          <a:p>
            <a:pPr lvl="1"/>
            <a:r>
              <a:rPr lang="en-US" dirty="0" err="1" smtClean="0"/>
              <a:t>getFace</a:t>
            </a:r>
            <a:endParaRPr lang="en-US" dirty="0" smtClean="0"/>
          </a:p>
          <a:p>
            <a:pPr lvl="1"/>
            <a:r>
              <a:rPr lang="en-US" dirty="0" err="1" smtClean="0"/>
              <a:t>getGoogle</a:t>
            </a:r>
            <a:endParaRPr lang="en-US" dirty="0" smtClean="0"/>
          </a:p>
          <a:p>
            <a:pPr lvl="1"/>
            <a:r>
              <a:rPr lang="en-US" dirty="0" err="1" smtClean="0"/>
              <a:t>gmrScreenScrape</a:t>
            </a:r>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2811886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881</TotalTime>
  <Words>1882</Words>
  <Application>Microsoft Office PowerPoint</Application>
  <PresentationFormat>Widescreen</PresentationFormat>
  <Paragraphs>456</Paragraphs>
  <Slides>55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ＭＳ Ｐゴシック</vt:lpstr>
      <vt:lpstr>Arial</vt:lpstr>
      <vt:lpstr>Calibri</vt:lpstr>
      <vt:lpstr>Calibri Light</vt:lpstr>
      <vt:lpstr>Helvetica</vt:lpstr>
      <vt:lpstr>Times New Roman</vt:lpstr>
      <vt:lpstr>Office Theme</vt:lpstr>
      <vt:lpstr>PowerPoint Presentation</vt:lpstr>
      <vt:lpstr>Introduction to Solomine</vt:lpstr>
      <vt:lpstr>Solomine Purpose and goals</vt:lpstr>
      <vt:lpstr>Design Choices</vt:lpstr>
      <vt:lpstr>Design Choices</vt:lpstr>
      <vt:lpstr>Model Data Flow Diagrams</vt:lpstr>
      <vt:lpstr>Solomine components</vt:lpstr>
      <vt:lpstr>gmrSocial class</vt:lpstr>
      <vt:lpstr>gmrSocial class</vt:lpstr>
      <vt:lpstr>PowerPoint Presentation</vt:lpstr>
      <vt:lpstr>getTrends</vt:lpstr>
      <vt:lpstr>PowerPoint Presentation</vt:lpstr>
      <vt:lpstr>getTwitter</vt:lpstr>
      <vt:lpstr>PowerPoint Presentation</vt:lpstr>
      <vt:lpstr>twitFreq</vt:lpstr>
      <vt:lpstr>PowerPoint Presentation</vt:lpstr>
      <vt:lpstr>twitStat</vt:lpstr>
      <vt:lpstr>PowerPoint Presentation</vt:lpstr>
      <vt:lpstr>twitTFIDF</vt:lpstr>
      <vt:lpstr>PowerPoint Presentation</vt:lpstr>
      <vt:lpstr>getStream</vt:lpstr>
      <vt:lpstr>PowerPoint Presentation</vt:lpstr>
      <vt:lpstr>getFace</vt:lpstr>
      <vt:lpstr>PowerPoint Presentation</vt:lpstr>
      <vt:lpstr>processFB</vt:lpstr>
      <vt:lpstr>PowerPoint Presentation</vt:lpstr>
      <vt:lpstr>gmrScreenScrape</vt:lpstr>
      <vt:lpstr>Model Data Flow Diagrams</vt:lpstr>
      <vt:lpstr>gmrTextAnalytics</vt:lpstr>
      <vt:lpstr>PowerPoint Presentation</vt:lpstr>
      <vt:lpstr>Do_prelim</vt:lpstr>
      <vt:lpstr>PowerPoint Presentation</vt:lpstr>
      <vt:lpstr>Router Data Flow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View Data Flow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ray</dc:creator>
  <cp:lastModifiedBy>george ray</cp:lastModifiedBy>
  <cp:revision>185</cp:revision>
  <dcterms:created xsi:type="dcterms:W3CDTF">2016-08-07T18:44:28Z</dcterms:created>
  <dcterms:modified xsi:type="dcterms:W3CDTF">2016-08-12T01:54:16Z</dcterms:modified>
</cp:coreProperties>
</file>