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93" r:id="rId2"/>
    <p:sldId id="317" r:id="rId3"/>
    <p:sldId id="338" r:id="rId4"/>
    <p:sldId id="371" r:id="rId5"/>
    <p:sldId id="350" r:id="rId6"/>
    <p:sldId id="321" r:id="rId7"/>
    <p:sldId id="368" r:id="rId8"/>
    <p:sldId id="369" r:id="rId9"/>
    <p:sldId id="370" r:id="rId10"/>
    <p:sldId id="378" r:id="rId11"/>
    <p:sldId id="379" r:id="rId12"/>
    <p:sldId id="380" r:id="rId13"/>
    <p:sldId id="381" r:id="rId14"/>
    <p:sldId id="375" r:id="rId15"/>
    <p:sldId id="383" r:id="rId16"/>
    <p:sldId id="376" r:id="rId17"/>
    <p:sldId id="377" r:id="rId18"/>
    <p:sldId id="324" r:id="rId19"/>
    <p:sldId id="367" r:id="rId20"/>
    <p:sldId id="382" r:id="rId21"/>
    <p:sldId id="421" r:id="rId22"/>
    <p:sldId id="351" r:id="rId23"/>
    <p:sldId id="372" r:id="rId24"/>
    <p:sldId id="420" r:id="rId25"/>
    <p:sldId id="416" r:id="rId26"/>
    <p:sldId id="417" r:id="rId27"/>
    <p:sldId id="418" r:id="rId28"/>
    <p:sldId id="419" r:id="rId29"/>
    <p:sldId id="389" r:id="rId30"/>
    <p:sldId id="390" r:id="rId31"/>
    <p:sldId id="391" r:id="rId32"/>
    <p:sldId id="393" r:id="rId33"/>
    <p:sldId id="400" r:id="rId34"/>
    <p:sldId id="402" r:id="rId35"/>
    <p:sldId id="404" r:id="rId36"/>
    <p:sldId id="406" r:id="rId37"/>
    <p:sldId id="408" r:id="rId38"/>
    <p:sldId id="403" r:id="rId39"/>
    <p:sldId id="415" r:id="rId40"/>
    <p:sldId id="392" r:id="rId41"/>
    <p:sldId id="395" r:id="rId42"/>
    <p:sldId id="394" r:id="rId43"/>
    <p:sldId id="396" r:id="rId44"/>
    <p:sldId id="352" r:id="rId45"/>
    <p:sldId id="373" r:id="rId46"/>
    <p:sldId id="332" r:id="rId47"/>
    <p:sldId id="333" r:id="rId48"/>
    <p:sldId id="334" r:id="rId49"/>
    <p:sldId id="336" r:id="rId50"/>
    <p:sldId id="335" r:id="rId51"/>
    <p:sldId id="409" r:id="rId52"/>
    <p:sldId id="410" r:id="rId53"/>
    <p:sldId id="411" r:id="rId54"/>
    <p:sldId id="412" r:id="rId55"/>
    <p:sldId id="413" r:id="rId56"/>
  </p:sldIdLst>
  <p:sldSz cx="9144000" cy="6858000" type="letter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64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67152" autoAdjust="0"/>
  </p:normalViewPr>
  <p:slideViewPr>
    <p:cSldViewPr>
      <p:cViewPr varScale="1">
        <p:scale>
          <a:sx n="87" d="100"/>
          <a:sy n="87" d="100"/>
        </p:scale>
        <p:origin x="84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50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56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07" tIns="45295" rIns="92207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notes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0031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9363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717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5030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136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505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0374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0913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3578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868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545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5C37-4CCB-4701-B7F0-FA87B06A0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C3E35-0407-451B-9E68-8042E98B9C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D6697-B25D-4A14-BC1E-32ED40E1A9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17900" y="6284913"/>
            <a:ext cx="56261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Leading Global</a:t>
            </a:r>
            <a:r>
              <a:rPr lang="en-US" baseline="0" dirty="0" smtClean="0"/>
              <a:t> Virtual Teams</a:t>
            </a:r>
            <a:r>
              <a:rPr lang="en-US" dirty="0" smtClean="0"/>
              <a:t>				</a:t>
            </a:r>
            <a:fld id="{DA79BA1C-EB7E-425D-9CBD-112953D48C5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35855-35B9-4E8F-9340-60DBCD730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4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F7735-5342-489D-B8CC-C34B3B5DB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3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8541A-6215-48B5-BC24-D1E444202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4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4A9C3-5634-4767-8FF1-0663CB98C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6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006A7-2BBA-4AC2-8780-BA1090C38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5400000">
            <a:off x="433388" y="-433388"/>
            <a:ext cx="6858000" cy="77247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3087CE-D020-48AB-8586-8D3B841EC6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>
            <a:normAutofit/>
          </a:bodyPr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34D50-24D2-4427-8A3E-703E931AE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1425"/>
            <a:ext cx="3575050" cy="180657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588" y="5051425"/>
            <a:ext cx="9145588" cy="180657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100138"/>
            <a:ext cx="75215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613" y="5870575"/>
            <a:ext cx="2176462" cy="201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00" y="6284913"/>
            <a:ext cx="4724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spc="200" baseline="0" dirty="0">
                <a:solidFill>
                  <a:srgbClr val="FF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50" y="6170613"/>
            <a:ext cx="503238" cy="50323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D38D466B-CC97-4D46-8F80-635415497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6" r:id="rId8"/>
    <p:sldLayoutId id="2147483687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0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16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578061" y="1323632"/>
            <a:ext cx="6580145" cy="12049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The virtual team Process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62038" y="2324100"/>
            <a:ext cx="6511925" cy="32861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245475" cy="549275"/>
          </a:xfrm>
        </p:spPr>
        <p:txBody>
          <a:bodyPr/>
          <a:lstStyle/>
          <a:p>
            <a:r>
              <a:rPr lang="en-US" dirty="0" smtClean="0"/>
              <a:t>Situational awareness &amp; strategy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579812"/>
          </a:xfrm>
        </p:spPr>
        <p:txBody>
          <a:bodyPr/>
          <a:lstStyle/>
          <a:p>
            <a:r>
              <a:rPr lang="en-US" dirty="0"/>
              <a:t>An essential step in </a:t>
            </a:r>
            <a:r>
              <a:rPr lang="en-US" dirty="0" smtClean="0"/>
              <a:t>strategic planning is a comprehensive </a:t>
            </a:r>
            <a:r>
              <a:rPr lang="en-US" dirty="0"/>
              <a:t>reconnaissance of the </a:t>
            </a:r>
            <a:r>
              <a:rPr lang="en-US" dirty="0" smtClean="0"/>
              <a:t>environment.  </a:t>
            </a:r>
            <a:r>
              <a:rPr lang="en-US" dirty="0"/>
              <a:t>Strategic priorities would guide the selection of some information from this reconnaissance for further </a:t>
            </a:r>
            <a:r>
              <a:rPr lang="en-US" dirty="0" smtClean="0"/>
              <a:t>enactment</a:t>
            </a:r>
          </a:p>
          <a:p>
            <a:r>
              <a:rPr lang="en-US" dirty="0"/>
              <a:t>Several technologies foster agility in an organization to enable the development </a:t>
            </a:r>
            <a:r>
              <a:rPr lang="en-US" dirty="0" smtClean="0"/>
              <a:t>and execution of a strategy</a:t>
            </a:r>
          </a:p>
          <a:p>
            <a:r>
              <a:rPr lang="en-US" dirty="0"/>
              <a:t>Customer Relationship Management (CRM) and Enterprise Feedback Management (EFM) systems are technologies that enhance an organization’s ability to scan the environment to develop situational awareness. </a:t>
            </a:r>
            <a:endParaRPr lang="en-US" dirty="0" smtClean="0"/>
          </a:p>
          <a:p>
            <a:r>
              <a:rPr lang="en-US" dirty="0" smtClean="0"/>
              <a:t>Organizations </a:t>
            </a:r>
            <a:r>
              <a:rPr lang="en-US" dirty="0"/>
              <a:t>use tools such as CRM to quickly sense the situation and adapt </a:t>
            </a:r>
            <a:r>
              <a:rPr lang="en-US" dirty="0" smtClean="0"/>
              <a:t>rapidly.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Galavan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G., Murray, J. and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Markides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C. (2008). Strategy, Innovation and Change. Oxford University Press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Doyle, M., Starr D., and R. Martin (2003).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Salesnet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Change or Die.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878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245475" cy="549275"/>
          </a:xfrm>
        </p:spPr>
        <p:txBody>
          <a:bodyPr/>
          <a:lstStyle/>
          <a:p>
            <a:r>
              <a:rPr lang="en-US" dirty="0" smtClean="0"/>
              <a:t>Situational awareness &amp; strategy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addition, organizations need to know what customers and what non-customers are </a:t>
            </a:r>
            <a:r>
              <a:rPr lang="en-US" dirty="0" smtClean="0"/>
              <a:t>thinking. </a:t>
            </a:r>
          </a:p>
          <a:p>
            <a:r>
              <a:rPr lang="en-US" dirty="0" smtClean="0"/>
              <a:t>To </a:t>
            </a:r>
            <a:r>
              <a:rPr lang="en-US" dirty="0"/>
              <a:t>accomplish this, they are turning to </a:t>
            </a:r>
            <a:r>
              <a:rPr lang="en-US" dirty="0" smtClean="0"/>
              <a:t>EFM. </a:t>
            </a:r>
          </a:p>
          <a:p>
            <a:r>
              <a:rPr lang="en-US" dirty="0" smtClean="0"/>
              <a:t>EFM </a:t>
            </a:r>
            <a:r>
              <a:rPr lang="en-US" dirty="0"/>
              <a:t>helps organize the data from external reconnaissance and integrate it with enterprise data so that the information they return can be used throughout the </a:t>
            </a:r>
            <a:r>
              <a:rPr lang="en-US" dirty="0" smtClean="0"/>
              <a:t>organization.</a:t>
            </a:r>
          </a:p>
          <a:p>
            <a:r>
              <a:rPr lang="en-US" dirty="0" smtClean="0"/>
              <a:t>This information provides context and situational awareness for the team as well.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Kim, C. and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Mauborgne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R. (2005). Blue Ocean Strategy. Harvard Business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Press</a:t>
            </a:r>
          </a:p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Beasty, C. (February 2007) Feedback Mountain. Customer Relationship Management. Retrieved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from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EBSCOHOST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954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245475" cy="549275"/>
          </a:xfrm>
        </p:spPr>
        <p:txBody>
          <a:bodyPr/>
          <a:lstStyle/>
          <a:p>
            <a:r>
              <a:rPr lang="en-US" dirty="0" smtClean="0"/>
              <a:t>Situational awareness &amp; strategy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third technology, </a:t>
            </a:r>
            <a:r>
              <a:rPr lang="en-US" dirty="0" smtClean="0"/>
              <a:t>an HR </a:t>
            </a:r>
            <a:r>
              <a:rPr lang="en-US" dirty="0"/>
              <a:t>talent system, will help an organization identify critical skill sets across an organization so that they can be added to </a:t>
            </a:r>
            <a:r>
              <a:rPr lang="en-US" dirty="0" smtClean="0"/>
              <a:t>a team</a:t>
            </a:r>
          </a:p>
          <a:p>
            <a:r>
              <a:rPr lang="en-US" dirty="0" smtClean="0"/>
              <a:t> </a:t>
            </a:r>
            <a:r>
              <a:rPr lang="en-US" dirty="0"/>
              <a:t>A talent system is a must for </a:t>
            </a:r>
            <a:r>
              <a:rPr lang="en-US" dirty="0" smtClean="0"/>
              <a:t>identifying appropriate staff at </a:t>
            </a:r>
            <a:r>
              <a:rPr lang="en-US" dirty="0"/>
              <a:t>all </a:t>
            </a:r>
            <a:r>
              <a:rPr lang="en-US" dirty="0" smtClean="0"/>
              <a:t>levels.  </a:t>
            </a:r>
          </a:p>
          <a:p>
            <a:r>
              <a:rPr lang="en-US" dirty="0" smtClean="0"/>
              <a:t>To </a:t>
            </a:r>
            <a:r>
              <a:rPr lang="en-US" dirty="0"/>
              <a:t>encourage innovative teamwork, the workplace should foster hotspots.  One of Napoleon’s famous dictums is “Small Plans do not inflame the hearts of men.” </a:t>
            </a:r>
            <a:endParaRPr lang="en-US" dirty="0" smtClean="0"/>
          </a:p>
          <a:p>
            <a:r>
              <a:rPr lang="en-US" dirty="0" smtClean="0"/>
              <a:t>Hotspots </a:t>
            </a:r>
            <a:r>
              <a:rPr lang="en-US" dirty="0"/>
              <a:t>are </a:t>
            </a:r>
            <a:r>
              <a:rPr lang="en-US" dirty="0" smtClean="0"/>
              <a:t>teams </a:t>
            </a:r>
            <a:r>
              <a:rPr lang="en-US" dirty="0"/>
              <a:t>of collaborators who are inflamed by an expansive </a:t>
            </a:r>
            <a:r>
              <a:rPr lang="en-US" dirty="0" smtClean="0"/>
              <a:t>vision.  Teams become Hotspots with an inspiring vision.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Story, Mark (April 2004).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HROnline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How technology is pushing HR up the corporate ladder. Management.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Retrieved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EBSCOHOST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Barnett, H. (1953). Innovation: The Basis of Cultural Change. New York, NY: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McGraw-Hill</a:t>
            </a:r>
          </a:p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[3]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Galavan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G., Murray, J. and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Markides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C. (2008). Strategy, Innovation and Change. Oxford University Press.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983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245475" cy="549275"/>
          </a:xfrm>
        </p:spPr>
        <p:txBody>
          <a:bodyPr/>
          <a:lstStyle/>
          <a:p>
            <a:r>
              <a:rPr lang="en-US" dirty="0" smtClean="0"/>
              <a:t>Situational awareness &amp; strategy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Boundary </a:t>
            </a:r>
            <a:r>
              <a:rPr lang="en-US" dirty="0"/>
              <a:t>spanning is another important </a:t>
            </a:r>
            <a:r>
              <a:rPr lang="en-US" dirty="0" smtClean="0"/>
              <a:t>function for forming </a:t>
            </a:r>
            <a:r>
              <a:rPr lang="en-US" dirty="0"/>
              <a:t>innovative </a:t>
            </a:r>
            <a:r>
              <a:rPr lang="en-US" dirty="0" smtClean="0"/>
              <a:t>teams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Innovative </a:t>
            </a:r>
            <a:r>
              <a:rPr lang="en-US" dirty="0"/>
              <a:t>hotspots have members from different groups who do not </a:t>
            </a:r>
            <a:r>
              <a:rPr lang="en-US" dirty="0" smtClean="0"/>
              <a:t>necessarily start with </a:t>
            </a:r>
            <a:r>
              <a:rPr lang="en-US" dirty="0"/>
              <a:t>strong relationships with one </a:t>
            </a:r>
            <a:r>
              <a:rPr lang="en-US" dirty="0" smtClean="0"/>
              <a:t>another.  </a:t>
            </a:r>
          </a:p>
          <a:p>
            <a:r>
              <a:rPr lang="en-US" dirty="0" smtClean="0"/>
              <a:t>Such </a:t>
            </a:r>
            <a:r>
              <a:rPr lang="en-US" dirty="0"/>
              <a:t>weak ties are </a:t>
            </a:r>
            <a:r>
              <a:rPr lang="en-US" dirty="0" smtClean="0"/>
              <a:t>often more </a:t>
            </a:r>
            <a:r>
              <a:rPr lang="en-US" dirty="0"/>
              <a:t>effective for </a:t>
            </a:r>
            <a:r>
              <a:rPr lang="en-US" dirty="0" smtClean="0"/>
              <a:t>finding talent than asking people close to you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Barnett, H. (1953). Innovation: The Basis of Cultural Change. New York, NY: McGraw-Hill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Story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Mark (April 2004).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HROnline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How technology is pushing HR up the corporate ladder. Management.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Retrieved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EBSCOHOST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[3]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Gladwell, Malcolm (2002). Tipping Point. Back Bay Books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741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 smtClean="0"/>
              <a:t>Team leader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929062"/>
          </a:xfrm>
        </p:spPr>
        <p:txBody>
          <a:bodyPr/>
          <a:lstStyle/>
          <a:p>
            <a:r>
              <a:rPr lang="en-US" dirty="0" smtClean="0"/>
              <a:t>Certain </a:t>
            </a:r>
            <a:r>
              <a:rPr lang="en-US" dirty="0"/>
              <a:t>traits are </a:t>
            </a:r>
            <a:r>
              <a:rPr lang="en-US" dirty="0" smtClean="0"/>
              <a:t>essential </a:t>
            </a:r>
            <a:r>
              <a:rPr lang="en-US" dirty="0"/>
              <a:t>for a </a:t>
            </a:r>
            <a:r>
              <a:rPr lang="en-US" dirty="0" smtClean="0"/>
              <a:t>team leader </a:t>
            </a:r>
            <a:r>
              <a:rPr lang="en-US" dirty="0"/>
              <a:t>in order to make things happen and, at the same time, to make sense of what is </a:t>
            </a:r>
            <a:r>
              <a:rPr lang="en-US" dirty="0" smtClean="0"/>
              <a:t>happening. </a:t>
            </a:r>
          </a:p>
          <a:p>
            <a:r>
              <a:rPr lang="en-US" dirty="0" smtClean="0"/>
              <a:t>Foremost </a:t>
            </a:r>
            <a:r>
              <a:rPr lang="en-US" dirty="0"/>
              <a:t>among these traits is coup </a:t>
            </a:r>
            <a:r>
              <a:rPr lang="en-US" dirty="0" err="1"/>
              <a:t>d'oeil</a:t>
            </a:r>
            <a:r>
              <a:rPr lang="en-US" dirty="0"/>
              <a:t>:  the ability to understand the situation based on incomplete or unfolding </a:t>
            </a:r>
            <a:r>
              <a:rPr lang="en-US" dirty="0" smtClean="0"/>
              <a:t>information. </a:t>
            </a:r>
          </a:p>
          <a:p>
            <a:r>
              <a:rPr lang="en-US" dirty="0" smtClean="0"/>
              <a:t>Another </a:t>
            </a:r>
            <a:r>
              <a:rPr lang="en-US" dirty="0"/>
              <a:t>important leadership trait is empathy to other viewpoints so that different understandings of the situation can be incorporated into the decision making. 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the </a:t>
            </a:r>
            <a:r>
              <a:rPr lang="en-US" dirty="0" smtClean="0"/>
              <a:t>team leader must </a:t>
            </a:r>
            <a:r>
              <a:rPr lang="en-US" dirty="0"/>
              <a:t>be trustworthy so that others will incur risk to accomplish the </a:t>
            </a:r>
            <a:r>
              <a:rPr lang="en-US" dirty="0" smtClean="0"/>
              <a:t>team tasks.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Sull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 (2008). From lines to loops: An iterative approach to strategy. In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Galavan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R., J. Murray, &amp; C.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Markides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Eds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 Strategy, Innovation, and Change (163-184). Norfolk: Oxford  University Press. 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0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 smtClean="0"/>
              <a:t>Team leader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929062"/>
          </a:xfrm>
        </p:spPr>
        <p:txBody>
          <a:bodyPr/>
          <a:lstStyle/>
          <a:p>
            <a:r>
              <a:rPr lang="en-US" dirty="0" smtClean="0"/>
              <a:t>In addition, the team leader should be a learner who is willing to learn from situations rather than be defensive</a:t>
            </a:r>
          </a:p>
          <a:p>
            <a:r>
              <a:rPr lang="en-US" dirty="0" smtClean="0"/>
              <a:t>They should have an orientation towards people rather than towards things so they are </a:t>
            </a:r>
          </a:p>
          <a:p>
            <a:r>
              <a:rPr lang="en-US" dirty="0"/>
              <a:t>	</a:t>
            </a:r>
            <a:r>
              <a:rPr lang="en-US" dirty="0" smtClean="0"/>
              <a:t>	Able to motivate</a:t>
            </a:r>
          </a:p>
          <a:p>
            <a:r>
              <a:rPr lang="en-US" dirty="0"/>
              <a:t>	</a:t>
            </a:r>
            <a:r>
              <a:rPr lang="en-US" dirty="0" smtClean="0"/>
              <a:t>	Able to give constructive feedback, recognition  and criticism </a:t>
            </a:r>
          </a:p>
          <a:p>
            <a:r>
              <a:rPr lang="en-US" dirty="0"/>
              <a:t>	</a:t>
            </a:r>
            <a:r>
              <a:rPr lang="en-US" dirty="0" smtClean="0"/>
              <a:t>	Able to teach and coach teammates to be at their best</a:t>
            </a:r>
          </a:p>
          <a:p>
            <a:r>
              <a:rPr lang="en-US" dirty="0" smtClean="0"/>
              <a:t>The team leader should have experience and credibility in the mission domain assigned to the team</a:t>
            </a:r>
          </a:p>
          <a:p>
            <a:r>
              <a:rPr lang="en-US" dirty="0" smtClean="0"/>
              <a:t>Additionally, they should be an exceptional observer and communicator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Harwood, G. </a:t>
            </a:r>
            <a:r>
              <a:rPr lang="en-US" sz="900" dirty="0" smtClean="0"/>
              <a:t> </a:t>
            </a:r>
            <a:r>
              <a:rPr lang="en-US" sz="900" dirty="0"/>
              <a:t>(2008). </a:t>
            </a:r>
            <a:r>
              <a:rPr lang="en-US" sz="900" i="1" dirty="0" smtClean="0"/>
              <a:t>Design principles for Successful Virtual Teams. </a:t>
            </a:r>
            <a:r>
              <a:rPr lang="en-US" sz="900" dirty="0"/>
              <a:t>In </a:t>
            </a:r>
            <a:r>
              <a:rPr lang="en-US" sz="900" dirty="0" err="1"/>
              <a:t>Nemiro</a:t>
            </a:r>
            <a:r>
              <a:rPr lang="en-US" sz="900" dirty="0"/>
              <a:t>, J., M. </a:t>
            </a:r>
            <a:r>
              <a:rPr lang="en-US" sz="900" dirty="0" err="1"/>
              <a:t>Beyerlein</a:t>
            </a:r>
            <a:r>
              <a:rPr lang="en-US" sz="900" dirty="0"/>
              <a:t>, L. Bradley, S. </a:t>
            </a:r>
            <a:r>
              <a:rPr lang="en-US" sz="900" dirty="0" err="1"/>
              <a:t>Beyerlein</a:t>
            </a:r>
            <a:r>
              <a:rPr lang="en-US" sz="900" dirty="0"/>
              <a:t> (</a:t>
            </a:r>
            <a:r>
              <a:rPr lang="en-US" sz="900" dirty="0" err="1"/>
              <a:t>Eds</a:t>
            </a:r>
            <a:r>
              <a:rPr lang="en-US" sz="900" dirty="0"/>
              <a:t>). </a:t>
            </a:r>
            <a:r>
              <a:rPr lang="en-US" sz="900" i="1" dirty="0"/>
              <a:t>The Handbook of High-Performance Virtual Teams </a:t>
            </a:r>
            <a:r>
              <a:rPr lang="en-US" sz="900" i="1" dirty="0" smtClean="0"/>
              <a:t>(59-83).</a:t>
            </a:r>
            <a:r>
              <a:rPr lang="en-US" sz="900" dirty="0" smtClean="0"/>
              <a:t> </a:t>
            </a:r>
            <a:r>
              <a:rPr lang="en-US" sz="900" dirty="0"/>
              <a:t>San Francisco: </a:t>
            </a:r>
            <a:r>
              <a:rPr lang="en-US" sz="900" dirty="0" err="1"/>
              <a:t>Jossey</a:t>
            </a:r>
            <a:r>
              <a:rPr lang="en-US" sz="900" dirty="0"/>
              <a:t>-Bass.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94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 smtClean="0"/>
              <a:t>organization must select the right leader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929062"/>
          </a:xfrm>
        </p:spPr>
        <p:txBody>
          <a:bodyPr/>
          <a:lstStyle/>
          <a:p>
            <a:r>
              <a:rPr lang="en-US" dirty="0" smtClean="0"/>
              <a:t>It must conduct a comprehensive selection process for the team lead, including the use of a talent system</a:t>
            </a:r>
          </a:p>
          <a:p>
            <a:r>
              <a:rPr lang="en-US" dirty="0" smtClean="0"/>
              <a:t>Interviews for the team leader position should be structured so candidates are in role of virtual team lead</a:t>
            </a:r>
          </a:p>
          <a:p>
            <a:r>
              <a:rPr lang="en-US" dirty="0" smtClean="0"/>
              <a:t>Structured interviews have open ended questions with follow-up probes that may go into more detail</a:t>
            </a:r>
          </a:p>
          <a:p>
            <a:r>
              <a:rPr lang="en-US" dirty="0" smtClean="0"/>
              <a:t>A virtual team scenario should be presented to the candidate </a:t>
            </a:r>
          </a:p>
          <a:p>
            <a:r>
              <a:rPr lang="en-US" dirty="0"/>
              <a:t>	</a:t>
            </a:r>
            <a:r>
              <a:rPr lang="en-US" dirty="0" smtClean="0"/>
              <a:t>How would they coach team members for the mission</a:t>
            </a:r>
          </a:p>
          <a:p>
            <a:r>
              <a:rPr lang="en-US" dirty="0"/>
              <a:t>	</a:t>
            </a:r>
            <a:r>
              <a:rPr lang="en-US" dirty="0" smtClean="0"/>
              <a:t>Assign the candidate work samples and evaluate their ability to communicate the work, organize an effort and provide a response</a:t>
            </a:r>
          </a:p>
          <a:p>
            <a:r>
              <a:rPr lang="en-US" dirty="0"/>
              <a:t>	</a:t>
            </a:r>
            <a:r>
              <a:rPr lang="en-US" dirty="0" smtClean="0"/>
              <a:t>Have strong candidates meet with executive leadership about the work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Harwood, G. </a:t>
            </a:r>
            <a:r>
              <a:rPr lang="en-US" sz="900" dirty="0" smtClean="0"/>
              <a:t> </a:t>
            </a:r>
            <a:r>
              <a:rPr lang="en-US" sz="900" dirty="0"/>
              <a:t>(2008). </a:t>
            </a:r>
            <a:r>
              <a:rPr lang="en-US" sz="900" i="1" dirty="0" smtClean="0"/>
              <a:t>Design principles for Successful Virtual Teams. </a:t>
            </a:r>
            <a:r>
              <a:rPr lang="en-US" sz="900" dirty="0"/>
              <a:t>In </a:t>
            </a:r>
            <a:r>
              <a:rPr lang="en-US" sz="900" dirty="0" err="1"/>
              <a:t>Nemiro</a:t>
            </a:r>
            <a:r>
              <a:rPr lang="en-US" sz="900" dirty="0"/>
              <a:t>, J., M. </a:t>
            </a:r>
            <a:r>
              <a:rPr lang="en-US" sz="900" dirty="0" err="1"/>
              <a:t>Beyerlein</a:t>
            </a:r>
            <a:r>
              <a:rPr lang="en-US" sz="900" dirty="0"/>
              <a:t>, L. Bradley, S. </a:t>
            </a:r>
            <a:r>
              <a:rPr lang="en-US" sz="900" dirty="0" err="1"/>
              <a:t>Beyerlein</a:t>
            </a:r>
            <a:r>
              <a:rPr lang="en-US" sz="900" dirty="0"/>
              <a:t> (</a:t>
            </a:r>
            <a:r>
              <a:rPr lang="en-US" sz="900" dirty="0" err="1"/>
              <a:t>Eds</a:t>
            </a:r>
            <a:r>
              <a:rPr lang="en-US" sz="900" dirty="0"/>
              <a:t>). </a:t>
            </a:r>
            <a:r>
              <a:rPr lang="en-US" sz="900" i="1" dirty="0"/>
              <a:t>The Handbook of High-Performance Virtual Teams </a:t>
            </a:r>
            <a:r>
              <a:rPr lang="en-US" sz="900" i="1" dirty="0" smtClean="0"/>
              <a:t>(59-83).</a:t>
            </a:r>
            <a:r>
              <a:rPr lang="en-US" sz="900" dirty="0" smtClean="0"/>
              <a:t> </a:t>
            </a:r>
            <a:r>
              <a:rPr lang="en-US" sz="900" dirty="0"/>
              <a:t>San Francisco: </a:t>
            </a:r>
            <a:r>
              <a:rPr lang="en-US" sz="900" dirty="0" err="1"/>
              <a:t>Jossey</a:t>
            </a:r>
            <a:r>
              <a:rPr lang="en-US" sz="900" dirty="0"/>
              <a:t>-Bass.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18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r>
              <a:rPr lang="en-US" dirty="0" smtClean="0"/>
              <a:t>position the team leader 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929062"/>
          </a:xfrm>
        </p:spPr>
        <p:txBody>
          <a:bodyPr/>
          <a:lstStyle/>
          <a:p>
            <a:r>
              <a:rPr lang="en-US" dirty="0" smtClean="0"/>
              <a:t>Executive staff should meet with the selected team leader to provide the big picture that the team will support</a:t>
            </a:r>
          </a:p>
          <a:p>
            <a:r>
              <a:rPr lang="en-US" dirty="0" smtClean="0"/>
              <a:t>They should assign a sponsor to act as ambassador for the team to the executive management group</a:t>
            </a:r>
          </a:p>
          <a:p>
            <a:r>
              <a:rPr lang="en-US" dirty="0" smtClean="0"/>
              <a:t>Leverage senior executives as educators on expected organizational outcomes</a:t>
            </a:r>
          </a:p>
          <a:p>
            <a:r>
              <a:rPr lang="en-US" dirty="0" smtClean="0"/>
              <a:t>The team leader and senior management should jointly work out the details of the team leader’s role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Harwood, G. </a:t>
            </a:r>
            <a:r>
              <a:rPr lang="en-US" sz="900" dirty="0" smtClean="0"/>
              <a:t> </a:t>
            </a:r>
            <a:r>
              <a:rPr lang="en-US" sz="900" dirty="0"/>
              <a:t>(2008). </a:t>
            </a:r>
            <a:r>
              <a:rPr lang="en-US" sz="900" i="1" dirty="0" smtClean="0"/>
              <a:t>Design principles for Successful Virtual Teams. </a:t>
            </a:r>
            <a:r>
              <a:rPr lang="en-US" sz="900" dirty="0"/>
              <a:t>In </a:t>
            </a:r>
            <a:r>
              <a:rPr lang="en-US" sz="900" dirty="0" err="1"/>
              <a:t>Nemiro</a:t>
            </a:r>
            <a:r>
              <a:rPr lang="en-US" sz="900" dirty="0"/>
              <a:t>, J., M. </a:t>
            </a:r>
            <a:r>
              <a:rPr lang="en-US" sz="900" dirty="0" err="1"/>
              <a:t>Beyerlein</a:t>
            </a:r>
            <a:r>
              <a:rPr lang="en-US" sz="900" dirty="0"/>
              <a:t>, L. Bradley, S. </a:t>
            </a:r>
            <a:r>
              <a:rPr lang="en-US" sz="900" dirty="0" err="1"/>
              <a:t>Beyerlein</a:t>
            </a:r>
            <a:r>
              <a:rPr lang="en-US" sz="900" dirty="0"/>
              <a:t> (</a:t>
            </a:r>
            <a:r>
              <a:rPr lang="en-US" sz="900" dirty="0" err="1"/>
              <a:t>Eds</a:t>
            </a:r>
            <a:r>
              <a:rPr lang="en-US" sz="900" dirty="0"/>
              <a:t>). </a:t>
            </a:r>
            <a:r>
              <a:rPr lang="en-US" sz="900" i="1" dirty="0"/>
              <a:t>The Handbook of High-Performance Virtual Teams </a:t>
            </a:r>
            <a:r>
              <a:rPr lang="en-US" sz="900" i="1" dirty="0" smtClean="0"/>
              <a:t>(59-83).</a:t>
            </a:r>
            <a:r>
              <a:rPr lang="en-US" sz="900" dirty="0" smtClean="0"/>
              <a:t> </a:t>
            </a:r>
            <a:r>
              <a:rPr lang="en-US" sz="900" dirty="0"/>
              <a:t>San Francisco: </a:t>
            </a:r>
            <a:r>
              <a:rPr lang="en-US" sz="900" dirty="0" err="1"/>
              <a:t>Jossey</a:t>
            </a:r>
            <a:r>
              <a:rPr lang="en-US" sz="900" dirty="0"/>
              <a:t>-Bass.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16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initial business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team leader will plan and prepare business cases for key initiatives assigned to the team.</a:t>
            </a:r>
          </a:p>
          <a:p>
            <a:r>
              <a:rPr lang="en-US" dirty="0" smtClean="0"/>
              <a:t>The team leader has a decisive role in defining resource needs and their allocation. </a:t>
            </a:r>
          </a:p>
          <a:p>
            <a:r>
              <a:rPr lang="en-US" dirty="0" smtClean="0"/>
              <a:t>These business cases support the planning that is a critical function in preparing balanced scorecards. </a:t>
            </a:r>
          </a:p>
          <a:p>
            <a:r>
              <a:rPr lang="en-US" dirty="0" smtClean="0"/>
              <a:t>In turn, the performance benchmarks defined through the balanced scorecards can be used to evaluate the expected value from each team initiative and prioritize them accordingly. 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/>
              <a:t>Kerzner</a:t>
            </a:r>
            <a:r>
              <a:rPr lang="en-US" sz="900" dirty="0" smtClean="0"/>
              <a:t>, H. (2009, March 23). Project management: A systems approach to planning, scheduling, and controlling. Tenth Edition.  Hoboken, New Jersey: John Wiley &amp; Sons.</a:t>
            </a:r>
          </a:p>
          <a:p>
            <a:r>
              <a:rPr lang="en-US" sz="900" dirty="0"/>
              <a:t>[2] </a:t>
            </a:r>
            <a:r>
              <a:rPr lang="en-US" sz="900" dirty="0" err="1"/>
              <a:t>Shenhar</a:t>
            </a:r>
            <a:r>
              <a:rPr lang="en-US" sz="900" dirty="0"/>
              <a:t>, S. &amp; D. </a:t>
            </a:r>
            <a:r>
              <a:rPr lang="en-US" sz="900" dirty="0" err="1"/>
              <a:t>Dvir</a:t>
            </a:r>
            <a:r>
              <a:rPr lang="en-US" sz="900" dirty="0"/>
              <a:t> (2007, June). Project management research – the challenge and opportunity.  Project Management Journal 38(2), 93-99. </a:t>
            </a:r>
            <a:endParaRPr lang="en-US" sz="900" dirty="0" smtClean="0"/>
          </a:p>
          <a:p>
            <a:r>
              <a:rPr lang="en-US" sz="900" dirty="0" smtClean="0"/>
              <a:t>[3</a:t>
            </a:r>
            <a:r>
              <a:rPr lang="en-US" sz="900" dirty="0"/>
              <a:t>] </a:t>
            </a:r>
            <a:r>
              <a:rPr lang="en-US" sz="900" dirty="0" err="1"/>
              <a:t>Dror</a:t>
            </a:r>
            <a:r>
              <a:rPr lang="en-US" sz="900" dirty="0"/>
              <a:t>, S. (2008, June).The Balanced Scorecard versus quality award models as strategic frameworks. Total Quality Management 19(6), 583-593.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right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929062"/>
          </a:xfrm>
        </p:spPr>
        <p:txBody>
          <a:bodyPr/>
          <a:lstStyle/>
          <a:p>
            <a:r>
              <a:rPr lang="en-US" dirty="0" smtClean="0"/>
              <a:t>Knowing the team mission, the key initiatives and their priority, the team leader can start selecting the right people for the team.</a:t>
            </a:r>
          </a:p>
          <a:p>
            <a:r>
              <a:rPr lang="en-US" dirty="0" smtClean="0"/>
              <a:t>An important </a:t>
            </a:r>
            <a:r>
              <a:rPr lang="en-US" dirty="0"/>
              <a:t>governing </a:t>
            </a:r>
            <a:r>
              <a:rPr lang="en-US" dirty="0" smtClean="0"/>
              <a:t>principle for selecting team members is </a:t>
            </a:r>
            <a:r>
              <a:rPr lang="en-US" dirty="0"/>
              <a:t>the Law of Requisite </a:t>
            </a:r>
            <a:r>
              <a:rPr lang="en-US" dirty="0" smtClean="0"/>
              <a:t>Variety.   </a:t>
            </a:r>
          </a:p>
          <a:p>
            <a:r>
              <a:rPr lang="en-US" dirty="0" smtClean="0"/>
              <a:t>This </a:t>
            </a:r>
            <a:r>
              <a:rPr lang="en-US" dirty="0"/>
              <a:t>law states that the variety </a:t>
            </a:r>
            <a:r>
              <a:rPr lang="en-US" dirty="0" smtClean="0"/>
              <a:t>of knowledge in </a:t>
            </a:r>
            <a:r>
              <a:rPr lang="en-US" dirty="0"/>
              <a:t>an organization must be at least as great as the environmental variety that it is attempting to influence. Ashby </a:t>
            </a:r>
            <a:r>
              <a:rPr lang="en-US" dirty="0" smtClean="0"/>
              <a:t>gives </a:t>
            </a:r>
            <a:r>
              <a:rPr lang="en-US" dirty="0"/>
              <a:t>an example in photography:</a:t>
            </a:r>
          </a:p>
          <a:p>
            <a:pPr lvl="1"/>
            <a:r>
              <a:rPr lang="en-US" dirty="0"/>
              <a:t>A photographer has 5 subjects each at a different distance from the camera. </a:t>
            </a:r>
          </a:p>
          <a:p>
            <a:pPr lvl="1"/>
            <a:r>
              <a:rPr lang="en-US" dirty="0"/>
              <a:t>The photographer’s camera must have 5 distinct setting to capture all subjects with uniform density and clarity</a:t>
            </a:r>
          </a:p>
          <a:p>
            <a:pPr lvl="1"/>
            <a:r>
              <a:rPr lang="en-US" dirty="0"/>
              <a:t>If the camera has fewer than 5 settings it lacks requisite variety and will not register with sufficient detail to depict all scenes with accuracy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/>
              <a:t>Ashby, R. (1956). An Introduction to Cybernetics. New York, NY: John Wiley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2] </a:t>
            </a:r>
            <a:r>
              <a:rPr lang="en-US" sz="900" dirty="0" err="1"/>
              <a:t>Weick</a:t>
            </a:r>
            <a:r>
              <a:rPr lang="en-US" sz="900" dirty="0"/>
              <a:t>, K. (1979).  The Social Psychology of Organizing. New York, NY: McGraw-Hill</a:t>
            </a:r>
            <a:r>
              <a:rPr lang="en-US" sz="900" dirty="0" smtClean="0"/>
              <a:t>.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443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579812"/>
          </a:xfrm>
        </p:spPr>
        <p:txBody>
          <a:bodyPr/>
          <a:lstStyle/>
          <a:p>
            <a:r>
              <a:rPr lang="en-US" dirty="0" smtClean="0"/>
              <a:t>Virtual </a:t>
            </a:r>
            <a:r>
              <a:rPr lang="en-US" dirty="0" smtClean="0"/>
              <a:t>teams start as distributed, often global groups of transient individuals assigned to a virtual initiative and must be transformed into a team.  </a:t>
            </a:r>
          </a:p>
          <a:p>
            <a:r>
              <a:rPr lang="en-US" dirty="0" smtClean="0"/>
              <a:t>In contrast to a group of individuals, a team focuses on accomplishing the team goals  </a:t>
            </a:r>
          </a:p>
          <a:p>
            <a:r>
              <a:rPr lang="en-US" dirty="0" smtClean="0"/>
              <a:t>Team building motivates team members to work for the goals of the team, its assigned mission </a:t>
            </a:r>
            <a:endParaRPr lang="en-US" dirty="0" smtClean="0"/>
          </a:p>
          <a:p>
            <a:r>
              <a:rPr lang="en-US" dirty="0" smtClean="0"/>
              <a:t>An entrepreneurial approach is important to team building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/>
              <a:t>Allen, J. (2009).  Building a group into a team. </a:t>
            </a:r>
            <a:r>
              <a:rPr lang="en-US" sz="900" i="1" dirty="0"/>
              <a:t>Internet Journal of Healthcare Administration, 6(1)</a:t>
            </a:r>
            <a:r>
              <a:rPr lang="en-US" sz="900" dirty="0"/>
              <a:t>, 3. Retrieved from </a:t>
            </a:r>
            <a:r>
              <a:rPr lang="en-US" sz="900" dirty="0" smtClean="0"/>
              <a:t>EBSCOHOST</a:t>
            </a:r>
          </a:p>
          <a:p>
            <a:r>
              <a:rPr lang="en-US" sz="900" dirty="0" smtClean="0"/>
              <a:t>[2] </a:t>
            </a:r>
            <a:r>
              <a:rPr lang="en-US" sz="900" dirty="0" err="1"/>
              <a:t>Mulcahy</a:t>
            </a:r>
            <a:r>
              <a:rPr lang="en-US" sz="900" dirty="0"/>
              <a:t>, R. (2005). PMP Exam Prep. Fifth Edition. No Location: RMC Publications, Inc.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right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788275" cy="3929062"/>
          </a:xfrm>
        </p:spPr>
        <p:txBody>
          <a:bodyPr/>
          <a:lstStyle/>
          <a:p>
            <a:r>
              <a:rPr lang="en-US" dirty="0" smtClean="0"/>
              <a:t>In addition to the domains of knowledge a team member adds, there is a set of best practices for selecting virtual team members</a:t>
            </a:r>
          </a:p>
          <a:p>
            <a:r>
              <a:rPr lang="en-US" dirty="0" smtClean="0"/>
              <a:t>Individuals selected for global virtual teams must have good communication skills </a:t>
            </a:r>
          </a:p>
          <a:p>
            <a:r>
              <a:rPr lang="en-US" dirty="0" smtClean="0"/>
              <a:t>They should have empathy for understanding other points of view to prevent escalation of anger and bitterness from the frustrations of communication and coordination over distance and across time zones</a:t>
            </a:r>
          </a:p>
          <a:p>
            <a:r>
              <a:rPr lang="en-US" dirty="0" smtClean="0"/>
              <a:t>Should have familiarity with or ability to learn using virtual management tools such as teleconferencing, video conferencing, web conferencing, discussion forums, document repositories and the like</a:t>
            </a:r>
          </a:p>
          <a:p>
            <a:r>
              <a:rPr lang="en-US" dirty="0" smtClean="0"/>
              <a:t>Since the team leader cannot closely supervise the members, they must have self-management ability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smtClean="0"/>
              <a:t>Carmel, E. &amp; P. </a:t>
            </a:r>
            <a:r>
              <a:rPr lang="en-US" sz="900" dirty="0" err="1" smtClean="0"/>
              <a:t>Tjia</a:t>
            </a:r>
            <a:r>
              <a:rPr lang="en-US" sz="900" dirty="0" smtClean="0"/>
              <a:t> (2005). Offshoring information technology. Cambridge, United Kingdom: Cambridge University Press</a:t>
            </a:r>
          </a:p>
          <a:p>
            <a:pPr algn="just"/>
            <a:r>
              <a:rPr lang="en-US" sz="900" dirty="0"/>
              <a:t>[2] </a:t>
            </a:r>
            <a:r>
              <a:rPr lang="en-US" sz="900" dirty="0" err="1"/>
              <a:t>Thill</a:t>
            </a:r>
            <a:r>
              <a:rPr lang="en-US" sz="900" dirty="0"/>
              <a:t>, J. &amp; C. </a:t>
            </a:r>
            <a:r>
              <a:rPr lang="en-US" sz="900" dirty="0" err="1"/>
              <a:t>Bovee</a:t>
            </a:r>
            <a:r>
              <a:rPr lang="en-US" sz="900" dirty="0"/>
              <a:t> (2004). </a:t>
            </a:r>
            <a:r>
              <a:rPr lang="en-US" sz="900" i="1" dirty="0"/>
              <a:t>Excellence in Business Communication</a:t>
            </a:r>
            <a:r>
              <a:rPr lang="en-US" sz="900" dirty="0"/>
              <a:t>. 6e. Prentice Hall.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the virtual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852862"/>
          </a:xfrm>
        </p:spPr>
        <p:txBody>
          <a:bodyPr/>
          <a:lstStyle/>
          <a:p>
            <a:r>
              <a:rPr lang="en-US" altLang="en-US" dirty="0" smtClean="0"/>
              <a:t>Define a clear purpose in a vision statement or charter</a:t>
            </a:r>
          </a:p>
          <a:p>
            <a:r>
              <a:rPr lang="en-US" altLang="en-US" dirty="0" smtClean="0"/>
              <a:t>Define the necessary skills </a:t>
            </a:r>
          </a:p>
          <a:p>
            <a:pPr lvl="1"/>
            <a:r>
              <a:rPr lang="en-US" altLang="en-US" dirty="0" smtClean="0"/>
              <a:t>Specific knowledge domains</a:t>
            </a:r>
          </a:p>
          <a:p>
            <a:pPr lvl="1"/>
            <a:r>
              <a:rPr lang="en-US" altLang="en-US" dirty="0" smtClean="0"/>
              <a:t>More general talents: problem solving, interpersonal skills</a:t>
            </a:r>
          </a:p>
          <a:p>
            <a:pPr lvl="1"/>
            <a:r>
              <a:rPr lang="en-US" altLang="en-US" dirty="0" smtClean="0"/>
              <a:t>Ability to lead</a:t>
            </a:r>
          </a:p>
          <a:p>
            <a:pPr lvl="2"/>
            <a:r>
              <a:rPr lang="en-US" altLang="en-US" dirty="0"/>
              <a:t>L</a:t>
            </a:r>
            <a:r>
              <a:rPr lang="en-US" altLang="en-US" dirty="0" smtClean="0"/>
              <a:t>eadership is shared on virtual teams </a:t>
            </a:r>
          </a:p>
          <a:p>
            <a:pPr lvl="2"/>
            <a:r>
              <a:rPr lang="en-US" altLang="en-US" dirty="0" smtClean="0"/>
              <a:t>Team members must offer guidance and leadership based on expertise</a:t>
            </a:r>
          </a:p>
          <a:p>
            <a:pPr lvl="1"/>
            <a:r>
              <a:rPr lang="en-US" altLang="en-US" dirty="0" smtClean="0"/>
              <a:t>Self disciplined and highly motivated</a:t>
            </a:r>
          </a:p>
          <a:p>
            <a:pPr lvl="1"/>
            <a:r>
              <a:rPr lang="en-US" altLang="en-US" dirty="0" smtClean="0"/>
              <a:t>Can learn new, usually simple technology</a:t>
            </a:r>
          </a:p>
          <a:p>
            <a:r>
              <a:rPr lang="en-US" altLang="en-US" dirty="0" smtClean="0"/>
              <a:t>Identify a pool of people with those skills and talents</a:t>
            </a:r>
          </a:p>
          <a:p>
            <a:r>
              <a:rPr lang="en-US" altLang="en-US" dirty="0" smtClean="0"/>
              <a:t>Choose the team: invite people, ask for volunteers, ask for nominees</a:t>
            </a:r>
          </a:p>
          <a:p>
            <a:pPr marL="0" lvl="1" indent="0"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Microsoft (1994).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Solutions Development Discipline.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Redmond: Microsoft.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Mulcahy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R. (2005).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PMP Exam Prep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RMC Publications.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[3]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[4] Pocket Mentor (2010).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Leading Virtual Teams.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Boston: Harvard Business Press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[5]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Duarte, D. &amp; N. Snyder (1999). Mastering Virtual Teams. San Francisco: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Jossey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-Bass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66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new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Forming and norming a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successful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852862"/>
          </a:xfrm>
        </p:spPr>
        <p:txBody>
          <a:bodyPr/>
          <a:lstStyle/>
          <a:p>
            <a:r>
              <a:rPr lang="en-US" dirty="0" smtClean="0"/>
              <a:t>During team building, members are motivated to work for the best interests of the team and the organizational mission assigned to the team. </a:t>
            </a:r>
          </a:p>
          <a:p>
            <a:r>
              <a:rPr lang="en-US" dirty="0" smtClean="0"/>
              <a:t>It is the responsibility of the organization as well as the team manager to accomplish team building:: encourage the group members to embrace the assigned organizational goals and build trust and cohesiveness in the group .  </a:t>
            </a:r>
          </a:p>
          <a:p>
            <a:r>
              <a:rPr lang="en-US" dirty="0" err="1" smtClean="0"/>
              <a:t>Kerzner</a:t>
            </a:r>
            <a:r>
              <a:rPr lang="en-US" dirty="0" smtClean="0"/>
              <a:t> outlines critical functions to building a successful team: </a:t>
            </a:r>
          </a:p>
          <a:p>
            <a:pPr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reating trust;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Motivating commitment to the mission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Instilling personal accountability; </a:t>
            </a:r>
          </a:p>
          <a:p>
            <a:pPr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stablishing a results focus.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/>
              <a:t>Kerzner</a:t>
            </a:r>
            <a:r>
              <a:rPr lang="en-US" sz="900" dirty="0" smtClean="0"/>
              <a:t>, H. (2009, March 23). Project management: A systems approach to planning, scheduling, and controlling. Tenth Edition.  Hoboken, New Jersey: John Wiley &amp; Sons.</a:t>
            </a:r>
          </a:p>
          <a:p>
            <a:r>
              <a:rPr lang="en-US" sz="900" dirty="0"/>
              <a:t>[2] </a:t>
            </a:r>
            <a:r>
              <a:rPr lang="en-US" sz="900" dirty="0" err="1"/>
              <a:t>Mulcahy</a:t>
            </a:r>
            <a:r>
              <a:rPr lang="en-US" sz="900" dirty="0"/>
              <a:t>, R. (2005). PMP Exam Prep. Fifth Edition. No Location: RMC Publications, Inc. </a:t>
            </a:r>
          </a:p>
        </p:txBody>
      </p:sp>
    </p:spTree>
    <p:extLst>
      <p:ext uri="{BB962C8B-B14F-4D97-AF65-F5344CB8AC3E}">
        <p14:creationId xmlns:p14="http://schemas.microsoft.com/office/powerpoint/2010/main" val="33672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Building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any collaborative environment, virtual team environments require:</a:t>
            </a:r>
          </a:p>
          <a:p>
            <a:pPr marL="0" lvl="1" indent="-169862"/>
            <a:r>
              <a:rPr lang="en-US" dirty="0" smtClean="0"/>
              <a:t>Clear vision and goals</a:t>
            </a:r>
          </a:p>
          <a:p>
            <a:pPr marL="0" lvl="1" indent="-169862"/>
            <a:r>
              <a:rPr lang="en-US" dirty="0" smtClean="0"/>
              <a:t>Boundary setting</a:t>
            </a:r>
          </a:p>
          <a:p>
            <a:pPr marL="0" lvl="1" indent="-169862"/>
            <a:r>
              <a:rPr lang="en-US" dirty="0" smtClean="0"/>
              <a:t>Clear work agreements </a:t>
            </a:r>
          </a:p>
          <a:p>
            <a:pPr marL="0" lvl="1" indent="-169862"/>
            <a:r>
              <a:rPr lang="en-US" dirty="0" smtClean="0"/>
              <a:t>The most important factor is establishing </a:t>
            </a:r>
            <a:r>
              <a:rPr lang="en-US" dirty="0"/>
              <a:t>high quality </a:t>
            </a:r>
            <a:r>
              <a:rPr lang="en-US" dirty="0" smtClean="0"/>
              <a:t>relationships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Harwood, G. </a:t>
            </a:r>
            <a:r>
              <a:rPr lang="en-US" sz="900" dirty="0" smtClean="0"/>
              <a:t> </a:t>
            </a:r>
            <a:r>
              <a:rPr lang="en-US" sz="900" dirty="0"/>
              <a:t>(2008). </a:t>
            </a:r>
            <a:r>
              <a:rPr lang="en-US" sz="900" i="1" dirty="0" smtClean="0"/>
              <a:t>Design principles for Successful Virtual Teams. </a:t>
            </a:r>
            <a:r>
              <a:rPr lang="en-US" sz="900" dirty="0"/>
              <a:t>In </a:t>
            </a:r>
            <a:r>
              <a:rPr lang="en-US" sz="900" dirty="0" err="1"/>
              <a:t>Nemiro</a:t>
            </a:r>
            <a:r>
              <a:rPr lang="en-US" sz="900" dirty="0"/>
              <a:t>, J., M. </a:t>
            </a:r>
            <a:r>
              <a:rPr lang="en-US" sz="900" dirty="0" err="1"/>
              <a:t>Beyerlein</a:t>
            </a:r>
            <a:r>
              <a:rPr lang="en-US" sz="900" dirty="0"/>
              <a:t>, L. Bradley, S. </a:t>
            </a:r>
            <a:r>
              <a:rPr lang="en-US" sz="900" dirty="0" err="1"/>
              <a:t>Beyerlein</a:t>
            </a:r>
            <a:r>
              <a:rPr lang="en-US" sz="900" dirty="0"/>
              <a:t> (</a:t>
            </a:r>
            <a:r>
              <a:rPr lang="en-US" sz="900" dirty="0" err="1"/>
              <a:t>Eds</a:t>
            </a:r>
            <a:r>
              <a:rPr lang="en-US" sz="900" dirty="0"/>
              <a:t>). </a:t>
            </a:r>
            <a:r>
              <a:rPr lang="en-US" sz="900" i="1" dirty="0"/>
              <a:t>The Handbook of High-Performance Virtual Teams </a:t>
            </a:r>
            <a:r>
              <a:rPr lang="en-US" sz="900" i="1" dirty="0" smtClean="0"/>
              <a:t>(59-83).</a:t>
            </a:r>
            <a:r>
              <a:rPr lang="en-US" sz="900" dirty="0" smtClean="0"/>
              <a:t> </a:t>
            </a:r>
            <a:r>
              <a:rPr lang="en-US" sz="900" dirty="0"/>
              <a:t>San Francisco: </a:t>
            </a:r>
            <a:r>
              <a:rPr lang="en-US" sz="900" dirty="0" err="1"/>
              <a:t>Jossey</a:t>
            </a:r>
            <a:r>
              <a:rPr lang="en-US" sz="900" dirty="0"/>
              <a:t>-Bass.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6150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Design Principles: Contacting team members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924800" cy="3657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dirty="0" smtClean="0"/>
              <a:t>After the team members have been selected, the team leader must contact the team and “carefully orchestrate” their onboarding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During the first contact, the team leader must clearly communicate the team’s mission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The team leader must facilitate the member’s inclusion onto the team. 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The extent of inclusion and togetherness depends on the virtual teaming experience of the individuals on the team and whether they are members from high-context cultures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A best practice is to have each team member set up their own Web page with contact information, work hours, time zone, and tools they use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This Web page will often include a resume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	</a:t>
            </a:r>
            <a:endParaRPr lang="en-US" alt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Duarte, D. &amp; N. Snyder (1999). Mastering Virtual Teams. San Francisco: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Jossey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-Bass.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5848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Launch Meeting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3505200"/>
          </a:xfrm>
        </p:spPr>
        <p:txBody>
          <a:bodyPr/>
          <a:lstStyle/>
          <a:p>
            <a:r>
              <a:rPr lang="en-US" altLang="en-US" dirty="0" smtClean="0"/>
              <a:t>Convene all team members in one location, if possible</a:t>
            </a:r>
          </a:p>
          <a:p>
            <a:r>
              <a:rPr lang="en-US" altLang="en-US" dirty="0" smtClean="0"/>
              <a:t>Devote several days</a:t>
            </a:r>
          </a:p>
          <a:p>
            <a:r>
              <a:rPr lang="en-US" altLang="en-US" dirty="0" smtClean="0"/>
              <a:t>Use ice breakers to establish personal connections</a:t>
            </a:r>
          </a:p>
          <a:p>
            <a:r>
              <a:rPr lang="en-US" altLang="en-US" dirty="0" smtClean="0"/>
              <a:t>Introduce each member </a:t>
            </a:r>
          </a:p>
          <a:p>
            <a:r>
              <a:rPr lang="en-US" altLang="en-US" dirty="0" smtClean="0"/>
              <a:t>Each team member gives a presentation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Their background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Their special skills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Their hobbies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Their personal interests</a:t>
            </a:r>
          </a:p>
          <a:p>
            <a:endParaRPr lang="en-US" altLang="en-US" dirty="0"/>
          </a:p>
          <a:p>
            <a:pPr lvl="1"/>
            <a:endParaRPr lang="en-US" alt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</a:t>
            </a:r>
            <a:r>
              <a:rPr lang="en-US" altLang="en-US" sz="900" dirty="0" err="1" smtClean="0"/>
              <a:t>Ukens</a:t>
            </a:r>
            <a:r>
              <a:rPr lang="en-US" altLang="en-US" sz="900" dirty="0"/>
              <a:t>, L. (2004). The New Encyclopedia of Group Activities. SF, CA: John Wiley</a:t>
            </a:r>
            <a:r>
              <a:rPr lang="en-US" altLang="en-US" sz="900" dirty="0" smtClean="0"/>
              <a:t>.</a:t>
            </a:r>
          </a:p>
          <a:p>
            <a:pPr algn="just"/>
            <a:r>
              <a:rPr lang="en-US" altLang="en-US" sz="900" dirty="0" smtClean="0"/>
              <a:t>[2] </a:t>
            </a:r>
            <a:r>
              <a:rPr lang="en-US" sz="900" dirty="0"/>
              <a:t>Carmel, E. &amp; P. </a:t>
            </a:r>
            <a:r>
              <a:rPr lang="en-US" sz="900" dirty="0" err="1"/>
              <a:t>Tjia</a:t>
            </a:r>
            <a:r>
              <a:rPr lang="en-US" sz="900" dirty="0"/>
              <a:t> (2005). Offshoring information technology. Cambridge, United Kingdom: Cambridge University Press</a:t>
            </a:r>
            <a:endParaRPr lang="en-US" altLang="en-US" sz="900" dirty="0"/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289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during Launch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521575" cy="3429000"/>
          </a:xfrm>
        </p:spPr>
        <p:txBody>
          <a:bodyPr/>
          <a:lstStyle/>
          <a:p>
            <a:r>
              <a:rPr lang="en-US" dirty="0" smtClean="0"/>
              <a:t>During </a:t>
            </a:r>
            <a:r>
              <a:rPr lang="en-US" dirty="0"/>
              <a:t>the kickoff meeting, </a:t>
            </a:r>
            <a:r>
              <a:rPr lang="en-US" dirty="0" smtClean="0"/>
              <a:t>the team leader highlights the </a:t>
            </a:r>
            <a:r>
              <a:rPr lang="en-US" dirty="0"/>
              <a:t>professional qualifications of team members.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boosts mutual confidence among the team that everyone on the project is able to perform the project work and achieve the project goals</a:t>
            </a:r>
            <a:r>
              <a:rPr lang="en-US" dirty="0" smtClean="0"/>
              <a:t>.</a:t>
            </a:r>
          </a:p>
          <a:p>
            <a:r>
              <a:rPr lang="en-US" dirty="0"/>
              <a:t>In addition to relationship building, the kickoff meeting should precisely communicate project goals, define roles, and, as an integrated team, develop the project plans </a:t>
            </a:r>
          </a:p>
          <a:p>
            <a:r>
              <a:rPr lang="en-US" dirty="0" smtClean="0"/>
              <a:t>For </a:t>
            </a:r>
            <a:r>
              <a:rPr lang="en-US" dirty="0"/>
              <a:t>relationship building, time must be allocated for team members to socialize </a:t>
            </a:r>
          </a:p>
          <a:p>
            <a:r>
              <a:rPr lang="en-US" dirty="0"/>
              <a:t>Some effective approaches to encourage socializing are to have site visits by team sections or to hold off-site </a:t>
            </a:r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smtClean="0"/>
              <a:t>Carmel, E. &amp; P. </a:t>
            </a:r>
            <a:r>
              <a:rPr lang="en-US" sz="900" dirty="0" err="1" smtClean="0"/>
              <a:t>Tjia</a:t>
            </a:r>
            <a:r>
              <a:rPr lang="en-US" sz="900" dirty="0" smtClean="0"/>
              <a:t> (2005). Offshoring information technology. Cambridge, United Kingdom: Cambridge University Press</a:t>
            </a:r>
          </a:p>
          <a:p>
            <a:pPr algn="just"/>
            <a:r>
              <a:rPr lang="en-US" sz="900" dirty="0"/>
              <a:t>[2] </a:t>
            </a:r>
            <a:r>
              <a:rPr lang="en-US" sz="900" dirty="0" err="1"/>
              <a:t>Thill</a:t>
            </a:r>
            <a:r>
              <a:rPr lang="en-US" sz="900" dirty="0"/>
              <a:t>, J. &amp; C. </a:t>
            </a:r>
            <a:r>
              <a:rPr lang="en-US" sz="900" dirty="0" err="1"/>
              <a:t>Bovee</a:t>
            </a:r>
            <a:r>
              <a:rPr lang="en-US" sz="900" dirty="0"/>
              <a:t> (2004). </a:t>
            </a:r>
            <a:r>
              <a:rPr lang="en-US" sz="900" i="1" dirty="0"/>
              <a:t>Excellence in Business Communication</a:t>
            </a:r>
            <a:r>
              <a:rPr lang="en-US" sz="900" dirty="0"/>
              <a:t>. 6e. Prentice Hall</a:t>
            </a:r>
            <a:r>
              <a:rPr lang="en-US" sz="900" dirty="0" smtClean="0"/>
              <a:t>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[3]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900" dirty="0" err="1" smtClean="0"/>
              <a:t>Barczak</a:t>
            </a:r>
            <a:r>
              <a:rPr lang="en-US" sz="900" dirty="0"/>
              <a:t>, G., E. McDonough &amp; N. </a:t>
            </a:r>
            <a:r>
              <a:rPr lang="en-US" sz="900" dirty="0" err="1"/>
              <a:t>Athanassiou</a:t>
            </a:r>
            <a:r>
              <a:rPr lang="en-US" sz="900" dirty="0"/>
              <a:t> (2006, May/June) So you want to be a global project leader. </a:t>
            </a:r>
            <a:r>
              <a:rPr lang="en-US" sz="900" i="1" dirty="0"/>
              <a:t>Research Technology Management 49(3),</a:t>
            </a:r>
            <a:r>
              <a:rPr lang="en-US" sz="900" dirty="0"/>
              <a:t> 28-35. 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important function of the team charter is to describe the team mission</a:t>
            </a:r>
          </a:p>
          <a:p>
            <a:r>
              <a:rPr lang="en-US" dirty="0" smtClean="0"/>
              <a:t>The mission is the basis for clear direction and effective prioritization. </a:t>
            </a:r>
          </a:p>
          <a:p>
            <a:r>
              <a:rPr lang="en-US" dirty="0" smtClean="0"/>
              <a:t>It helps the team focus on vital factors and to avoid distractions.  </a:t>
            </a:r>
          </a:p>
          <a:p>
            <a:r>
              <a:rPr lang="en-US" dirty="0" smtClean="0"/>
              <a:t>A good mission statement is important to team success. </a:t>
            </a:r>
            <a:endParaRPr lang="en-US" dirty="0"/>
          </a:p>
          <a:p>
            <a:r>
              <a:rPr lang="en-US" dirty="0" smtClean="0"/>
              <a:t>The team leader should have a draft version prepared during the activities to select the team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/>
              <a:t>Kerzner</a:t>
            </a:r>
            <a:r>
              <a:rPr lang="en-US" sz="900" dirty="0" smtClean="0"/>
              <a:t>, H. (2009, March 23). Project management: A systems approach to planning, scheduling, and controlling. Tenth Edition.  Hoboken, New Jersey: John Wiley &amp; Sons.</a:t>
            </a:r>
          </a:p>
          <a:p>
            <a:r>
              <a:rPr lang="en-US" sz="900" dirty="0" smtClean="0"/>
              <a:t>[2] </a:t>
            </a:r>
            <a:r>
              <a:rPr lang="en-US" sz="900" dirty="0"/>
              <a:t>Allen, J. (2009).  Building a group into a team. </a:t>
            </a:r>
            <a:r>
              <a:rPr lang="en-US" sz="900" i="1" dirty="0"/>
              <a:t>Internet Journal of Healthcare Administration, 6(1)</a:t>
            </a:r>
            <a:r>
              <a:rPr lang="en-US" sz="900" dirty="0"/>
              <a:t>, 3. Retrieved from </a:t>
            </a:r>
            <a:r>
              <a:rPr lang="en-US" sz="900" dirty="0" smtClean="0"/>
              <a:t>EBSCOHOST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54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leader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929062"/>
          </a:xfrm>
        </p:spPr>
        <p:txBody>
          <a:bodyPr/>
          <a:lstStyle/>
          <a:p>
            <a:r>
              <a:rPr lang="en-US" dirty="0" smtClean="0"/>
              <a:t>The team leader must guide team members to embrace risk and learning so they can work in new and unfamiliar areas</a:t>
            </a:r>
          </a:p>
          <a:p>
            <a:r>
              <a:rPr lang="en-US" dirty="0"/>
              <a:t>	</a:t>
            </a:r>
            <a:r>
              <a:rPr lang="en-US" dirty="0" smtClean="0"/>
              <a:t>Leader communicates the meaning of the team mission</a:t>
            </a:r>
          </a:p>
          <a:p>
            <a:r>
              <a:rPr lang="en-US" dirty="0"/>
              <a:t>	</a:t>
            </a:r>
            <a:r>
              <a:rPr lang="en-US" dirty="0" smtClean="0"/>
              <a:t>Leader creates confidence that team can achieve the goals.   </a:t>
            </a:r>
            <a:endParaRPr lang="en-US" dirty="0"/>
          </a:p>
          <a:p>
            <a:r>
              <a:rPr lang="en-US" dirty="0" smtClean="0"/>
              <a:t>As a role model, the leader exerts idealized </a:t>
            </a:r>
            <a:r>
              <a:rPr lang="en-US" dirty="0"/>
              <a:t>i</a:t>
            </a:r>
            <a:r>
              <a:rPr lang="en-US" dirty="0" smtClean="0"/>
              <a:t>nfluence on the team about how they should behave. </a:t>
            </a:r>
            <a:r>
              <a:rPr lang="en-US" dirty="0"/>
              <a:t>Key behaviors are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To respect </a:t>
            </a:r>
            <a:r>
              <a:rPr lang="en-US" dirty="0"/>
              <a:t>and </a:t>
            </a:r>
            <a:r>
              <a:rPr lang="en-US" dirty="0" smtClean="0"/>
              <a:t>encourage others</a:t>
            </a:r>
          </a:p>
          <a:p>
            <a:r>
              <a:rPr lang="en-US" dirty="0" smtClean="0"/>
              <a:t>	Learning </a:t>
            </a:r>
          </a:p>
          <a:p>
            <a:r>
              <a:rPr lang="en-US" dirty="0" smtClean="0"/>
              <a:t>	Commitment to the team </a:t>
            </a:r>
          </a:p>
          <a:p>
            <a:r>
              <a:rPr lang="en-US" dirty="0"/>
              <a:t>	</a:t>
            </a:r>
            <a:r>
              <a:rPr lang="en-US" dirty="0" smtClean="0"/>
              <a:t>Intellectual stimulation 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</a:t>
            </a:r>
            <a:r>
              <a:rPr lang="en-US" sz="900" dirty="0" smtClean="0"/>
              <a:t>LLC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p 646-8</a:t>
            </a:r>
          </a:p>
        </p:txBody>
      </p:sp>
    </p:spTree>
    <p:extLst>
      <p:ext uri="{BB962C8B-B14F-4D97-AF65-F5344CB8AC3E}">
        <p14:creationId xmlns:p14="http://schemas.microsoft.com/office/powerpoint/2010/main" val="2221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group lacks team focus, each member is committed only to the task presented to them and in pursuing their own interests.  </a:t>
            </a:r>
          </a:p>
          <a:p>
            <a:r>
              <a:rPr lang="en-US" dirty="0"/>
              <a:t>In contrast, </a:t>
            </a:r>
            <a:r>
              <a:rPr lang="en-US" dirty="0" smtClean="0"/>
              <a:t>a team is a set of individuals who have committed to accomplishing the goals of the team.  </a:t>
            </a:r>
          </a:p>
          <a:p>
            <a:r>
              <a:rPr lang="en-US" dirty="0" smtClean="0"/>
              <a:t>The team members reinforce each other with their mutual dedication to achieving the team goals.  </a:t>
            </a:r>
          </a:p>
          <a:p>
            <a:r>
              <a:rPr lang="en-US" dirty="0" smtClean="0"/>
              <a:t>The purpose of virtual team building is to transform a transient group of distributed individuals into a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Establishing trust is critical</a:t>
            </a:r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/>
              <a:t>Allen, J. (2009).  Building a group into a team. </a:t>
            </a:r>
            <a:r>
              <a:rPr lang="en-US" sz="900" i="1" dirty="0"/>
              <a:t>Internet Journal of Healthcare Administration, 6(1)</a:t>
            </a:r>
            <a:r>
              <a:rPr lang="en-US" sz="900" dirty="0"/>
              <a:t>, 3. Retrieved from </a:t>
            </a:r>
            <a:r>
              <a:rPr lang="en-US" sz="900" dirty="0" smtClean="0"/>
              <a:t>EBSCOHOST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365125"/>
            <a:ext cx="8321675" cy="549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Team leader encourages mutuality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305800" cy="3657600"/>
          </a:xfrm>
        </p:spPr>
        <p:txBody>
          <a:bodyPr/>
          <a:lstStyle/>
          <a:p>
            <a:r>
              <a:rPr lang="en-US" altLang="en-US" dirty="0" smtClean="0"/>
              <a:t>Formal hierarchical relationships are being replaced with partnering to form peer relational groups</a:t>
            </a:r>
          </a:p>
          <a:p>
            <a:r>
              <a:rPr lang="en-US" altLang="en-US" dirty="0" smtClean="0"/>
              <a:t>This moves from 1-way to reciprocal influence in leader member relationships</a:t>
            </a:r>
          </a:p>
          <a:p>
            <a:r>
              <a:rPr lang="en-US" altLang="en-US" dirty="0" smtClean="0"/>
              <a:t>The team lead should emphasize the quality and quantity of 2-way interactions </a:t>
            </a:r>
          </a:p>
          <a:p>
            <a:pPr lvl="1"/>
            <a:r>
              <a:rPr lang="en-US" altLang="en-US" dirty="0" smtClean="0"/>
              <a:t>This will increase trust and promote mutuality</a:t>
            </a:r>
          </a:p>
          <a:p>
            <a:pPr lvl="1"/>
            <a:r>
              <a:rPr lang="en-US" altLang="en-US" dirty="0" smtClean="0"/>
              <a:t>It is built on respect and moral obligation</a:t>
            </a:r>
          </a:p>
          <a:p>
            <a:r>
              <a:rPr lang="en-US" altLang="en-US" dirty="0" smtClean="0"/>
              <a:t>The team leader must offer team members more </a:t>
            </a:r>
            <a:r>
              <a:rPr lang="en-US" altLang="en-US" dirty="0"/>
              <a:t>opportunity, more responsibility</a:t>
            </a:r>
          </a:p>
          <a:p>
            <a:endParaRPr lang="en-US" altLang="en-US" dirty="0" smtClean="0"/>
          </a:p>
          <a:p>
            <a:r>
              <a:rPr lang="en-US" altLang="en-US" dirty="0"/>
              <a:t>	</a:t>
            </a:r>
            <a:endParaRPr lang="en-US" altLang="en-US" dirty="0" smtClean="0"/>
          </a:p>
          <a:p>
            <a:r>
              <a:rPr lang="en-US" altLang="en-US" dirty="0"/>
              <a:t>	</a:t>
            </a:r>
            <a:endParaRPr lang="en-US" alt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</a:t>
            </a:r>
            <a:r>
              <a:rPr lang="en-US" sz="900" dirty="0" err="1" smtClean="0"/>
              <a:t>LLC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.p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602, 611-641</a:t>
            </a: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Chan, C., Z. Chen &amp; W. Lam (2011, May 17). LMX, Coaching Attributions, and Employee Performance. Group Organization Management, 36(4),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466-498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[3]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Northouse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P (2012). Leadership: Theory and Practice </a:t>
            </a:r>
            <a:r>
              <a:rPr lang="en-US" sz="900" dirty="0"/>
              <a:t>SAGE Publications, </a:t>
            </a:r>
            <a:r>
              <a:rPr lang="en-US" sz="900" dirty="0" err="1"/>
              <a:t>Inc</a:t>
            </a:r>
            <a:r>
              <a:rPr lang="en-US" sz="900" dirty="0"/>
              <a:t>; Sixth Edition </a:t>
            </a:r>
            <a:r>
              <a:rPr lang="en-US" sz="900" dirty="0" err="1"/>
              <a:t>edition</a:t>
            </a:r>
            <a:r>
              <a:rPr lang="en-US" sz="900" dirty="0"/>
              <a:t> 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17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365125"/>
            <a:ext cx="7712075" cy="549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Leader role in building quality relations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924800" cy="3657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dirty="0" smtClean="0"/>
              <a:t>Leader is a coach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	</a:t>
            </a:r>
            <a:r>
              <a:rPr lang="en-US" altLang="en-US" dirty="0" smtClean="0"/>
              <a:t>Listens to understand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	</a:t>
            </a:r>
            <a:r>
              <a:rPr lang="en-US" altLang="en-US" dirty="0" smtClean="0"/>
              <a:t>Trains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	M</a:t>
            </a:r>
            <a:r>
              <a:rPr lang="en-US" altLang="en-US" dirty="0" smtClean="0"/>
              <a:t>entors  - shares leadership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	</a:t>
            </a:r>
            <a:r>
              <a:rPr lang="en-US" altLang="en-US" dirty="0" smtClean="0"/>
              <a:t>Asserts authority without being overbearing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	</a:t>
            </a:r>
            <a:r>
              <a:rPr lang="en-US" altLang="en-US" dirty="0" smtClean="0"/>
              <a:t>Build trust by being trustworthy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	S</a:t>
            </a:r>
            <a:r>
              <a:rPr lang="en-US" altLang="en-US" dirty="0" smtClean="0"/>
              <a:t>olves complex problems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	</a:t>
            </a:r>
            <a:r>
              <a:rPr lang="en-US" altLang="en-US" dirty="0" smtClean="0"/>
              <a:t>Fosters mutuality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Distance leadership 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	C</a:t>
            </a:r>
            <a:r>
              <a:rPr lang="en-US" altLang="en-US" dirty="0" smtClean="0"/>
              <a:t>ross cultural – knows personal biases 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	</a:t>
            </a:r>
            <a:r>
              <a:rPr lang="en-US" altLang="en-US" dirty="0" smtClean="0"/>
              <a:t>Knows that cultural indices impact strategy implementation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	</a:t>
            </a:r>
            <a:endParaRPr lang="en-US" alt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</a:t>
            </a:r>
            <a:r>
              <a:rPr lang="en-US" sz="900" dirty="0" err="1" smtClean="0"/>
              <a:t>LLC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.p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560</a:t>
            </a:r>
          </a:p>
        </p:txBody>
      </p:sp>
    </p:spTree>
    <p:extLst>
      <p:ext uri="{BB962C8B-B14F-4D97-AF65-F5344CB8AC3E}">
        <p14:creationId xmlns:p14="http://schemas.microsoft.com/office/powerpoint/2010/main" val="1243986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365125"/>
            <a:ext cx="7712075" cy="549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member role in building quality relations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924800" cy="3657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dirty="0" smtClean="0"/>
              <a:t>Members can be coaches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	</a:t>
            </a:r>
            <a:r>
              <a:rPr lang="en-US" altLang="en-US" dirty="0" smtClean="0"/>
              <a:t>Listen to understand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	</a:t>
            </a:r>
            <a:r>
              <a:rPr lang="en-US" altLang="en-US" dirty="0" smtClean="0"/>
              <a:t>Train when possible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	</a:t>
            </a:r>
            <a:r>
              <a:rPr lang="en-US" altLang="en-US" dirty="0" smtClean="0"/>
              <a:t>Build trust by being trustworthy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	</a:t>
            </a:r>
            <a:r>
              <a:rPr lang="en-US" altLang="en-US" dirty="0" smtClean="0"/>
              <a:t>Help solve complex problems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	</a:t>
            </a:r>
            <a:r>
              <a:rPr lang="en-US" altLang="en-US" dirty="0" smtClean="0"/>
              <a:t>Foster mutuality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Cross cultural – knows personal biases 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	</a:t>
            </a:r>
            <a:endParaRPr lang="en-US" alt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</a:t>
            </a:r>
            <a:r>
              <a:rPr lang="en-US" sz="900" dirty="0" err="1" smtClean="0"/>
              <a:t>LLC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.p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560</a:t>
            </a:r>
          </a:p>
        </p:txBody>
      </p:sp>
    </p:spTree>
    <p:extLst>
      <p:ext uri="{BB962C8B-B14F-4D97-AF65-F5344CB8AC3E}">
        <p14:creationId xmlns:p14="http://schemas.microsoft.com/office/powerpoint/2010/main" val="3277964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Design: Virtual Team process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3581400"/>
          </a:xfrm>
        </p:spPr>
        <p:txBody>
          <a:bodyPr/>
          <a:lstStyle/>
          <a:p>
            <a:r>
              <a:rPr lang="en-US" altLang="en-US" dirty="0" smtClean="0"/>
              <a:t>Team process is about how the team should function, the type of behaviors that are necessary for a team to operate effectively in a virtual environment</a:t>
            </a:r>
          </a:p>
          <a:p>
            <a:r>
              <a:rPr lang="en-US" altLang="en-US" dirty="0" smtClean="0"/>
              <a:t>The taxonomy for this process is: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en-US" dirty="0"/>
              <a:t>	</a:t>
            </a:r>
            <a:r>
              <a:rPr lang="en-US" altLang="en-US" dirty="0" smtClean="0"/>
              <a:t>Introduce and connect team members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en-US" dirty="0"/>
              <a:t>	</a:t>
            </a:r>
            <a:r>
              <a:rPr lang="en-US" altLang="en-US" dirty="0" smtClean="0"/>
              <a:t>Establish team norms and boundaries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en-US" dirty="0"/>
              <a:t>	</a:t>
            </a:r>
            <a:r>
              <a:rPr lang="en-US" altLang="en-US" dirty="0" smtClean="0"/>
              <a:t>Define roles and responsibilities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en-US" dirty="0"/>
              <a:t>	</a:t>
            </a:r>
            <a:r>
              <a:rPr lang="en-US" altLang="en-US" dirty="0" smtClean="0"/>
              <a:t>Define leadership approach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en-US" dirty="0"/>
              <a:t>	</a:t>
            </a:r>
            <a:r>
              <a:rPr lang="en-US" altLang="en-US" dirty="0" smtClean="0"/>
              <a:t>Define team effectiveness: performance management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en-US" dirty="0"/>
              <a:t>	</a:t>
            </a:r>
            <a:r>
              <a:rPr lang="en-US" altLang="en-US" dirty="0" smtClean="0"/>
              <a:t>Define change management process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en-US" dirty="0"/>
              <a:t>	</a:t>
            </a:r>
            <a:r>
              <a:rPr lang="en-US" altLang="en-US" dirty="0" smtClean="0"/>
              <a:t>Begin establishing team culture</a:t>
            </a:r>
            <a:endParaRPr lang="en-US" altLang="en-US" dirty="0"/>
          </a:p>
          <a:p>
            <a:pPr lvl="1"/>
            <a:endParaRPr lang="en-US" alt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</a:t>
            </a:r>
            <a:r>
              <a:rPr lang="en-US" altLang="en-US" sz="900" dirty="0" err="1" smtClean="0"/>
              <a:t>Ukens</a:t>
            </a:r>
            <a:r>
              <a:rPr lang="en-US" altLang="en-US" sz="900" dirty="0"/>
              <a:t>, L. (2004). The New Encyclopedia of Group Activities. SF, CA: John Wiley.</a:t>
            </a:r>
          </a:p>
          <a:p>
            <a:endParaRPr lang="en-US" altLang="en-US" sz="900" dirty="0"/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17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7712075" cy="54927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mission and member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Clarity is essential</a:t>
            </a:r>
            <a:endParaRPr lang="en-US" altLang="en-US" dirty="0"/>
          </a:p>
          <a:p>
            <a:pPr lvl="1"/>
            <a:r>
              <a:rPr lang="en-US" altLang="en-US" dirty="0" smtClean="0"/>
              <a:t>For vision that guides team generally</a:t>
            </a:r>
          </a:p>
          <a:p>
            <a:pPr lvl="1"/>
            <a:r>
              <a:rPr lang="en-US" altLang="en-US" dirty="0" smtClean="0"/>
              <a:t>For goals that guide specific actions</a:t>
            </a:r>
          </a:p>
          <a:p>
            <a:pPr lvl="1"/>
            <a:r>
              <a:rPr lang="en-US" altLang="en-US" dirty="0"/>
              <a:t>Establish roles and responsibilities matrix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For performance expectations</a:t>
            </a:r>
          </a:p>
          <a:p>
            <a:pPr lvl="1"/>
            <a:r>
              <a:rPr lang="en-US" altLang="en-US" dirty="0" smtClean="0"/>
              <a:t>Avoid duplication of effort</a:t>
            </a:r>
          </a:p>
          <a:p>
            <a:pPr lvl="1"/>
            <a:r>
              <a:rPr lang="en-US" altLang="en-US" dirty="0" smtClean="0"/>
              <a:t>Avoid working at cross purposes</a:t>
            </a:r>
          </a:p>
          <a:p>
            <a:pPr lvl="1"/>
            <a:r>
              <a:rPr lang="en-US" altLang="en-US" dirty="0" smtClean="0"/>
              <a:t>Integrate individual work efforts into team deliverables</a:t>
            </a:r>
          </a:p>
          <a:p>
            <a:pPr lvl="1"/>
            <a:r>
              <a:rPr lang="en-US" altLang="en-US" dirty="0" smtClean="0"/>
              <a:t>Clearly defined processes</a:t>
            </a:r>
          </a:p>
          <a:p>
            <a:pPr lvl="2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Andersson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David, The Spatial Nature of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Entrepreneurship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[3] Pocket Mentor (2010).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Leading Virtual Teams.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Boston: Harvard Business Press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26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169275" cy="54927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norming: establishing work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Clearly define operations</a:t>
            </a:r>
            <a:endParaRPr lang="en-US" altLang="en-US" dirty="0"/>
          </a:p>
          <a:p>
            <a:pPr lvl="1"/>
            <a:r>
              <a:rPr lang="en-US" altLang="en-US" dirty="0" smtClean="0"/>
              <a:t>How decisions are made</a:t>
            </a:r>
          </a:p>
          <a:p>
            <a:pPr lvl="1"/>
            <a:r>
              <a:rPr lang="en-US" altLang="en-US" dirty="0" smtClean="0"/>
              <a:t>The methodologies for accomplishing the team’s work</a:t>
            </a:r>
          </a:p>
          <a:p>
            <a:pPr lvl="1"/>
            <a:r>
              <a:rPr lang="en-US" altLang="en-US" dirty="0" smtClean="0"/>
              <a:t>Project and operational plans</a:t>
            </a:r>
          </a:p>
          <a:p>
            <a:pPr lvl="1"/>
            <a:r>
              <a:rPr lang="en-US" altLang="en-US" dirty="0" smtClean="0"/>
              <a:t>Activity milestones</a:t>
            </a:r>
          </a:p>
          <a:p>
            <a:pPr lvl="1"/>
            <a:r>
              <a:rPr lang="en-US" altLang="en-US" dirty="0" smtClean="0"/>
              <a:t>Standard operating procedures</a:t>
            </a:r>
          </a:p>
          <a:p>
            <a:pPr lvl="1"/>
            <a:r>
              <a:rPr lang="en-US" altLang="en-US" dirty="0" smtClean="0"/>
              <a:t>Deliverables</a:t>
            </a:r>
          </a:p>
          <a:p>
            <a:pPr lvl="1"/>
            <a:r>
              <a:rPr lang="en-US" altLang="en-US" dirty="0" smtClean="0"/>
              <a:t>Document and records management</a:t>
            </a:r>
          </a:p>
          <a:p>
            <a:r>
              <a:rPr lang="en-US" altLang="en-US" dirty="0" smtClean="0"/>
              <a:t>Decision making</a:t>
            </a:r>
          </a:p>
          <a:p>
            <a:pPr lvl="1"/>
            <a:r>
              <a:rPr lang="en-US" altLang="en-US" dirty="0" smtClean="0"/>
              <a:t>Who makes what type of decision</a:t>
            </a:r>
          </a:p>
          <a:p>
            <a:pPr lvl="1"/>
            <a:r>
              <a:rPr lang="en-US" altLang="en-US" dirty="0" smtClean="0"/>
              <a:t>Who can assign work to whom</a:t>
            </a:r>
          </a:p>
          <a:p>
            <a:pPr marL="0" lvl="1" indent="0"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Microsoft (1994).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Solutions Development Discipline.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Redmond: Microsoft.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Mulcahy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R. (2005).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PMP Exam Prep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RMC Publications.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[3]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[4] Pocket Mentor (2010).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Leading Virtual Teams.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Boston: Harvard Business Press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[5]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Duarte, D. &amp; N. Snyder (1999). Mastering Virtual Teams. San Francisco: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Jossey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-Bass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169275" cy="549275"/>
          </a:xfrm>
        </p:spPr>
        <p:txBody>
          <a:bodyPr/>
          <a:lstStyle/>
          <a:p>
            <a:r>
              <a:rPr lang="en-US" dirty="0"/>
              <a:t>Team norming: establishing work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066800"/>
            <a:ext cx="8321675" cy="3852862"/>
          </a:xfrm>
        </p:spPr>
        <p:txBody>
          <a:bodyPr/>
          <a:lstStyle/>
          <a:p>
            <a:r>
              <a:rPr lang="en-US" altLang="en-US" sz="2000" dirty="0" smtClean="0"/>
              <a:t>Transparency is more critical with virtual teams</a:t>
            </a:r>
          </a:p>
          <a:p>
            <a:pPr lvl="1"/>
            <a:r>
              <a:rPr lang="en-US" altLang="en-US" sz="2000" dirty="0" smtClean="0"/>
              <a:t>All team members must understand the operations</a:t>
            </a:r>
          </a:p>
          <a:p>
            <a:pPr lvl="1"/>
            <a:r>
              <a:rPr lang="en-US" altLang="en-US" sz="2000" dirty="0" smtClean="0"/>
              <a:t>All team members must agree with the operations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000" dirty="0" smtClean="0"/>
              <a:t>Define travel requirements</a:t>
            </a:r>
          </a:p>
          <a:p>
            <a:r>
              <a:rPr lang="en-US" altLang="en-US" sz="2000" dirty="0" smtClean="0"/>
              <a:t>Define available resources</a:t>
            </a:r>
          </a:p>
          <a:p>
            <a:r>
              <a:rPr lang="en-US" altLang="en-US" sz="2000" dirty="0" smtClean="0"/>
              <a:t>Define hours of operation at each location</a:t>
            </a:r>
          </a:p>
          <a:p>
            <a:pPr lvl="1"/>
            <a:endParaRPr lang="en-US" altLang="en-US" dirty="0" smtClean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Microsoft (1994).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Solutions Development Discipline.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Redmond: Microsoft.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Mulcahy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R. (2005).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PMP Exam Prep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RMC Publications.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[3]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[4] Pocket Mentor (2010).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Leading Virtual Teams.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Boston: Harvard Business Press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[5]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Duarte, D. &amp; N. Snyder (1999). Mastering Virtual Teams. San Francisco: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Jossey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-Bass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60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8169275" cy="549275"/>
          </a:xfrm>
        </p:spPr>
        <p:txBody>
          <a:bodyPr/>
          <a:lstStyle/>
          <a:p>
            <a:r>
              <a:rPr lang="en-US" dirty="0"/>
              <a:t>Team norming: establishing work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066800"/>
            <a:ext cx="8321675" cy="3852862"/>
          </a:xfrm>
        </p:spPr>
        <p:txBody>
          <a:bodyPr/>
          <a:lstStyle/>
          <a:p>
            <a:r>
              <a:rPr lang="en-US" altLang="en-US" dirty="0" smtClean="0"/>
              <a:t>Communications policy</a:t>
            </a:r>
          </a:p>
          <a:p>
            <a:pPr lvl="1"/>
            <a:r>
              <a:rPr lang="en-US" altLang="en-US" dirty="0" smtClean="0"/>
              <a:t>Define appropriate communication including politeness</a:t>
            </a:r>
          </a:p>
          <a:p>
            <a:r>
              <a:rPr lang="en-US" altLang="en-US" dirty="0" smtClean="0"/>
              <a:t>Cultural differences must be considered </a:t>
            </a:r>
          </a:p>
          <a:p>
            <a:pPr lvl="1"/>
            <a:r>
              <a:rPr lang="en-US" altLang="en-US" dirty="0" smtClean="0"/>
              <a:t>Distance</a:t>
            </a:r>
          </a:p>
          <a:p>
            <a:pPr lvl="1"/>
            <a:r>
              <a:rPr lang="en-US" altLang="en-US" dirty="0" smtClean="0"/>
              <a:t>Respect</a:t>
            </a:r>
          </a:p>
          <a:p>
            <a:pPr lvl="1"/>
            <a:r>
              <a:rPr lang="en-US" altLang="en-US" dirty="0" smtClean="0"/>
              <a:t>Sharing authority</a:t>
            </a:r>
          </a:p>
          <a:p>
            <a:pPr marL="0" lvl="1" indent="0"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Microsoft (1994).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Solutions Development Discipline.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Redmond: Microsoft.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Mulcahy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R. (2005).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PMP Exam Prep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RMC Publications.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[3]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[4] Pocket Mentor (2010).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Leading Virtual Teams.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Boston: Harvard Business Press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[5]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Duarte, D. &amp; N. Snyder (1999). Mastering Virtual Teams. San Francisco: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Jossey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-Bass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39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Building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Clarity is essential</a:t>
            </a:r>
            <a:endParaRPr lang="en-US" altLang="en-US" dirty="0"/>
          </a:p>
          <a:p>
            <a:pPr lvl="1"/>
            <a:r>
              <a:rPr lang="en-US" altLang="en-US" dirty="0" smtClean="0"/>
              <a:t>Team members want clarity on the What not the How</a:t>
            </a:r>
          </a:p>
          <a:p>
            <a:pPr lvl="1"/>
            <a:r>
              <a:rPr lang="en-US" altLang="en-US" dirty="0" smtClean="0"/>
              <a:t>They will do the </a:t>
            </a:r>
            <a:r>
              <a:rPr lang="en-US" altLang="en-US" dirty="0" err="1" smtClean="0"/>
              <a:t>Hows</a:t>
            </a:r>
            <a:endParaRPr lang="en-US" altLang="en-US" dirty="0"/>
          </a:p>
          <a:p>
            <a:r>
              <a:rPr lang="en-US" altLang="en-US" dirty="0" smtClean="0"/>
              <a:t>Team members need</a:t>
            </a:r>
            <a:endParaRPr lang="en-US" altLang="en-US" dirty="0"/>
          </a:p>
          <a:p>
            <a:pPr lvl="1"/>
            <a:r>
              <a:rPr lang="en-US" altLang="en-US" dirty="0" smtClean="0"/>
              <a:t>Appropriate challenge (consistent with their skills)</a:t>
            </a:r>
          </a:p>
          <a:p>
            <a:pPr lvl="1"/>
            <a:r>
              <a:rPr lang="en-US" altLang="en-US" dirty="0" smtClean="0"/>
              <a:t>Consistent support</a:t>
            </a:r>
          </a:p>
          <a:p>
            <a:pPr lvl="1"/>
            <a:r>
              <a:rPr lang="en-US" altLang="en-US" dirty="0" smtClean="0"/>
              <a:t>Honest feedback</a:t>
            </a:r>
          </a:p>
          <a:p>
            <a:pPr lvl="1"/>
            <a:r>
              <a:rPr lang="en-US" altLang="en-US" dirty="0" smtClean="0"/>
              <a:t>Voice in decision making</a:t>
            </a:r>
          </a:p>
          <a:p>
            <a:pPr lvl="1"/>
            <a:r>
              <a:rPr lang="en-US" altLang="en-US" dirty="0" smtClean="0"/>
              <a:t>Dynamic interaction with leader</a:t>
            </a:r>
            <a:endParaRPr lang="en-US" altLang="en-US" dirty="0"/>
          </a:p>
          <a:p>
            <a:pPr marL="0" lvl="1" indent="0"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Microsoft (1994).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Solutions Development Discipline.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Redmond: Microsoft.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Mulcahy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R. (2005).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PMP Exam Prep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RMC Publications.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[3]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[4] Pocket Mentor (2010).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Leading Virtual Teams.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Boston: Harvard Business Press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[5]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Duarte, D. &amp; N. Snyder (1999). Mastering Virtual Teams. San Francisco: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Jossey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-Bass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56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579812"/>
          </a:xfrm>
        </p:spPr>
        <p:txBody>
          <a:bodyPr/>
          <a:lstStyle/>
          <a:p>
            <a:r>
              <a:rPr lang="en-US" dirty="0" smtClean="0"/>
              <a:t>The organization’s executives perform a critical role in the formation of teams </a:t>
            </a:r>
          </a:p>
          <a:p>
            <a:r>
              <a:rPr lang="en-US" dirty="0"/>
              <a:t>	</a:t>
            </a:r>
            <a:r>
              <a:rPr lang="en-US" dirty="0" smtClean="0"/>
              <a:t>Defining a strategic mission </a:t>
            </a:r>
          </a:p>
          <a:p>
            <a:r>
              <a:rPr lang="en-US" dirty="0" smtClean="0"/>
              <a:t>	Allocating responsibilities and resources to divisions and teams</a:t>
            </a:r>
          </a:p>
          <a:p>
            <a:r>
              <a:rPr lang="en-US" dirty="0" smtClean="0"/>
              <a:t>So do senior level managers </a:t>
            </a:r>
          </a:p>
          <a:p>
            <a:r>
              <a:rPr lang="en-US" dirty="0"/>
              <a:t>	</a:t>
            </a:r>
            <a:r>
              <a:rPr lang="en-US" dirty="0" smtClean="0"/>
              <a:t>Selecting an appropriate leader for the team </a:t>
            </a:r>
          </a:p>
          <a:p>
            <a:r>
              <a:rPr lang="en-US" dirty="0"/>
              <a:t>	</a:t>
            </a:r>
            <a:r>
              <a:rPr lang="en-US" dirty="0" smtClean="0"/>
              <a:t>Providing links to a support network for the team</a:t>
            </a:r>
          </a:p>
          <a:p>
            <a:r>
              <a:rPr lang="en-US" dirty="0" smtClean="0"/>
              <a:t>The team leader must select the right people for the team based on its mission and situational context</a:t>
            </a:r>
          </a:p>
          <a:p>
            <a:r>
              <a:rPr lang="en-US" dirty="0" smtClean="0"/>
              <a:t>  The team must define protocols and processes that optimize its 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2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Need for Coaching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924800" cy="3657600"/>
          </a:xfrm>
        </p:spPr>
        <p:txBody>
          <a:bodyPr/>
          <a:lstStyle/>
          <a:p>
            <a:r>
              <a:rPr lang="en-US" altLang="en-US" dirty="0" smtClean="0"/>
              <a:t>Staff will need assistance in 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using new technology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properly preparing various documents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work in a virtual environment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work in a multicultural environment</a:t>
            </a:r>
          </a:p>
          <a:p>
            <a:r>
              <a:rPr lang="en-US" altLang="en-US" dirty="0" smtClean="0"/>
              <a:t>Staff will need feedback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on priorities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on performance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on isolation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on difficulties</a:t>
            </a:r>
          </a:p>
          <a:p>
            <a:endParaRPr lang="en-US" alt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Microsoft (1994).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Solutions Development Discipline.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Redmond: Microsoft.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Mulcahy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R. (2005).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PMP Exam Prep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RMC Publications.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[3]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[4] Pocket Mentor (2010).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Leading Virtual Teams.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Boston: Harvard Business Press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[5]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Duarte, D. &amp; N. Snyder (1999). Mastering Virtual Teams. San Francisco: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Jossey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-Bass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5098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Preliminaries to improve coaching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534400" cy="3733800"/>
          </a:xfrm>
        </p:spPr>
        <p:txBody>
          <a:bodyPr/>
          <a:lstStyle/>
          <a:p>
            <a:r>
              <a:rPr lang="en-US" altLang="en-US" sz="2000" dirty="0" smtClean="0"/>
              <a:t>Have clear priorities</a:t>
            </a:r>
          </a:p>
          <a:p>
            <a:r>
              <a:rPr lang="en-US" altLang="en-US" sz="2000" dirty="0" smtClean="0"/>
              <a:t>Staff should participate in prioritizing work tasks</a:t>
            </a:r>
          </a:p>
          <a:p>
            <a:r>
              <a:rPr lang="en-US" altLang="en-US" sz="2000" dirty="0" smtClean="0"/>
              <a:t>Any changes to priorities should be coordinated with the entire team to prevent people from working at cross purposes</a:t>
            </a:r>
          </a:p>
          <a:p>
            <a:r>
              <a:rPr lang="en-US" altLang="en-US" sz="2000" dirty="0" smtClean="0"/>
              <a:t>An easy mistake is to prioritize requests from co-located members over distant members</a:t>
            </a:r>
          </a:p>
          <a:p>
            <a:r>
              <a:rPr lang="en-US" altLang="en-US" dirty="0"/>
              <a:t>	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Microsoft (1994).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Solutions Development Discipline.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Redmond: Microsoft.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Mulcahy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R. (2005).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PMP Exam Prep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RMC Publications.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[3]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[4] Pocket Mentor (2010).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Leading Virtual Teams.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Boston: Harvard Business Press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[5]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Duarte, D. &amp; N. Snyder (1999). Mastering Virtual Teams. San Francisco: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Jossey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-Bass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4081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Methods to improve coaching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534400" cy="3505200"/>
          </a:xfrm>
        </p:spPr>
        <p:txBody>
          <a:bodyPr/>
          <a:lstStyle/>
          <a:p>
            <a:r>
              <a:rPr lang="en-US" altLang="en-US" sz="2000" dirty="0" smtClean="0"/>
              <a:t>Periodically review priorities, methods, status, roles, expectations, staff directory </a:t>
            </a:r>
          </a:p>
          <a:p>
            <a:r>
              <a:rPr lang="en-US" altLang="en-US" sz="2000" dirty="0" smtClean="0"/>
              <a:t>Establish overlapping office hours</a:t>
            </a:r>
          </a:p>
          <a:p>
            <a:r>
              <a:rPr lang="en-US" altLang="en-US" sz="2000" dirty="0" smtClean="0"/>
              <a:t>Instruct staff to support one another	</a:t>
            </a:r>
          </a:p>
          <a:p>
            <a:r>
              <a:rPr lang="en-US" altLang="en-US" sz="2000" dirty="0" smtClean="0"/>
              <a:t>Instruct staff to search directory for other members who might be able to help</a:t>
            </a:r>
          </a:p>
          <a:p>
            <a:r>
              <a:rPr lang="en-US" altLang="en-US" dirty="0"/>
              <a:t>	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Microsoft (1994).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Solutions Development Discipline.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Redmond: Microsoft.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Mulcahy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R. (2005).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PMP Exam Prep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RMC Publications.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[3]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[4] Pocket Mentor (2010).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Leading Virtual Teams.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Boston: Harvard Business Press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[5]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Duarte, D. &amp; N. Snyder (1999). Mastering Virtual Teams. San Francisco: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Jossey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-Bass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0096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Methods to improve coaching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534400" cy="4953000"/>
          </a:xfrm>
        </p:spPr>
        <p:txBody>
          <a:bodyPr/>
          <a:lstStyle/>
          <a:p>
            <a:r>
              <a:rPr lang="en-US" altLang="en-US" dirty="0" smtClean="0"/>
              <a:t>Contact members about performance issues: Missed deadlines, Work quality, Team work</a:t>
            </a:r>
          </a:p>
          <a:p>
            <a:r>
              <a:rPr lang="en-US" altLang="en-US" dirty="0" smtClean="0"/>
              <a:t>Explain the issue to the person</a:t>
            </a:r>
          </a:p>
          <a:p>
            <a:r>
              <a:rPr lang="en-US" altLang="en-US" dirty="0" smtClean="0"/>
              <a:t>Ask why the issue happened: Distractions, Barriers, or something else</a:t>
            </a:r>
          </a:p>
          <a:p>
            <a:r>
              <a:rPr lang="en-US" altLang="en-US" dirty="0" smtClean="0"/>
              <a:t>Ask if there is something you can do</a:t>
            </a:r>
          </a:p>
          <a:p>
            <a:r>
              <a:rPr lang="en-US" altLang="en-US" dirty="0" smtClean="0"/>
              <a:t>Ensure they understand team processes, roles and responsibilities </a:t>
            </a:r>
          </a:p>
          <a:p>
            <a:r>
              <a:rPr lang="en-US" altLang="en-US" dirty="0" smtClean="0"/>
              <a:t>Ensure they understand the consequences of continued poor performance</a:t>
            </a:r>
          </a:p>
          <a:p>
            <a:endParaRPr lang="en-US" altLang="en-US" dirty="0" smtClean="0"/>
          </a:p>
          <a:p>
            <a:r>
              <a:rPr lang="en-US" altLang="en-US" dirty="0"/>
              <a:t>	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 Microsoft (1994).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Solutions Development Discipline.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Redmond: Microsoft.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Mulcahy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R. (2005).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PMP Exam Prep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RMC Publications. 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[3] </a:t>
            </a:r>
            <a:r>
              <a:rPr 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[4] Pocket Mentor (2010). </a:t>
            </a:r>
            <a:r>
              <a:rPr lang="en-US" sz="9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Leading Virtual Teams. 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Boston: Harvard Business Press</a:t>
            </a:r>
          </a:p>
          <a:p>
            <a:pPr algn="just"/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[5]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Duarte, D. &amp; N. Snyder (1999). Mastering Virtual Teams. San Francisco: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Jossey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-Bass</a:t>
            </a:r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84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team building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building a successful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potential barriers to team building are the absence of organizational support and a conflict over team leadership.  </a:t>
            </a:r>
          </a:p>
          <a:p>
            <a:r>
              <a:rPr lang="en-US" dirty="0"/>
              <a:t>A</a:t>
            </a:r>
            <a:r>
              <a:rPr lang="en-US" dirty="0" smtClean="0"/>
              <a:t> project charter is an important team building document that can circumvent these barriers. </a:t>
            </a:r>
          </a:p>
          <a:p>
            <a:r>
              <a:rPr lang="en-US" dirty="0" smtClean="0"/>
              <a:t>A well prepared team charter officially defines the mission of the team, the resources and authority granted the team, and the team leader  </a:t>
            </a:r>
          </a:p>
          <a:p>
            <a:r>
              <a:rPr lang="en-US" dirty="0" smtClean="0"/>
              <a:t>It is the symbol of organizational support for the team and the team leader. 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 smtClean="0"/>
              <a:t>Kerzner</a:t>
            </a:r>
            <a:r>
              <a:rPr lang="en-US" sz="900" dirty="0" smtClean="0"/>
              <a:t>, H. (2009, March 23). Project management: A systems approach to planning, scheduling, and controlling. Tenth Edition.  Hoboken, New Jersey: John Wiley &amp; Sons.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848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building </a:t>
            </a:r>
            <a:r>
              <a:rPr lang="en-US" dirty="0" err="1" smtClean="0"/>
              <a:t>gvts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multinational virtual team is separated by geography, culture and possibly language.  </a:t>
            </a:r>
          </a:p>
          <a:p>
            <a:r>
              <a:rPr lang="en-US" dirty="0"/>
              <a:t>I</a:t>
            </a:r>
            <a:r>
              <a:rPr lang="en-US" dirty="0" smtClean="0"/>
              <a:t>n this setting, team management must establish collaborative working relationships, which is difficult with a collocated team but encounters additional challenges with multinational teams.  </a:t>
            </a:r>
          </a:p>
          <a:p>
            <a:r>
              <a:rPr lang="en-US" dirty="0" smtClean="0"/>
              <a:t>Nevertheless, the team manager must establish collaboration among the multinational GVT members. </a:t>
            </a:r>
          </a:p>
          <a:p>
            <a:r>
              <a:rPr lang="en-US" dirty="0" smtClean="0"/>
              <a:t>This requirement is essential because the Standish Group found that weak collaboration was the primary cause of increased project failures .  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[1] </a:t>
            </a:r>
            <a:r>
              <a:rPr lang="en-US" sz="900" dirty="0"/>
              <a:t>Armstrong, D. (2000, March). Building teams across borders. </a:t>
            </a:r>
            <a:r>
              <a:rPr lang="en-US" sz="900" i="1" dirty="0"/>
              <a:t>Executive Excellence, 17(3),</a:t>
            </a:r>
            <a:r>
              <a:rPr lang="en-US" sz="900" dirty="0"/>
              <a:t> 10. Retrieved from </a:t>
            </a:r>
            <a:r>
              <a:rPr lang="en-US" sz="900" dirty="0" err="1"/>
              <a:t>Ebscohost</a:t>
            </a:r>
            <a:endParaRPr lang="en-US" sz="9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[2] </a:t>
            </a:r>
            <a:r>
              <a:rPr lang="en-US" sz="900" dirty="0" err="1" smtClean="0"/>
              <a:t>Gratton</a:t>
            </a:r>
            <a:r>
              <a:rPr lang="en-US" sz="900" dirty="0" smtClean="0"/>
              <a:t>, L (2007). </a:t>
            </a:r>
            <a:r>
              <a:rPr lang="en-US" sz="900" i="1" dirty="0" smtClean="0"/>
              <a:t>Hot Spots</a:t>
            </a:r>
            <a:r>
              <a:rPr lang="en-US" sz="900" dirty="0" smtClean="0"/>
              <a:t>. San Francisco, CA: </a:t>
            </a:r>
            <a:r>
              <a:rPr lang="en-US" sz="900" dirty="0" err="1" smtClean="0"/>
              <a:t>Berret</a:t>
            </a:r>
            <a:r>
              <a:rPr lang="en-US" sz="900" dirty="0" smtClean="0"/>
              <a:t>-Koehler Publishers</a:t>
            </a:r>
          </a:p>
          <a:p>
            <a:r>
              <a:rPr lang="en-US" sz="900" dirty="0" smtClean="0"/>
              <a:t>[3] </a:t>
            </a:r>
            <a:r>
              <a:rPr lang="en-US" sz="900" dirty="0"/>
              <a:t>Kendra, K. &amp; L. </a:t>
            </a:r>
            <a:r>
              <a:rPr lang="en-US" sz="900" dirty="0" err="1"/>
              <a:t>Taplin</a:t>
            </a:r>
            <a:r>
              <a:rPr lang="en-US" sz="900" dirty="0"/>
              <a:t> (2004, April). Project success: A cultural framework. </a:t>
            </a:r>
            <a:r>
              <a:rPr lang="en-US" sz="900" i="1" dirty="0"/>
              <a:t>Project Management </a:t>
            </a:r>
            <a:r>
              <a:rPr lang="en-US" sz="900" i="1" dirty="0" err="1"/>
              <a:t>Journat</a:t>
            </a:r>
            <a:r>
              <a:rPr lang="en-US" sz="900" i="1" dirty="0"/>
              <a:t>, 35(1)</a:t>
            </a:r>
            <a:r>
              <a:rPr lang="en-US" sz="900" dirty="0"/>
              <a:t>, 30-45. Retrieved from </a:t>
            </a:r>
            <a:r>
              <a:rPr lang="en-US" sz="900" dirty="0" err="1"/>
              <a:t>Ebscohost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building </a:t>
            </a:r>
            <a:r>
              <a:rPr lang="en-US" dirty="0" err="1" smtClean="0"/>
              <a:t>gvts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challenge for virtual team management is the innate tendency to consider a team as a geographically cohesive group. </a:t>
            </a:r>
          </a:p>
          <a:p>
            <a:r>
              <a:rPr lang="en-US" dirty="0" smtClean="0"/>
              <a:t>The team leader must orient team members and stakeholders around a shared purpose in order to transcend the propensity to affiliate based on geography. </a:t>
            </a:r>
          </a:p>
          <a:p>
            <a:r>
              <a:rPr lang="en-US" dirty="0" smtClean="0"/>
              <a:t>In addition to shared purpose, Armstrong recommends that managers foster a team spirit by incorporating distributed staff in decisions and encouraging the sharing of information across borders. 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/>
              <a:t>Armstrong, D. (2000, March). Building teams across borders. </a:t>
            </a:r>
            <a:r>
              <a:rPr lang="en-US" sz="900" i="1" dirty="0"/>
              <a:t>Executive Excellence, 17(3),</a:t>
            </a:r>
            <a:r>
              <a:rPr lang="en-US" sz="900" dirty="0"/>
              <a:t> 10. Retrieved from </a:t>
            </a:r>
            <a:r>
              <a:rPr lang="en-US" sz="900" dirty="0" err="1" smtClean="0"/>
              <a:t>Ebscohost</a:t>
            </a:r>
            <a:endParaRPr lang="en-US" sz="900" dirty="0" smtClean="0"/>
          </a:p>
          <a:p>
            <a:r>
              <a:rPr lang="en-US" sz="900" dirty="0" smtClean="0"/>
              <a:t>[2] </a:t>
            </a:r>
            <a:r>
              <a:rPr lang="en-US" sz="900" dirty="0"/>
              <a:t>Kendra, K. &amp; L. </a:t>
            </a:r>
            <a:r>
              <a:rPr lang="en-US" sz="900" dirty="0" err="1"/>
              <a:t>Taplin</a:t>
            </a:r>
            <a:r>
              <a:rPr lang="en-US" sz="900" dirty="0"/>
              <a:t> (2004, April). Project success: A cultural framework. </a:t>
            </a:r>
            <a:r>
              <a:rPr lang="en-US" sz="900" i="1" dirty="0"/>
              <a:t>Project Management </a:t>
            </a:r>
            <a:r>
              <a:rPr lang="en-US" sz="900" i="1" dirty="0" err="1"/>
              <a:t>Journat</a:t>
            </a:r>
            <a:r>
              <a:rPr lang="en-US" sz="900" i="1" dirty="0"/>
              <a:t>, 35(1)</a:t>
            </a:r>
            <a:r>
              <a:rPr lang="en-US" sz="900" dirty="0"/>
              <a:t>, 30-45. Retrieved from </a:t>
            </a:r>
            <a:r>
              <a:rPr lang="en-US" sz="900" dirty="0" err="1"/>
              <a:t>Ebscohost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building </a:t>
            </a:r>
            <a:r>
              <a:rPr lang="en-US" dirty="0" err="1" smtClean="0"/>
              <a:t>gvts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management cost is another weakness with a global virtual team. There is an added overhead cost in managing staff in different time zones.  </a:t>
            </a:r>
          </a:p>
          <a:p>
            <a:r>
              <a:rPr lang="en-US" dirty="0" smtClean="0"/>
              <a:t>Moreover, differing cultural attitudes must be coordinated. Multinational team members are influenced by their national culture and the attitudes and values ingrained by it. </a:t>
            </a:r>
          </a:p>
          <a:p>
            <a:r>
              <a:rPr lang="en-US" dirty="0" smtClean="0"/>
              <a:t>Another primary failure factor for GVTs is inability to align multiple cultures.  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/>
              <a:t>Armstrong, D. (2000, March). Building teams across borders. </a:t>
            </a:r>
            <a:r>
              <a:rPr lang="en-US" sz="900" i="1" dirty="0"/>
              <a:t>Executive Excellence, 17(3),</a:t>
            </a:r>
            <a:r>
              <a:rPr lang="en-US" sz="900" dirty="0"/>
              <a:t> 10. Retrieved from </a:t>
            </a:r>
            <a:r>
              <a:rPr lang="en-US" sz="900" dirty="0" err="1" smtClean="0"/>
              <a:t>Ebscohost</a:t>
            </a:r>
            <a:endParaRPr lang="en-US" sz="900" dirty="0" smtClean="0"/>
          </a:p>
          <a:p>
            <a:r>
              <a:rPr lang="en-US" sz="900" dirty="0" smtClean="0"/>
              <a:t>[2] </a:t>
            </a:r>
            <a:r>
              <a:rPr lang="en-US" sz="900" dirty="0"/>
              <a:t>Kendra, K. &amp; L. </a:t>
            </a:r>
            <a:r>
              <a:rPr lang="en-US" sz="900" dirty="0" err="1"/>
              <a:t>Taplin</a:t>
            </a:r>
            <a:r>
              <a:rPr lang="en-US" sz="900" dirty="0"/>
              <a:t> (2004, April). Project success: A cultural framework. </a:t>
            </a:r>
            <a:r>
              <a:rPr lang="en-US" sz="900" i="1" dirty="0"/>
              <a:t>Project Management </a:t>
            </a:r>
            <a:r>
              <a:rPr lang="en-US" sz="900" i="1" dirty="0" err="1"/>
              <a:t>Journat</a:t>
            </a:r>
            <a:r>
              <a:rPr lang="en-US" sz="900" i="1" dirty="0"/>
              <a:t>, 35(1)</a:t>
            </a:r>
            <a:r>
              <a:rPr lang="en-US" sz="900" dirty="0"/>
              <a:t>, 30-45. Retrieved from </a:t>
            </a:r>
            <a:r>
              <a:rPr lang="en-US" sz="900" dirty="0" err="1"/>
              <a:t>Ebscohost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building </a:t>
            </a:r>
            <a:r>
              <a:rPr lang="en-US" dirty="0" err="1" smtClean="0"/>
              <a:t>gvts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final weakness in multinational projects is distributed knowledge management. </a:t>
            </a:r>
          </a:p>
          <a:p>
            <a:r>
              <a:rPr lang="en-US" dirty="0" err="1" smtClean="0"/>
              <a:t>Andersson</a:t>
            </a:r>
            <a:r>
              <a:rPr lang="en-US" dirty="0" smtClean="0"/>
              <a:t> concludes that spatial collocation enhances transfer of knowledge so that the economic value of a collocated activity is enhanced. </a:t>
            </a:r>
          </a:p>
          <a:p>
            <a:r>
              <a:rPr lang="en-US" dirty="0" smtClean="0"/>
              <a:t>The history of urbanization is offered as proof of the added value from proximity to knowledge.  </a:t>
            </a:r>
          </a:p>
          <a:p>
            <a:r>
              <a:rPr lang="en-US" dirty="0" smtClean="0"/>
              <a:t>Nevertheless, Armstrong asserts that the team leader must plan the team structure so that knowledge exchange spans distances.  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/>
              <a:t>Andersson</a:t>
            </a:r>
            <a:r>
              <a:rPr lang="en-US" sz="900" dirty="0"/>
              <a:t>, David (2005, Summer).  The spatial nature of entrepreneurship. </a:t>
            </a:r>
            <a:r>
              <a:rPr lang="en-US" sz="900" i="1" dirty="0"/>
              <a:t>The Quarterly Journal of Austrian Economics, 8(2),</a:t>
            </a:r>
            <a:r>
              <a:rPr lang="en-US" sz="900" dirty="0"/>
              <a:t> </a:t>
            </a:r>
            <a:r>
              <a:rPr lang="en-US" sz="900" dirty="0" smtClean="0"/>
              <a:t>21-34</a:t>
            </a:r>
          </a:p>
          <a:p>
            <a:r>
              <a:rPr lang="en-US" sz="900" dirty="0" smtClean="0"/>
              <a:t>[2] </a:t>
            </a:r>
            <a:r>
              <a:rPr lang="en-US" sz="900" dirty="0"/>
              <a:t>Armstrong, D. (2000, March). Building teams across borders. </a:t>
            </a:r>
            <a:r>
              <a:rPr lang="en-US" sz="900" i="1" dirty="0"/>
              <a:t>Executive Excellence, 17(3),</a:t>
            </a:r>
            <a:r>
              <a:rPr lang="en-US" sz="900" dirty="0"/>
              <a:t> 10. Retrieved from </a:t>
            </a:r>
            <a:r>
              <a:rPr lang="en-US" sz="900" dirty="0" err="1"/>
              <a:t>Ebscohost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preparation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Barriers to building </a:t>
            </a:r>
            <a:r>
              <a:rPr lang="en-US" dirty="0" err="1" smtClean="0"/>
              <a:t>gvts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776662"/>
          </a:xfrm>
        </p:spPr>
        <p:txBody>
          <a:bodyPr/>
          <a:lstStyle/>
          <a:p>
            <a:r>
              <a:rPr lang="en-US" dirty="0" smtClean="0"/>
              <a:t>A multinational organization can counterbalance national culture by establishing a strong project management culture.  </a:t>
            </a:r>
          </a:p>
          <a:p>
            <a:r>
              <a:rPr lang="en-US" dirty="0" smtClean="0"/>
              <a:t>As a subculture, project management can modulate the national culture influences by creating membership attitudes and values specific to projects. </a:t>
            </a:r>
          </a:p>
          <a:p>
            <a:r>
              <a:rPr lang="en-US" dirty="0" smtClean="0"/>
              <a:t>Indeed, Wang and Liu report that project management training helps high context cultures such as China understand and adapt to western, low context project management. </a:t>
            </a:r>
          </a:p>
          <a:p>
            <a:r>
              <a:rPr lang="en-US" dirty="0" smtClean="0"/>
              <a:t>A strong commitment to project management training improves GVT performance. 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/>
              <a:t>Wang, X. &amp; L. Liu (2007, September). Cultural barriers to the use of western project management in Chinese enterprises: Some empirical evidence from Yunnan province. Project Management Journal, 38(3), 61-73. </a:t>
            </a:r>
            <a:endParaRPr lang="en-US" sz="900" dirty="0" smtClean="0"/>
          </a:p>
          <a:p>
            <a:r>
              <a:rPr lang="en-US" sz="900" dirty="0" smtClean="0"/>
              <a:t>[2] </a:t>
            </a:r>
            <a:r>
              <a:rPr lang="en-US" sz="900" dirty="0"/>
              <a:t>Kendra, K. &amp; L. </a:t>
            </a:r>
            <a:r>
              <a:rPr lang="en-US" sz="900" dirty="0" err="1"/>
              <a:t>Taplin</a:t>
            </a:r>
            <a:r>
              <a:rPr lang="en-US" sz="900" dirty="0"/>
              <a:t> (2004, April). Project success: A cultural framework. </a:t>
            </a:r>
            <a:r>
              <a:rPr lang="en-US" sz="900" i="1" dirty="0"/>
              <a:t>Project Management </a:t>
            </a:r>
            <a:r>
              <a:rPr lang="en-US" sz="900" i="1" dirty="0" err="1"/>
              <a:t>Journat</a:t>
            </a:r>
            <a:r>
              <a:rPr lang="en-US" sz="900" i="1" dirty="0"/>
              <a:t>, 35(1)</a:t>
            </a:r>
            <a:r>
              <a:rPr lang="en-US" sz="900" dirty="0"/>
              <a:t>, 30-45. Retrieved from </a:t>
            </a:r>
            <a:r>
              <a:rPr lang="en-US" sz="900" dirty="0" err="1"/>
              <a:t>Ebscohost</a:t>
            </a:r>
            <a:r>
              <a:rPr lang="en-US" sz="9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Barriers to building </a:t>
            </a:r>
            <a:r>
              <a:rPr lang="en-US" dirty="0" err="1"/>
              <a:t>gvts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579812"/>
          </a:xfrm>
        </p:spPr>
        <p:txBody>
          <a:bodyPr/>
          <a:lstStyle/>
          <a:p>
            <a:r>
              <a:rPr lang="en-US" dirty="0"/>
              <a:t>Carmel and </a:t>
            </a:r>
            <a:r>
              <a:rPr lang="en-US" dirty="0" err="1"/>
              <a:t>Tjia</a:t>
            </a:r>
            <a:r>
              <a:rPr lang="en-US" dirty="0"/>
              <a:t> (2005) recommend the use of liaison positions in international </a:t>
            </a:r>
            <a:r>
              <a:rPr lang="en-US" dirty="0" smtClean="0"/>
              <a:t>virtual teams as a means </a:t>
            </a:r>
            <a:r>
              <a:rPr lang="en-US" dirty="0"/>
              <a:t>of enhancing </a:t>
            </a:r>
            <a:r>
              <a:rPr lang="en-US" dirty="0" smtClean="0"/>
              <a:t>understanding and to supplement the technology mediated communications. </a:t>
            </a:r>
          </a:p>
          <a:p>
            <a:r>
              <a:rPr lang="en-US" dirty="0" smtClean="0"/>
              <a:t>Likewise</a:t>
            </a:r>
            <a:r>
              <a:rPr lang="en-US" dirty="0"/>
              <a:t>, </a:t>
            </a:r>
            <a:r>
              <a:rPr lang="en-US" dirty="0" err="1"/>
              <a:t>Mintzberg</a:t>
            </a:r>
            <a:r>
              <a:rPr lang="en-US" dirty="0"/>
              <a:t> (1993) recommends liaison positions to coordinate the work of independent units to expedite knowledge transfer.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integrating manager is a liaison position with formal authority to act on behalf of the central unit (</a:t>
            </a:r>
            <a:r>
              <a:rPr lang="en-US" dirty="0" err="1"/>
              <a:t>Mintzberg</a:t>
            </a:r>
            <a:r>
              <a:rPr lang="en-US" dirty="0"/>
              <a:t>, 1993).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other hand, a liaison officer is a liaison position with no formal authority but one that acts as a communications nexus to interpret and clarify </a:t>
            </a:r>
            <a:r>
              <a:rPr lang="en-US" dirty="0" smtClean="0"/>
              <a:t>understanding </a:t>
            </a:r>
            <a:r>
              <a:rPr lang="en-US" dirty="0"/>
              <a:t>between the remote units (</a:t>
            </a:r>
            <a:r>
              <a:rPr lang="en-US" dirty="0" err="1"/>
              <a:t>Mintzberg</a:t>
            </a:r>
            <a:r>
              <a:rPr lang="en-US" dirty="0"/>
              <a:t>, 1993).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12" y="5026967"/>
            <a:ext cx="80757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Carmel, E. &amp; P.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Tjia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(2005). Offshoring information technology. Cambridge, United Kingdom: Cambridge University Press.</a:t>
            </a:r>
          </a:p>
          <a:p>
            <a:pPr lvl="0"/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alt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Mintzberg</a:t>
            </a: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 (1993). Structure in fives. Designing effective organizations. Upper Saddle River, NJ: Prentice Hall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coordinating cross cultural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579812"/>
          </a:xfrm>
        </p:spPr>
        <p:txBody>
          <a:bodyPr/>
          <a:lstStyle/>
          <a:p>
            <a:r>
              <a:rPr lang="en-US" dirty="0" smtClean="0"/>
              <a:t>Empowered </a:t>
            </a:r>
            <a:r>
              <a:rPr lang="en-US" dirty="0"/>
              <a:t>liaison structures can provide a direct management connection that avoids spanning two </a:t>
            </a:r>
            <a:r>
              <a:rPr lang="en-US" dirty="0" smtClean="0"/>
              <a:t>(or more) national </a:t>
            </a:r>
            <a:r>
              <a:rPr lang="en-US" dirty="0"/>
              <a:t>chains of command for </a:t>
            </a:r>
            <a:r>
              <a:rPr lang="en-US" dirty="0" smtClean="0"/>
              <a:t>team activity.  </a:t>
            </a:r>
          </a:p>
          <a:p>
            <a:r>
              <a:rPr lang="en-US" dirty="0" smtClean="0"/>
              <a:t>In </a:t>
            </a:r>
            <a:r>
              <a:rPr lang="en-US" dirty="0"/>
              <a:t>addition, performance incentives can be employed to motivate national management hierarchies to support multinational </a:t>
            </a:r>
            <a:r>
              <a:rPr lang="en-US" dirty="0" smtClean="0"/>
              <a:t>virtual teams.  </a:t>
            </a:r>
          </a:p>
          <a:p>
            <a:r>
              <a:rPr lang="en-US" dirty="0" smtClean="0"/>
              <a:t>Incentives </a:t>
            </a:r>
            <a:r>
              <a:rPr lang="en-US" dirty="0"/>
              <a:t>in a balanced scorecard framework combine financial and non-financial measures to guide the organization </a:t>
            </a:r>
            <a:r>
              <a:rPr lang="en-US" dirty="0" smtClean="0"/>
              <a:t>in accomplishing assigned strategies.  </a:t>
            </a:r>
          </a:p>
          <a:p>
            <a:r>
              <a:rPr lang="en-US" dirty="0" smtClean="0"/>
              <a:t>Non-financial incentives are more important for collectivist cultures: protection and security for example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12" y="5026967"/>
            <a:ext cx="80757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Carmel, E. &amp; P.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Tjia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(2005). Offshoring information technology. Cambridge, United Kingdom: Cambridge University Press.</a:t>
            </a:r>
          </a:p>
          <a:p>
            <a:pPr lvl="0"/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alt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Mintzberg</a:t>
            </a: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 (1993). Structure in fives. Designing effective organizations. Upper Saddle River, NJ: Prentice Hall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coordinating cross cultural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579812"/>
          </a:xfrm>
        </p:spPr>
        <p:txBody>
          <a:bodyPr/>
          <a:lstStyle/>
          <a:p>
            <a:r>
              <a:rPr lang="en-US" dirty="0" smtClean="0"/>
              <a:t>Misunderstandings based on the nuances of language are often the result of ill-structured </a:t>
            </a:r>
            <a:r>
              <a:rPr lang="en-US" dirty="0"/>
              <a:t>communications </a:t>
            </a:r>
            <a:r>
              <a:rPr lang="en-US" dirty="0" smtClean="0"/>
              <a:t>that lead to confusion.</a:t>
            </a:r>
          </a:p>
          <a:p>
            <a:r>
              <a:rPr lang="en-US" dirty="0" smtClean="0"/>
              <a:t> </a:t>
            </a:r>
            <a:r>
              <a:rPr lang="en-US" dirty="0"/>
              <a:t>To improve collaboration in international </a:t>
            </a:r>
            <a:r>
              <a:rPr lang="en-US" dirty="0" smtClean="0"/>
              <a:t>virtual teams, documentation </a:t>
            </a:r>
            <a:r>
              <a:rPr lang="en-US" dirty="0"/>
              <a:t>should be carefully </a:t>
            </a:r>
            <a:r>
              <a:rPr lang="en-US" dirty="0" smtClean="0"/>
              <a:t>structured.  </a:t>
            </a:r>
          </a:p>
          <a:p>
            <a:r>
              <a:rPr lang="en-US" dirty="0" smtClean="0"/>
              <a:t>In </a:t>
            </a:r>
            <a:r>
              <a:rPr lang="en-US" dirty="0"/>
              <a:t>addition, </a:t>
            </a:r>
            <a:r>
              <a:rPr lang="en-US" dirty="0" smtClean="0"/>
              <a:t>task related </a:t>
            </a:r>
            <a:r>
              <a:rPr lang="en-US" dirty="0"/>
              <a:t>communications should be sent in formal documents that have a standardized structure rather than as emails, which can </a:t>
            </a:r>
            <a:r>
              <a:rPr lang="en-US" dirty="0" smtClean="0"/>
              <a:t>also be </a:t>
            </a:r>
            <a:r>
              <a:rPr lang="en-US" dirty="0"/>
              <a:t>easily lost to the </a:t>
            </a:r>
            <a:r>
              <a:rPr lang="en-US" dirty="0" smtClean="0"/>
              <a:t>team history.  </a:t>
            </a:r>
          </a:p>
          <a:p>
            <a:r>
              <a:rPr lang="en-US" dirty="0" smtClean="0"/>
              <a:t>Furthermore</a:t>
            </a:r>
            <a:r>
              <a:rPr lang="en-US" dirty="0"/>
              <a:t>, terminology should be precisely defined upfront so that a common understanding is associated with important, </a:t>
            </a:r>
            <a:r>
              <a:rPr lang="en-US" dirty="0" smtClean="0"/>
              <a:t>task related </a:t>
            </a:r>
            <a:r>
              <a:rPr lang="en-US" dirty="0"/>
              <a:t>words </a:t>
            </a:r>
            <a:endParaRPr lang="en-US" dirty="0" smtClean="0"/>
          </a:p>
          <a:p>
            <a:r>
              <a:rPr lang="en-US" dirty="0" smtClean="0"/>
              <a:t>These actions can be taken in face-to-face kick-off or synchronization meetings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13" y="5029200"/>
            <a:ext cx="91328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</a:t>
            </a: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Weick</a:t>
            </a: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 &amp; P. Van </a:t>
            </a:r>
            <a:r>
              <a:rPr lang="en-US" alt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Orden</a:t>
            </a: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(1990, Spring). Organizing on a Global Scale: A Research and Teaching Agenda. Human Resource Management, 29(1), 49-61. Retrieved from </a:t>
            </a:r>
            <a:r>
              <a:rPr lang="en-US" alt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Ebscohost</a:t>
            </a:r>
            <a:r>
              <a:rPr lang="en-US" alt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alt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Mintzberg</a:t>
            </a: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 (1993). Structure in fives. Designing effective organizations. Upper Saddle River, NJ: Prentice Hall </a:t>
            </a:r>
            <a:endParaRPr lang="en-US" altLang="en-US" sz="1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alt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Barczak</a:t>
            </a: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G., E. McDonough &amp; N. </a:t>
            </a:r>
            <a:r>
              <a:rPr lang="en-US" alt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Athanassiou</a:t>
            </a: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(2006, May/June) So you want to be a global project leader. Research Technology Management 49(3), 28-35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coordinating cross cultural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776662"/>
          </a:xfrm>
        </p:spPr>
        <p:txBody>
          <a:bodyPr/>
          <a:lstStyle/>
          <a:p>
            <a:r>
              <a:rPr lang="en-US" dirty="0" smtClean="0"/>
              <a:t>Richer communication media improve cross-cultural communications</a:t>
            </a:r>
          </a:p>
          <a:p>
            <a:r>
              <a:rPr lang="en-US" dirty="0"/>
              <a:t>Richness is a medium’s ability to transmit multiple information cues, enable personal focus and enhance </a:t>
            </a:r>
            <a:r>
              <a:rPr lang="en-US" dirty="0" smtClean="0"/>
              <a:t>feedback. </a:t>
            </a:r>
          </a:p>
          <a:p>
            <a:r>
              <a:rPr lang="en-US" dirty="0" smtClean="0"/>
              <a:t>A </a:t>
            </a:r>
            <a:r>
              <a:rPr lang="en-US" dirty="0"/>
              <a:t>richer communication medium reduces misunderstandings and confusion in global </a:t>
            </a:r>
            <a:r>
              <a:rPr lang="en-US" dirty="0" smtClean="0"/>
              <a:t>activities.</a:t>
            </a:r>
          </a:p>
          <a:p>
            <a:r>
              <a:rPr lang="en-US" dirty="0" smtClean="0"/>
              <a:t>Using </a:t>
            </a:r>
            <a:r>
              <a:rPr lang="en-US" dirty="0"/>
              <a:t>rich communications media is effective for improving collaboration and management of distributed knowledge.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richest communication medium is face-to-face but it is also the most restrictive because all parties must be present at the same place and at the same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Email, discussion board, teleconference </a:t>
            </a:r>
            <a:r>
              <a:rPr lang="en-US" dirty="0"/>
              <a:t>are not as rich but are less </a:t>
            </a:r>
            <a:r>
              <a:rPr lang="en-US" dirty="0" smtClean="0"/>
              <a:t>restrictive.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13" y="5121533"/>
            <a:ext cx="91328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</a:t>
            </a: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Weick</a:t>
            </a: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 &amp; P. Van </a:t>
            </a:r>
            <a:r>
              <a:rPr lang="en-US" alt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Orden</a:t>
            </a: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(1990, Spring). Organizing on a Global Scale: A Research and Teaching Agenda. Human Resource Management, 29(1), 49-61. Retrieved from </a:t>
            </a:r>
            <a:r>
              <a:rPr lang="en-US" altLang="en-US" sz="1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Ebscohost</a:t>
            </a:r>
            <a:r>
              <a:rPr lang="en-US" alt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alt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Thill</a:t>
            </a: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&amp; C. </a:t>
            </a:r>
            <a:r>
              <a:rPr lang="en-US" alt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Bovee</a:t>
            </a: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(2004). Excellence in business communication. 6th edition. Prentice Hall. Retrieved electronic version from http://</a:t>
            </a:r>
            <a:r>
              <a:rPr lang="en-US" alt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www.coursecompass.com/C</a:t>
            </a:r>
            <a:endParaRPr lang="en-US" alt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coordinating cross cultural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776662"/>
          </a:xfrm>
        </p:spPr>
        <p:txBody>
          <a:bodyPr/>
          <a:lstStyle/>
          <a:p>
            <a:r>
              <a:rPr lang="en-US" dirty="0"/>
              <a:t>Carmel and </a:t>
            </a:r>
            <a:r>
              <a:rPr lang="en-US" dirty="0" err="1"/>
              <a:t>Tjia</a:t>
            </a:r>
            <a:r>
              <a:rPr lang="en-US" dirty="0"/>
              <a:t> </a:t>
            </a:r>
            <a:r>
              <a:rPr lang="en-US" dirty="0" smtClean="0"/>
              <a:t>recommend </a:t>
            </a:r>
            <a:r>
              <a:rPr lang="en-US" dirty="0"/>
              <a:t>staff rotations as another step for integrating resources from different cultures. 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staff members from different cultures at each location, the distant locations don’t appear so alien.  </a:t>
            </a:r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approach is to hire bi-cultural employees with the intent of providing a familiar presence to team members from a distant </a:t>
            </a:r>
            <a:r>
              <a:rPr lang="en-US" dirty="0" smtClean="0"/>
              <a:t>culture.  </a:t>
            </a:r>
          </a:p>
          <a:p>
            <a:r>
              <a:rPr lang="en-US" dirty="0" smtClean="0"/>
              <a:t>Finally</a:t>
            </a:r>
            <a:r>
              <a:rPr lang="en-US" dirty="0"/>
              <a:t>, intercultural sensitivity training can avoid misunderstandings and confusion in multi-cultural </a:t>
            </a:r>
            <a:r>
              <a:rPr lang="en-US" dirty="0" smtClean="0"/>
              <a:t>teams.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13" y="5121534"/>
            <a:ext cx="91328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</a:t>
            </a:r>
            <a:r>
              <a:rPr lang="en-US" alt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Carmel, E. &amp; P. </a:t>
            </a:r>
            <a:r>
              <a:rPr lang="en-US" alt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Tjia</a:t>
            </a: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(2005). Offshoring information technology. Cambridge, United Kingdom: Cambridge University Press</a:t>
            </a:r>
            <a:r>
              <a:rPr lang="en-US" alt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alt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Thill</a:t>
            </a: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&amp; C. </a:t>
            </a:r>
            <a:r>
              <a:rPr lang="en-US" alt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Bovee</a:t>
            </a:r>
            <a:r>
              <a:rPr lang="en-US" alt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(2004). Excellence in business communication. 6th edition. Prentice Hall. Retrieved electronic version from http://www.coursecompass.com/</a:t>
            </a:r>
          </a:p>
          <a:p>
            <a:pPr lvl="0"/>
            <a:r>
              <a:rPr lang="en-US" alt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27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scorecard and virtual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929062"/>
          </a:xfrm>
        </p:spPr>
        <p:txBody>
          <a:bodyPr/>
          <a:lstStyle/>
          <a:p>
            <a:r>
              <a:rPr lang="en-US" dirty="0" smtClean="0"/>
              <a:t>Global virtual team management has a fundamental role in strategic frameworks. It leverages distributed knowledge to accomplish organizational goals </a:t>
            </a:r>
          </a:p>
          <a:p>
            <a:r>
              <a:rPr lang="en-US" dirty="0" smtClean="0"/>
              <a:t>The Balanced Score Card (BSC) organizes activities to accomplish strategic goals </a:t>
            </a:r>
          </a:p>
          <a:p>
            <a:r>
              <a:rPr lang="en-US" dirty="0" smtClean="0"/>
              <a:t>The BSC </a:t>
            </a:r>
            <a:r>
              <a:rPr lang="en-US" dirty="0"/>
              <a:t>i</a:t>
            </a:r>
            <a:r>
              <a:rPr lang="en-US" dirty="0" smtClean="0"/>
              <a:t>s a comprehensive system for delegating authority and resources to accomplish goals, it prepares business cases for resource allocation</a:t>
            </a:r>
          </a:p>
          <a:p>
            <a:r>
              <a:rPr lang="en-US" dirty="0" smtClean="0"/>
              <a:t> It considers four perspectives to align the activities of all units in the organizational structure:</a:t>
            </a:r>
          </a:p>
          <a:p>
            <a:pPr marL="0" lvl="1" indent="-169862">
              <a:spcBef>
                <a:spcPts val="0"/>
              </a:spcBef>
            </a:pPr>
            <a:r>
              <a:rPr lang="en-US" dirty="0" smtClean="0"/>
              <a:t>Financial</a:t>
            </a:r>
          </a:p>
          <a:p>
            <a:pPr marL="0" lvl="1" indent="-169862">
              <a:spcBef>
                <a:spcPts val="0"/>
              </a:spcBef>
            </a:pPr>
            <a:r>
              <a:rPr lang="en-US" dirty="0" smtClean="0"/>
              <a:t>Process</a:t>
            </a:r>
          </a:p>
          <a:p>
            <a:pPr marL="0" lvl="1" indent="-169862">
              <a:spcBef>
                <a:spcPts val="0"/>
              </a:spcBef>
            </a:pPr>
            <a:r>
              <a:rPr lang="en-US" dirty="0" smtClean="0"/>
              <a:t>Customer</a:t>
            </a:r>
          </a:p>
          <a:p>
            <a:pPr marL="0" lvl="1" indent="-169862">
              <a:spcBef>
                <a:spcPts val="0"/>
              </a:spcBef>
            </a:pP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/>
              <a:t>Niven</a:t>
            </a:r>
            <a:r>
              <a:rPr lang="en-US" sz="900" dirty="0"/>
              <a:t>, P. (2006). </a:t>
            </a:r>
            <a:r>
              <a:rPr lang="en-US" sz="900" i="1" dirty="0"/>
              <a:t>Balanced Scorecard: Step-by-Step</a:t>
            </a:r>
            <a:r>
              <a:rPr lang="en-US" sz="900" dirty="0"/>
              <a:t>. Hoboken, NJ: John Wiley &amp; </a:t>
            </a:r>
            <a:r>
              <a:rPr lang="en-US" sz="900" dirty="0" smtClean="0"/>
              <a:t>Sons</a:t>
            </a:r>
          </a:p>
          <a:p>
            <a:r>
              <a:rPr lang="en-US" sz="900" dirty="0"/>
              <a:t>[2] </a:t>
            </a:r>
            <a:r>
              <a:rPr lang="en-US" sz="900" dirty="0" err="1"/>
              <a:t>Shinder</a:t>
            </a:r>
            <a:r>
              <a:rPr lang="en-US" sz="900" dirty="0"/>
              <a:t>, M. &amp; D. McDowell (1999, April). ABC, The Balanced Scorecard and EVA. Stern and Stewart Publication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scorecard and virtual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9290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financial objectives are </a:t>
            </a:r>
            <a:r>
              <a:rPr lang="en-US" dirty="0" smtClean="0"/>
              <a:t>productivity </a:t>
            </a:r>
            <a:r>
              <a:rPr lang="en-US" dirty="0"/>
              <a:t>improvement and </a:t>
            </a:r>
            <a:r>
              <a:rPr lang="en-US" dirty="0" smtClean="0"/>
              <a:t>revenue growth.</a:t>
            </a:r>
          </a:p>
          <a:p>
            <a:r>
              <a:rPr lang="en-US" dirty="0" smtClean="0"/>
              <a:t>The customer perspective identifies the customer and a unit’s value proposition.</a:t>
            </a:r>
          </a:p>
          <a:p>
            <a:r>
              <a:rPr lang="en-US" dirty="0" smtClean="0"/>
              <a:t>There are four categories of process that must be aligned with strategy: 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Process </a:t>
            </a:r>
            <a:r>
              <a:rPr lang="en-US" dirty="0"/>
              <a:t>to manage operations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Process </a:t>
            </a:r>
            <a:r>
              <a:rPr lang="en-US" dirty="0"/>
              <a:t>to work with customers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Process </a:t>
            </a:r>
            <a:r>
              <a:rPr lang="en-US" dirty="0"/>
              <a:t>to innovate 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Process </a:t>
            </a:r>
            <a:r>
              <a:rPr lang="en-US" dirty="0"/>
              <a:t>to ensure regulatory or policy compliance</a:t>
            </a:r>
          </a:p>
          <a:p>
            <a:r>
              <a:rPr lang="en-US" dirty="0"/>
              <a:t>Learning objectives </a:t>
            </a:r>
            <a:r>
              <a:rPr lang="en-US" dirty="0" smtClean="0"/>
              <a:t>enable </a:t>
            </a:r>
            <a:r>
              <a:rPr lang="en-US" dirty="0"/>
              <a:t>all other viewpoint objectives.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/>
              <a:t>Niven</a:t>
            </a:r>
            <a:r>
              <a:rPr lang="en-US" sz="900" dirty="0"/>
              <a:t>, P. (2006). </a:t>
            </a:r>
            <a:r>
              <a:rPr lang="en-US" sz="900" i="1" dirty="0"/>
              <a:t>Balanced Scorecard: Step-by-Step</a:t>
            </a:r>
            <a:r>
              <a:rPr lang="en-US" sz="900" dirty="0"/>
              <a:t>. Hoboken, NJ: John Wiley &amp; </a:t>
            </a:r>
            <a:r>
              <a:rPr lang="en-US" sz="900" dirty="0" smtClean="0"/>
              <a:t>Sons</a:t>
            </a:r>
          </a:p>
          <a:p>
            <a:r>
              <a:rPr lang="en-US" sz="900" dirty="0"/>
              <a:t>[2] </a:t>
            </a:r>
            <a:r>
              <a:rPr lang="en-US" sz="900" dirty="0" err="1"/>
              <a:t>Shinder</a:t>
            </a:r>
            <a:r>
              <a:rPr lang="en-US" sz="900" dirty="0"/>
              <a:t>, M. &amp; D. McDowell (1999, April). ABC, The Balanced Scorecard and EVA. Stern and Stewart Publication</a:t>
            </a:r>
          </a:p>
        </p:txBody>
      </p:sp>
    </p:spTree>
    <p:extLst>
      <p:ext uri="{BB962C8B-B14F-4D97-AF65-F5344CB8AC3E}">
        <p14:creationId xmlns:p14="http://schemas.microsoft.com/office/powerpoint/2010/main" val="6981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scorecard and virtual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929062"/>
          </a:xfrm>
        </p:spPr>
        <p:txBody>
          <a:bodyPr/>
          <a:lstStyle/>
          <a:p>
            <a:r>
              <a:rPr lang="en-US" dirty="0"/>
              <a:t>Learning enables </a:t>
            </a:r>
            <a:r>
              <a:rPr lang="en-US" dirty="0" smtClean="0"/>
              <a:t>effectiveness in </a:t>
            </a:r>
            <a:r>
              <a:rPr lang="en-US" dirty="0"/>
              <a:t>processes to </a:t>
            </a:r>
            <a:r>
              <a:rPr lang="en-US" dirty="0" smtClean="0"/>
              <a:t>fulfill mission</a:t>
            </a:r>
          </a:p>
          <a:p>
            <a:r>
              <a:rPr lang="en-US" dirty="0" smtClean="0"/>
              <a:t>It </a:t>
            </a:r>
            <a:r>
              <a:rPr lang="en-US" dirty="0"/>
              <a:t>closes the </a:t>
            </a:r>
            <a:r>
              <a:rPr lang="en-US" dirty="0" smtClean="0"/>
              <a:t>skills </a:t>
            </a:r>
            <a:r>
              <a:rPr lang="en-US" dirty="0"/>
              <a:t>gap so </a:t>
            </a:r>
            <a:r>
              <a:rPr lang="en-US" dirty="0" smtClean="0"/>
              <a:t>new strategic </a:t>
            </a:r>
            <a:r>
              <a:rPr lang="en-US" dirty="0"/>
              <a:t>processes can be performed. </a:t>
            </a:r>
            <a:endParaRPr lang="en-US" dirty="0" smtClean="0"/>
          </a:p>
          <a:p>
            <a:r>
              <a:rPr lang="en-US" dirty="0" smtClean="0"/>
              <a:t>Learning </a:t>
            </a:r>
            <a:r>
              <a:rPr lang="en-US" dirty="0"/>
              <a:t>is also important because it aligns the work of different </a:t>
            </a:r>
            <a:r>
              <a:rPr lang="en-US" dirty="0" smtClean="0"/>
              <a:t> individuals </a:t>
            </a:r>
            <a:r>
              <a:rPr lang="en-US" dirty="0"/>
              <a:t>so they function as a unit </a:t>
            </a:r>
            <a:endParaRPr lang="en-US" dirty="0" smtClean="0"/>
          </a:p>
          <a:p>
            <a:r>
              <a:rPr lang="en-US" dirty="0" smtClean="0"/>
              <a:t>Without </a:t>
            </a:r>
            <a:r>
              <a:rPr lang="en-US" dirty="0"/>
              <a:t>alignment, team members work at cross purposes and </a:t>
            </a:r>
            <a:r>
              <a:rPr lang="en-US" dirty="0" smtClean="0"/>
              <a:t>much </a:t>
            </a:r>
            <a:r>
              <a:rPr lang="en-US" dirty="0"/>
              <a:t>of their energy </a:t>
            </a:r>
            <a:r>
              <a:rPr lang="en-US" dirty="0" smtClean="0"/>
              <a:t>can be </a:t>
            </a:r>
            <a:r>
              <a:rPr lang="en-US" dirty="0"/>
              <a:t>wasted.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learning is a socialization process to disseminate the common values to </a:t>
            </a:r>
            <a:r>
              <a:rPr lang="en-US" dirty="0" smtClean="0"/>
              <a:t>the organization or a team.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/>
              <a:t>Niven</a:t>
            </a:r>
            <a:r>
              <a:rPr lang="en-US" sz="900" dirty="0"/>
              <a:t>, P. (2006). </a:t>
            </a:r>
            <a:r>
              <a:rPr lang="en-US" sz="900" i="1" dirty="0"/>
              <a:t>Balanced Scorecard: Step-by-Step</a:t>
            </a:r>
            <a:r>
              <a:rPr lang="en-US" sz="900" dirty="0"/>
              <a:t>. Hoboken, NJ: John Wiley &amp; </a:t>
            </a:r>
            <a:r>
              <a:rPr lang="en-US" sz="900" dirty="0" smtClean="0"/>
              <a:t>Sons</a:t>
            </a:r>
          </a:p>
          <a:p>
            <a:r>
              <a:rPr lang="en-US" sz="900" dirty="0"/>
              <a:t>[2] </a:t>
            </a:r>
            <a:r>
              <a:rPr lang="en-US" sz="900" dirty="0" err="1"/>
              <a:t>Senge</a:t>
            </a:r>
            <a:r>
              <a:rPr lang="en-US" sz="900" dirty="0"/>
              <a:t>, P. (2006). </a:t>
            </a:r>
            <a:r>
              <a:rPr lang="en-US" sz="900" i="1" dirty="0"/>
              <a:t>The Fifth Discipline: The Art &amp; Practice of the Learning Organization</a:t>
            </a:r>
            <a:r>
              <a:rPr lang="en-US" sz="900" dirty="0"/>
              <a:t>. New York, NY: Currency Books</a:t>
            </a:r>
          </a:p>
        </p:txBody>
      </p:sp>
    </p:spTree>
    <p:extLst>
      <p:ext uri="{BB962C8B-B14F-4D97-AF65-F5344CB8AC3E}">
        <p14:creationId xmlns:p14="http://schemas.microsoft.com/office/powerpoint/2010/main" val="23683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scorecard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organization will plan a series of activities to accomplish the goals emerging from its strategic framework. </a:t>
            </a:r>
          </a:p>
          <a:p>
            <a:r>
              <a:rPr lang="en-US" dirty="0" smtClean="0"/>
              <a:t>The role of teams in the strategic framework is to organize and execute these activities to add value to the organization.  </a:t>
            </a:r>
          </a:p>
          <a:p>
            <a:r>
              <a:rPr lang="en-US" dirty="0" smtClean="0"/>
              <a:t>Through a “communicating and linking” process, an organization’s strategies and goals are disseminated to all levels, including divisions, teams and individuals. </a:t>
            </a:r>
          </a:p>
          <a:p>
            <a:r>
              <a:rPr lang="en-US" dirty="0" smtClean="0"/>
              <a:t>Teams will prepare business cases in terms of those strategies and goals.  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/>
              <a:t>Kaplan, R. &amp; D. Norton (1996, January-February). Using the Balanced Scorecard as a Strategic Management System. </a:t>
            </a:r>
            <a:r>
              <a:rPr lang="en-US" sz="900" i="1" dirty="0"/>
              <a:t>Harvard Business Review, 75(1),</a:t>
            </a:r>
            <a:r>
              <a:rPr lang="en-US" sz="900" dirty="0"/>
              <a:t> 75-85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[2] </a:t>
            </a:r>
            <a:r>
              <a:rPr lang="en-US" sz="900" dirty="0" err="1"/>
              <a:t>Marchewka</a:t>
            </a:r>
            <a:r>
              <a:rPr lang="en-US" sz="900" dirty="0"/>
              <a:t>, J. (2003). Information technology project management. Providing measurable organizational value. Hoboken, New Jersey: John Wiley &amp; Sons</a:t>
            </a:r>
            <a:r>
              <a:rPr lang="en-US" sz="900" dirty="0" smtClean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451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sc_104_01 [Compatibility Mode]" id="{891C9D36-AAB2-41DC-9888-2C7C5165F2CE}" vid="{98DB2B02-0AFD-4BDA-AB26-63676B9ABA9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cmsc_104_01</Template>
  <TotalTime>2236</TotalTime>
  <Pages>13</Pages>
  <Words>6493</Words>
  <Application>Microsoft Office PowerPoint</Application>
  <PresentationFormat>Letter Paper (8.5x11 in)</PresentationFormat>
  <Paragraphs>502</Paragraphs>
  <Slides>55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Franklin Gothic Book</vt:lpstr>
      <vt:lpstr>Franklin Gothic Medium</vt:lpstr>
      <vt:lpstr>Times New Roman</vt:lpstr>
      <vt:lpstr>Tunga</vt:lpstr>
      <vt:lpstr>Wingdings</vt:lpstr>
      <vt:lpstr>Angles</vt:lpstr>
      <vt:lpstr>The virtual team Process</vt:lpstr>
      <vt:lpstr>Introduction</vt:lpstr>
      <vt:lpstr>Introduction</vt:lpstr>
      <vt:lpstr>introduction</vt:lpstr>
      <vt:lpstr>Organizational preparation </vt:lpstr>
      <vt:lpstr>Balanced scorecard and virtual teams</vt:lpstr>
      <vt:lpstr>Balanced scorecard and virtual teams</vt:lpstr>
      <vt:lpstr>Balanced scorecard and virtual teams</vt:lpstr>
      <vt:lpstr>Balanced scorecard </vt:lpstr>
      <vt:lpstr>Situational awareness &amp; strategy execution</vt:lpstr>
      <vt:lpstr>Situational awareness &amp; strategy execution</vt:lpstr>
      <vt:lpstr>Situational awareness &amp; strategy execution</vt:lpstr>
      <vt:lpstr>Situational awareness &amp; strategy execution</vt:lpstr>
      <vt:lpstr>Team leader traits</vt:lpstr>
      <vt:lpstr>Team leader traits</vt:lpstr>
      <vt:lpstr>organization must select the right leader</vt:lpstr>
      <vt:lpstr>position the team leader for success</vt:lpstr>
      <vt:lpstr>Preparing the initial business case</vt:lpstr>
      <vt:lpstr>Selecting the right team</vt:lpstr>
      <vt:lpstr>Selecting the right team</vt:lpstr>
      <vt:lpstr>Establishing the virtual team</vt:lpstr>
      <vt:lpstr>Designing a new team</vt:lpstr>
      <vt:lpstr>Building a successful team</vt:lpstr>
      <vt:lpstr>Team Building Design Principles</vt:lpstr>
      <vt:lpstr>Design Principles: Contacting team members</vt:lpstr>
      <vt:lpstr>Launch Meeting</vt:lpstr>
      <vt:lpstr>Design during Launch Meeting</vt:lpstr>
      <vt:lpstr>Team charter</vt:lpstr>
      <vt:lpstr>Team leader role</vt:lpstr>
      <vt:lpstr>Team leader encourages mutuality</vt:lpstr>
      <vt:lpstr>Leader role in building quality relations</vt:lpstr>
      <vt:lpstr>member role in building quality relations</vt:lpstr>
      <vt:lpstr>Design: Virtual Team process</vt:lpstr>
      <vt:lpstr>Team mission and member responsibilities</vt:lpstr>
      <vt:lpstr>Team norming: establishing work processes</vt:lpstr>
      <vt:lpstr>Team norming: establishing work processes</vt:lpstr>
      <vt:lpstr>Team norming: establishing work processes</vt:lpstr>
      <vt:lpstr>Team Building Design Principles</vt:lpstr>
      <vt:lpstr>Coaching</vt:lpstr>
      <vt:lpstr>Need for Coaching</vt:lpstr>
      <vt:lpstr>Preliminaries to improve coaching</vt:lpstr>
      <vt:lpstr>Methods to improve coaching</vt:lpstr>
      <vt:lpstr>Methods to improve coaching</vt:lpstr>
      <vt:lpstr>Barriers to team building</vt:lpstr>
      <vt:lpstr>Barriers to building a successful team</vt:lpstr>
      <vt:lpstr>Barriers to building gvts</vt:lpstr>
      <vt:lpstr>Barriers to building gvts</vt:lpstr>
      <vt:lpstr>Barriers to building gvts</vt:lpstr>
      <vt:lpstr>Barriers to building gvts</vt:lpstr>
      <vt:lpstr>Overcoming Barriers to building gvts</vt:lpstr>
      <vt:lpstr>Overcoming Barriers to building gvts</vt:lpstr>
      <vt:lpstr>coordinating cross cultural staff</vt:lpstr>
      <vt:lpstr>coordinating cross cultural staff</vt:lpstr>
      <vt:lpstr>coordinating cross cultural staff</vt:lpstr>
      <vt:lpstr>coordinating cross cultural staff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104</dc:title>
  <dc:subject>CMSC 104</dc:subject>
  <dc:creator>george ray</dc:creator>
  <cp:lastModifiedBy>george ray</cp:lastModifiedBy>
  <cp:revision>243</cp:revision>
  <cp:lastPrinted>2000-08-25T01:48:19Z</cp:lastPrinted>
  <dcterms:created xsi:type="dcterms:W3CDTF">2014-07-26T13:21:02Z</dcterms:created>
  <dcterms:modified xsi:type="dcterms:W3CDTF">2015-03-11T08:02:51Z</dcterms:modified>
</cp:coreProperties>
</file>