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44"/>
  </p:notesMasterIdLst>
  <p:handoutMasterIdLst>
    <p:handoutMasterId r:id="rId45"/>
  </p:handoutMasterIdLst>
  <p:sldIdLst>
    <p:sldId id="293" r:id="rId2"/>
    <p:sldId id="350" r:id="rId3"/>
    <p:sldId id="310" r:id="rId4"/>
    <p:sldId id="321" r:id="rId5"/>
    <p:sldId id="351" r:id="rId6"/>
    <p:sldId id="352" r:id="rId7"/>
    <p:sldId id="353" r:id="rId8"/>
    <p:sldId id="322" r:id="rId9"/>
    <p:sldId id="323" r:id="rId10"/>
    <p:sldId id="324" r:id="rId11"/>
    <p:sldId id="325" r:id="rId12"/>
    <p:sldId id="326" r:id="rId13"/>
    <p:sldId id="327" r:id="rId14"/>
    <p:sldId id="328" r:id="rId15"/>
    <p:sldId id="329" r:id="rId16"/>
    <p:sldId id="330" r:id="rId17"/>
    <p:sldId id="311" r:id="rId18"/>
    <p:sldId id="312" r:id="rId19"/>
    <p:sldId id="314" r:id="rId20"/>
    <p:sldId id="315" r:id="rId21"/>
    <p:sldId id="316" r:id="rId22"/>
    <p:sldId id="317" r:id="rId23"/>
    <p:sldId id="318" r:id="rId24"/>
    <p:sldId id="319" r:id="rId25"/>
    <p:sldId id="32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6" r:id="rId40"/>
    <p:sldId id="347" r:id="rId41"/>
    <p:sldId id="348" r:id="rId42"/>
    <p:sldId id="349" r:id="rId43"/>
  </p:sldIdLst>
  <p:sldSz cx="9144000" cy="6858000" type="letter"/>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B64F3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7" autoAdjust="0"/>
    <p:restoredTop sz="67152" autoAdjust="0"/>
  </p:normalViewPr>
  <p:slideViewPr>
    <p:cSldViewPr>
      <p:cViewPr varScale="1">
        <p:scale>
          <a:sx n="50" d="100"/>
          <a:sy n="50" d="100"/>
        </p:scale>
        <p:origin x="-90" y="-5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506" y="96"/>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54566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207" tIns="45295" rIns="92207" bIns="45295" numCol="1" anchor="t" anchorCtr="0" compatLnSpc="1">
            <a:prstTxWarp prst="textNoShape">
              <a:avLst/>
            </a:prstTxWarp>
          </a:bodyPr>
          <a:lstStyle/>
          <a:p>
            <a:pPr lvl="0"/>
            <a:r>
              <a:rPr lang="en-US" altLang="en-US" noProof="0" smtClean="0"/>
              <a:t>Click to edit Master notes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7171" name="Rectangle 3"/>
          <p:cNvSpPr>
            <a:spLocks noGrp="1" noRot="1" noChangeAspect="1" noChangeArrowheads="1" noTextEdit="1"/>
          </p:cNvSpPr>
          <p:nvPr>
            <p:ph type="sldImg" idx="2"/>
          </p:nvPr>
        </p:nvSpPr>
        <p:spPr bwMode="auto">
          <a:xfrm>
            <a:off x="1190625" y="703263"/>
            <a:ext cx="4630738" cy="347345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xmlns="" val="130031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C5C66F94-48A9-4AB6-9452-451B482B1084}" type="slidenum">
              <a:rPr lang="en-US" smtClean="0"/>
              <a:pPr/>
              <a:t>2</a:t>
            </a:fld>
            <a:endParaRPr lang="en-US"/>
          </a:p>
        </p:txBody>
      </p:sp>
    </p:spTree>
    <p:extLst>
      <p:ext uri="{BB962C8B-B14F-4D97-AF65-F5344CB8AC3E}">
        <p14:creationId xmlns:p14="http://schemas.microsoft.com/office/powerpoint/2010/main" xmlns="" val="4148149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reeform 4"/>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010D5C37-4CCB-4701-B7F0-FA87B06A06AB}" type="slidenum">
              <a:rPr lang="en-US"/>
              <a:pPr>
                <a:defRPr/>
              </a:pPr>
              <a:t>‹#›</a:t>
            </a:fld>
            <a:endParaRPr lang="en-US"/>
          </a:p>
        </p:txBody>
      </p:sp>
    </p:spTree>
    <p:extLst>
      <p:ext uri="{BB962C8B-B14F-4D97-AF65-F5344CB8AC3E}">
        <p14:creationId xmlns:p14="http://schemas.microsoft.com/office/powerpoint/2010/main" xmlns="" val="8232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198C3E35-0407-451B-9E68-8042E98B9CC5}" type="slidenum">
              <a:rPr lang="en-US"/>
              <a:pPr>
                <a:defRPr/>
              </a:pPr>
              <a:t>‹#›</a:t>
            </a:fld>
            <a:endParaRPr lang="en-US" dirty="0"/>
          </a:p>
        </p:txBody>
      </p:sp>
    </p:spTree>
    <p:extLst>
      <p:ext uri="{BB962C8B-B14F-4D97-AF65-F5344CB8AC3E}">
        <p14:creationId xmlns:p14="http://schemas.microsoft.com/office/powerpoint/2010/main" xmlns="" val="591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367D6697-B25D-4A14-BC1E-32ED40E1A99A}" type="slidenum">
              <a:rPr lang="en-US"/>
              <a:pPr>
                <a:defRPr/>
              </a:pPr>
              <a:t>‹#›</a:t>
            </a:fld>
            <a:endParaRPr lang="en-US" dirty="0"/>
          </a:p>
        </p:txBody>
      </p:sp>
    </p:spTree>
    <p:extLst>
      <p:ext uri="{BB962C8B-B14F-4D97-AF65-F5344CB8AC3E}">
        <p14:creationId xmlns:p14="http://schemas.microsoft.com/office/powerpoint/2010/main" xmlns="" val="31615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4"/>
          <p:cNvSpPr txBox="1">
            <a:spLocks/>
          </p:cNvSpPr>
          <p:nvPr userDrawn="1"/>
        </p:nvSpPr>
        <p:spPr>
          <a:xfrm>
            <a:off x="3517900" y="6284913"/>
            <a:ext cx="5626100" cy="274637"/>
          </a:xfrm>
          <a:prstGeom prst="rect">
            <a:avLst/>
          </a:prstGeom>
        </p:spPr>
        <p:txBody>
          <a:bodyPr/>
          <a:lstStyle>
            <a:defPPr>
              <a:defRPr lang="en-US"/>
            </a:defPPr>
            <a:lvl1pPr algn="l" rtl="0" eaLnBrk="0" fontAlgn="base" hangingPunct="0">
              <a:spcBef>
                <a:spcPct val="0"/>
              </a:spcBef>
              <a:spcAft>
                <a:spcPct val="0"/>
              </a:spcAft>
              <a:defRPr sz="1400" kern="1200">
                <a:solidFill>
                  <a:srgbClr val="FF0000"/>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defRPr/>
            </a:pPr>
            <a:r>
              <a:rPr lang="en-US" dirty="0" smtClean="0"/>
              <a:t>Leading Global</a:t>
            </a:r>
            <a:r>
              <a:rPr lang="en-US" baseline="0" dirty="0" smtClean="0"/>
              <a:t> Virtual Teams</a:t>
            </a:r>
            <a:r>
              <a:rPr lang="en-US" dirty="0" smtClean="0"/>
              <a:t>				</a:t>
            </a:r>
            <a:fld id="{DA79BA1C-EB7E-425D-9CBD-112953D48C56}" type="slidenum">
              <a:rPr lang="en-US" smtClean="0"/>
              <a:pPr>
                <a:defRPr/>
              </a:pPr>
              <a:t>‹#›</a:t>
            </a:fld>
            <a:r>
              <a:rPr lang="en-US" dirty="0" smtClean="0"/>
              <a:t>				</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40775869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3"/>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ight Triangle 4"/>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2B035855-35B9-4E8F-9340-60DBCD730F32}" type="slidenum">
              <a:rPr lang="en-US"/>
              <a:pPr>
                <a:defRPr/>
              </a:pPr>
              <a:t>‹#›</a:t>
            </a:fld>
            <a:endParaRPr lang="en-US"/>
          </a:p>
        </p:txBody>
      </p:sp>
    </p:spTree>
    <p:extLst>
      <p:ext uri="{BB962C8B-B14F-4D97-AF65-F5344CB8AC3E}">
        <p14:creationId xmlns:p14="http://schemas.microsoft.com/office/powerpoint/2010/main" xmlns="" val="97034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ln/>
        </p:spPr>
        <p:txBody>
          <a:bodyPr/>
          <a:lstStyle>
            <a:lvl1pPr>
              <a:defRPr/>
            </a:lvl1pPr>
          </a:lstStyle>
          <a:p>
            <a:pPr>
              <a:defRPr/>
            </a:pPr>
            <a:fld id="{01AF7735-5342-489D-B8CC-C34B3B5DB74F}" type="slidenum">
              <a:rPr lang="en-US"/>
              <a:pPr>
                <a:defRPr/>
              </a:pPr>
              <a:t>‹#›</a:t>
            </a:fld>
            <a:endParaRPr lang="en-US" dirty="0"/>
          </a:p>
        </p:txBody>
      </p:sp>
    </p:spTree>
    <p:extLst>
      <p:ext uri="{BB962C8B-B14F-4D97-AF65-F5344CB8AC3E}">
        <p14:creationId xmlns:p14="http://schemas.microsoft.com/office/powerpoint/2010/main" xmlns="" val="730433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a:ln/>
        </p:spPr>
        <p:txBody>
          <a:bodyPr/>
          <a:lstStyle>
            <a:lvl1pPr>
              <a:defRPr/>
            </a:lvl1pPr>
          </a:lstStyle>
          <a:p>
            <a:pPr>
              <a:defRPr/>
            </a:pPr>
            <a:fld id="{01D8541A-6215-48B5-BC24-D1E44420277D}" type="slidenum">
              <a:rPr lang="en-US"/>
              <a:pPr>
                <a:defRPr/>
              </a:pPr>
              <a:t>‹#›</a:t>
            </a:fld>
            <a:endParaRPr lang="en-US" dirty="0"/>
          </a:p>
        </p:txBody>
      </p:sp>
    </p:spTree>
    <p:extLst>
      <p:ext uri="{BB962C8B-B14F-4D97-AF65-F5344CB8AC3E}">
        <p14:creationId xmlns:p14="http://schemas.microsoft.com/office/powerpoint/2010/main" xmlns="" val="93404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a:ln/>
        </p:spPr>
        <p:txBody>
          <a:bodyPr/>
          <a:lstStyle>
            <a:lvl1pPr>
              <a:defRPr/>
            </a:lvl1pPr>
          </a:lstStyle>
          <a:p>
            <a:pPr>
              <a:defRPr/>
            </a:pPr>
            <a:fld id="{73C4A9C3-5634-4767-8FF1-0663CB98C659}" type="slidenum">
              <a:rPr lang="en-US"/>
              <a:pPr>
                <a:defRPr/>
              </a:pPr>
              <a:t>‹#›</a:t>
            </a:fld>
            <a:endParaRPr lang="en-US" dirty="0"/>
          </a:p>
        </p:txBody>
      </p:sp>
    </p:spTree>
    <p:extLst>
      <p:ext uri="{BB962C8B-B14F-4D97-AF65-F5344CB8AC3E}">
        <p14:creationId xmlns:p14="http://schemas.microsoft.com/office/powerpoint/2010/main" xmlns="" val="3981761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a:ln/>
        </p:spPr>
        <p:txBody>
          <a:bodyPr/>
          <a:lstStyle>
            <a:lvl1pPr>
              <a:defRPr/>
            </a:lvl1pPr>
          </a:lstStyle>
          <a:p>
            <a:pPr>
              <a:defRPr/>
            </a:pPr>
            <a:fld id="{018006A7-2BBA-4AC2-8780-BA1090C38D8E}" type="slidenum">
              <a:rPr lang="en-US"/>
              <a:pPr>
                <a:defRPr/>
              </a:pPr>
              <a:t>‹#›</a:t>
            </a:fld>
            <a:endParaRPr lang="en-US" dirty="0"/>
          </a:p>
        </p:txBody>
      </p:sp>
    </p:spTree>
    <p:extLst>
      <p:ext uri="{BB962C8B-B14F-4D97-AF65-F5344CB8AC3E}">
        <p14:creationId xmlns:p14="http://schemas.microsoft.com/office/powerpoint/2010/main" xmlns="" val="378260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ight Triangle 4"/>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5400000">
            <a:off x="433388" y="-433388"/>
            <a:ext cx="6858000" cy="772477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dirty="0">
                <a:solidFill>
                  <a:schemeClr val="tx2"/>
                </a:solidFill>
              </a:defRPr>
            </a:lvl1pPr>
          </a:lstStyle>
          <a:p>
            <a:pPr>
              <a:defRPr/>
            </a:pPr>
            <a:endParaRPr lang="en-US"/>
          </a:p>
        </p:txBody>
      </p:sp>
      <p:sp>
        <p:nvSpPr>
          <p:cNvPr id="9" name="Slide Number Placeholder 6"/>
          <p:cNvSpPr>
            <a:spLocks noGrp="1"/>
          </p:cNvSpPr>
          <p:nvPr>
            <p:ph type="sldNum" sz="quarter" idx="12"/>
          </p:nvPr>
        </p:nvSpPr>
        <p:spPr>
          <a:ln>
            <a:solidFill>
              <a:schemeClr val="tx2"/>
            </a:solidFill>
          </a:ln>
        </p:spPr>
        <p:txBody>
          <a:bodyPr/>
          <a:lstStyle>
            <a:lvl1pPr>
              <a:defRPr smtClean="0">
                <a:solidFill>
                  <a:schemeClr val="tx2"/>
                </a:solidFill>
              </a:defRPr>
            </a:lvl1pPr>
          </a:lstStyle>
          <a:p>
            <a:pPr>
              <a:defRPr/>
            </a:pPr>
            <a:fld id="{AB3087CE-D020-48AB-8586-8D3B841EC672}" type="slidenum">
              <a:rPr lang="en-US"/>
              <a:pPr>
                <a:defRPr/>
              </a:pPr>
              <a:t>‹#›</a:t>
            </a:fld>
            <a:endParaRPr lang="en-US" dirty="0"/>
          </a:p>
        </p:txBody>
      </p:sp>
    </p:spTree>
    <p:extLst>
      <p:ext uri="{BB962C8B-B14F-4D97-AF65-F5344CB8AC3E}">
        <p14:creationId xmlns:p14="http://schemas.microsoft.com/office/powerpoint/2010/main" xmlns="" val="476633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ight Triangle 4"/>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Freeform 5"/>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rtlCol="0" anchor="ctr">
            <a:normAutofit/>
          </a:bodyPr>
          <a:lstStyle>
            <a:lvl1pPr algn="r">
              <a:defRPr/>
            </a:lvl1pPr>
          </a:lstStyle>
          <a:p>
            <a:pPr lvl="0"/>
            <a:r>
              <a:rPr lang="en-US" noProof="0" smtClean="0"/>
              <a:t>Click icon to add picture</a:t>
            </a:r>
            <a:endParaRPr lang="en-US" noProof="0"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5"/>
          </p:nvPr>
        </p:nvSpPr>
        <p:spPr/>
        <p:txBody>
          <a:bodyPr/>
          <a:lstStyle>
            <a:lvl1pPr>
              <a:defRPr/>
            </a:lvl1pPr>
          </a:lstStyle>
          <a:p>
            <a:pPr>
              <a:defRPr/>
            </a:pPr>
            <a:endParaRPr lang="en-US"/>
          </a:p>
        </p:txBody>
      </p:sp>
      <p:sp>
        <p:nvSpPr>
          <p:cNvPr id="8" name="Footer Placeholder 5"/>
          <p:cNvSpPr>
            <a:spLocks noGrp="1"/>
          </p:cNvSpPr>
          <p:nvPr>
            <p:ph type="ftr" sz="quarter" idx="16"/>
          </p:nvPr>
        </p:nvSpPr>
        <p:spPr/>
        <p:txBody>
          <a:bodyPr/>
          <a:lstStyle>
            <a:lvl1pPr>
              <a:defRPr/>
            </a:lvl1pPr>
          </a:lstStyle>
          <a:p>
            <a:pPr>
              <a:defRPr/>
            </a:pPr>
            <a:endParaRPr lang="en-US"/>
          </a:p>
        </p:txBody>
      </p:sp>
      <p:sp>
        <p:nvSpPr>
          <p:cNvPr id="9" name="Slide Number Placeholder 6"/>
          <p:cNvSpPr>
            <a:spLocks noGrp="1"/>
          </p:cNvSpPr>
          <p:nvPr>
            <p:ph type="sldNum" sz="quarter" idx="17"/>
          </p:nvPr>
        </p:nvSpPr>
        <p:spPr/>
        <p:txBody>
          <a:bodyPr/>
          <a:lstStyle>
            <a:lvl1pPr>
              <a:defRPr/>
            </a:lvl1pPr>
          </a:lstStyle>
          <a:p>
            <a:pPr>
              <a:defRPr/>
            </a:pPr>
            <a:fld id="{62934D50-24D2-4427-8A3E-703E931AEB0F}" type="slidenum">
              <a:rPr lang="en-US"/>
              <a:pPr>
                <a:defRPr/>
              </a:pPr>
              <a:t>‹#›</a:t>
            </a:fld>
            <a:endParaRPr lang="en-US"/>
          </a:p>
        </p:txBody>
      </p:sp>
    </p:spTree>
    <p:extLst>
      <p:ext uri="{BB962C8B-B14F-4D97-AF65-F5344CB8AC3E}">
        <p14:creationId xmlns:p14="http://schemas.microsoft.com/office/powerpoint/2010/main" xmlns="" val="1070836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p:nvPr/>
        </p:nvSpPr>
        <p:spPr>
          <a:xfrm>
            <a:off x="-3175" y="5051425"/>
            <a:ext cx="3575050" cy="180657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Freeform 7"/>
          <p:cNvSpPr/>
          <p:nvPr/>
        </p:nvSpPr>
        <p:spPr>
          <a:xfrm>
            <a:off x="-1588" y="5051425"/>
            <a:ext cx="9145588" cy="180657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822325" y="365125"/>
            <a:ext cx="7521575" cy="5492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822325" y="1100138"/>
            <a:ext cx="7521575" cy="3579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rot="19140000">
            <a:off x="201613" y="5870575"/>
            <a:ext cx="2176462" cy="201613"/>
          </a:xfrm>
          <a:prstGeom prst="rect">
            <a:avLst/>
          </a:prstGeom>
        </p:spPr>
        <p:txBody>
          <a:bodyPr vert="horz" lIns="91440" tIns="45720" rIns="91440" bIns="45720" rtlCol="0" anchor="ctr"/>
          <a:lstStyle>
            <a:lvl1pPr algn="l">
              <a:defRPr sz="1200" dirty="0">
                <a:solidFill>
                  <a:srgbClr val="FFFFFF"/>
                </a:solidFill>
                <a:latin typeface="Arial" charset="0"/>
              </a:defRPr>
            </a:lvl1pPr>
          </a:lstStyle>
          <a:p>
            <a:pPr>
              <a:defRPr/>
            </a:pPr>
            <a:endParaRPr lang="en-US"/>
          </a:p>
        </p:txBody>
      </p:sp>
      <p:sp>
        <p:nvSpPr>
          <p:cNvPr id="5" name="Footer Placeholder 4"/>
          <p:cNvSpPr>
            <a:spLocks noGrp="1"/>
          </p:cNvSpPr>
          <p:nvPr>
            <p:ph type="ftr" sz="quarter" idx="3"/>
          </p:nvPr>
        </p:nvSpPr>
        <p:spPr>
          <a:xfrm>
            <a:off x="3517900" y="6284913"/>
            <a:ext cx="4724400" cy="274637"/>
          </a:xfrm>
          <a:prstGeom prst="rect">
            <a:avLst/>
          </a:prstGeom>
        </p:spPr>
        <p:txBody>
          <a:bodyPr vert="horz" lIns="91440" tIns="45720" rIns="91440" bIns="45720" rtlCol="0" anchor="ctr"/>
          <a:lstStyle>
            <a:lvl1pPr algn="r">
              <a:defRPr sz="1200" cap="all" spc="200" baseline="0" dirty="0">
                <a:solidFill>
                  <a:srgbClr val="FF0000"/>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8401050" y="6170613"/>
            <a:ext cx="503238" cy="503237"/>
          </a:xfrm>
          <a:prstGeom prst="ellipse">
            <a:avLst/>
          </a:prstGeom>
          <a:ln w="19050">
            <a:solidFill>
              <a:srgbClr val="FFFFFF"/>
            </a:solidFill>
          </a:ln>
        </p:spPr>
        <p:txBody>
          <a:bodyPr vert="horz" lIns="9144" tIns="9144" rIns="9144" bIns="9144" rtlCol="0" anchor="ctr">
            <a:normAutofit/>
          </a:bodyPr>
          <a:lstStyle>
            <a:lvl1pPr algn="ctr">
              <a:defRPr sz="1650" smtClean="0">
                <a:solidFill>
                  <a:srgbClr val="FFFFFF"/>
                </a:solidFill>
                <a:latin typeface="Arial" charset="0"/>
              </a:defRPr>
            </a:lvl1pPr>
          </a:lstStyle>
          <a:p>
            <a:pPr>
              <a:defRPr/>
            </a:pPr>
            <a:fld id="{D38D466B-CC97-4D46-8F80-63541549720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7" r:id="rId4"/>
    <p:sldLayoutId id="2147483678" r:id="rId5"/>
    <p:sldLayoutId id="2147483679" r:id="rId6"/>
    <p:sldLayoutId id="2147483680" r:id="rId7"/>
    <p:sldLayoutId id="2147483686" r:id="rId8"/>
    <p:sldLayoutId id="2147483687" r:id="rId9"/>
    <p:sldLayoutId id="2147483681" r:id="rId10"/>
    <p:sldLayoutId id="2147483682"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2800" kern="1200" cap="all">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Franklin Gothic Medium" panose="020B0603020102020204" pitchFamily="34" charset="0"/>
        </a:defRPr>
      </a:lvl2pPr>
      <a:lvl3pPr algn="l" rtl="0" eaLnBrk="1" fontAlgn="base" hangingPunct="1">
        <a:spcBef>
          <a:spcPct val="0"/>
        </a:spcBef>
        <a:spcAft>
          <a:spcPct val="0"/>
        </a:spcAft>
        <a:defRPr sz="2800">
          <a:solidFill>
            <a:schemeClr val="tx1"/>
          </a:solidFill>
          <a:latin typeface="Franklin Gothic Medium" panose="020B0603020102020204" pitchFamily="34" charset="0"/>
        </a:defRPr>
      </a:lvl3pPr>
      <a:lvl4pPr algn="l" rtl="0" eaLnBrk="1" fontAlgn="base" hangingPunct="1">
        <a:spcBef>
          <a:spcPct val="0"/>
        </a:spcBef>
        <a:spcAft>
          <a:spcPct val="0"/>
        </a:spcAft>
        <a:defRPr sz="2800">
          <a:solidFill>
            <a:schemeClr val="tx1"/>
          </a:solidFill>
          <a:latin typeface="Franklin Gothic Medium" panose="020B0603020102020204" pitchFamily="34" charset="0"/>
        </a:defRPr>
      </a:lvl4pPr>
      <a:lvl5pPr algn="l" rtl="0" eaLnBrk="1" fontAlgn="base" hangingPunct="1">
        <a:spcBef>
          <a:spcPct val="0"/>
        </a:spcBef>
        <a:spcAft>
          <a:spcPct val="0"/>
        </a:spcAft>
        <a:defRPr sz="2800">
          <a:solidFill>
            <a:schemeClr val="tx1"/>
          </a:solidFill>
          <a:latin typeface="Franklin Gothic Medium" panose="020B0603020102020204" pitchFamily="34" charset="0"/>
        </a:defRPr>
      </a:lvl5pPr>
      <a:lvl6pPr marL="457200" algn="l" rtl="0" eaLnBrk="1" fontAlgn="base" hangingPunct="1">
        <a:spcBef>
          <a:spcPct val="0"/>
        </a:spcBef>
        <a:spcAft>
          <a:spcPct val="0"/>
        </a:spcAft>
        <a:defRPr sz="2800">
          <a:solidFill>
            <a:schemeClr val="tx1"/>
          </a:solidFill>
          <a:latin typeface="Franklin Gothic Medium" panose="020B0603020102020204" pitchFamily="34" charset="0"/>
        </a:defRPr>
      </a:lvl6pPr>
      <a:lvl7pPr marL="914400" algn="l" rtl="0" eaLnBrk="1" fontAlgn="base" hangingPunct="1">
        <a:spcBef>
          <a:spcPct val="0"/>
        </a:spcBef>
        <a:spcAft>
          <a:spcPct val="0"/>
        </a:spcAft>
        <a:defRPr sz="2800">
          <a:solidFill>
            <a:schemeClr val="tx1"/>
          </a:solidFill>
          <a:latin typeface="Franklin Gothic Medium" panose="020B0603020102020204" pitchFamily="34" charset="0"/>
        </a:defRPr>
      </a:lvl7pPr>
      <a:lvl8pPr marL="1371600" algn="l" rtl="0" eaLnBrk="1" fontAlgn="base" hangingPunct="1">
        <a:spcBef>
          <a:spcPct val="0"/>
        </a:spcBef>
        <a:spcAft>
          <a:spcPct val="0"/>
        </a:spcAft>
        <a:defRPr sz="2800">
          <a:solidFill>
            <a:schemeClr val="tx1"/>
          </a:solidFill>
          <a:latin typeface="Franklin Gothic Medium" panose="020B0603020102020204" pitchFamily="34" charset="0"/>
        </a:defRPr>
      </a:lvl8pPr>
      <a:lvl9pPr marL="1828800" algn="l" rtl="0" eaLnBrk="1" fontAlgn="base" hangingPunct="1">
        <a:spcBef>
          <a:spcPct val="0"/>
        </a:spcBef>
        <a:spcAft>
          <a:spcPct val="0"/>
        </a:spcAft>
        <a:defRPr sz="2800">
          <a:solidFill>
            <a:schemeClr val="tx1"/>
          </a:solidFill>
          <a:latin typeface="Franklin Gothic Medium" panose="020B0603020102020204" pitchFamily="34" charset="0"/>
        </a:defRPr>
      </a:lvl9pPr>
    </p:titleStyle>
    <p:bodyStyle>
      <a:lvl1pPr marL="342900" indent="-342900" algn="l" rtl="0" eaLnBrk="1" fontAlgn="base" hangingPunct="1">
        <a:spcBef>
          <a:spcPts val="800"/>
        </a:spcBef>
        <a:spcAft>
          <a:spcPct val="0"/>
        </a:spcAft>
        <a:buFont typeface="Arial" panose="020B0604020202020204" pitchFamily="34" charset="0"/>
        <a:defRPr sz="1600" b="1" kern="1200">
          <a:solidFill>
            <a:schemeClr val="tx1"/>
          </a:solidFill>
          <a:latin typeface="+mn-lt"/>
          <a:ea typeface="+mn-ea"/>
          <a:cs typeface="+mn-cs"/>
        </a:defRPr>
      </a:lvl1pPr>
      <a:lvl2pPr marL="173038" indent="-173038"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2pPr>
      <a:lvl3pPr marL="401638" indent="-163513"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3pPr>
      <a:lvl4pPr marL="630238" indent="-163513"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4pPr>
      <a:lvl5pPr marL="858838" indent="-173038"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719725" y="1702528"/>
            <a:ext cx="5425079" cy="1204913"/>
          </a:xfrm>
        </p:spPr>
        <p:txBody>
          <a:bodyPr/>
          <a:lstStyle/>
          <a:p>
            <a:pPr fontAlgn="auto">
              <a:spcAft>
                <a:spcPts val="0"/>
              </a:spcAft>
              <a:defRPr/>
            </a:pPr>
            <a:r>
              <a:rPr lang="en-US" sz="4400" dirty="0" smtClean="0"/>
              <a:t>Virtual team legal issues</a:t>
            </a:r>
            <a:endParaRPr lang="en-US" sz="4400" dirty="0"/>
          </a:p>
        </p:txBody>
      </p:sp>
      <p:sp>
        <p:nvSpPr>
          <p:cNvPr id="3" name="Subtitle 2"/>
          <p:cNvSpPr>
            <a:spLocks noGrp="1"/>
          </p:cNvSpPr>
          <p:nvPr>
            <p:ph type="subTitle" idx="1"/>
          </p:nvPr>
        </p:nvSpPr>
        <p:spPr>
          <a:xfrm rot="19140000">
            <a:off x="1062038" y="2324100"/>
            <a:ext cx="6511925" cy="328613"/>
          </a:xfrm>
        </p:spPr>
        <p:txBody>
          <a:bodyPr rtlCol="0">
            <a:noAutofit/>
          </a:bodyPr>
          <a:lstStyle/>
          <a:p>
            <a:pPr fontAlgn="auto">
              <a:spcAft>
                <a:spcPts val="0"/>
              </a:spcAft>
              <a:defRPr/>
            </a:pPr>
            <a:endParaRPr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collaboration content</a:t>
            </a:r>
            <a:endParaRPr lang="en-US" dirty="0"/>
          </a:p>
        </p:txBody>
      </p:sp>
      <p:sp>
        <p:nvSpPr>
          <p:cNvPr id="3" name="Content Placeholder 2"/>
          <p:cNvSpPr>
            <a:spLocks noGrp="1"/>
          </p:cNvSpPr>
          <p:nvPr>
            <p:ph idx="1"/>
          </p:nvPr>
        </p:nvSpPr>
        <p:spPr>
          <a:xfrm>
            <a:off x="822325" y="1100138"/>
            <a:ext cx="7788275" cy="3579812"/>
          </a:xfrm>
        </p:spPr>
        <p:txBody>
          <a:bodyPr/>
          <a:lstStyle/>
          <a:p>
            <a:r>
              <a:rPr lang="en-US" dirty="0"/>
              <a:t>The declaration of content as an official record at a minimum must identity the record owner, as well as the information to tag an official record</a:t>
            </a:r>
          </a:p>
          <a:p>
            <a:r>
              <a:rPr lang="en-US" dirty="0" smtClean="0"/>
              <a:t>Likewise, the organization must manage content that is not an official record by defining a plan, with schedule, for proper disposition </a:t>
            </a:r>
          </a:p>
          <a:p>
            <a:r>
              <a:rPr lang="en-US" dirty="0" smtClean="0"/>
              <a:t>In either case, metadata associated with electronic content must be listed along with descriptions about how it is managed through the life cycle</a:t>
            </a:r>
            <a:endParaRPr lang="en-US" dirty="0"/>
          </a:p>
          <a:p>
            <a:r>
              <a:rPr lang="en-US" dirty="0" smtClean="0"/>
              <a:t>Moreover, part of this record management is the use of documented supporting technologies along with the configuration of the content’s form and the taxonomy used to organize it for storage and retrieval </a:t>
            </a:r>
          </a:p>
          <a:p>
            <a:endParaRPr lang="en-US" b="0" dirty="0" smtClean="0"/>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err="1" smtClean="0"/>
              <a:t>Wilkens</a:t>
            </a:r>
            <a:r>
              <a:rPr lang="en-US" sz="900" dirty="0" smtClean="0"/>
              <a:t>,  J (2008). Technologies for Managing Email.  ARMA International. Retrieved from EBSCO</a:t>
            </a:r>
            <a:r>
              <a:rPr lang="en-US" sz="900" dirty="0" smtClean="0">
                <a:solidFill>
                  <a:schemeClr val="tx1">
                    <a:lumMod val="85000"/>
                    <a:lumOff val="15000"/>
                  </a:schemeClr>
                </a:solidFill>
              </a:rPr>
              <a:t>  </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152345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collaboration content</a:t>
            </a:r>
            <a:endParaRPr lang="en-US" dirty="0"/>
          </a:p>
        </p:txBody>
      </p:sp>
      <p:sp>
        <p:nvSpPr>
          <p:cNvPr id="3" name="Content Placeholder 2"/>
          <p:cNvSpPr>
            <a:spLocks noGrp="1"/>
          </p:cNvSpPr>
          <p:nvPr>
            <p:ph idx="1"/>
          </p:nvPr>
        </p:nvSpPr>
        <p:spPr>
          <a:xfrm>
            <a:off x="822325" y="1100138"/>
            <a:ext cx="7788275" cy="3579812"/>
          </a:xfrm>
        </p:spPr>
        <p:txBody>
          <a:bodyPr/>
          <a:lstStyle/>
          <a:p>
            <a:r>
              <a:rPr lang="en-US" dirty="0" smtClean="0"/>
              <a:t>The organization must implement a </a:t>
            </a:r>
            <a:r>
              <a:rPr lang="en-US" dirty="0"/>
              <a:t>repository for </a:t>
            </a:r>
            <a:r>
              <a:rPr lang="en-US" dirty="0" smtClean="0"/>
              <a:t>electronic content that is identified to be an official record </a:t>
            </a:r>
          </a:p>
          <a:p>
            <a:r>
              <a:rPr lang="en-US" dirty="0" smtClean="0"/>
              <a:t>The records in this repository must be accessible during the record retention period defined in the organization’s record schedule</a:t>
            </a:r>
          </a:p>
          <a:p>
            <a:r>
              <a:rPr lang="en-US" dirty="0" smtClean="0"/>
              <a:t>Records should be retained only for the time defined in the organization record schedule unless there is a litigation hold from legal action</a:t>
            </a:r>
          </a:p>
          <a:p>
            <a:r>
              <a:rPr lang="en-US" dirty="0" smtClean="0"/>
              <a:t>There must also be provision for the secure disposition of records at the end of the retention period</a:t>
            </a:r>
          </a:p>
          <a:p>
            <a:r>
              <a:rPr lang="en-US" dirty="0" smtClean="0"/>
              <a:t>The disposition </a:t>
            </a:r>
            <a:r>
              <a:rPr lang="en-US" dirty="0"/>
              <a:t>methods </a:t>
            </a:r>
            <a:r>
              <a:rPr lang="en-US" dirty="0" smtClean="0"/>
              <a:t>must be appropriate for the type of media that hosts the content as well as the security classification for the content</a:t>
            </a:r>
            <a:endParaRPr lang="en-US" dirty="0"/>
          </a:p>
          <a:p>
            <a:endParaRPr lang="en-US" dirty="0" smtClean="0"/>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err="1" smtClean="0"/>
              <a:t>Wilkens</a:t>
            </a:r>
            <a:r>
              <a:rPr lang="en-US" sz="900" dirty="0" smtClean="0"/>
              <a:t>,  J (2008). Technologies for Managing Email.  ARMA International. Retrieved from EBSCO</a:t>
            </a:r>
            <a:r>
              <a:rPr lang="en-US" sz="900" dirty="0" smtClean="0">
                <a:solidFill>
                  <a:schemeClr val="tx1">
                    <a:lumMod val="85000"/>
                    <a:lumOff val="15000"/>
                  </a:schemeClr>
                </a:solidFill>
              </a:rPr>
              <a:t>  </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2784524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collaboration content</a:t>
            </a:r>
            <a:endParaRPr lang="en-US" dirty="0"/>
          </a:p>
        </p:txBody>
      </p:sp>
      <p:sp>
        <p:nvSpPr>
          <p:cNvPr id="3" name="Content Placeholder 2"/>
          <p:cNvSpPr>
            <a:spLocks noGrp="1"/>
          </p:cNvSpPr>
          <p:nvPr>
            <p:ph idx="1"/>
          </p:nvPr>
        </p:nvSpPr>
        <p:spPr>
          <a:xfrm>
            <a:off x="822325" y="1100138"/>
            <a:ext cx="7788275" cy="3579812"/>
          </a:xfrm>
        </p:spPr>
        <p:txBody>
          <a:bodyPr/>
          <a:lstStyle/>
          <a:p>
            <a:r>
              <a:rPr lang="en-US" dirty="0" smtClean="0"/>
              <a:t>The records retention policy must consider the format of the content and the availability of tools to read such content overtime.</a:t>
            </a:r>
          </a:p>
          <a:p>
            <a:r>
              <a:rPr lang="en-US" dirty="0" smtClean="0"/>
              <a:t>For example, Word Star was the major word processing system on microcomputers in the 1980s but the program is no longer available. What about documents stored in Word Start format?</a:t>
            </a:r>
          </a:p>
          <a:p>
            <a:r>
              <a:rPr lang="en-US" dirty="0" smtClean="0"/>
              <a:t>To prevent accidental destruction of content that may become official records, archiving features in collaboration tools should be disabled</a:t>
            </a:r>
          </a:p>
          <a:p>
            <a:r>
              <a:rPr lang="en-US" dirty="0" smtClean="0"/>
              <a:t>Keep in mind that some collaboration tools have integrated record management controls </a:t>
            </a:r>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err="1" smtClean="0"/>
              <a:t>Wilkens</a:t>
            </a:r>
            <a:r>
              <a:rPr lang="en-US" sz="900" dirty="0" smtClean="0"/>
              <a:t>,  J (2008). Technologies for Managing Email.  ARMA International. Retrieved from EBSCO</a:t>
            </a:r>
            <a:r>
              <a:rPr lang="en-US" sz="900" dirty="0" smtClean="0">
                <a:solidFill>
                  <a:schemeClr val="tx1">
                    <a:lumMod val="85000"/>
                    <a:lumOff val="15000"/>
                  </a:schemeClr>
                </a:solidFill>
              </a:rPr>
              <a:t>  </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3633303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collaboration content</a:t>
            </a:r>
            <a:endParaRPr lang="en-US" dirty="0"/>
          </a:p>
        </p:txBody>
      </p:sp>
      <p:sp>
        <p:nvSpPr>
          <p:cNvPr id="3" name="Content Placeholder 2"/>
          <p:cNvSpPr>
            <a:spLocks noGrp="1"/>
          </p:cNvSpPr>
          <p:nvPr>
            <p:ph idx="1"/>
          </p:nvPr>
        </p:nvSpPr>
        <p:spPr>
          <a:xfrm>
            <a:off x="822325" y="1100138"/>
            <a:ext cx="7788275" cy="3579812"/>
          </a:xfrm>
        </p:spPr>
        <p:txBody>
          <a:bodyPr/>
          <a:lstStyle/>
          <a:p>
            <a:r>
              <a:rPr lang="en-US" dirty="0" smtClean="0"/>
              <a:t>In addition to records management, the organization must be able to support </a:t>
            </a:r>
            <a:r>
              <a:rPr lang="en-US" dirty="0"/>
              <a:t>litigation holds </a:t>
            </a:r>
            <a:r>
              <a:rPr lang="en-US" dirty="0" smtClean="0"/>
              <a:t>for electronic content that is germane to a legal proceeding</a:t>
            </a:r>
          </a:p>
          <a:p>
            <a:r>
              <a:rPr lang="en-US" dirty="0" smtClean="0"/>
              <a:t>There is also a need to protect electronic content for work outsourced to external parties and this must be done through contracts, for example non-disclosure agreements </a:t>
            </a:r>
          </a:p>
          <a:p>
            <a:r>
              <a:rPr lang="en-US" dirty="0" smtClean="0"/>
              <a:t>This extends to retention schedules and disposition that affect those external parties </a:t>
            </a:r>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err="1" smtClean="0"/>
              <a:t>Wilkens</a:t>
            </a:r>
            <a:r>
              <a:rPr lang="en-US" sz="900" dirty="0" smtClean="0"/>
              <a:t>,  J (2008). Technologies for Managing Email.  ARMA International. Retrieved from EBSCO</a:t>
            </a:r>
            <a:r>
              <a:rPr lang="en-US" sz="900" dirty="0" smtClean="0">
                <a:solidFill>
                  <a:schemeClr val="tx1">
                    <a:lumMod val="85000"/>
                    <a:lumOff val="15000"/>
                  </a:schemeClr>
                </a:solidFill>
              </a:rPr>
              <a:t>  </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3729916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collaboration content</a:t>
            </a:r>
          </a:p>
        </p:txBody>
      </p:sp>
      <p:sp>
        <p:nvSpPr>
          <p:cNvPr id="3" name="Content Placeholder 2"/>
          <p:cNvSpPr>
            <a:spLocks noGrp="1"/>
          </p:cNvSpPr>
          <p:nvPr>
            <p:ph idx="1"/>
          </p:nvPr>
        </p:nvSpPr>
        <p:spPr/>
        <p:txBody>
          <a:bodyPr/>
          <a:lstStyle/>
          <a:p>
            <a:r>
              <a:rPr lang="en-US" dirty="0" smtClean="0"/>
              <a:t>Organizations must evaluate and improve the effectiveness of the processes, both business and technical, for creating collaboration content</a:t>
            </a:r>
          </a:p>
          <a:p>
            <a:r>
              <a:rPr lang="en-US" dirty="0" smtClean="0"/>
              <a:t>Only content relevant to the operation of the team or accomplishing its mission should be created  </a:t>
            </a:r>
          </a:p>
          <a:p>
            <a:r>
              <a:rPr lang="en-US" dirty="0" smtClean="0"/>
              <a:t>The relevant content that is created should be organized so that it is easily retrieved for use or later audit</a:t>
            </a:r>
            <a:endParaRPr lang="en-US" dirty="0"/>
          </a:p>
          <a:p>
            <a:r>
              <a:rPr lang="en-US" dirty="0" smtClean="0"/>
              <a:t>This also includes preserving the integrity of collaboration content in a safe and secure environment </a:t>
            </a:r>
          </a:p>
          <a:p>
            <a:endParaRPr lang="en-US" b="0" dirty="0"/>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err="1" smtClean="0"/>
              <a:t>Wilkens</a:t>
            </a:r>
            <a:r>
              <a:rPr lang="en-US" sz="900" dirty="0" smtClean="0"/>
              <a:t>,  J (2008). Technologies for Managing Email.  ARMA International. Retrieved from EBSCO</a:t>
            </a:r>
            <a:r>
              <a:rPr lang="en-US" sz="900" dirty="0" smtClean="0">
                <a:solidFill>
                  <a:schemeClr val="tx1">
                    <a:lumMod val="85000"/>
                    <a:lumOff val="15000"/>
                  </a:schemeClr>
                </a:solidFill>
              </a:rPr>
              <a:t>  </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2916460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collaboration content</a:t>
            </a:r>
          </a:p>
        </p:txBody>
      </p:sp>
      <p:sp>
        <p:nvSpPr>
          <p:cNvPr id="3" name="Content Placeholder 2"/>
          <p:cNvSpPr>
            <a:spLocks noGrp="1"/>
          </p:cNvSpPr>
          <p:nvPr>
            <p:ph idx="1"/>
          </p:nvPr>
        </p:nvSpPr>
        <p:spPr>
          <a:xfrm>
            <a:off x="822325" y="1100138"/>
            <a:ext cx="7521575" cy="3929062"/>
          </a:xfrm>
        </p:spPr>
        <p:txBody>
          <a:bodyPr/>
          <a:lstStyle/>
          <a:p>
            <a:r>
              <a:rPr lang="en-US" dirty="0" smtClean="0"/>
              <a:t>The collection of content must </a:t>
            </a:r>
            <a:r>
              <a:rPr lang="en-US" dirty="0"/>
              <a:t>comply with </a:t>
            </a:r>
            <a:r>
              <a:rPr lang="en-US" dirty="0" smtClean="0"/>
              <a:t>legal </a:t>
            </a:r>
            <a:r>
              <a:rPr lang="en-US" dirty="0"/>
              <a:t>and regulatory </a:t>
            </a:r>
            <a:r>
              <a:rPr lang="en-US" dirty="0" smtClean="0"/>
              <a:t>requirements in the counties the team operates </a:t>
            </a:r>
            <a:endParaRPr lang="en-US" dirty="0"/>
          </a:p>
          <a:p>
            <a:r>
              <a:rPr lang="en-US" dirty="0" smtClean="0"/>
              <a:t>In addition, it must comply with applicable organizational standards</a:t>
            </a:r>
            <a:r>
              <a:rPr lang="en-US" dirty="0"/>
              <a:t>, </a:t>
            </a:r>
            <a:r>
              <a:rPr lang="en-US" dirty="0" smtClean="0"/>
              <a:t>rules and policies</a:t>
            </a:r>
          </a:p>
          <a:p>
            <a:r>
              <a:rPr lang="en-US" dirty="0" smtClean="0"/>
              <a:t>For example, to protect stakeholders, the organization must define rules for retrieving, using and sharing electronic content between teams, between business functions and with external parties</a:t>
            </a:r>
          </a:p>
          <a:p>
            <a:r>
              <a:rPr lang="en-US" dirty="0" smtClean="0"/>
              <a:t>These rules must consider the integrity, need for encryption and privacy of the content used in the electronic collaboration</a:t>
            </a:r>
          </a:p>
          <a:p>
            <a:r>
              <a:rPr lang="en-US" dirty="0"/>
              <a:t>Furthermore, some content may have historical value to the organization even though it is not an official record and this content must be identified and archived</a:t>
            </a:r>
            <a:endParaRPr lang="en-US" dirty="0" smtClean="0"/>
          </a:p>
          <a:p>
            <a:endParaRPr lang="en-US" b="0" dirty="0" smtClean="0"/>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err="1" smtClean="0"/>
              <a:t>Wilkens</a:t>
            </a:r>
            <a:r>
              <a:rPr lang="en-US" sz="900" dirty="0" smtClean="0"/>
              <a:t>,  J (2008). Technologies for Managing Email.  ARMA International. Retrieved from EBSCO</a:t>
            </a:r>
            <a:r>
              <a:rPr lang="en-US" sz="900" dirty="0" smtClean="0">
                <a:solidFill>
                  <a:schemeClr val="tx1">
                    <a:lumMod val="85000"/>
                    <a:lumOff val="15000"/>
                  </a:schemeClr>
                </a:solidFill>
              </a:rPr>
              <a:t>  </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4047764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pitfalls for global virtual teams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16</a:t>
            </a:fld>
            <a:endParaRPr lang="en-US"/>
          </a:p>
        </p:txBody>
      </p:sp>
    </p:spTree>
    <p:extLst>
      <p:ext uri="{BB962C8B-B14F-4D97-AF65-F5344CB8AC3E}">
        <p14:creationId xmlns:p14="http://schemas.microsoft.com/office/powerpoint/2010/main" xmlns="" val="31226964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pitfalls of global virtual teams</a:t>
            </a:r>
            <a:endParaRPr lang="en-US" dirty="0"/>
          </a:p>
        </p:txBody>
      </p:sp>
      <p:sp>
        <p:nvSpPr>
          <p:cNvPr id="3" name="Content Placeholder 2"/>
          <p:cNvSpPr>
            <a:spLocks noGrp="1"/>
          </p:cNvSpPr>
          <p:nvPr>
            <p:ph idx="1"/>
          </p:nvPr>
        </p:nvSpPr>
        <p:spPr/>
        <p:txBody>
          <a:bodyPr/>
          <a:lstStyle/>
          <a:p>
            <a:r>
              <a:rPr lang="en-US" dirty="0"/>
              <a:t>It is estimated that 1.3 billion business professional will participate on virtual teams in he next decade </a:t>
            </a:r>
          </a:p>
          <a:p>
            <a:r>
              <a:rPr lang="en-US" dirty="0"/>
              <a:t>They may unwittingly violate statutory, regulatory or organization mandates in the operation of those teams</a:t>
            </a:r>
          </a:p>
          <a:p>
            <a:r>
              <a:rPr lang="en-US" dirty="0" smtClean="0"/>
              <a:t>The legal areas are on </a:t>
            </a:r>
          </a:p>
          <a:p>
            <a:r>
              <a:rPr lang="en-US" dirty="0"/>
              <a:t>	</a:t>
            </a:r>
            <a:r>
              <a:rPr lang="en-US" dirty="0" smtClean="0"/>
              <a:t>Discrimination</a:t>
            </a:r>
          </a:p>
          <a:p>
            <a:r>
              <a:rPr lang="en-US" dirty="0"/>
              <a:t>	W</a:t>
            </a:r>
            <a:r>
              <a:rPr lang="en-US" dirty="0" smtClean="0"/>
              <a:t>ages and hours</a:t>
            </a:r>
          </a:p>
          <a:p>
            <a:r>
              <a:rPr lang="en-US" dirty="0"/>
              <a:t>	</a:t>
            </a:r>
            <a:r>
              <a:rPr lang="en-US" dirty="0" smtClean="0"/>
              <a:t>Disability and accommodation</a:t>
            </a:r>
          </a:p>
          <a:p>
            <a:r>
              <a:rPr lang="en-US" dirty="0"/>
              <a:t>	</a:t>
            </a:r>
            <a:r>
              <a:rPr lang="en-US" dirty="0" smtClean="0"/>
              <a:t>Intellectual property rights</a:t>
            </a:r>
            <a:endParaRPr lang="en-US" dirty="0"/>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a:t>Plump, C. &amp; D. </a:t>
            </a:r>
            <a:r>
              <a:rPr lang="en-US" sz="900" dirty="0" err="1"/>
              <a:t>Ketchen</a:t>
            </a:r>
            <a:r>
              <a:rPr lang="en-US" sz="900" dirty="0"/>
              <a:t> (2013). Navigating the Possible Legal Pitfalls of Virtual Teams. Journal of Organization Design JOD, 2(3), 51-55</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3622890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pitfalls of global virtual teams</a:t>
            </a:r>
            <a:endParaRPr lang="en-US" dirty="0"/>
          </a:p>
        </p:txBody>
      </p:sp>
      <p:sp>
        <p:nvSpPr>
          <p:cNvPr id="3" name="Content Placeholder 2"/>
          <p:cNvSpPr>
            <a:spLocks noGrp="1"/>
          </p:cNvSpPr>
          <p:nvPr>
            <p:ph idx="1"/>
          </p:nvPr>
        </p:nvSpPr>
        <p:spPr/>
        <p:txBody>
          <a:bodyPr/>
          <a:lstStyle/>
          <a:p>
            <a:r>
              <a:rPr lang="en-US" dirty="0" smtClean="0"/>
              <a:t>The U.S. Civil Rights Act of 1964 makes it illegal to discriminate based on race, religion, sex or national origin</a:t>
            </a:r>
          </a:p>
          <a:p>
            <a:r>
              <a:rPr lang="en-US" dirty="0" smtClean="0"/>
              <a:t>Organizations are most at risk for discrimination violations by the actions of their supervisors</a:t>
            </a:r>
          </a:p>
          <a:p>
            <a:r>
              <a:rPr lang="en-US" dirty="0" smtClean="0"/>
              <a:t>On global virtual teams, as we have discussed, it is not always clear who is the supervisor and initiative is encouraged</a:t>
            </a:r>
          </a:p>
          <a:p>
            <a:r>
              <a:rPr lang="en-US" dirty="0" smtClean="0"/>
              <a:t>Most organization include discrimination training for their supervisors, and for global virtual teams, as a remedy for this risk, it should be included to all team members</a:t>
            </a:r>
            <a:endParaRPr lang="en-US" dirty="0"/>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a:t>Plump, C. &amp; D. </a:t>
            </a:r>
            <a:r>
              <a:rPr lang="en-US" sz="900" dirty="0" err="1"/>
              <a:t>Ketchen</a:t>
            </a:r>
            <a:r>
              <a:rPr lang="en-US" sz="900" dirty="0"/>
              <a:t> (2013). Navigating the Possible Legal Pitfalls of Virtual Teams. Journal of Organization Design JOD, 2(3), 51-55</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4134498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pitfalls of global virtual teams</a:t>
            </a:r>
            <a:endParaRPr lang="en-US" dirty="0"/>
          </a:p>
        </p:txBody>
      </p:sp>
      <p:sp>
        <p:nvSpPr>
          <p:cNvPr id="3" name="Content Placeholder 2"/>
          <p:cNvSpPr>
            <a:spLocks noGrp="1"/>
          </p:cNvSpPr>
          <p:nvPr>
            <p:ph idx="1"/>
          </p:nvPr>
        </p:nvSpPr>
        <p:spPr/>
        <p:txBody>
          <a:bodyPr/>
          <a:lstStyle/>
          <a:p>
            <a:r>
              <a:rPr lang="en-US" dirty="0" smtClean="0"/>
              <a:t>The Fair Labor Standards Act of 1938 requires organizations to pay a minimum wage and sets standards for overtime compensation</a:t>
            </a:r>
          </a:p>
          <a:p>
            <a:r>
              <a:rPr lang="en-US" dirty="0" smtClean="0"/>
              <a:t>With global virtual teams, members can receive direction and deadlines from multiple individuals who may be considered supervisors including their local location supervisor</a:t>
            </a:r>
          </a:p>
          <a:p>
            <a:r>
              <a:rPr lang="en-US" dirty="0" smtClean="0"/>
              <a:t>To mitigate this risk, organizations should explicitly identify who is responsible for setting hours and deadlines </a:t>
            </a:r>
          </a:p>
          <a:p>
            <a:r>
              <a:rPr lang="en-US" dirty="0" smtClean="0"/>
              <a:t>Likewise, the individual who can authorize overtime should be identified</a:t>
            </a:r>
            <a:endParaRPr lang="en-US" dirty="0"/>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a:t>Plump, C. &amp; D. </a:t>
            </a:r>
            <a:r>
              <a:rPr lang="en-US" sz="900" dirty="0" err="1"/>
              <a:t>Ketchen</a:t>
            </a:r>
            <a:r>
              <a:rPr lang="en-US" sz="900" dirty="0"/>
              <a:t> (2013). Navigating the Possible Legal Pitfalls of Virtual Teams. Journal of Organization Design JOD, 2(3), 51-55</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1721341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6629400"/>
            <a:ext cx="91440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a:t>
            </a:r>
            <a:r>
              <a:rPr lang="en-US" sz="900" dirty="0">
                <a:solidFill>
                  <a:schemeClr val="tx1">
                    <a:lumMod val="85000"/>
                    <a:lumOff val="15000"/>
                  </a:schemeClr>
                </a:solidFill>
              </a:rPr>
              <a:t> </a:t>
            </a:r>
            <a:r>
              <a:rPr lang="en-US" sz="900" dirty="0" smtClean="0">
                <a:solidFill>
                  <a:schemeClr val="tx1">
                    <a:lumMod val="85000"/>
                    <a:lumOff val="15000"/>
                  </a:schemeClr>
                </a:solidFill>
              </a:rPr>
              <a:t>Williamson, O (1998). Transaction Cost Economics: How it works; where it is headed. De Economist 146(1), p 26</a:t>
            </a:r>
          </a:p>
        </p:txBody>
      </p:sp>
      <p:pic>
        <p:nvPicPr>
          <p:cNvPr id="9" name="Picture 8" descr="MH900233342.JPG"/>
          <p:cNvPicPr>
            <a:picLocks noChangeAspect="1"/>
          </p:cNvPicPr>
          <p:nvPr/>
        </p:nvPicPr>
        <p:blipFill>
          <a:blip r:embed="rId3" cstate="print"/>
          <a:stretch>
            <a:fillRect/>
          </a:stretch>
        </p:blipFill>
        <p:spPr>
          <a:xfrm>
            <a:off x="1371600" y="3608070"/>
            <a:ext cx="1219200" cy="1421130"/>
          </a:xfrm>
          <a:prstGeom prst="rect">
            <a:avLst/>
          </a:prstGeom>
        </p:spPr>
      </p:pic>
      <p:sp>
        <p:nvSpPr>
          <p:cNvPr id="15" name="TextBox 14"/>
          <p:cNvSpPr txBox="1"/>
          <p:nvPr/>
        </p:nvSpPr>
        <p:spPr>
          <a:xfrm>
            <a:off x="2640330" y="3608070"/>
            <a:ext cx="1764030" cy="1015663"/>
          </a:xfrm>
          <a:prstGeom prst="rect">
            <a:avLst/>
          </a:prstGeom>
          <a:noFill/>
        </p:spPr>
        <p:txBody>
          <a:bodyPr wrap="square" rtlCol="0">
            <a:spAutoFit/>
          </a:bodyPr>
          <a:lstStyle/>
          <a:p>
            <a:pPr algn="ctr"/>
            <a:r>
              <a:rPr lang="en-US" sz="2000" dirty="0" smtClean="0"/>
              <a:t>Formal Organization </a:t>
            </a:r>
          </a:p>
          <a:p>
            <a:pPr algn="ctr"/>
            <a:r>
              <a:rPr lang="en-US" sz="2000" dirty="0" smtClean="0"/>
              <a:t>Structures</a:t>
            </a:r>
            <a:endParaRPr lang="en-US" sz="2000" dirty="0"/>
          </a:p>
        </p:txBody>
      </p:sp>
      <p:sp>
        <p:nvSpPr>
          <p:cNvPr id="19" name="TextBox 18"/>
          <p:cNvSpPr txBox="1"/>
          <p:nvPr/>
        </p:nvSpPr>
        <p:spPr>
          <a:xfrm>
            <a:off x="4362450" y="3779341"/>
            <a:ext cx="1310640" cy="1015663"/>
          </a:xfrm>
          <a:prstGeom prst="rect">
            <a:avLst/>
          </a:prstGeom>
          <a:noFill/>
        </p:spPr>
        <p:txBody>
          <a:bodyPr wrap="square" rtlCol="0">
            <a:spAutoFit/>
          </a:bodyPr>
          <a:lstStyle/>
          <a:p>
            <a:pPr algn="ctr"/>
            <a:r>
              <a:rPr lang="en-US" sz="2000" dirty="0" smtClean="0"/>
              <a:t>Market Firm Contract</a:t>
            </a:r>
          </a:p>
        </p:txBody>
      </p:sp>
      <p:sp>
        <p:nvSpPr>
          <p:cNvPr id="23" name="TextBox 22"/>
          <p:cNvSpPr txBox="1"/>
          <p:nvPr/>
        </p:nvSpPr>
        <p:spPr>
          <a:xfrm>
            <a:off x="5638800" y="3779341"/>
            <a:ext cx="1447800" cy="1015663"/>
          </a:xfrm>
          <a:prstGeom prst="rect">
            <a:avLst/>
          </a:prstGeom>
          <a:noFill/>
        </p:spPr>
        <p:txBody>
          <a:bodyPr wrap="square" rtlCol="0">
            <a:spAutoFit/>
          </a:bodyPr>
          <a:lstStyle/>
          <a:p>
            <a:pPr algn="ctr"/>
            <a:r>
              <a:rPr lang="en-US" sz="2000" dirty="0" smtClean="0"/>
              <a:t>Year </a:t>
            </a:r>
          </a:p>
          <a:p>
            <a:pPr algn="ctr"/>
            <a:r>
              <a:rPr lang="en-US" sz="2000" dirty="0" smtClean="0"/>
              <a:t>to</a:t>
            </a:r>
          </a:p>
          <a:p>
            <a:pPr algn="ctr"/>
            <a:r>
              <a:rPr lang="en-US" sz="2000" dirty="0" smtClean="0"/>
              <a:t>Decade</a:t>
            </a:r>
            <a:endParaRPr lang="en-US" sz="2000" dirty="0"/>
          </a:p>
        </p:txBody>
      </p:sp>
      <p:sp>
        <p:nvSpPr>
          <p:cNvPr id="26" name="TextBox 25"/>
          <p:cNvSpPr txBox="1"/>
          <p:nvPr/>
        </p:nvSpPr>
        <p:spPr>
          <a:xfrm>
            <a:off x="7010400" y="3779341"/>
            <a:ext cx="1752600" cy="400110"/>
          </a:xfrm>
          <a:prstGeom prst="rect">
            <a:avLst/>
          </a:prstGeom>
          <a:noFill/>
        </p:spPr>
        <p:txBody>
          <a:bodyPr wrap="square" rtlCol="0">
            <a:spAutoFit/>
          </a:bodyPr>
          <a:lstStyle/>
          <a:p>
            <a:pPr algn="ctr"/>
            <a:r>
              <a:rPr lang="en-US" sz="2000" dirty="0" smtClean="0"/>
              <a:t>Lecture 11</a:t>
            </a:r>
            <a:endParaRPr lang="en-US" sz="2000" dirty="0"/>
          </a:p>
        </p:txBody>
      </p:sp>
      <p:cxnSp>
        <p:nvCxnSpPr>
          <p:cNvPr id="30" name="Straight Connector 29"/>
          <p:cNvCxnSpPr/>
          <p:nvPr/>
        </p:nvCxnSpPr>
        <p:spPr>
          <a:xfrm>
            <a:off x="1219200" y="3486329"/>
            <a:ext cx="762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219200" y="2038529"/>
            <a:ext cx="762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1623060" y="3524429"/>
            <a:ext cx="556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14300" y="3524429"/>
            <a:ext cx="556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2857500" y="3524429"/>
            <a:ext cx="556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4366986" y="3524429"/>
            <a:ext cx="556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6021805" y="3524250"/>
            <a:ext cx="5562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1" name="Picture 40" descr="MH900071088.JPG"/>
          <p:cNvPicPr>
            <a:picLocks noChangeAspect="1"/>
          </p:cNvPicPr>
          <p:nvPr/>
        </p:nvPicPr>
        <p:blipFill>
          <a:blip r:embed="rId4" cstate="print"/>
          <a:stretch>
            <a:fillRect/>
          </a:stretch>
        </p:blipFill>
        <p:spPr>
          <a:xfrm>
            <a:off x="1290811" y="762000"/>
            <a:ext cx="1071390" cy="1173427"/>
          </a:xfrm>
          <a:prstGeom prst="rect">
            <a:avLst/>
          </a:prstGeom>
        </p:spPr>
      </p:pic>
      <p:sp>
        <p:nvSpPr>
          <p:cNvPr id="42" name="TextBox 41"/>
          <p:cNvSpPr txBox="1"/>
          <p:nvPr/>
        </p:nvSpPr>
        <p:spPr>
          <a:xfrm>
            <a:off x="2667000" y="813530"/>
            <a:ext cx="1676400" cy="1015663"/>
          </a:xfrm>
          <a:prstGeom prst="rect">
            <a:avLst/>
          </a:prstGeom>
          <a:noFill/>
        </p:spPr>
        <p:txBody>
          <a:bodyPr wrap="square" rtlCol="0">
            <a:spAutoFit/>
          </a:bodyPr>
          <a:lstStyle/>
          <a:p>
            <a:pPr algn="ctr"/>
            <a:r>
              <a:rPr lang="en-US" sz="2000" dirty="0" smtClean="0"/>
              <a:t>Informal Social </a:t>
            </a:r>
          </a:p>
          <a:p>
            <a:pPr algn="ctr"/>
            <a:r>
              <a:rPr lang="en-US" sz="2000" dirty="0" smtClean="0"/>
              <a:t>Structures</a:t>
            </a:r>
            <a:endParaRPr lang="en-US" sz="2000" dirty="0"/>
          </a:p>
        </p:txBody>
      </p:sp>
      <p:sp>
        <p:nvSpPr>
          <p:cNvPr id="43" name="TextBox 42"/>
          <p:cNvSpPr txBox="1"/>
          <p:nvPr/>
        </p:nvSpPr>
        <p:spPr>
          <a:xfrm>
            <a:off x="4343400" y="813530"/>
            <a:ext cx="1371600" cy="707886"/>
          </a:xfrm>
          <a:prstGeom prst="rect">
            <a:avLst/>
          </a:prstGeom>
          <a:noFill/>
        </p:spPr>
        <p:txBody>
          <a:bodyPr wrap="square" rtlCol="0">
            <a:spAutoFit/>
          </a:bodyPr>
          <a:lstStyle/>
          <a:p>
            <a:pPr algn="ctr"/>
            <a:r>
              <a:rPr lang="en-US" sz="2000" dirty="0" smtClean="0"/>
              <a:t>Religion Culture</a:t>
            </a:r>
          </a:p>
        </p:txBody>
      </p:sp>
      <p:sp>
        <p:nvSpPr>
          <p:cNvPr id="44" name="TextBox 43"/>
          <p:cNvSpPr txBox="1"/>
          <p:nvPr/>
        </p:nvSpPr>
        <p:spPr>
          <a:xfrm>
            <a:off x="5791200" y="813530"/>
            <a:ext cx="1371600" cy="1015663"/>
          </a:xfrm>
          <a:prstGeom prst="rect">
            <a:avLst/>
          </a:prstGeom>
          <a:noFill/>
        </p:spPr>
        <p:txBody>
          <a:bodyPr wrap="square" rtlCol="0">
            <a:spAutoFit/>
          </a:bodyPr>
          <a:lstStyle/>
          <a:p>
            <a:pPr algn="ctr"/>
            <a:r>
              <a:rPr lang="en-US" sz="2000" dirty="0" smtClean="0"/>
              <a:t>Centuries to Millennia</a:t>
            </a:r>
            <a:endParaRPr lang="en-US" sz="2000" dirty="0"/>
          </a:p>
        </p:txBody>
      </p:sp>
      <p:sp>
        <p:nvSpPr>
          <p:cNvPr id="45" name="TextBox 44"/>
          <p:cNvSpPr txBox="1"/>
          <p:nvPr/>
        </p:nvSpPr>
        <p:spPr>
          <a:xfrm>
            <a:off x="7086600" y="954262"/>
            <a:ext cx="1752600" cy="400110"/>
          </a:xfrm>
          <a:prstGeom prst="rect">
            <a:avLst/>
          </a:prstGeom>
          <a:noFill/>
        </p:spPr>
        <p:txBody>
          <a:bodyPr wrap="square" rtlCol="0">
            <a:spAutoFit/>
          </a:bodyPr>
          <a:lstStyle/>
          <a:p>
            <a:pPr algn="ctr"/>
            <a:r>
              <a:rPr lang="en-US" sz="2000" dirty="0" smtClean="0"/>
              <a:t>Lecture 5</a:t>
            </a:r>
            <a:endParaRPr lang="en-US" sz="2000" dirty="0"/>
          </a:p>
        </p:txBody>
      </p:sp>
      <p:cxnSp>
        <p:nvCxnSpPr>
          <p:cNvPr id="29" name="Straight Connector 28"/>
          <p:cNvCxnSpPr/>
          <p:nvPr/>
        </p:nvCxnSpPr>
        <p:spPr>
          <a:xfrm>
            <a:off x="1219200" y="5010329"/>
            <a:ext cx="75839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95400" y="6305729"/>
            <a:ext cx="739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219200" y="743129"/>
            <a:ext cx="7620000" cy="19256"/>
          </a:xfrm>
          <a:prstGeom prst="line">
            <a:avLst/>
          </a:prstGeom>
        </p:spPr>
        <p:style>
          <a:lnRef idx="1">
            <a:schemeClr val="accent1"/>
          </a:lnRef>
          <a:fillRef idx="0">
            <a:schemeClr val="accent1"/>
          </a:fillRef>
          <a:effectRef idx="0">
            <a:schemeClr val="accent1"/>
          </a:effectRef>
          <a:fontRef idx="minor">
            <a:schemeClr val="tx1"/>
          </a:fontRef>
        </p:style>
      </p:cxnSp>
      <p:sp>
        <p:nvSpPr>
          <p:cNvPr id="61" name="Title 1"/>
          <p:cNvSpPr>
            <a:spLocks noGrp="1"/>
          </p:cNvSpPr>
          <p:nvPr>
            <p:ph type="title"/>
          </p:nvPr>
        </p:nvSpPr>
        <p:spPr>
          <a:xfrm>
            <a:off x="457200" y="-76200"/>
            <a:ext cx="8229600" cy="1143000"/>
          </a:xfrm>
        </p:spPr>
        <p:txBody>
          <a:bodyPr/>
          <a:lstStyle/>
          <a:p>
            <a:r>
              <a:rPr lang="en-US" dirty="0" smtClean="0"/>
              <a:t>Four Levels of Institution</a:t>
            </a:r>
            <a:endParaRPr lang="en-US" dirty="0"/>
          </a:p>
        </p:txBody>
      </p:sp>
      <p:cxnSp>
        <p:nvCxnSpPr>
          <p:cNvPr id="46" name="Straight Connector 45"/>
          <p:cNvCxnSpPr/>
          <p:nvPr/>
        </p:nvCxnSpPr>
        <p:spPr>
          <a:xfrm rot="5400000">
            <a:off x="-1562101" y="3543300"/>
            <a:ext cx="55626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743200" y="5126892"/>
            <a:ext cx="1524000" cy="1015663"/>
          </a:xfrm>
          <a:prstGeom prst="rect">
            <a:avLst/>
          </a:prstGeom>
          <a:noFill/>
        </p:spPr>
        <p:txBody>
          <a:bodyPr wrap="square" rtlCol="0">
            <a:spAutoFit/>
          </a:bodyPr>
          <a:lstStyle/>
          <a:p>
            <a:pPr algn="ctr"/>
            <a:r>
              <a:rPr lang="en-US" sz="2000" dirty="0" smtClean="0"/>
              <a:t>Resource Allocation Models</a:t>
            </a:r>
            <a:endParaRPr lang="en-US" sz="2000" dirty="0"/>
          </a:p>
        </p:txBody>
      </p:sp>
      <p:sp>
        <p:nvSpPr>
          <p:cNvPr id="39" name="TextBox 38"/>
          <p:cNvSpPr txBox="1"/>
          <p:nvPr/>
        </p:nvSpPr>
        <p:spPr>
          <a:xfrm>
            <a:off x="4343400" y="5203092"/>
            <a:ext cx="1386840" cy="707886"/>
          </a:xfrm>
          <a:prstGeom prst="rect">
            <a:avLst/>
          </a:prstGeom>
          <a:noFill/>
        </p:spPr>
        <p:txBody>
          <a:bodyPr wrap="square" rtlCol="0">
            <a:spAutoFit/>
          </a:bodyPr>
          <a:lstStyle/>
          <a:p>
            <a:pPr algn="ctr"/>
            <a:r>
              <a:rPr lang="en-US" sz="2000" dirty="0" err="1" smtClean="0"/>
              <a:t>Traditionalincentive</a:t>
            </a:r>
            <a:endParaRPr lang="en-US" sz="2000" dirty="0" smtClean="0"/>
          </a:p>
        </p:txBody>
      </p:sp>
      <p:sp>
        <p:nvSpPr>
          <p:cNvPr id="40" name="TextBox 39"/>
          <p:cNvSpPr txBox="1"/>
          <p:nvPr/>
        </p:nvSpPr>
        <p:spPr>
          <a:xfrm>
            <a:off x="5562600" y="5203092"/>
            <a:ext cx="1524000" cy="1015663"/>
          </a:xfrm>
          <a:prstGeom prst="rect">
            <a:avLst/>
          </a:prstGeom>
          <a:noFill/>
        </p:spPr>
        <p:txBody>
          <a:bodyPr wrap="square" rtlCol="0">
            <a:spAutoFit/>
          </a:bodyPr>
          <a:lstStyle/>
          <a:p>
            <a:pPr algn="ctr"/>
            <a:r>
              <a:rPr lang="en-US" sz="2000" dirty="0" smtClean="0"/>
              <a:t>Continual Response to Change</a:t>
            </a:r>
            <a:endParaRPr lang="en-US" sz="2000" dirty="0"/>
          </a:p>
        </p:txBody>
      </p:sp>
      <p:sp>
        <p:nvSpPr>
          <p:cNvPr id="47" name="TextBox 46"/>
          <p:cNvSpPr txBox="1"/>
          <p:nvPr/>
        </p:nvSpPr>
        <p:spPr>
          <a:xfrm>
            <a:off x="7010400" y="5343824"/>
            <a:ext cx="1828800" cy="400110"/>
          </a:xfrm>
          <a:prstGeom prst="rect">
            <a:avLst/>
          </a:prstGeom>
          <a:noFill/>
        </p:spPr>
        <p:txBody>
          <a:bodyPr wrap="square" rtlCol="0">
            <a:spAutoFit/>
          </a:bodyPr>
          <a:lstStyle/>
          <a:p>
            <a:pPr algn="ctr"/>
            <a:r>
              <a:rPr lang="en-US" sz="2000" dirty="0" smtClean="0"/>
              <a:t>Lecture 2 &amp; 3</a:t>
            </a:r>
            <a:endParaRPr lang="en-US" sz="2000" dirty="0"/>
          </a:p>
        </p:txBody>
      </p:sp>
      <p:pic>
        <p:nvPicPr>
          <p:cNvPr id="49" name="Picture 2" descr="C:\Program Files\Microsoft Office\MEDIA\CAGCAT10\j0300840.wmf"/>
          <p:cNvPicPr>
            <a:picLocks noGrp="1" noChangeAspect="1" noChangeArrowheads="1"/>
          </p:cNvPicPr>
          <p:nvPr>
            <p:ph idx="1"/>
          </p:nvPr>
        </p:nvPicPr>
        <p:blipFill>
          <a:blip r:embed="rId5" cstate="print"/>
          <a:srcRect/>
          <a:stretch>
            <a:fillRect/>
          </a:stretch>
        </p:blipFill>
        <p:spPr bwMode="auto">
          <a:xfrm>
            <a:off x="1219200" y="2045731"/>
            <a:ext cx="1447800" cy="1383269"/>
          </a:xfrm>
          <a:prstGeom prst="rect">
            <a:avLst/>
          </a:prstGeom>
          <a:noFill/>
        </p:spPr>
      </p:pic>
      <p:sp>
        <p:nvSpPr>
          <p:cNvPr id="50" name="TextBox 49"/>
          <p:cNvSpPr txBox="1"/>
          <p:nvPr/>
        </p:nvSpPr>
        <p:spPr>
          <a:xfrm>
            <a:off x="2819400" y="2087940"/>
            <a:ext cx="1524000" cy="1015663"/>
          </a:xfrm>
          <a:prstGeom prst="rect">
            <a:avLst/>
          </a:prstGeom>
          <a:noFill/>
        </p:spPr>
        <p:txBody>
          <a:bodyPr wrap="square" rtlCol="0">
            <a:spAutoFit/>
          </a:bodyPr>
          <a:lstStyle/>
          <a:p>
            <a:pPr algn="ctr"/>
            <a:r>
              <a:rPr lang="en-US" sz="2000" dirty="0" smtClean="0"/>
              <a:t>Formal Social </a:t>
            </a:r>
          </a:p>
          <a:p>
            <a:pPr algn="ctr"/>
            <a:r>
              <a:rPr lang="en-US" sz="2000" dirty="0" smtClean="0"/>
              <a:t>Structures</a:t>
            </a:r>
            <a:endParaRPr lang="en-US" sz="2000" dirty="0"/>
          </a:p>
        </p:txBody>
      </p:sp>
      <p:sp>
        <p:nvSpPr>
          <p:cNvPr id="51" name="TextBox 50"/>
          <p:cNvSpPr txBox="1"/>
          <p:nvPr/>
        </p:nvSpPr>
        <p:spPr>
          <a:xfrm>
            <a:off x="4343400" y="2145269"/>
            <a:ext cx="1371600" cy="707886"/>
          </a:xfrm>
          <a:prstGeom prst="rect">
            <a:avLst/>
          </a:prstGeom>
          <a:noFill/>
        </p:spPr>
        <p:txBody>
          <a:bodyPr wrap="square" rtlCol="0">
            <a:spAutoFit/>
          </a:bodyPr>
          <a:lstStyle/>
          <a:p>
            <a:pPr algn="ctr"/>
            <a:r>
              <a:rPr lang="en-US" sz="2000" dirty="0" smtClean="0"/>
              <a:t>Judiciary Polity</a:t>
            </a:r>
          </a:p>
        </p:txBody>
      </p:sp>
      <p:sp>
        <p:nvSpPr>
          <p:cNvPr id="52" name="TextBox 51"/>
          <p:cNvSpPr txBox="1"/>
          <p:nvPr/>
        </p:nvSpPr>
        <p:spPr>
          <a:xfrm>
            <a:off x="5638800" y="2087940"/>
            <a:ext cx="1524000" cy="1015663"/>
          </a:xfrm>
          <a:prstGeom prst="rect">
            <a:avLst/>
          </a:prstGeom>
          <a:noFill/>
        </p:spPr>
        <p:txBody>
          <a:bodyPr wrap="square" rtlCol="0">
            <a:spAutoFit/>
          </a:bodyPr>
          <a:lstStyle/>
          <a:p>
            <a:pPr algn="ctr"/>
            <a:r>
              <a:rPr lang="en-US" sz="2000" dirty="0" smtClean="0"/>
              <a:t>Decades </a:t>
            </a:r>
          </a:p>
          <a:p>
            <a:pPr algn="ctr"/>
            <a:r>
              <a:rPr lang="en-US" sz="2000" dirty="0" smtClean="0"/>
              <a:t>to</a:t>
            </a:r>
          </a:p>
          <a:p>
            <a:pPr algn="ctr"/>
            <a:r>
              <a:rPr lang="en-US" sz="2000" dirty="0" smtClean="0"/>
              <a:t>Centuries</a:t>
            </a:r>
            <a:endParaRPr lang="en-US" sz="2000" dirty="0"/>
          </a:p>
        </p:txBody>
      </p:sp>
      <p:sp>
        <p:nvSpPr>
          <p:cNvPr id="54" name="TextBox 53"/>
          <p:cNvSpPr txBox="1"/>
          <p:nvPr/>
        </p:nvSpPr>
        <p:spPr>
          <a:xfrm>
            <a:off x="7043058" y="2087940"/>
            <a:ext cx="1872342" cy="400110"/>
          </a:xfrm>
          <a:prstGeom prst="rect">
            <a:avLst/>
          </a:prstGeom>
          <a:noFill/>
        </p:spPr>
        <p:txBody>
          <a:bodyPr wrap="square" rtlCol="0">
            <a:spAutoFit/>
          </a:bodyPr>
          <a:lstStyle/>
          <a:p>
            <a:pPr algn="ctr"/>
            <a:r>
              <a:rPr lang="en-US" sz="2000" dirty="0" smtClean="0"/>
              <a:t>Lecture 5 &amp; 11</a:t>
            </a:r>
            <a:endParaRPr lang="en-US" sz="2000" dirty="0"/>
          </a:p>
        </p:txBody>
      </p:sp>
      <p:pic>
        <p:nvPicPr>
          <p:cNvPr id="3" name="Picture 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524000" y="5029200"/>
            <a:ext cx="923925" cy="12763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40759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pitfalls of global virtual teams</a:t>
            </a:r>
            <a:endParaRPr lang="en-US" dirty="0"/>
          </a:p>
        </p:txBody>
      </p:sp>
      <p:sp>
        <p:nvSpPr>
          <p:cNvPr id="3" name="Content Placeholder 2"/>
          <p:cNvSpPr>
            <a:spLocks noGrp="1"/>
          </p:cNvSpPr>
          <p:nvPr>
            <p:ph idx="1"/>
          </p:nvPr>
        </p:nvSpPr>
        <p:spPr/>
        <p:txBody>
          <a:bodyPr/>
          <a:lstStyle/>
          <a:p>
            <a:r>
              <a:rPr lang="en-US" dirty="0" smtClean="0"/>
              <a:t>The Americans with Disabilities Act of 1990 requires organizations to provide reasonable accommodation to disabled individuals </a:t>
            </a:r>
          </a:p>
          <a:p>
            <a:r>
              <a:rPr lang="en-US" dirty="0" smtClean="0"/>
              <a:t>This includes individuals with both actual or perceived disabilities as well as individuals who have important relationships with a disable person</a:t>
            </a:r>
          </a:p>
          <a:p>
            <a:r>
              <a:rPr lang="en-US" dirty="0" smtClean="0"/>
              <a:t>Companies must provide such staff with a reasonable accommodation so they can perform the work despite the disability</a:t>
            </a:r>
          </a:p>
          <a:p>
            <a:r>
              <a:rPr lang="en-US" dirty="0" smtClean="0"/>
              <a:t>With global virtual teams, a company may be a joint employer of someone covered by the ADA</a:t>
            </a:r>
          </a:p>
          <a:p>
            <a:r>
              <a:rPr lang="en-US" dirty="0" smtClean="0"/>
              <a:t>The mitigation is that someone on the team must be assigned responsibility to manage reasonable accommodation requests </a:t>
            </a:r>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a:t>Plump, C. &amp; D. </a:t>
            </a:r>
            <a:r>
              <a:rPr lang="en-US" sz="900" dirty="0" err="1"/>
              <a:t>Ketchen</a:t>
            </a:r>
            <a:r>
              <a:rPr lang="en-US" sz="900" dirty="0"/>
              <a:t> (2013). Navigating the Possible Legal Pitfalls of Virtual Teams. Journal of Organization Design JOD, 2(3), 51-55</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730992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pitfalls of global virtual teams</a:t>
            </a:r>
            <a:endParaRPr lang="en-US" dirty="0"/>
          </a:p>
        </p:txBody>
      </p:sp>
      <p:sp>
        <p:nvSpPr>
          <p:cNvPr id="3" name="Content Placeholder 2"/>
          <p:cNvSpPr>
            <a:spLocks noGrp="1"/>
          </p:cNvSpPr>
          <p:nvPr>
            <p:ph idx="1"/>
          </p:nvPr>
        </p:nvSpPr>
        <p:spPr>
          <a:xfrm>
            <a:off x="822325" y="1100138"/>
            <a:ext cx="7521575" cy="3929062"/>
          </a:xfrm>
        </p:spPr>
        <p:txBody>
          <a:bodyPr/>
          <a:lstStyle/>
          <a:p>
            <a:r>
              <a:rPr lang="en-US" dirty="0" smtClean="0"/>
              <a:t>The Family and Medical Leave Act of 1993 gives employees the right to take job-protected leave under certain circumstances</a:t>
            </a:r>
          </a:p>
          <a:p>
            <a:r>
              <a:rPr lang="en-US" dirty="0" smtClean="0"/>
              <a:t>On virtual teams, members can come from external organizations as well as from foreign countries</a:t>
            </a:r>
          </a:p>
          <a:p>
            <a:r>
              <a:rPr lang="en-US" dirty="0" smtClean="0"/>
              <a:t>It may be unclear which geographic office or company is the employer for a team member on global virtual teams and therefore whether the team member is eligible for coverage</a:t>
            </a:r>
          </a:p>
          <a:p>
            <a:r>
              <a:rPr lang="en-US" dirty="0" smtClean="0"/>
              <a:t>Someone on the team must ascertain which geographic location or company is the employer of each staff member</a:t>
            </a:r>
          </a:p>
          <a:p>
            <a:r>
              <a:rPr lang="en-US" dirty="0" smtClean="0"/>
              <a:t>That office and company must be notified of this determination before the virtual team begins working </a:t>
            </a:r>
          </a:p>
          <a:p>
            <a:r>
              <a:rPr lang="en-US" dirty="0" smtClean="0"/>
              <a:t>This will help reduce confusion over right to take leave</a:t>
            </a:r>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a:t>Plump, C. &amp; D. </a:t>
            </a:r>
            <a:r>
              <a:rPr lang="en-US" sz="900" dirty="0" err="1"/>
              <a:t>Ketchen</a:t>
            </a:r>
            <a:r>
              <a:rPr lang="en-US" sz="900" dirty="0"/>
              <a:t> (2013). Navigating the Possible Legal Pitfalls of Virtual Teams. Journal of Organization Design JOD, 2(3), 51-55</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3657289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pitfalls of global virtual teams</a:t>
            </a:r>
            <a:endParaRPr lang="en-US" dirty="0"/>
          </a:p>
        </p:txBody>
      </p:sp>
      <p:sp>
        <p:nvSpPr>
          <p:cNvPr id="3" name="Content Placeholder 2"/>
          <p:cNvSpPr>
            <a:spLocks noGrp="1"/>
          </p:cNvSpPr>
          <p:nvPr>
            <p:ph idx="1"/>
          </p:nvPr>
        </p:nvSpPr>
        <p:spPr>
          <a:xfrm>
            <a:off x="822325" y="1100138"/>
            <a:ext cx="7521575" cy="3929062"/>
          </a:xfrm>
        </p:spPr>
        <p:txBody>
          <a:bodyPr/>
          <a:lstStyle/>
          <a:p>
            <a:r>
              <a:rPr lang="en-US" dirty="0" smtClean="0"/>
              <a:t>United States intellectual </a:t>
            </a:r>
            <a:r>
              <a:rPr lang="en-US" dirty="0"/>
              <a:t>p</a:t>
            </a:r>
            <a:r>
              <a:rPr lang="en-US" dirty="0" smtClean="0"/>
              <a:t>roperty rights protect advantageous knowledge through patents, copyrights, trademarks and trade secrets</a:t>
            </a:r>
          </a:p>
          <a:p>
            <a:r>
              <a:rPr lang="en-US" dirty="0" smtClean="0"/>
              <a:t>Other countries do not offer such exhaustive protection and team members from other companies or countries may have different obligations</a:t>
            </a:r>
          </a:p>
          <a:p>
            <a:r>
              <a:rPr lang="en-US" dirty="0" smtClean="0"/>
              <a:t>Likewise, they may have different perspectives on the rights to use the intellectual property of others</a:t>
            </a:r>
          </a:p>
          <a:p>
            <a:r>
              <a:rPr lang="en-US" dirty="0" smtClean="0"/>
              <a:t>Moreover, team members may be subject to prior agreements governing the knowledge they can bring to the team</a:t>
            </a:r>
          </a:p>
          <a:p>
            <a:r>
              <a:rPr lang="en-US" dirty="0" smtClean="0"/>
              <a:t>To mitigate this risk, have each team member identify all prior non-compete agreements</a:t>
            </a:r>
          </a:p>
          <a:p>
            <a:r>
              <a:rPr lang="en-US" dirty="0" smtClean="0"/>
              <a:t>In addition, require all team members to sign non-disclosure and non-compete agreements</a:t>
            </a:r>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a:t>Plump, C. &amp; D. </a:t>
            </a:r>
            <a:r>
              <a:rPr lang="en-US" sz="900" dirty="0" err="1"/>
              <a:t>Ketchen</a:t>
            </a:r>
            <a:r>
              <a:rPr lang="en-US" sz="900" dirty="0"/>
              <a:t> (2013). Navigating the Possible Legal Pitfalls of Virtual Teams. Journal of Organization Design JOD, 2(3), 51-55</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3360310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Intellectual property</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23</a:t>
            </a:fld>
            <a:endParaRPr lang="en-US"/>
          </a:p>
        </p:txBody>
      </p:sp>
    </p:spTree>
    <p:extLst>
      <p:ext uri="{BB962C8B-B14F-4D97-AF65-F5344CB8AC3E}">
        <p14:creationId xmlns:p14="http://schemas.microsoft.com/office/powerpoint/2010/main" xmlns="" val="3084734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169275" cy="549275"/>
          </a:xfrm>
        </p:spPr>
        <p:txBody>
          <a:bodyPr/>
          <a:lstStyle/>
          <a:p>
            <a:r>
              <a:rPr lang="en-US" dirty="0" smtClean="0"/>
              <a:t>Intellectual property in the global market</a:t>
            </a:r>
            <a:endParaRPr lang="en-US" dirty="0"/>
          </a:p>
        </p:txBody>
      </p:sp>
      <p:sp>
        <p:nvSpPr>
          <p:cNvPr id="3" name="Content Placeholder 2"/>
          <p:cNvSpPr>
            <a:spLocks noGrp="1"/>
          </p:cNvSpPr>
          <p:nvPr>
            <p:ph idx="1"/>
          </p:nvPr>
        </p:nvSpPr>
        <p:spPr/>
        <p:txBody>
          <a:bodyPr/>
          <a:lstStyle/>
          <a:p>
            <a:r>
              <a:rPr lang="en-US" dirty="0" smtClean="0"/>
              <a:t>Global virtual teams operate in a diverse set of legal environments. </a:t>
            </a:r>
          </a:p>
          <a:p>
            <a:r>
              <a:rPr lang="en-US" dirty="0" smtClean="0"/>
              <a:t>In most of the world, there is little enforcement of intellectual property rights so that injured party has little recourse to correct the wrong</a:t>
            </a:r>
          </a:p>
          <a:p>
            <a:r>
              <a:rPr lang="en-US" dirty="0" smtClean="0"/>
              <a:t>Likewise, there is little deterrence to violating the intellectual property rights of others</a:t>
            </a:r>
          </a:p>
          <a:p>
            <a:r>
              <a:rPr lang="en-US" dirty="0" smtClean="0"/>
              <a:t>This is a loss of proprietary knowledge that gives an organization an advantage over the competition </a:t>
            </a:r>
          </a:p>
          <a:p>
            <a:r>
              <a:rPr lang="en-US" dirty="0" smtClean="0"/>
              <a:t>Critical technical knowledge is discretely transferred to competitors who did not incur any costs to develop that knowledge</a:t>
            </a:r>
          </a:p>
          <a:p>
            <a:r>
              <a:rPr lang="en-US" dirty="0" smtClean="0"/>
              <a:t>For small organizations, loss of intellectual property can result in their demise</a:t>
            </a:r>
          </a:p>
          <a:p>
            <a:endParaRPr lang="en-US" dirty="0"/>
          </a:p>
        </p:txBody>
      </p:sp>
      <p:sp>
        <p:nvSpPr>
          <p:cNvPr id="4" name="Rectangle 3"/>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a:t>
            </a:r>
            <a:r>
              <a:rPr lang="en-US" sz="900" dirty="0" smtClean="0"/>
              <a:t>Carmel, E. &amp; P. </a:t>
            </a:r>
            <a:r>
              <a:rPr lang="en-US" sz="900" dirty="0" err="1" smtClean="0"/>
              <a:t>Tjia</a:t>
            </a:r>
            <a:r>
              <a:rPr lang="en-US" sz="900" dirty="0" smtClean="0"/>
              <a:t> (2005). Offshoring information technology. Cambridge, United Kingdom: Cambridge University Press</a:t>
            </a:r>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xmlns="" val="325521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169275" cy="549275"/>
          </a:xfrm>
        </p:spPr>
        <p:txBody>
          <a:bodyPr/>
          <a:lstStyle/>
          <a:p>
            <a:r>
              <a:rPr lang="en-US" dirty="0" smtClean="0"/>
              <a:t>Intellectual property risk assessment</a:t>
            </a:r>
            <a:endParaRPr lang="en-US" dirty="0"/>
          </a:p>
        </p:txBody>
      </p:sp>
      <p:sp>
        <p:nvSpPr>
          <p:cNvPr id="3" name="Content Placeholder 2"/>
          <p:cNvSpPr>
            <a:spLocks noGrp="1"/>
          </p:cNvSpPr>
          <p:nvPr>
            <p:ph idx="1"/>
          </p:nvPr>
        </p:nvSpPr>
        <p:spPr>
          <a:xfrm>
            <a:off x="822325" y="1100138"/>
            <a:ext cx="7521575" cy="3852862"/>
          </a:xfrm>
        </p:spPr>
        <p:txBody>
          <a:bodyPr/>
          <a:lstStyle/>
          <a:p>
            <a:r>
              <a:rPr lang="en-US" dirty="0" smtClean="0"/>
              <a:t>Risk assessment must be done before the team is formed and should be a factor in both organizing and leading a global virtual team</a:t>
            </a:r>
          </a:p>
          <a:p>
            <a:r>
              <a:rPr lang="en-US" dirty="0" smtClean="0"/>
              <a:t>This risk assessment is not a one-time effort but must be continually revisited as more information becomes available</a:t>
            </a:r>
          </a:p>
          <a:p>
            <a:r>
              <a:rPr lang="en-US" dirty="0" smtClean="0"/>
              <a:t>The advantages of one configuration of a global virtual team must be weighed against the risks of that configuration</a:t>
            </a:r>
          </a:p>
          <a:p>
            <a:r>
              <a:rPr lang="en-US" dirty="0" smtClean="0"/>
              <a:t>Because of the lack of fair adjudication over intellectual property violations, many firms are becoming aware of the intellectual property security risk in certain countries</a:t>
            </a:r>
          </a:p>
          <a:p>
            <a:r>
              <a:rPr lang="en-US" dirty="0"/>
              <a:t>Effective mitigation of opportunism </a:t>
            </a:r>
            <a:r>
              <a:rPr lang="en-US" dirty="0" smtClean="0"/>
              <a:t>is </a:t>
            </a:r>
            <a:r>
              <a:rPr lang="en-US" dirty="0"/>
              <a:t>dependent on a comprehensive and effective offshoring contract.  Contract enforcement requires sufficient </a:t>
            </a:r>
            <a:r>
              <a:rPr lang="en-US" dirty="0" err="1"/>
              <a:t>presentiation</a:t>
            </a:r>
            <a:r>
              <a:rPr lang="en-US" dirty="0"/>
              <a:t> and dependable adjudication.</a:t>
            </a:r>
            <a:endParaRPr lang="en-US" dirty="0" smtClean="0"/>
          </a:p>
          <a:p>
            <a:endParaRPr lang="en-US" dirty="0"/>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a:t>
            </a:r>
            <a:r>
              <a:rPr lang="en-US" sz="900" dirty="0" smtClean="0"/>
              <a:t>Carmel, E. &amp; P. </a:t>
            </a:r>
            <a:r>
              <a:rPr lang="en-US" sz="900" dirty="0" err="1" smtClean="0"/>
              <a:t>Tjia</a:t>
            </a:r>
            <a:r>
              <a:rPr lang="en-US" sz="900" dirty="0" smtClean="0"/>
              <a:t> (2005). Offshoring information technology. Cambridge, United Kingdom: Cambridge University Press</a:t>
            </a:r>
          </a:p>
          <a:p>
            <a:pPr algn="just"/>
            <a:r>
              <a:rPr lang="en-US" sz="900" dirty="0" smtClean="0">
                <a:solidFill>
                  <a:schemeClr val="tx1">
                    <a:lumMod val="85000"/>
                    <a:lumOff val="15000"/>
                  </a:schemeClr>
                </a:solidFill>
              </a:rPr>
              <a:t>[2] </a:t>
            </a:r>
            <a:r>
              <a:rPr lang="en-US" sz="900" dirty="0">
                <a:solidFill>
                  <a:schemeClr val="tx1">
                    <a:lumMod val="85000"/>
                    <a:lumOff val="15000"/>
                  </a:schemeClr>
                </a:solidFill>
              </a:rPr>
              <a:t>Williamson, O. (1985). </a:t>
            </a:r>
            <a:r>
              <a:rPr lang="en-US" sz="900" i="1" dirty="0">
                <a:solidFill>
                  <a:schemeClr val="tx1">
                    <a:lumMod val="85000"/>
                    <a:lumOff val="15000"/>
                  </a:schemeClr>
                </a:solidFill>
              </a:rPr>
              <a:t>The Economic Institutions of Capitalism</a:t>
            </a:r>
            <a:r>
              <a:rPr lang="en-US" sz="900" dirty="0">
                <a:solidFill>
                  <a:schemeClr val="tx1">
                    <a:lumMod val="85000"/>
                    <a:lumOff val="15000"/>
                  </a:schemeClr>
                </a:solidFill>
              </a:rPr>
              <a:t>. New York, NY: The Free Press</a:t>
            </a:r>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xmlns="" val="3958485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risk</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26</a:t>
            </a:fld>
            <a:endParaRPr lang="en-US"/>
          </a:p>
        </p:txBody>
      </p:sp>
    </p:spTree>
    <p:extLst>
      <p:ext uri="{BB962C8B-B14F-4D97-AF65-F5344CB8AC3E}">
        <p14:creationId xmlns:p14="http://schemas.microsoft.com/office/powerpoint/2010/main" xmlns="" val="4088512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with who</a:t>
            </a:r>
            <a:endParaRPr lang="en-US" dirty="0"/>
          </a:p>
        </p:txBody>
      </p:sp>
      <p:sp>
        <p:nvSpPr>
          <p:cNvPr id="3" name="Content Placeholder 2"/>
          <p:cNvSpPr>
            <a:spLocks noGrp="1"/>
          </p:cNvSpPr>
          <p:nvPr>
            <p:ph idx="1"/>
          </p:nvPr>
        </p:nvSpPr>
        <p:spPr/>
        <p:txBody>
          <a:bodyPr/>
          <a:lstStyle/>
          <a:p>
            <a:r>
              <a:rPr lang="en-US" dirty="0" smtClean="0"/>
              <a:t>Global virtual teams may be formed strictly with internal staff but may also include external experts </a:t>
            </a:r>
          </a:p>
          <a:p>
            <a:r>
              <a:rPr lang="en-US" dirty="0" smtClean="0"/>
              <a:t>Even with internal staff, signing non-disclosure agreements and non-compete agreements are contracts that may be considered differently in different countries across the globe. </a:t>
            </a:r>
          </a:p>
          <a:p>
            <a:r>
              <a:rPr lang="en-US" dirty="0"/>
              <a:t>Not understanding the nature of contracts can cause </a:t>
            </a:r>
            <a:r>
              <a:rPr lang="en-US" dirty="0" smtClean="0"/>
              <a:t>problems</a:t>
            </a:r>
          </a:p>
          <a:p>
            <a:r>
              <a:rPr lang="en-US" dirty="0"/>
              <a:t>Contracts are the basis of the relationship between </a:t>
            </a:r>
            <a:r>
              <a:rPr lang="en-US" dirty="0" smtClean="0"/>
              <a:t>internal employee team members and the organization </a:t>
            </a:r>
          </a:p>
          <a:p>
            <a:r>
              <a:rPr lang="en-US" dirty="0" smtClean="0"/>
              <a:t>They are likewise the basis for the relationship with external experts on the team</a:t>
            </a:r>
            <a:endParaRPr lang="en-US" dirty="0"/>
          </a:p>
        </p:txBody>
      </p:sp>
    </p:spTree>
    <p:extLst>
      <p:ext uri="{BB962C8B-B14F-4D97-AF65-F5344CB8AC3E}">
        <p14:creationId xmlns:p14="http://schemas.microsoft.com/office/powerpoint/2010/main" xmlns="" val="14158798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Governing law</a:t>
            </a:r>
            <a:endParaRPr lang="en-US" dirty="0"/>
          </a:p>
        </p:txBody>
      </p:sp>
      <p:sp>
        <p:nvSpPr>
          <p:cNvPr id="3" name="Content Placeholder 2"/>
          <p:cNvSpPr>
            <a:spLocks noGrp="1"/>
          </p:cNvSpPr>
          <p:nvPr>
            <p:ph idx="1"/>
          </p:nvPr>
        </p:nvSpPr>
        <p:spPr/>
        <p:txBody>
          <a:bodyPr/>
          <a:lstStyle/>
          <a:p>
            <a:r>
              <a:rPr lang="en-US" dirty="0"/>
              <a:t>What contract law governs offshore outsourcing projects?</a:t>
            </a:r>
          </a:p>
          <a:p>
            <a:r>
              <a:rPr lang="en-US" dirty="0"/>
              <a:t>It has long been recognized that the parties to a contract can stipulate the law that will govern their respective rights and duties. </a:t>
            </a:r>
            <a:endParaRPr lang="en-US" dirty="0" smtClean="0"/>
          </a:p>
          <a:p>
            <a:r>
              <a:rPr lang="en-US" dirty="0" smtClean="0"/>
              <a:t>This </a:t>
            </a:r>
            <a:r>
              <a:rPr lang="en-US" dirty="0"/>
              <a:t>is the principle of party autonomy that is now protected through international choice-of-law conventions </a:t>
            </a:r>
          </a:p>
          <a:p>
            <a:r>
              <a:rPr lang="en-US" dirty="0" smtClean="0"/>
              <a:t>The </a:t>
            </a:r>
            <a:r>
              <a:rPr lang="en-US" dirty="0"/>
              <a:t>domestic contract law of any of the parties to the contract may be selected to govern the contract in litigation.   </a:t>
            </a:r>
          </a:p>
          <a:p>
            <a:endParaRPr lang="en-US" dirty="0"/>
          </a:p>
        </p:txBody>
      </p:sp>
      <p:sp>
        <p:nvSpPr>
          <p:cNvPr id="4" name="Rectangle 3"/>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a:t>
            </a:r>
            <a:r>
              <a:rPr lang="en-US" sz="900" dirty="0" err="1" smtClean="0"/>
              <a:t>Juenger</a:t>
            </a:r>
            <a:r>
              <a:rPr lang="en-US" sz="900" dirty="0" smtClean="0"/>
              <a:t>, K. (2000). The </a:t>
            </a:r>
            <a:r>
              <a:rPr lang="en-US" sz="900" dirty="0"/>
              <a:t>Lex </a:t>
            </a:r>
            <a:r>
              <a:rPr lang="en-US" sz="900" dirty="0" err="1"/>
              <a:t>Mercatoria</a:t>
            </a:r>
            <a:r>
              <a:rPr lang="en-US" sz="900" dirty="0"/>
              <a:t> and Private International </a:t>
            </a:r>
            <a:r>
              <a:rPr lang="en-US" sz="900" dirty="0" smtClean="0"/>
              <a:t>Law. Louisiana </a:t>
            </a:r>
            <a:r>
              <a:rPr lang="en-US" sz="900" dirty="0"/>
              <a:t>Law </a:t>
            </a:r>
            <a:r>
              <a:rPr lang="en-US" sz="900" dirty="0" smtClean="0"/>
              <a:t>Review</a:t>
            </a:r>
            <a:endParaRPr lang="en-US" sz="900" dirty="0"/>
          </a:p>
        </p:txBody>
      </p:sp>
    </p:spTree>
    <p:extLst>
      <p:ext uri="{BB962C8B-B14F-4D97-AF65-F5344CB8AC3E}">
        <p14:creationId xmlns:p14="http://schemas.microsoft.com/office/powerpoint/2010/main" xmlns="" val="23390100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Governing law</a:t>
            </a:r>
            <a:endParaRPr lang="en-US" dirty="0"/>
          </a:p>
        </p:txBody>
      </p:sp>
      <p:sp>
        <p:nvSpPr>
          <p:cNvPr id="3" name="Content Placeholder 2"/>
          <p:cNvSpPr>
            <a:spLocks noGrp="1"/>
          </p:cNvSpPr>
          <p:nvPr>
            <p:ph idx="1"/>
          </p:nvPr>
        </p:nvSpPr>
        <p:spPr>
          <a:xfrm>
            <a:off x="822325" y="1100138"/>
            <a:ext cx="7521575" cy="4005262"/>
          </a:xfrm>
        </p:spPr>
        <p:txBody>
          <a:bodyPr/>
          <a:lstStyle/>
          <a:p>
            <a:r>
              <a:rPr lang="en-US" dirty="0"/>
              <a:t>In a contract with a domestic vendor, the law governing the contracts is shared, well known and has established precedent in the United States so there is a fairly uniform interpretation in litigation</a:t>
            </a:r>
            <a:r>
              <a:rPr lang="en-US" dirty="0" smtClean="0"/>
              <a:t>.</a:t>
            </a:r>
          </a:p>
          <a:p>
            <a:r>
              <a:rPr lang="en-US" dirty="0"/>
              <a:t>However, the story is different with offshore </a:t>
            </a:r>
            <a:r>
              <a:rPr lang="en-US" dirty="0" smtClean="0"/>
              <a:t>contracting.  </a:t>
            </a:r>
          </a:p>
          <a:p>
            <a:r>
              <a:rPr lang="en-US" dirty="0" smtClean="0"/>
              <a:t>It </a:t>
            </a:r>
            <a:r>
              <a:rPr lang="en-US" dirty="0"/>
              <a:t>has long been recognized that the parties to a contract can stipulate the law that will govern the contract. This is the principle of party autonomy that is now protected through international choice-of-law conventions. </a:t>
            </a:r>
            <a:endParaRPr lang="en-US" dirty="0" smtClean="0"/>
          </a:p>
          <a:p>
            <a:r>
              <a:rPr lang="en-US" dirty="0"/>
              <a:t>Nevertheless, </a:t>
            </a:r>
            <a:r>
              <a:rPr lang="en-US" dirty="0" smtClean="0"/>
              <a:t>even with choice-of-law there are serious issues. </a:t>
            </a:r>
          </a:p>
          <a:p>
            <a:r>
              <a:rPr lang="en-US" dirty="0" smtClean="0"/>
              <a:t>If </a:t>
            </a:r>
            <a:r>
              <a:rPr lang="en-US" dirty="0"/>
              <a:t>a judgment is obtained in the United States, for example, how is it enforced in India?   Conversely, would Indian courts know how to interpret and apply American contract law? </a:t>
            </a:r>
            <a:endParaRPr lang="en-US" dirty="0" smtClean="0"/>
          </a:p>
          <a:p>
            <a:r>
              <a:rPr lang="en-US" dirty="0"/>
              <a:t>Contract enforcement requires sufficient </a:t>
            </a:r>
            <a:r>
              <a:rPr lang="en-US" dirty="0" err="1" smtClean="0"/>
              <a:t>presentiation</a:t>
            </a:r>
            <a:endParaRPr lang="en-US" dirty="0"/>
          </a:p>
        </p:txBody>
      </p:sp>
      <p:sp>
        <p:nvSpPr>
          <p:cNvPr id="4" name="Rectangle 3"/>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a:t>
            </a:r>
            <a:r>
              <a:rPr lang="en-US" sz="900" dirty="0" err="1" smtClean="0"/>
              <a:t>Juenger</a:t>
            </a:r>
            <a:r>
              <a:rPr lang="en-US" sz="900" dirty="0" smtClean="0"/>
              <a:t>, K. (2000). The </a:t>
            </a:r>
            <a:r>
              <a:rPr lang="en-US" sz="900" dirty="0"/>
              <a:t>Lex </a:t>
            </a:r>
            <a:r>
              <a:rPr lang="en-US" sz="900" dirty="0" err="1"/>
              <a:t>Mercatoria</a:t>
            </a:r>
            <a:r>
              <a:rPr lang="en-US" sz="900" dirty="0"/>
              <a:t> and Private International </a:t>
            </a:r>
            <a:r>
              <a:rPr lang="en-US" sz="900" dirty="0" smtClean="0"/>
              <a:t>Law. Louisiana </a:t>
            </a:r>
            <a:r>
              <a:rPr lang="en-US" sz="900" dirty="0"/>
              <a:t>Law </a:t>
            </a:r>
            <a:r>
              <a:rPr lang="en-US" sz="900" dirty="0" smtClean="0"/>
              <a:t>Review</a:t>
            </a:r>
            <a:endParaRPr lang="en-US" sz="900" dirty="0"/>
          </a:p>
        </p:txBody>
      </p:sp>
    </p:spTree>
    <p:extLst>
      <p:ext uri="{BB962C8B-B14F-4D97-AF65-F5344CB8AC3E}">
        <p14:creationId xmlns:p14="http://schemas.microsoft.com/office/powerpoint/2010/main" xmlns="" val="4245819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considerations for global virtual teams </a:t>
            </a:r>
            <a:endParaRPr lang="en-US" dirty="0"/>
          </a:p>
        </p:txBody>
      </p:sp>
      <p:sp>
        <p:nvSpPr>
          <p:cNvPr id="3" name="Content Placeholder 2"/>
          <p:cNvSpPr>
            <a:spLocks noGrp="1"/>
          </p:cNvSpPr>
          <p:nvPr>
            <p:ph idx="1"/>
          </p:nvPr>
        </p:nvSpPr>
        <p:spPr/>
        <p:txBody>
          <a:bodyPr/>
          <a:lstStyle/>
          <a:p>
            <a:r>
              <a:rPr lang="en-US" dirty="0" smtClean="0"/>
              <a:t>The use of global virtual teams is increasing because of the increased effectiveness from the access to distributed knowledge</a:t>
            </a:r>
          </a:p>
          <a:p>
            <a:r>
              <a:rPr lang="en-US" dirty="0" smtClean="0"/>
              <a:t>A downside to these teams is that organizations may be violating labor and personnel laws</a:t>
            </a:r>
          </a:p>
          <a:p>
            <a:r>
              <a:rPr lang="en-US" dirty="0" smtClean="0"/>
              <a:t>Likewise, there is additional collaborative content created to organize the team’s efforts and produce the deliverables</a:t>
            </a:r>
          </a:p>
          <a:p>
            <a:r>
              <a:rPr lang="en-US" dirty="0" smtClean="0"/>
              <a:t>This content is subject to record management regulations</a:t>
            </a:r>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a:t>Plump, C. &amp; D. </a:t>
            </a:r>
            <a:r>
              <a:rPr lang="en-US" sz="900" dirty="0" err="1"/>
              <a:t>Ketchen</a:t>
            </a:r>
            <a:r>
              <a:rPr lang="en-US" sz="900" dirty="0"/>
              <a:t> (2013). Navigating the Possible Legal Pitfalls of Virtual Teams. Journal of Organization Design JOD, 2(3), 51-55</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32597030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 contracts</a:t>
            </a:r>
            <a:endParaRPr lang="en-US" dirty="0"/>
          </a:p>
        </p:txBody>
      </p:sp>
      <p:sp>
        <p:nvSpPr>
          <p:cNvPr id="3" name="Content Placeholder 2"/>
          <p:cNvSpPr>
            <a:spLocks noGrp="1"/>
          </p:cNvSpPr>
          <p:nvPr>
            <p:ph idx="1"/>
          </p:nvPr>
        </p:nvSpPr>
        <p:spPr>
          <a:xfrm>
            <a:off x="822325" y="1100138"/>
            <a:ext cx="8321675" cy="4005262"/>
          </a:xfrm>
        </p:spPr>
        <p:txBody>
          <a:bodyPr/>
          <a:lstStyle/>
          <a:p>
            <a:r>
              <a:rPr lang="en-US" dirty="0"/>
              <a:t>A contract is a legally enforceable agreement between two or more participants establishing rights and obligations.  </a:t>
            </a:r>
            <a:endParaRPr lang="en-US" dirty="0" smtClean="0"/>
          </a:p>
          <a:p>
            <a:r>
              <a:rPr lang="en-US" dirty="0" smtClean="0"/>
              <a:t>Not </a:t>
            </a:r>
            <a:r>
              <a:rPr lang="en-US" dirty="0"/>
              <a:t>every </a:t>
            </a:r>
            <a:r>
              <a:rPr lang="en-US" dirty="0" smtClean="0"/>
              <a:t>organization employee is </a:t>
            </a:r>
            <a:r>
              <a:rPr lang="en-US" dirty="0"/>
              <a:t>authorized to represent their organization contractually, so only designated </a:t>
            </a:r>
            <a:r>
              <a:rPr lang="en-US" dirty="0" smtClean="0"/>
              <a:t>people are </a:t>
            </a:r>
            <a:r>
              <a:rPr lang="en-US" dirty="0"/>
              <a:t>allowed to manage the contract.  </a:t>
            </a:r>
            <a:endParaRPr lang="en-US" dirty="0" smtClean="0"/>
          </a:p>
          <a:p>
            <a:r>
              <a:rPr lang="en-US" dirty="0" smtClean="0"/>
              <a:t>To </a:t>
            </a:r>
            <a:r>
              <a:rPr lang="en-US" dirty="0"/>
              <a:t>be legally </a:t>
            </a:r>
            <a:r>
              <a:rPr lang="en-US" dirty="0" smtClean="0"/>
              <a:t>enforceable in the US,  </a:t>
            </a:r>
            <a:r>
              <a:rPr lang="en-US" dirty="0"/>
              <a:t>the </a:t>
            </a:r>
            <a:r>
              <a:rPr lang="en-US" dirty="0" smtClean="0"/>
              <a:t>following </a:t>
            </a:r>
            <a:r>
              <a:rPr lang="en-US" dirty="0"/>
              <a:t>conditions must be met:</a:t>
            </a:r>
          </a:p>
          <a:p>
            <a:pPr>
              <a:buFont typeface="+mj-lt"/>
              <a:buAutoNum type="arabicPeriod"/>
            </a:pPr>
            <a:r>
              <a:rPr lang="en-US" dirty="0" smtClean="0"/>
              <a:t>Lawful </a:t>
            </a:r>
            <a:r>
              <a:rPr lang="en-US" dirty="0"/>
              <a:t>Purpose</a:t>
            </a:r>
          </a:p>
          <a:p>
            <a:pPr lvl="0">
              <a:buFont typeface="+mj-lt"/>
              <a:buAutoNum type="arabicPeriod"/>
            </a:pPr>
            <a:r>
              <a:rPr lang="en-US" dirty="0" smtClean="0"/>
              <a:t>Agreement: : offer </a:t>
            </a:r>
            <a:r>
              <a:rPr lang="en-US" dirty="0"/>
              <a:t>and acceptance</a:t>
            </a:r>
          </a:p>
          <a:p>
            <a:pPr lvl="0">
              <a:buFont typeface="+mj-lt"/>
              <a:buAutoNum type="arabicPeriod"/>
            </a:pPr>
            <a:r>
              <a:rPr lang="en-US" dirty="0"/>
              <a:t>Mutual </a:t>
            </a:r>
            <a:r>
              <a:rPr lang="en-US" dirty="0" smtClean="0"/>
              <a:t>consideration</a:t>
            </a:r>
            <a:endParaRPr lang="en-US" dirty="0"/>
          </a:p>
          <a:p>
            <a:pPr lvl="0">
              <a:buFont typeface="+mj-lt"/>
              <a:buAutoNum type="arabicPeriod"/>
            </a:pPr>
            <a:r>
              <a:rPr lang="en-US" dirty="0" smtClean="0"/>
              <a:t>Competent </a:t>
            </a:r>
            <a:r>
              <a:rPr lang="en-US" dirty="0"/>
              <a:t>Parties</a:t>
            </a:r>
          </a:p>
          <a:p>
            <a:r>
              <a:rPr lang="en-US" dirty="0" smtClean="0"/>
              <a:t>As a global team lead, make sure these elements are in the contracts for your team</a:t>
            </a:r>
            <a:endParaRPr lang="en-US" dirty="0"/>
          </a:p>
        </p:txBody>
      </p:sp>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a:t>
            </a:r>
            <a:r>
              <a:rPr lang="en-US" sz="900" dirty="0">
                <a:solidFill>
                  <a:schemeClr val="tx1">
                    <a:lumMod val="85000"/>
                    <a:lumOff val="15000"/>
                  </a:schemeClr>
                </a:solidFill>
              </a:rPr>
              <a:t>] Clarkson, K.,  R. Miller &amp; F. Cross (2010). Business Law: Text and Cases: Legal, Ethical, Global, and Corporate Environment. </a:t>
            </a:r>
            <a:r>
              <a:rPr lang="en-US" sz="900" dirty="0" err="1">
                <a:solidFill>
                  <a:schemeClr val="tx1">
                    <a:lumMod val="85000"/>
                    <a:lumOff val="15000"/>
                  </a:schemeClr>
                </a:solidFill>
              </a:rPr>
              <a:t>Cenage</a:t>
            </a:r>
            <a:r>
              <a:rPr lang="en-US" sz="900" dirty="0">
                <a:solidFill>
                  <a:schemeClr val="tx1">
                    <a:lumMod val="85000"/>
                    <a:lumOff val="15000"/>
                  </a:schemeClr>
                </a:solidFill>
              </a:rPr>
              <a:t> Learning.</a:t>
            </a:r>
            <a:endParaRPr lang="en-US" sz="900" dirty="0"/>
          </a:p>
          <a:p>
            <a:r>
              <a:rPr lang="en-US" sz="900" dirty="0"/>
              <a:t> </a:t>
            </a:r>
          </a:p>
          <a:p>
            <a:pPr algn="just"/>
            <a:endParaRPr lang="en-US" sz="900" dirty="0"/>
          </a:p>
        </p:txBody>
      </p:sp>
    </p:spTree>
    <p:extLst>
      <p:ext uri="{BB962C8B-B14F-4D97-AF65-F5344CB8AC3E}">
        <p14:creationId xmlns:p14="http://schemas.microsoft.com/office/powerpoint/2010/main" xmlns="" val="28763174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team and contracts</a:t>
            </a:r>
            <a:endParaRPr lang="en-US" dirty="0"/>
          </a:p>
        </p:txBody>
      </p:sp>
      <p:sp>
        <p:nvSpPr>
          <p:cNvPr id="3" name="Content Placeholder 2"/>
          <p:cNvSpPr>
            <a:spLocks noGrp="1"/>
          </p:cNvSpPr>
          <p:nvPr>
            <p:ph idx="1"/>
          </p:nvPr>
        </p:nvSpPr>
        <p:spPr>
          <a:xfrm>
            <a:off x="822325" y="1100138"/>
            <a:ext cx="8321675" cy="4005262"/>
          </a:xfrm>
        </p:spPr>
        <p:txBody>
          <a:bodyPr/>
          <a:lstStyle/>
          <a:p>
            <a:r>
              <a:rPr lang="en-US" dirty="0" smtClean="0"/>
              <a:t>The virtual team </a:t>
            </a:r>
            <a:r>
              <a:rPr lang="en-US" dirty="0"/>
              <a:t>must understand </a:t>
            </a:r>
            <a:r>
              <a:rPr lang="en-US" dirty="0" smtClean="0"/>
              <a:t>who manages contracts</a:t>
            </a:r>
            <a:endParaRPr lang="en-US" dirty="0"/>
          </a:p>
          <a:p>
            <a:r>
              <a:rPr lang="en-US" dirty="0"/>
              <a:t>The </a:t>
            </a:r>
            <a:r>
              <a:rPr lang="en-US" dirty="0" smtClean="0"/>
              <a:t>organization is </a:t>
            </a:r>
            <a:r>
              <a:rPr lang="en-US" dirty="0"/>
              <a:t>represented in a contract by agents - its officers, directors, and certain managers. </a:t>
            </a:r>
            <a:endParaRPr lang="en-US" dirty="0" smtClean="0"/>
          </a:p>
          <a:p>
            <a:r>
              <a:rPr lang="en-US" dirty="0" smtClean="0"/>
              <a:t>The virtual team’s </a:t>
            </a:r>
            <a:r>
              <a:rPr lang="en-US" dirty="0"/>
              <a:t>reviews, directions, and guidance related to </a:t>
            </a:r>
            <a:r>
              <a:rPr lang="en-US" dirty="0" smtClean="0"/>
              <a:t>a contract aspect </a:t>
            </a:r>
            <a:r>
              <a:rPr lang="en-US" dirty="0"/>
              <a:t>of the </a:t>
            </a:r>
            <a:r>
              <a:rPr lang="en-US" dirty="0" smtClean="0"/>
              <a:t>mission must </a:t>
            </a:r>
            <a:r>
              <a:rPr lang="en-US" dirty="0"/>
              <a:t>be brought to the attention of these representatives and their counterparts with </a:t>
            </a:r>
            <a:r>
              <a:rPr lang="en-US" dirty="0" smtClean="0"/>
              <a:t>any external parties.  </a:t>
            </a:r>
          </a:p>
          <a:p>
            <a:r>
              <a:rPr lang="en-US" dirty="0" smtClean="0"/>
              <a:t>Be </a:t>
            </a:r>
            <a:r>
              <a:rPr lang="en-US" dirty="0"/>
              <a:t>careful to realize that </a:t>
            </a:r>
            <a:r>
              <a:rPr lang="en-US" dirty="0" smtClean="0"/>
              <a:t>external programmers </a:t>
            </a:r>
            <a:r>
              <a:rPr lang="en-US" dirty="0"/>
              <a:t>and engineers are not typically </a:t>
            </a:r>
            <a:r>
              <a:rPr lang="en-US" dirty="0" smtClean="0"/>
              <a:t>representative agents so </a:t>
            </a:r>
            <a:r>
              <a:rPr lang="en-US" dirty="0"/>
              <a:t>any notification to them by the </a:t>
            </a:r>
            <a:r>
              <a:rPr lang="en-US" dirty="0" smtClean="0"/>
              <a:t>virtual team </a:t>
            </a:r>
            <a:r>
              <a:rPr lang="en-US" dirty="0"/>
              <a:t>is not a notification in the legal sense. </a:t>
            </a:r>
          </a:p>
          <a:p>
            <a:r>
              <a:rPr lang="en-US" dirty="0"/>
              <a:t> </a:t>
            </a:r>
          </a:p>
          <a:p>
            <a:endParaRPr lang="en-US" dirty="0"/>
          </a:p>
        </p:txBody>
      </p:sp>
      <p:sp>
        <p:nvSpPr>
          <p:cNvPr id="5" name="Rectangle 4"/>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a:t>
            </a:r>
            <a:r>
              <a:rPr lang="en-US" sz="900" dirty="0">
                <a:solidFill>
                  <a:schemeClr val="tx1">
                    <a:lumMod val="85000"/>
                    <a:lumOff val="15000"/>
                  </a:schemeClr>
                </a:solidFill>
              </a:rPr>
              <a:t>] Clarkson, K.,  R. Miller &amp; F. Cross (2010). Business Law: Text and Cases: Legal, Ethical, Global, and Corporate Environment. </a:t>
            </a:r>
            <a:r>
              <a:rPr lang="en-US" sz="900" dirty="0" err="1">
                <a:solidFill>
                  <a:schemeClr val="tx1">
                    <a:lumMod val="85000"/>
                    <a:lumOff val="15000"/>
                  </a:schemeClr>
                </a:solidFill>
              </a:rPr>
              <a:t>Cenage</a:t>
            </a:r>
            <a:r>
              <a:rPr lang="en-US" sz="900" dirty="0">
                <a:solidFill>
                  <a:schemeClr val="tx1">
                    <a:lumMod val="85000"/>
                    <a:lumOff val="15000"/>
                  </a:schemeClr>
                </a:solidFill>
              </a:rPr>
              <a:t> Learning.</a:t>
            </a:r>
            <a:endParaRPr lang="en-US" sz="900" dirty="0"/>
          </a:p>
          <a:p>
            <a:r>
              <a:rPr lang="en-US" sz="900" dirty="0"/>
              <a:t> </a:t>
            </a:r>
          </a:p>
          <a:p>
            <a:pPr algn="just"/>
            <a:endParaRPr lang="en-US" sz="900" dirty="0"/>
          </a:p>
        </p:txBody>
      </p:sp>
    </p:spTree>
    <p:extLst>
      <p:ext uri="{BB962C8B-B14F-4D97-AF65-F5344CB8AC3E}">
        <p14:creationId xmlns:p14="http://schemas.microsoft.com/office/powerpoint/2010/main" xmlns="" val="14109388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team and contracts</a:t>
            </a:r>
            <a:endParaRPr lang="en-US" dirty="0"/>
          </a:p>
        </p:txBody>
      </p:sp>
      <p:sp>
        <p:nvSpPr>
          <p:cNvPr id="3" name="Content Placeholder 2"/>
          <p:cNvSpPr>
            <a:spLocks noGrp="1"/>
          </p:cNvSpPr>
          <p:nvPr>
            <p:ph idx="1"/>
          </p:nvPr>
        </p:nvSpPr>
        <p:spPr>
          <a:xfrm>
            <a:off x="822325" y="1100138"/>
            <a:ext cx="8321675" cy="4005262"/>
          </a:xfrm>
        </p:spPr>
        <p:txBody>
          <a:bodyPr/>
          <a:lstStyle/>
          <a:p>
            <a:r>
              <a:rPr lang="en-US" dirty="0" smtClean="0"/>
              <a:t>Contracting aspects of a global virtual team are a </a:t>
            </a:r>
            <a:r>
              <a:rPr lang="en-US" dirty="0"/>
              <a:t>team effort because the expertise required to oversee all aspects competently usually goes beyond the capability of one person.  </a:t>
            </a:r>
            <a:endParaRPr lang="en-US" dirty="0" smtClean="0"/>
          </a:p>
          <a:p>
            <a:r>
              <a:rPr lang="en-US" dirty="0" smtClean="0"/>
              <a:t>Designated </a:t>
            </a:r>
            <a:r>
              <a:rPr lang="en-US" dirty="0"/>
              <a:t>contractual representatives will have the understanding of contractual communication to fulfill this responsibility.  </a:t>
            </a:r>
            <a:endParaRPr lang="en-US" dirty="0" smtClean="0"/>
          </a:p>
          <a:p>
            <a:r>
              <a:rPr lang="en-US" dirty="0" smtClean="0"/>
              <a:t>The virtual team </a:t>
            </a:r>
            <a:r>
              <a:rPr lang="en-US" dirty="0"/>
              <a:t>should be briefed on the contract requirements by a </a:t>
            </a:r>
            <a:r>
              <a:rPr lang="en-US" dirty="0" smtClean="0"/>
              <a:t>representative agent at </a:t>
            </a:r>
            <a:r>
              <a:rPr lang="en-US" dirty="0"/>
              <a:t>the start of the </a:t>
            </a:r>
            <a:r>
              <a:rPr lang="en-US" dirty="0" smtClean="0"/>
              <a:t>contracting.  </a:t>
            </a:r>
          </a:p>
          <a:p>
            <a:r>
              <a:rPr lang="en-US" dirty="0" smtClean="0"/>
              <a:t>In addition to assisting the legal representatives define the statement of work, the virtual team members must also be involved in the inspection and acceptance of the deliverables</a:t>
            </a:r>
          </a:p>
          <a:p>
            <a:endParaRPr lang="en-US" dirty="0"/>
          </a:p>
          <a:p>
            <a:endParaRPr lang="en-US" dirty="0"/>
          </a:p>
        </p:txBody>
      </p:sp>
    </p:spTree>
    <p:extLst>
      <p:ext uri="{BB962C8B-B14F-4D97-AF65-F5344CB8AC3E}">
        <p14:creationId xmlns:p14="http://schemas.microsoft.com/office/powerpoint/2010/main" xmlns="" val="31955552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team and contracts</a:t>
            </a:r>
            <a:endParaRPr lang="en-US" dirty="0"/>
          </a:p>
        </p:txBody>
      </p:sp>
      <p:sp>
        <p:nvSpPr>
          <p:cNvPr id="3" name="Content Placeholder 2"/>
          <p:cNvSpPr>
            <a:spLocks noGrp="1"/>
          </p:cNvSpPr>
          <p:nvPr>
            <p:ph idx="1"/>
          </p:nvPr>
        </p:nvSpPr>
        <p:spPr>
          <a:xfrm>
            <a:off x="822325" y="1100138"/>
            <a:ext cx="8321675" cy="4005262"/>
          </a:xfrm>
        </p:spPr>
        <p:txBody>
          <a:bodyPr/>
          <a:lstStyle/>
          <a:p>
            <a:r>
              <a:rPr lang="en-US" dirty="0"/>
              <a:t>The </a:t>
            </a:r>
            <a:r>
              <a:rPr lang="en-US" dirty="0" smtClean="0"/>
              <a:t>organization as client has </a:t>
            </a:r>
            <a:r>
              <a:rPr lang="en-US" dirty="0"/>
              <a:t>the obligation to inspect.  </a:t>
            </a:r>
            <a:endParaRPr lang="en-US" dirty="0" smtClean="0"/>
          </a:p>
          <a:p>
            <a:r>
              <a:rPr lang="en-US" dirty="0" smtClean="0"/>
              <a:t>The virtual team that requested the contracting has </a:t>
            </a:r>
            <a:r>
              <a:rPr lang="en-US" dirty="0"/>
              <a:t>the obligation to conduct inspections in compliance with any schedule established in the contract.  </a:t>
            </a:r>
            <a:endParaRPr lang="en-US" dirty="0" smtClean="0"/>
          </a:p>
          <a:p>
            <a:r>
              <a:rPr lang="en-US" dirty="0" smtClean="0"/>
              <a:t>If </a:t>
            </a:r>
            <a:r>
              <a:rPr lang="en-US" dirty="0"/>
              <a:t>a schedule is absent, the </a:t>
            </a:r>
            <a:r>
              <a:rPr lang="en-US" dirty="0" smtClean="0"/>
              <a:t>team </a:t>
            </a:r>
            <a:r>
              <a:rPr lang="en-US" dirty="0"/>
              <a:t>must conduct inspections in a timely manner that will </a:t>
            </a:r>
            <a:r>
              <a:rPr lang="en-US" dirty="0" smtClean="0"/>
              <a:t>not interfere with vendor </a:t>
            </a:r>
            <a:r>
              <a:rPr lang="en-US" dirty="0"/>
              <a:t>performance. </a:t>
            </a:r>
            <a:endParaRPr lang="en-US" dirty="0" smtClean="0"/>
          </a:p>
          <a:p>
            <a:endParaRPr lang="en-US" dirty="0"/>
          </a:p>
          <a:p>
            <a:endParaRPr lang="en-US" dirty="0"/>
          </a:p>
        </p:txBody>
      </p:sp>
      <p:sp>
        <p:nvSpPr>
          <p:cNvPr id="5" name="Rectangle 4"/>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a:t>
            </a:r>
            <a:r>
              <a:rPr lang="en-US" sz="900" dirty="0">
                <a:solidFill>
                  <a:schemeClr val="tx1">
                    <a:lumMod val="85000"/>
                    <a:lumOff val="15000"/>
                  </a:schemeClr>
                </a:solidFill>
              </a:rPr>
              <a:t>] Clarkson, K.,  R. Miller &amp; F. Cross (2010). Business Law: Text and Cases: Legal, Ethical, Global, and Corporate Environment. </a:t>
            </a:r>
            <a:r>
              <a:rPr lang="en-US" sz="900" dirty="0" err="1">
                <a:solidFill>
                  <a:schemeClr val="tx1">
                    <a:lumMod val="85000"/>
                    <a:lumOff val="15000"/>
                  </a:schemeClr>
                </a:solidFill>
              </a:rPr>
              <a:t>Cenage</a:t>
            </a:r>
            <a:r>
              <a:rPr lang="en-US" sz="900" dirty="0">
                <a:solidFill>
                  <a:schemeClr val="tx1">
                    <a:lumMod val="85000"/>
                    <a:lumOff val="15000"/>
                  </a:schemeClr>
                </a:solidFill>
              </a:rPr>
              <a:t> Learning.</a:t>
            </a:r>
            <a:endParaRPr lang="en-US" sz="900" dirty="0"/>
          </a:p>
          <a:p>
            <a:r>
              <a:rPr lang="en-US" sz="900" dirty="0"/>
              <a:t> </a:t>
            </a:r>
          </a:p>
          <a:p>
            <a:pPr algn="just"/>
            <a:endParaRPr lang="en-US" sz="900" dirty="0"/>
          </a:p>
        </p:txBody>
      </p:sp>
    </p:spTree>
    <p:extLst>
      <p:ext uri="{BB962C8B-B14F-4D97-AF65-F5344CB8AC3E}">
        <p14:creationId xmlns:p14="http://schemas.microsoft.com/office/powerpoint/2010/main" xmlns="" val="2295706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team and contracts</a:t>
            </a:r>
            <a:endParaRPr lang="en-US" dirty="0"/>
          </a:p>
        </p:txBody>
      </p:sp>
      <p:sp>
        <p:nvSpPr>
          <p:cNvPr id="3" name="Content Placeholder 2"/>
          <p:cNvSpPr>
            <a:spLocks noGrp="1"/>
          </p:cNvSpPr>
          <p:nvPr>
            <p:ph idx="1"/>
          </p:nvPr>
        </p:nvSpPr>
        <p:spPr>
          <a:xfrm>
            <a:off x="822325" y="1100138"/>
            <a:ext cx="8321675" cy="4005262"/>
          </a:xfrm>
        </p:spPr>
        <p:txBody>
          <a:bodyPr/>
          <a:lstStyle/>
          <a:p>
            <a:r>
              <a:rPr lang="en-US" dirty="0"/>
              <a:t>To avoid late misunderstandings, the following aspects about inspection should be included in the contract:</a:t>
            </a:r>
          </a:p>
          <a:p>
            <a:pPr lvl="0">
              <a:buFont typeface="Arial" panose="020B0604020202020204" pitchFamily="34" charset="0"/>
              <a:buChar char="•"/>
            </a:pPr>
            <a:r>
              <a:rPr lang="en-US" dirty="0"/>
              <a:t>Inspection Schedule</a:t>
            </a:r>
          </a:p>
          <a:p>
            <a:pPr lvl="0">
              <a:buFont typeface="Arial" panose="020B0604020202020204" pitchFamily="34" charset="0"/>
              <a:buChar char="•"/>
            </a:pPr>
            <a:r>
              <a:rPr lang="en-US" dirty="0"/>
              <a:t>Elements to be examined</a:t>
            </a:r>
          </a:p>
          <a:p>
            <a:pPr lvl="0">
              <a:buFont typeface="Arial" panose="020B0604020202020204" pitchFamily="34" charset="0"/>
              <a:buChar char="•"/>
            </a:pPr>
            <a:r>
              <a:rPr lang="en-US" dirty="0"/>
              <a:t>Test procedures to be followed</a:t>
            </a:r>
          </a:p>
          <a:p>
            <a:pPr lvl="0">
              <a:buFont typeface="Arial" panose="020B0604020202020204" pitchFamily="34" charset="0"/>
              <a:buChar char="•"/>
            </a:pPr>
            <a:r>
              <a:rPr lang="en-US" dirty="0"/>
              <a:t>Acceptance criteria</a:t>
            </a:r>
          </a:p>
          <a:p>
            <a:pPr lvl="0">
              <a:buFont typeface="Arial" panose="020B0604020202020204" pitchFamily="34" charset="0"/>
              <a:buChar char="•"/>
            </a:pPr>
            <a:r>
              <a:rPr lang="en-US" dirty="0"/>
              <a:t>Vendor assistance required</a:t>
            </a:r>
          </a:p>
          <a:p>
            <a:pPr lvl="0">
              <a:buFont typeface="Arial" panose="020B0604020202020204" pitchFamily="34" charset="0"/>
              <a:buChar char="•"/>
            </a:pPr>
            <a:r>
              <a:rPr lang="en-US" dirty="0"/>
              <a:t>Required records and formats</a:t>
            </a:r>
          </a:p>
          <a:p>
            <a:pPr lvl="0">
              <a:buFont typeface="Arial" panose="020B0604020202020204" pitchFamily="34" charset="0"/>
              <a:buChar char="•"/>
            </a:pPr>
            <a:r>
              <a:rPr lang="en-US" dirty="0"/>
              <a:t>Personnel to receive results</a:t>
            </a:r>
          </a:p>
          <a:p>
            <a:endParaRPr lang="en-US" dirty="0"/>
          </a:p>
          <a:p>
            <a:endParaRPr lang="en-US" dirty="0"/>
          </a:p>
        </p:txBody>
      </p:sp>
      <p:sp>
        <p:nvSpPr>
          <p:cNvPr id="5" name="Rectangle 4"/>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a:t>
            </a:r>
            <a:r>
              <a:rPr lang="en-US" sz="900" dirty="0">
                <a:solidFill>
                  <a:schemeClr val="tx1">
                    <a:lumMod val="85000"/>
                    <a:lumOff val="15000"/>
                  </a:schemeClr>
                </a:solidFill>
              </a:rPr>
              <a:t>] Clarkson, K.,  R. Miller &amp; F. Cross (2010). Business Law: Text and Cases: Legal, Ethical, Global, and Corporate Environment. </a:t>
            </a:r>
            <a:r>
              <a:rPr lang="en-US" sz="900" dirty="0" err="1">
                <a:solidFill>
                  <a:schemeClr val="tx1">
                    <a:lumMod val="85000"/>
                    <a:lumOff val="15000"/>
                  </a:schemeClr>
                </a:solidFill>
              </a:rPr>
              <a:t>Cenage</a:t>
            </a:r>
            <a:r>
              <a:rPr lang="en-US" sz="900" dirty="0">
                <a:solidFill>
                  <a:schemeClr val="tx1">
                    <a:lumMod val="85000"/>
                    <a:lumOff val="15000"/>
                  </a:schemeClr>
                </a:solidFill>
              </a:rPr>
              <a:t> Learning.</a:t>
            </a:r>
            <a:endParaRPr lang="en-US" sz="900" dirty="0"/>
          </a:p>
          <a:p>
            <a:r>
              <a:rPr lang="en-US" sz="900" dirty="0"/>
              <a:t> </a:t>
            </a:r>
          </a:p>
          <a:p>
            <a:pPr algn="just"/>
            <a:endParaRPr lang="en-US" sz="900" dirty="0"/>
          </a:p>
        </p:txBody>
      </p:sp>
    </p:spTree>
    <p:extLst>
      <p:ext uri="{BB962C8B-B14F-4D97-AF65-F5344CB8AC3E}">
        <p14:creationId xmlns:p14="http://schemas.microsoft.com/office/powerpoint/2010/main" xmlns="" val="7908099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 Remedies for Noncompliant Deliverables</a:t>
            </a:r>
          </a:p>
        </p:txBody>
      </p:sp>
      <p:sp>
        <p:nvSpPr>
          <p:cNvPr id="3" name="Content Placeholder 2"/>
          <p:cNvSpPr>
            <a:spLocks noGrp="1"/>
          </p:cNvSpPr>
          <p:nvPr>
            <p:ph idx="1"/>
          </p:nvPr>
        </p:nvSpPr>
        <p:spPr>
          <a:xfrm>
            <a:off x="822325" y="1100138"/>
            <a:ext cx="8321675" cy="4005262"/>
          </a:xfrm>
        </p:spPr>
        <p:txBody>
          <a:bodyPr/>
          <a:lstStyle/>
          <a:p>
            <a:r>
              <a:rPr lang="en-US" dirty="0" smtClean="0"/>
              <a:t>If </a:t>
            </a:r>
            <a:r>
              <a:rPr lang="en-US" dirty="0"/>
              <a:t>noncompliant deliverables are tendered by the vendor, there are three general remedies available to the client:</a:t>
            </a:r>
          </a:p>
          <a:p>
            <a:pPr lvl="0">
              <a:buFont typeface="Arial" panose="020B0604020202020204" pitchFamily="34" charset="0"/>
              <a:buChar char="•"/>
            </a:pPr>
            <a:r>
              <a:rPr lang="en-US" dirty="0" smtClean="0"/>
              <a:t>Specific performance: correct the issue</a:t>
            </a:r>
            <a:endParaRPr lang="en-US" dirty="0"/>
          </a:p>
          <a:p>
            <a:pPr lvl="0">
              <a:buFont typeface="Arial" panose="020B0604020202020204" pitchFamily="34" charset="0"/>
              <a:buChar char="•"/>
            </a:pPr>
            <a:r>
              <a:rPr lang="en-US" dirty="0" smtClean="0"/>
              <a:t>Reformation: rewriting of contract</a:t>
            </a:r>
            <a:endParaRPr lang="en-US" dirty="0"/>
          </a:p>
          <a:p>
            <a:pPr lvl="0">
              <a:buFont typeface="Arial" panose="020B0604020202020204" pitchFamily="34" charset="0"/>
              <a:buChar char="•"/>
            </a:pPr>
            <a:r>
              <a:rPr lang="en-US" dirty="0" smtClean="0"/>
              <a:t>Rescission: terminate </a:t>
            </a:r>
            <a:r>
              <a:rPr lang="en-US" dirty="0"/>
              <a:t>for default</a:t>
            </a:r>
          </a:p>
          <a:p>
            <a:r>
              <a:rPr lang="en-US" dirty="0" smtClean="0"/>
              <a:t>Correction means the </a:t>
            </a:r>
            <a:r>
              <a:rPr lang="en-US" dirty="0"/>
              <a:t>deliverable does not meet the acceptance criteria, so the vendor must make good at their expense. This is </a:t>
            </a:r>
            <a:r>
              <a:rPr lang="en-US" dirty="0" smtClean="0"/>
              <a:t>the </a:t>
            </a:r>
            <a:r>
              <a:rPr lang="en-US" dirty="0"/>
              <a:t>most practical solution.  </a:t>
            </a:r>
          </a:p>
          <a:p>
            <a:r>
              <a:rPr lang="en-US" dirty="0" smtClean="0"/>
              <a:t> </a:t>
            </a:r>
            <a:endParaRPr lang="en-US" dirty="0"/>
          </a:p>
          <a:p>
            <a:endParaRPr lang="en-US" dirty="0"/>
          </a:p>
        </p:txBody>
      </p:sp>
      <p:sp>
        <p:nvSpPr>
          <p:cNvPr id="5" name="Rectangle 4"/>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a:t>
            </a:r>
            <a:r>
              <a:rPr lang="en-US" sz="900" dirty="0">
                <a:solidFill>
                  <a:schemeClr val="tx1">
                    <a:lumMod val="85000"/>
                    <a:lumOff val="15000"/>
                  </a:schemeClr>
                </a:solidFill>
              </a:rPr>
              <a:t>] Clarkson, K.,  R. Miller &amp; F. Cross (2010). Business Law: Text and Cases: Legal, Ethical, Global, and Corporate Environment. </a:t>
            </a:r>
            <a:r>
              <a:rPr lang="en-US" sz="900" dirty="0" err="1">
                <a:solidFill>
                  <a:schemeClr val="tx1">
                    <a:lumMod val="85000"/>
                    <a:lumOff val="15000"/>
                  </a:schemeClr>
                </a:solidFill>
              </a:rPr>
              <a:t>Cenage</a:t>
            </a:r>
            <a:r>
              <a:rPr lang="en-US" sz="900" dirty="0">
                <a:solidFill>
                  <a:schemeClr val="tx1">
                    <a:lumMod val="85000"/>
                    <a:lumOff val="15000"/>
                  </a:schemeClr>
                </a:solidFill>
              </a:rPr>
              <a:t> Learning.</a:t>
            </a:r>
            <a:endParaRPr lang="en-US" sz="900" dirty="0"/>
          </a:p>
          <a:p>
            <a:r>
              <a:rPr lang="en-US" sz="900" dirty="0"/>
              <a:t> </a:t>
            </a:r>
          </a:p>
          <a:p>
            <a:pPr algn="just"/>
            <a:endParaRPr lang="en-US" sz="900" dirty="0"/>
          </a:p>
        </p:txBody>
      </p:sp>
    </p:spTree>
    <p:extLst>
      <p:ext uri="{BB962C8B-B14F-4D97-AF65-F5344CB8AC3E}">
        <p14:creationId xmlns:p14="http://schemas.microsoft.com/office/powerpoint/2010/main" xmlns="" val="35881067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 Remedies for Noncompliant Deliverables</a:t>
            </a:r>
          </a:p>
        </p:txBody>
      </p:sp>
      <p:sp>
        <p:nvSpPr>
          <p:cNvPr id="3" name="Content Placeholder 2"/>
          <p:cNvSpPr>
            <a:spLocks noGrp="1"/>
          </p:cNvSpPr>
          <p:nvPr>
            <p:ph idx="1"/>
          </p:nvPr>
        </p:nvSpPr>
        <p:spPr>
          <a:xfrm>
            <a:off x="822325" y="1100138"/>
            <a:ext cx="8321675" cy="4005262"/>
          </a:xfrm>
        </p:spPr>
        <p:txBody>
          <a:bodyPr/>
          <a:lstStyle/>
          <a:p>
            <a:r>
              <a:rPr lang="en-US" dirty="0" smtClean="0"/>
              <a:t>Notification should </a:t>
            </a:r>
            <a:r>
              <a:rPr lang="en-US" dirty="0"/>
              <a:t>be sent to the vendor explaining why the deliverable is in default and explain that they need to fix the problem.  </a:t>
            </a:r>
            <a:endParaRPr lang="en-US" dirty="0" smtClean="0"/>
          </a:p>
          <a:p>
            <a:r>
              <a:rPr lang="en-US" dirty="0" smtClean="0"/>
              <a:t>If </a:t>
            </a:r>
            <a:r>
              <a:rPr lang="en-US" dirty="0"/>
              <a:t>both parties are agreeable, it may be reasonable for the client to accept the deliverables as is, if appropriate compensation is offered.  </a:t>
            </a:r>
          </a:p>
          <a:p>
            <a:r>
              <a:rPr lang="en-US" dirty="0"/>
              <a:t>If no agreement can be reached, the client should </a:t>
            </a:r>
            <a:r>
              <a:rPr lang="en-US" dirty="0" smtClean="0"/>
              <a:t>ask </a:t>
            </a:r>
            <a:r>
              <a:rPr lang="en-US" dirty="0"/>
              <a:t>the vendor to show why the client should not consider the contract in default and terminate any further activity.  </a:t>
            </a:r>
            <a:endParaRPr lang="en-US" dirty="0" smtClean="0"/>
          </a:p>
          <a:p>
            <a:r>
              <a:rPr lang="en-US" dirty="0" smtClean="0"/>
              <a:t>It </a:t>
            </a:r>
            <a:r>
              <a:rPr lang="en-US" dirty="0"/>
              <a:t>is useful for the client to know if they overlooked something that weakens their case and so dissuade them from termination.  </a:t>
            </a:r>
            <a:endParaRPr lang="en-US" dirty="0" smtClean="0"/>
          </a:p>
          <a:p>
            <a:r>
              <a:rPr lang="en-US" dirty="0" smtClean="0"/>
              <a:t>If </a:t>
            </a:r>
            <a:r>
              <a:rPr lang="en-US" dirty="0"/>
              <a:t>the client does terminate for default, the result is usually litigation. </a:t>
            </a:r>
          </a:p>
          <a:p>
            <a:endParaRPr lang="en-US" dirty="0"/>
          </a:p>
          <a:p>
            <a:endParaRPr lang="en-US" dirty="0"/>
          </a:p>
        </p:txBody>
      </p:sp>
    </p:spTree>
    <p:extLst>
      <p:ext uri="{BB962C8B-B14F-4D97-AF65-F5344CB8AC3E}">
        <p14:creationId xmlns:p14="http://schemas.microsoft.com/office/powerpoint/2010/main" xmlns="" val="8736504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Environments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canada</a:t>
            </a:r>
            <a:endParaRPr lang="en-US" dirty="0"/>
          </a:p>
        </p:txBody>
      </p:sp>
      <p:graphicFrame>
        <p:nvGraphicFramePr>
          <p:cNvPr id="5" name="Content Placeholder 4"/>
          <p:cNvGraphicFramePr>
            <a:graphicFrameLocks noGrp="1"/>
          </p:cNvGraphicFramePr>
          <p:nvPr>
            <p:ph idx="1"/>
          </p:nvPr>
        </p:nvGraphicFramePr>
        <p:xfrm>
          <a:off x="762000" y="1524000"/>
          <a:ext cx="7521576" cy="1920240"/>
        </p:xfrm>
        <a:graphic>
          <a:graphicData uri="http://schemas.openxmlformats.org/drawingml/2006/table">
            <a:tbl>
              <a:tblPr firstRow="1" bandRow="1">
                <a:tableStyleId>{5C22544A-7EE6-4342-B048-85BDC9FD1C3A}</a:tableStyleId>
              </a:tblPr>
              <a:tblGrid>
                <a:gridCol w="1981200"/>
                <a:gridCol w="5540376"/>
              </a:tblGrid>
              <a:tr h="370840">
                <a:tc>
                  <a:txBody>
                    <a:bodyPr/>
                    <a:lstStyle/>
                    <a:p>
                      <a:r>
                        <a:rPr lang="en-US" dirty="0" smtClean="0"/>
                        <a:t>Legal</a:t>
                      </a:r>
                      <a:endParaRPr lang="en-US" dirty="0"/>
                    </a:p>
                  </a:txBody>
                  <a:tcPr/>
                </a:tc>
                <a:tc>
                  <a:txBody>
                    <a:bodyPr/>
                    <a:lstStyle/>
                    <a:p>
                      <a:r>
                        <a:rPr lang="en-US" dirty="0" smtClean="0"/>
                        <a:t>Strong legal system that protects intellectual property and extensive</a:t>
                      </a:r>
                      <a:r>
                        <a:rPr lang="en-US" baseline="0" dirty="0" smtClean="0"/>
                        <a:t> contract law </a:t>
                      </a:r>
                      <a:endParaRPr lang="en-US" dirty="0"/>
                    </a:p>
                  </a:txBody>
                  <a:tcPr/>
                </a:tc>
              </a:tr>
              <a:tr h="370840">
                <a:tc>
                  <a:txBody>
                    <a:bodyPr/>
                    <a:lstStyle/>
                    <a:p>
                      <a:r>
                        <a:rPr lang="en-US" dirty="0" smtClean="0"/>
                        <a:t>Regulatory</a:t>
                      </a:r>
                      <a:endParaRPr lang="en-US" dirty="0"/>
                    </a:p>
                  </a:txBody>
                  <a:tcPr/>
                </a:tc>
                <a:tc>
                  <a:txBody>
                    <a:bodyPr/>
                    <a:lstStyle/>
                    <a:p>
                      <a:r>
                        <a:rPr lang="en-US" dirty="0" smtClean="0"/>
                        <a:t>Federal and provincial</a:t>
                      </a:r>
                      <a:r>
                        <a:rPr lang="en-US" baseline="0" dirty="0" smtClean="0"/>
                        <a:t> governments support foreign investment and local operations of multinationals</a:t>
                      </a:r>
                      <a:endParaRPr lang="en-US" dirty="0"/>
                    </a:p>
                  </a:txBody>
                  <a:tcPr/>
                </a:tc>
              </a:tr>
              <a:tr h="370840">
                <a:tc>
                  <a:txBody>
                    <a:bodyPr/>
                    <a:lstStyle/>
                    <a:p>
                      <a:r>
                        <a:rPr lang="en-US" dirty="0" smtClean="0"/>
                        <a:t>Stability</a:t>
                      </a:r>
                      <a:endParaRPr lang="en-US" dirty="0"/>
                    </a:p>
                  </a:txBody>
                  <a:tcPr/>
                </a:tc>
                <a:tc>
                  <a:txBody>
                    <a:bodyPr/>
                    <a:lstStyle/>
                    <a:p>
                      <a:r>
                        <a:rPr lang="en-US" dirty="0" smtClean="0"/>
                        <a:t>Little political and economic risk. Member of NAFTA and WTO</a:t>
                      </a:r>
                      <a:endParaRPr lang="en-US" dirty="0"/>
                    </a:p>
                  </a:txBody>
                  <a:tcPr/>
                </a:tc>
              </a:tr>
            </a:tbl>
          </a:graphicData>
        </a:graphic>
      </p:graphicFrame>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Robinson, M. &amp; R. </a:t>
            </a:r>
            <a:r>
              <a:rPr lang="en-US" sz="900" dirty="0" err="1" smtClean="0">
                <a:solidFill>
                  <a:schemeClr val="tx1">
                    <a:lumMod val="85000"/>
                    <a:lumOff val="15000"/>
                  </a:schemeClr>
                </a:solidFill>
              </a:rPr>
              <a:t>Kalakota</a:t>
            </a:r>
            <a:r>
              <a:rPr lang="en-US" sz="900" dirty="0" smtClean="0">
                <a:solidFill>
                  <a:schemeClr val="tx1">
                    <a:lumMod val="85000"/>
                    <a:lumOff val="15000"/>
                  </a:schemeClr>
                </a:solidFill>
              </a:rPr>
              <a:t> (2004).  Offshore Outsourcing: Business Models, ROI and Best Practices.  Alpharetta, GA: </a:t>
            </a:r>
            <a:r>
              <a:rPr lang="en-US" sz="900" dirty="0" err="1" smtClean="0">
                <a:solidFill>
                  <a:schemeClr val="tx1">
                    <a:lumMod val="85000"/>
                    <a:lumOff val="15000"/>
                  </a:schemeClr>
                </a:solidFill>
              </a:rPr>
              <a:t>Mivar</a:t>
            </a:r>
            <a:r>
              <a:rPr lang="en-US" sz="900" dirty="0" smtClean="0">
                <a:solidFill>
                  <a:schemeClr val="tx1">
                    <a:lumMod val="85000"/>
                    <a:lumOff val="15000"/>
                  </a:schemeClr>
                </a:solidFill>
              </a:rPr>
              <a:t> Press</a:t>
            </a:r>
            <a:endParaRPr lang="en-US" sz="900" dirty="0"/>
          </a:p>
          <a:p>
            <a:r>
              <a:rPr lang="en-US" sz="900" dirty="0"/>
              <a:t> </a:t>
            </a:r>
          </a:p>
          <a:p>
            <a:pPr algn="just"/>
            <a:endParaRPr lang="en-US" sz="9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china</a:t>
            </a:r>
            <a:endParaRPr lang="en-US" dirty="0"/>
          </a:p>
        </p:txBody>
      </p:sp>
      <p:graphicFrame>
        <p:nvGraphicFramePr>
          <p:cNvPr id="5" name="Content Placeholder 4"/>
          <p:cNvGraphicFramePr>
            <a:graphicFrameLocks noGrp="1"/>
          </p:cNvGraphicFramePr>
          <p:nvPr>
            <p:ph idx="1"/>
          </p:nvPr>
        </p:nvGraphicFramePr>
        <p:xfrm>
          <a:off x="762000" y="1524000"/>
          <a:ext cx="7521576" cy="3017520"/>
        </p:xfrm>
        <a:graphic>
          <a:graphicData uri="http://schemas.openxmlformats.org/drawingml/2006/table">
            <a:tbl>
              <a:tblPr firstRow="1" bandRow="1">
                <a:tableStyleId>{5C22544A-7EE6-4342-B048-85BDC9FD1C3A}</a:tableStyleId>
              </a:tblPr>
              <a:tblGrid>
                <a:gridCol w="1981200"/>
                <a:gridCol w="5540376"/>
              </a:tblGrid>
              <a:tr h="370840">
                <a:tc>
                  <a:txBody>
                    <a:bodyPr/>
                    <a:lstStyle/>
                    <a:p>
                      <a:r>
                        <a:rPr lang="en-US" dirty="0" smtClean="0"/>
                        <a:t>Legal</a:t>
                      </a:r>
                      <a:endParaRPr lang="en-US" dirty="0"/>
                    </a:p>
                  </a:txBody>
                  <a:tcPr/>
                </a:tc>
                <a:tc>
                  <a:txBody>
                    <a:bodyPr/>
                    <a:lstStyle/>
                    <a:p>
                      <a:r>
                        <a:rPr lang="en-US" dirty="0" smtClean="0"/>
                        <a:t>According to Business Software , China pirates 92% of its business software. Cisco and Microsoft have battled China over violation of intellectual property rights</a:t>
                      </a:r>
                      <a:endParaRPr lang="en-US" dirty="0"/>
                    </a:p>
                  </a:txBody>
                  <a:tcPr/>
                </a:tc>
              </a:tr>
              <a:tr h="370840">
                <a:tc>
                  <a:txBody>
                    <a:bodyPr/>
                    <a:lstStyle/>
                    <a:p>
                      <a:r>
                        <a:rPr lang="en-US" dirty="0" smtClean="0"/>
                        <a:t>Regulatory</a:t>
                      </a:r>
                      <a:endParaRPr lang="en-US" dirty="0"/>
                    </a:p>
                  </a:txBody>
                  <a:tcPr/>
                </a:tc>
                <a:tc>
                  <a:txBody>
                    <a:bodyPr/>
                    <a:lstStyle/>
                    <a:p>
                      <a:r>
                        <a:rPr lang="en-US" dirty="0" smtClean="0"/>
                        <a:t>Since 2001, China has relaxed many of its more onerous regulatory interventions.</a:t>
                      </a:r>
                      <a:r>
                        <a:rPr lang="en-US" baseline="0" dirty="0" smtClean="0"/>
                        <a:t> In addition, there are special economic zones with tax relief as well.</a:t>
                      </a:r>
                      <a:endParaRPr lang="en-US" dirty="0"/>
                    </a:p>
                  </a:txBody>
                  <a:tcPr/>
                </a:tc>
              </a:tr>
              <a:tr h="370840">
                <a:tc>
                  <a:txBody>
                    <a:bodyPr/>
                    <a:lstStyle/>
                    <a:p>
                      <a:r>
                        <a:rPr lang="en-US" dirty="0" smtClean="0"/>
                        <a:t>Stability</a:t>
                      </a:r>
                      <a:endParaRPr lang="en-US" dirty="0"/>
                    </a:p>
                  </a:txBody>
                  <a:tcPr/>
                </a:tc>
                <a:tc>
                  <a:txBody>
                    <a:bodyPr/>
                    <a:lstStyle/>
                    <a:p>
                      <a:r>
                        <a:rPr lang="en-US" dirty="0" smtClean="0"/>
                        <a:t>Member of WTO. Under pressure</a:t>
                      </a:r>
                      <a:r>
                        <a:rPr lang="en-US" baseline="0" dirty="0" smtClean="0"/>
                        <a:t> by United States on currency manipulations. Has established alternative bilateral trade agreements with most countries in the globe to bypass American influence. </a:t>
                      </a:r>
                      <a:endParaRPr lang="en-US" dirty="0"/>
                    </a:p>
                  </a:txBody>
                  <a:tcPr/>
                </a:tc>
              </a:tr>
            </a:tbl>
          </a:graphicData>
        </a:graphic>
      </p:graphicFrame>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Robinson, M. &amp; R. </a:t>
            </a:r>
            <a:r>
              <a:rPr lang="en-US" sz="900" dirty="0" err="1" smtClean="0">
                <a:solidFill>
                  <a:schemeClr val="tx1">
                    <a:lumMod val="85000"/>
                    <a:lumOff val="15000"/>
                  </a:schemeClr>
                </a:solidFill>
              </a:rPr>
              <a:t>Kalakota</a:t>
            </a:r>
            <a:r>
              <a:rPr lang="en-US" sz="900" dirty="0" smtClean="0">
                <a:solidFill>
                  <a:schemeClr val="tx1">
                    <a:lumMod val="85000"/>
                    <a:lumOff val="15000"/>
                  </a:schemeClr>
                </a:solidFill>
              </a:rPr>
              <a:t> (2004).  Offshore Outsourcing: Business Models, ROI and Best Practices.  Alpharetta, GA: </a:t>
            </a:r>
            <a:r>
              <a:rPr lang="en-US" sz="900" dirty="0" err="1" smtClean="0">
                <a:solidFill>
                  <a:schemeClr val="tx1">
                    <a:lumMod val="85000"/>
                    <a:lumOff val="15000"/>
                  </a:schemeClr>
                </a:solidFill>
              </a:rPr>
              <a:t>Mivar</a:t>
            </a:r>
            <a:r>
              <a:rPr lang="en-US" sz="900" dirty="0" smtClean="0">
                <a:solidFill>
                  <a:schemeClr val="tx1">
                    <a:lumMod val="85000"/>
                    <a:lumOff val="15000"/>
                  </a:schemeClr>
                </a:solidFill>
              </a:rPr>
              <a:t> Press</a:t>
            </a:r>
            <a:endParaRPr lang="en-US" sz="900" dirty="0"/>
          </a:p>
          <a:p>
            <a:r>
              <a:rPr lang="en-US" sz="900" dirty="0"/>
              <a:t> </a:t>
            </a:r>
          </a:p>
          <a:p>
            <a:pPr algn="just"/>
            <a:endParaRPr lang="en-US" sz="9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 Management</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4</a:t>
            </a:fld>
            <a:endParaRPr lang="en-US"/>
          </a:p>
        </p:txBody>
      </p:sp>
    </p:spTree>
    <p:extLst>
      <p:ext uri="{BB962C8B-B14F-4D97-AF65-F5344CB8AC3E}">
        <p14:creationId xmlns:p14="http://schemas.microsoft.com/office/powerpoint/2010/main" xmlns="" val="30975471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India</a:t>
            </a:r>
            <a:endParaRPr lang="en-US" dirty="0"/>
          </a:p>
        </p:txBody>
      </p:sp>
      <p:graphicFrame>
        <p:nvGraphicFramePr>
          <p:cNvPr id="5" name="Content Placeholder 4"/>
          <p:cNvGraphicFramePr>
            <a:graphicFrameLocks noGrp="1"/>
          </p:cNvGraphicFramePr>
          <p:nvPr>
            <p:ph idx="1"/>
          </p:nvPr>
        </p:nvGraphicFramePr>
        <p:xfrm>
          <a:off x="762000" y="1524000"/>
          <a:ext cx="7521576" cy="2194560"/>
        </p:xfrm>
        <a:graphic>
          <a:graphicData uri="http://schemas.openxmlformats.org/drawingml/2006/table">
            <a:tbl>
              <a:tblPr firstRow="1" bandRow="1">
                <a:tableStyleId>{5C22544A-7EE6-4342-B048-85BDC9FD1C3A}</a:tableStyleId>
              </a:tblPr>
              <a:tblGrid>
                <a:gridCol w="1981200"/>
                <a:gridCol w="5540376"/>
              </a:tblGrid>
              <a:tr h="370840">
                <a:tc>
                  <a:txBody>
                    <a:bodyPr/>
                    <a:lstStyle/>
                    <a:p>
                      <a:r>
                        <a:rPr lang="en-US" dirty="0" smtClean="0"/>
                        <a:t>Legal</a:t>
                      </a:r>
                      <a:endParaRPr lang="en-US" dirty="0"/>
                    </a:p>
                  </a:txBody>
                  <a:tcPr/>
                </a:tc>
                <a:tc>
                  <a:txBody>
                    <a:bodyPr/>
                    <a:lstStyle/>
                    <a:p>
                      <a:r>
                        <a:rPr lang="en-US" dirty="0" smtClean="0"/>
                        <a:t>Rigorous laws to protect intellectual property rights but anemic</a:t>
                      </a:r>
                      <a:r>
                        <a:rPr lang="en-US" baseline="0" dirty="0" smtClean="0"/>
                        <a:t> </a:t>
                      </a:r>
                      <a:r>
                        <a:rPr lang="en-US" dirty="0" smtClean="0"/>
                        <a:t>enforcement </a:t>
                      </a:r>
                      <a:endParaRPr lang="en-US" dirty="0"/>
                    </a:p>
                  </a:txBody>
                  <a:tcPr/>
                </a:tc>
              </a:tr>
              <a:tr h="370840">
                <a:tc>
                  <a:txBody>
                    <a:bodyPr/>
                    <a:lstStyle/>
                    <a:p>
                      <a:r>
                        <a:rPr lang="en-US" dirty="0" smtClean="0"/>
                        <a:t>Regulatory</a:t>
                      </a:r>
                      <a:endParaRPr lang="en-US" dirty="0"/>
                    </a:p>
                  </a:txBody>
                  <a:tcPr/>
                </a:tc>
                <a:tc>
                  <a:txBody>
                    <a:bodyPr/>
                    <a:lstStyle/>
                    <a:p>
                      <a:r>
                        <a:rPr lang="en-US" dirty="0" smtClean="0"/>
                        <a:t>Offers</a:t>
                      </a:r>
                      <a:r>
                        <a:rPr lang="en-US" baseline="0" dirty="0" smtClean="0"/>
                        <a:t> 100% tax exemption to multinational business extending operations to India.  Tax rate for Indian corporations is 35%</a:t>
                      </a:r>
                      <a:endParaRPr lang="en-US" dirty="0"/>
                    </a:p>
                  </a:txBody>
                  <a:tcPr/>
                </a:tc>
              </a:tr>
              <a:tr h="370840">
                <a:tc>
                  <a:txBody>
                    <a:bodyPr/>
                    <a:lstStyle/>
                    <a:p>
                      <a:r>
                        <a:rPr lang="en-US" dirty="0" smtClean="0"/>
                        <a:t>Stability</a:t>
                      </a:r>
                      <a:endParaRPr lang="en-US" dirty="0"/>
                    </a:p>
                  </a:txBody>
                  <a:tcPr/>
                </a:tc>
                <a:tc>
                  <a:txBody>
                    <a:bodyPr/>
                    <a:lstStyle/>
                    <a:p>
                      <a:r>
                        <a:rPr lang="en-US" dirty="0" smtClean="0"/>
                        <a:t>Tensions with neighbor Pakistan. Major religious protests</a:t>
                      </a:r>
                      <a:r>
                        <a:rPr lang="en-US" baseline="0" dirty="0" smtClean="0"/>
                        <a:t> have disrupted operations</a:t>
                      </a:r>
                      <a:endParaRPr lang="en-US" dirty="0"/>
                    </a:p>
                  </a:txBody>
                  <a:tcPr/>
                </a:tc>
              </a:tr>
            </a:tbl>
          </a:graphicData>
        </a:graphic>
      </p:graphicFrame>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Robinson, M. &amp; R. </a:t>
            </a:r>
            <a:r>
              <a:rPr lang="en-US" sz="900" dirty="0" err="1" smtClean="0">
                <a:solidFill>
                  <a:schemeClr val="tx1">
                    <a:lumMod val="85000"/>
                    <a:lumOff val="15000"/>
                  </a:schemeClr>
                </a:solidFill>
              </a:rPr>
              <a:t>Kalakota</a:t>
            </a:r>
            <a:r>
              <a:rPr lang="en-US" sz="900" dirty="0" smtClean="0">
                <a:solidFill>
                  <a:schemeClr val="tx1">
                    <a:lumMod val="85000"/>
                    <a:lumOff val="15000"/>
                  </a:schemeClr>
                </a:solidFill>
              </a:rPr>
              <a:t> (2004).  Offshore Outsourcing: Business Models, ROI and Best Practices.  Alpharetta, GA: </a:t>
            </a:r>
            <a:r>
              <a:rPr lang="en-US" sz="900" dirty="0" err="1" smtClean="0">
                <a:solidFill>
                  <a:schemeClr val="tx1">
                    <a:lumMod val="85000"/>
                    <a:lumOff val="15000"/>
                  </a:schemeClr>
                </a:solidFill>
              </a:rPr>
              <a:t>Mivar</a:t>
            </a:r>
            <a:r>
              <a:rPr lang="en-US" sz="900" dirty="0" smtClean="0">
                <a:solidFill>
                  <a:schemeClr val="tx1">
                    <a:lumMod val="85000"/>
                    <a:lumOff val="15000"/>
                  </a:schemeClr>
                </a:solidFill>
              </a:rPr>
              <a:t> Press</a:t>
            </a:r>
            <a:endParaRPr lang="en-US" sz="900" dirty="0"/>
          </a:p>
          <a:p>
            <a:r>
              <a:rPr lang="en-US" sz="900" dirty="0"/>
              <a:t> </a:t>
            </a:r>
          </a:p>
          <a:p>
            <a:pPr algn="just"/>
            <a:endParaRPr lang="en-US" sz="9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Ireland</a:t>
            </a:r>
            <a:endParaRPr lang="en-US" dirty="0"/>
          </a:p>
        </p:txBody>
      </p:sp>
      <p:graphicFrame>
        <p:nvGraphicFramePr>
          <p:cNvPr id="5" name="Content Placeholder 4"/>
          <p:cNvGraphicFramePr>
            <a:graphicFrameLocks noGrp="1"/>
          </p:cNvGraphicFramePr>
          <p:nvPr>
            <p:ph idx="1"/>
          </p:nvPr>
        </p:nvGraphicFramePr>
        <p:xfrm>
          <a:off x="762000" y="1524000"/>
          <a:ext cx="7521576" cy="1656080"/>
        </p:xfrm>
        <a:graphic>
          <a:graphicData uri="http://schemas.openxmlformats.org/drawingml/2006/table">
            <a:tbl>
              <a:tblPr firstRow="1" bandRow="1">
                <a:tableStyleId>{5C22544A-7EE6-4342-B048-85BDC9FD1C3A}</a:tableStyleId>
              </a:tblPr>
              <a:tblGrid>
                <a:gridCol w="1981200"/>
                <a:gridCol w="5540376"/>
              </a:tblGrid>
              <a:tr h="370840">
                <a:tc>
                  <a:txBody>
                    <a:bodyPr/>
                    <a:lstStyle/>
                    <a:p>
                      <a:r>
                        <a:rPr lang="en-US" dirty="0" smtClean="0"/>
                        <a:t>Legal</a:t>
                      </a:r>
                      <a:endParaRPr lang="en-US" dirty="0"/>
                    </a:p>
                  </a:txBody>
                  <a:tcPr/>
                </a:tc>
                <a:tc>
                  <a:txBody>
                    <a:bodyPr/>
                    <a:lstStyle/>
                    <a:p>
                      <a:r>
                        <a:rPr lang="en-US" dirty="0" smtClean="0"/>
                        <a:t>Legal process is simple, inexpensive and quick</a:t>
                      </a:r>
                      <a:endParaRPr lang="en-US" dirty="0"/>
                    </a:p>
                  </a:txBody>
                  <a:tcPr/>
                </a:tc>
              </a:tr>
              <a:tr h="370840">
                <a:tc>
                  <a:txBody>
                    <a:bodyPr/>
                    <a:lstStyle/>
                    <a:p>
                      <a:r>
                        <a:rPr lang="en-US" dirty="0" smtClean="0"/>
                        <a:t>Regulatory</a:t>
                      </a:r>
                      <a:endParaRPr lang="en-US" dirty="0"/>
                    </a:p>
                  </a:txBody>
                  <a:tcPr/>
                </a:tc>
                <a:tc>
                  <a:txBody>
                    <a:bodyPr/>
                    <a:lstStyle/>
                    <a:p>
                      <a:r>
                        <a:rPr lang="en-US" dirty="0" smtClean="0"/>
                        <a:t>Favorable corporate tax rate. Additionally, it offers grants and subsidies to offset costs of deploying operations to Ireland</a:t>
                      </a:r>
                      <a:endParaRPr lang="en-US" dirty="0"/>
                    </a:p>
                  </a:txBody>
                  <a:tcPr/>
                </a:tc>
              </a:tr>
              <a:tr h="370840">
                <a:tc>
                  <a:txBody>
                    <a:bodyPr/>
                    <a:lstStyle/>
                    <a:p>
                      <a:r>
                        <a:rPr lang="en-US" dirty="0" smtClean="0"/>
                        <a:t>Stability</a:t>
                      </a:r>
                      <a:endParaRPr lang="en-US" dirty="0"/>
                    </a:p>
                  </a:txBody>
                  <a:tcPr/>
                </a:tc>
                <a:tc>
                  <a:txBody>
                    <a:bodyPr/>
                    <a:lstStyle/>
                    <a:p>
                      <a:r>
                        <a:rPr lang="en-US" dirty="0" smtClean="0"/>
                        <a:t>Low political risk</a:t>
                      </a:r>
                      <a:endParaRPr lang="en-US" dirty="0"/>
                    </a:p>
                  </a:txBody>
                  <a:tcPr/>
                </a:tc>
              </a:tr>
            </a:tbl>
          </a:graphicData>
        </a:graphic>
      </p:graphicFrame>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Robinson, M. &amp; R. </a:t>
            </a:r>
            <a:r>
              <a:rPr lang="en-US" sz="900" dirty="0" err="1" smtClean="0">
                <a:solidFill>
                  <a:schemeClr val="tx1">
                    <a:lumMod val="85000"/>
                    <a:lumOff val="15000"/>
                  </a:schemeClr>
                </a:solidFill>
              </a:rPr>
              <a:t>Kalakota</a:t>
            </a:r>
            <a:r>
              <a:rPr lang="en-US" sz="900" dirty="0" smtClean="0">
                <a:solidFill>
                  <a:schemeClr val="tx1">
                    <a:lumMod val="85000"/>
                    <a:lumOff val="15000"/>
                  </a:schemeClr>
                </a:solidFill>
              </a:rPr>
              <a:t> (2004).  Offshore Outsourcing: Business Models, ROI and Best Practices.  Alpharetta, GA: </a:t>
            </a:r>
            <a:r>
              <a:rPr lang="en-US" sz="900" dirty="0" err="1" smtClean="0">
                <a:solidFill>
                  <a:schemeClr val="tx1">
                    <a:lumMod val="85000"/>
                    <a:lumOff val="15000"/>
                  </a:schemeClr>
                </a:solidFill>
              </a:rPr>
              <a:t>Mivar</a:t>
            </a:r>
            <a:r>
              <a:rPr lang="en-US" sz="900" dirty="0" smtClean="0">
                <a:solidFill>
                  <a:schemeClr val="tx1">
                    <a:lumMod val="85000"/>
                    <a:lumOff val="15000"/>
                  </a:schemeClr>
                </a:solidFill>
              </a:rPr>
              <a:t> Press</a:t>
            </a:r>
            <a:endParaRPr lang="en-US" sz="900" dirty="0"/>
          </a:p>
          <a:p>
            <a:r>
              <a:rPr lang="en-US" sz="900" dirty="0"/>
              <a:t> </a:t>
            </a:r>
          </a:p>
          <a:p>
            <a:pPr algn="just"/>
            <a:endParaRPr lang="en-US" sz="9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Mexico</a:t>
            </a:r>
            <a:endParaRPr lang="en-US" dirty="0"/>
          </a:p>
        </p:txBody>
      </p:sp>
      <p:graphicFrame>
        <p:nvGraphicFramePr>
          <p:cNvPr id="5" name="Content Placeholder 4"/>
          <p:cNvGraphicFramePr>
            <a:graphicFrameLocks noGrp="1"/>
          </p:cNvGraphicFramePr>
          <p:nvPr>
            <p:ph idx="1"/>
          </p:nvPr>
        </p:nvGraphicFramePr>
        <p:xfrm>
          <a:off x="762000" y="1524000"/>
          <a:ext cx="7521576" cy="2194560"/>
        </p:xfrm>
        <a:graphic>
          <a:graphicData uri="http://schemas.openxmlformats.org/drawingml/2006/table">
            <a:tbl>
              <a:tblPr firstRow="1" bandRow="1">
                <a:tableStyleId>{5C22544A-7EE6-4342-B048-85BDC9FD1C3A}</a:tableStyleId>
              </a:tblPr>
              <a:tblGrid>
                <a:gridCol w="1981200"/>
                <a:gridCol w="5540376"/>
              </a:tblGrid>
              <a:tr h="370840">
                <a:tc>
                  <a:txBody>
                    <a:bodyPr/>
                    <a:lstStyle/>
                    <a:p>
                      <a:r>
                        <a:rPr lang="en-US" dirty="0" smtClean="0"/>
                        <a:t>Legal</a:t>
                      </a:r>
                      <a:endParaRPr lang="en-US" dirty="0"/>
                    </a:p>
                  </a:txBody>
                  <a:tcPr/>
                </a:tc>
                <a:tc>
                  <a:txBody>
                    <a:bodyPr/>
                    <a:lstStyle/>
                    <a:p>
                      <a:r>
                        <a:rPr lang="en-US" dirty="0" smtClean="0"/>
                        <a:t>Civil litigation rare in Mexico</a:t>
                      </a:r>
                      <a:r>
                        <a:rPr lang="en-US" baseline="0" dirty="0" smtClean="0"/>
                        <a:t> because it is expensive and no damages are awarded. </a:t>
                      </a:r>
                      <a:endParaRPr lang="en-US" dirty="0"/>
                    </a:p>
                  </a:txBody>
                  <a:tcPr/>
                </a:tc>
              </a:tr>
              <a:tr h="370840">
                <a:tc>
                  <a:txBody>
                    <a:bodyPr/>
                    <a:lstStyle/>
                    <a:p>
                      <a:r>
                        <a:rPr lang="en-US" dirty="0" smtClean="0"/>
                        <a:t>Regulatory</a:t>
                      </a:r>
                      <a:endParaRPr lang="en-US" dirty="0"/>
                    </a:p>
                  </a:txBody>
                  <a:tcPr/>
                </a:tc>
                <a:tc>
                  <a:txBody>
                    <a:bodyPr/>
                    <a:lstStyle/>
                    <a:p>
                      <a:r>
                        <a:rPr lang="en-US" dirty="0" smtClean="0"/>
                        <a:t>Member of NAFTA  but implemented product standards. labor</a:t>
                      </a:r>
                      <a:r>
                        <a:rPr lang="en-US" baseline="0" dirty="0" smtClean="0"/>
                        <a:t> laws and custom regulations to protect local ownership</a:t>
                      </a:r>
                      <a:endParaRPr lang="en-US" dirty="0"/>
                    </a:p>
                  </a:txBody>
                  <a:tcPr/>
                </a:tc>
              </a:tr>
              <a:tr h="370840">
                <a:tc>
                  <a:txBody>
                    <a:bodyPr/>
                    <a:lstStyle/>
                    <a:p>
                      <a:r>
                        <a:rPr lang="en-US" dirty="0" smtClean="0"/>
                        <a:t>Stability</a:t>
                      </a:r>
                      <a:endParaRPr lang="en-US" dirty="0"/>
                    </a:p>
                  </a:txBody>
                  <a:tcPr/>
                </a:tc>
                <a:tc>
                  <a:txBody>
                    <a:bodyPr/>
                    <a:lstStyle/>
                    <a:p>
                      <a:r>
                        <a:rPr lang="en-US" dirty="0" smtClean="0"/>
                        <a:t>Powerful drug cartels exert influence in major regions of the country</a:t>
                      </a:r>
                      <a:endParaRPr lang="en-US" dirty="0"/>
                    </a:p>
                  </a:txBody>
                  <a:tcPr/>
                </a:tc>
              </a:tr>
            </a:tbl>
          </a:graphicData>
        </a:graphic>
      </p:graphicFrame>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Robinson, M. &amp; R. </a:t>
            </a:r>
            <a:r>
              <a:rPr lang="en-US" sz="900" dirty="0" err="1" smtClean="0">
                <a:solidFill>
                  <a:schemeClr val="tx1">
                    <a:lumMod val="85000"/>
                    <a:lumOff val="15000"/>
                  </a:schemeClr>
                </a:solidFill>
              </a:rPr>
              <a:t>Kalakota</a:t>
            </a:r>
            <a:r>
              <a:rPr lang="en-US" sz="900" dirty="0" smtClean="0">
                <a:solidFill>
                  <a:schemeClr val="tx1">
                    <a:lumMod val="85000"/>
                    <a:lumOff val="15000"/>
                  </a:schemeClr>
                </a:solidFill>
              </a:rPr>
              <a:t> (2004).  Offshore Outsourcing: Business Models, ROI and Best Practices.  Alpharetta, GA: </a:t>
            </a:r>
            <a:r>
              <a:rPr lang="en-US" sz="900" dirty="0" err="1" smtClean="0">
                <a:solidFill>
                  <a:schemeClr val="tx1">
                    <a:lumMod val="85000"/>
                    <a:lumOff val="15000"/>
                  </a:schemeClr>
                </a:solidFill>
              </a:rPr>
              <a:t>Mivar</a:t>
            </a:r>
            <a:r>
              <a:rPr lang="en-US" sz="900" dirty="0" smtClean="0">
                <a:solidFill>
                  <a:schemeClr val="tx1">
                    <a:lumMod val="85000"/>
                    <a:lumOff val="15000"/>
                  </a:schemeClr>
                </a:solidFill>
              </a:rPr>
              <a:t> Press</a:t>
            </a:r>
            <a:endParaRPr lang="en-US" sz="900" dirty="0"/>
          </a:p>
          <a:p>
            <a:r>
              <a:rPr lang="en-US" sz="900" dirty="0"/>
              <a:t> </a:t>
            </a:r>
          </a:p>
          <a:p>
            <a:pPr algn="just"/>
            <a:endParaRPr lang="en-US" sz="9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15489</a:t>
            </a:r>
          </a:p>
        </p:txBody>
      </p:sp>
      <p:sp>
        <p:nvSpPr>
          <p:cNvPr id="3" name="Content Placeholder 2"/>
          <p:cNvSpPr>
            <a:spLocks noGrp="1"/>
          </p:cNvSpPr>
          <p:nvPr>
            <p:ph idx="1"/>
          </p:nvPr>
        </p:nvSpPr>
        <p:spPr>
          <a:xfrm>
            <a:off x="822325" y="1100138"/>
            <a:ext cx="8245475" cy="3929062"/>
          </a:xfrm>
        </p:spPr>
        <p:txBody>
          <a:bodyPr/>
          <a:lstStyle/>
          <a:p>
            <a:r>
              <a:rPr lang="en-US" dirty="0" smtClean="0"/>
              <a:t>International Standard for Records Management</a:t>
            </a:r>
          </a:p>
          <a:p>
            <a:r>
              <a:rPr lang="en-US" dirty="0" smtClean="0"/>
              <a:t>ISO </a:t>
            </a:r>
            <a:r>
              <a:rPr lang="en-US" dirty="0"/>
              <a:t>15489 pronounces that </a:t>
            </a:r>
          </a:p>
          <a:p>
            <a:pPr lvl="1"/>
            <a:r>
              <a:rPr lang="en-US" altLang="en-US" dirty="0"/>
              <a:t>Organization management responsible for the systematic control of records</a:t>
            </a:r>
          </a:p>
          <a:p>
            <a:pPr lvl="1"/>
            <a:r>
              <a:rPr lang="en-US" dirty="0"/>
              <a:t>This includes processes for capturing and </a:t>
            </a:r>
            <a:r>
              <a:rPr lang="en-US" dirty="0" smtClean="0"/>
              <a:t>maintaining, </a:t>
            </a:r>
            <a:r>
              <a:rPr lang="en-US" dirty="0"/>
              <a:t>in the form of </a:t>
            </a:r>
            <a:r>
              <a:rPr lang="en-US" dirty="0" smtClean="0"/>
              <a:t>records, </a:t>
            </a:r>
            <a:r>
              <a:rPr lang="en-US" dirty="0"/>
              <a:t>evidence of and information about business activities and </a:t>
            </a:r>
            <a:r>
              <a:rPr lang="en-US" dirty="0" smtClean="0"/>
              <a:t>transactions</a:t>
            </a:r>
          </a:p>
          <a:p>
            <a:r>
              <a:rPr lang="en-US" dirty="0" smtClean="0"/>
              <a:t>Defines a record</a:t>
            </a:r>
          </a:p>
          <a:p>
            <a:r>
              <a:rPr lang="en-US" dirty="0"/>
              <a:t>“Information created, received, and maintained as evidence and information by an organization or person, in pursuance of legal obligations or in the transaction of </a:t>
            </a:r>
            <a:r>
              <a:rPr lang="en-US" dirty="0" smtClean="0"/>
              <a:t>business”</a:t>
            </a:r>
            <a:endParaRPr lang="en-US" dirty="0"/>
          </a:p>
          <a:p>
            <a:pPr marL="0" lvl="1" indent="0">
              <a:buNone/>
            </a:pPr>
            <a:r>
              <a:rPr lang="en-US" dirty="0" smtClean="0"/>
              <a:t>. </a:t>
            </a:r>
            <a:endParaRPr lang="en-US" dirty="0"/>
          </a:p>
          <a:p>
            <a:endParaRPr lang="en-US" dirty="0" smtClean="0"/>
          </a:p>
          <a:p>
            <a:endParaRPr lang="en-US" dirty="0" smtClean="0"/>
          </a:p>
          <a:p>
            <a:endParaRPr lang="en-US" dirty="0"/>
          </a:p>
        </p:txBody>
      </p:sp>
      <p:sp>
        <p:nvSpPr>
          <p:cNvPr id="4" name="Rectangle 4"/>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err="1" smtClean="0"/>
              <a:t>Wilkens</a:t>
            </a:r>
            <a:r>
              <a:rPr lang="en-US" sz="900" dirty="0" smtClean="0"/>
              <a:t>,  J (2008). Technologies for Managing Email.  ARMA International. Retrieved from EBSCO</a:t>
            </a:r>
          </a:p>
          <a:p>
            <a:r>
              <a:rPr lang="en-US" sz="900" dirty="0">
                <a:solidFill>
                  <a:schemeClr val="tx1">
                    <a:lumMod val="85000"/>
                    <a:lumOff val="15000"/>
                  </a:schemeClr>
                </a:solidFill>
              </a:rPr>
              <a:t>[2] </a:t>
            </a:r>
            <a:r>
              <a:rPr lang="en-US" sz="900" dirty="0" err="1">
                <a:solidFill>
                  <a:schemeClr val="tx1">
                    <a:lumMod val="85000"/>
                    <a:lumOff val="15000"/>
                  </a:schemeClr>
                </a:solidFill>
              </a:rPr>
              <a:t>Murdick</a:t>
            </a:r>
            <a:r>
              <a:rPr lang="en-US" sz="900" dirty="0">
                <a:solidFill>
                  <a:schemeClr val="tx1">
                    <a:lumMod val="85000"/>
                    <a:lumOff val="15000"/>
                  </a:schemeClr>
                </a:solidFill>
              </a:rPr>
              <a:t>, R. (1986).  MIS Concepts and Design. Englewood Cliffs: Prentice-Hall. </a:t>
            </a:r>
          </a:p>
          <a:p>
            <a:r>
              <a:rPr lang="en-US" sz="900" dirty="0">
                <a:solidFill>
                  <a:schemeClr val="tx1">
                    <a:lumMod val="85000"/>
                    <a:lumOff val="15000"/>
                  </a:schemeClr>
                </a:solidFill>
              </a:rPr>
              <a:t>[3] Franks, P. (2013). An Introduction to Electronic Records Management. </a:t>
            </a:r>
            <a:endParaRPr lang="en-US" sz="900" dirty="0" smtClean="0">
              <a:solidFill>
                <a:schemeClr val="tx1">
                  <a:lumMod val="85000"/>
                  <a:lumOff val="15000"/>
                </a:schemeClr>
              </a:solidFill>
            </a:endParaRPr>
          </a:p>
          <a:p>
            <a:r>
              <a:rPr lang="en-US" sz="900" dirty="0">
                <a:solidFill>
                  <a:schemeClr val="tx1">
                    <a:lumMod val="85000"/>
                    <a:lumOff val="15000"/>
                  </a:schemeClr>
                </a:solidFill>
              </a:rPr>
              <a:t>[4] Dryden, J. (2009). Records Management: An Introduction. </a:t>
            </a:r>
            <a:endParaRPr lang="en-US" sz="900" dirty="0">
              <a:solidFill>
                <a:schemeClr val="tx1">
                  <a:lumMod val="85000"/>
                  <a:lumOff val="15000"/>
                </a:schemeClr>
              </a:solidFill>
              <a:effectLst/>
            </a:endParaRPr>
          </a:p>
        </p:txBody>
      </p:sp>
    </p:spTree>
    <p:extLst>
      <p:ext uri="{BB962C8B-B14F-4D97-AF65-F5344CB8AC3E}">
        <p14:creationId xmlns:p14="http://schemas.microsoft.com/office/powerpoint/2010/main" xmlns="" val="147295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15489</a:t>
            </a:r>
          </a:p>
        </p:txBody>
      </p:sp>
      <p:sp>
        <p:nvSpPr>
          <p:cNvPr id="3" name="Content Placeholder 2"/>
          <p:cNvSpPr>
            <a:spLocks noGrp="1"/>
          </p:cNvSpPr>
          <p:nvPr>
            <p:ph idx="1"/>
          </p:nvPr>
        </p:nvSpPr>
        <p:spPr>
          <a:xfrm>
            <a:off x="822325" y="1100138"/>
            <a:ext cx="8245475" cy="3929062"/>
          </a:xfrm>
        </p:spPr>
        <p:txBody>
          <a:bodyPr/>
          <a:lstStyle/>
          <a:p>
            <a:r>
              <a:rPr lang="en-US" dirty="0" smtClean="0"/>
              <a:t>What are transactions and activities</a:t>
            </a:r>
          </a:p>
          <a:p>
            <a:r>
              <a:rPr lang="en-US" dirty="0" smtClean="0"/>
              <a:t>AICPA</a:t>
            </a:r>
            <a:endParaRPr lang="en-US" dirty="0"/>
          </a:p>
          <a:p>
            <a:pPr lvl="1"/>
            <a:r>
              <a:rPr lang="en-US" altLang="en-US" dirty="0"/>
              <a:t>Activity is a set of actions executed by an organization that results in a definable </a:t>
            </a:r>
            <a:r>
              <a:rPr lang="en-US" altLang="en-US" dirty="0" smtClean="0"/>
              <a:t>outcome</a:t>
            </a:r>
          </a:p>
          <a:p>
            <a:pPr lvl="1"/>
            <a:r>
              <a:rPr lang="en-US" dirty="0"/>
              <a:t>Transaction is the fundamental component of an organizational operation. It includes an exchange of assets or services with parties outside the organization or transfers of assets or services within an organization. </a:t>
            </a:r>
            <a:endParaRPr lang="en-US" dirty="0" smtClean="0"/>
          </a:p>
          <a:p>
            <a:pPr lvl="1"/>
            <a:r>
              <a:rPr lang="en-US" dirty="0" smtClean="0"/>
              <a:t>These </a:t>
            </a:r>
            <a:r>
              <a:rPr lang="en-US" dirty="0"/>
              <a:t>require authorization, execution, and </a:t>
            </a:r>
            <a:r>
              <a:rPr lang="en-US" dirty="0" smtClean="0"/>
              <a:t>recording. </a:t>
            </a:r>
            <a:endParaRPr lang="en-US" dirty="0"/>
          </a:p>
          <a:p>
            <a:endParaRPr lang="en-US" dirty="0" smtClean="0"/>
          </a:p>
          <a:p>
            <a:endParaRPr lang="en-US" dirty="0" smtClean="0"/>
          </a:p>
          <a:p>
            <a:endParaRPr lang="en-US" dirty="0"/>
          </a:p>
        </p:txBody>
      </p:sp>
      <p:sp>
        <p:nvSpPr>
          <p:cNvPr id="4" name="Rectangle 4"/>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err="1" smtClean="0"/>
              <a:t>Wilkens</a:t>
            </a:r>
            <a:r>
              <a:rPr lang="en-US" sz="900" dirty="0" smtClean="0"/>
              <a:t>,  J (2008). Technologies for Managing Email.  ARMA International. Retrieved from EBSCO</a:t>
            </a:r>
          </a:p>
          <a:p>
            <a:r>
              <a:rPr lang="en-US" sz="900" dirty="0">
                <a:solidFill>
                  <a:schemeClr val="tx1">
                    <a:lumMod val="85000"/>
                    <a:lumOff val="15000"/>
                  </a:schemeClr>
                </a:solidFill>
              </a:rPr>
              <a:t>[2] </a:t>
            </a:r>
            <a:r>
              <a:rPr lang="en-US" sz="900" dirty="0" err="1">
                <a:solidFill>
                  <a:schemeClr val="tx1">
                    <a:lumMod val="85000"/>
                    <a:lumOff val="15000"/>
                  </a:schemeClr>
                </a:solidFill>
              </a:rPr>
              <a:t>Murdick</a:t>
            </a:r>
            <a:r>
              <a:rPr lang="en-US" sz="900" dirty="0">
                <a:solidFill>
                  <a:schemeClr val="tx1">
                    <a:lumMod val="85000"/>
                    <a:lumOff val="15000"/>
                  </a:schemeClr>
                </a:solidFill>
              </a:rPr>
              <a:t>, R. (1986).  MIS Concepts and Design. Englewood Cliffs: Prentice-Hall. </a:t>
            </a:r>
          </a:p>
          <a:p>
            <a:r>
              <a:rPr lang="en-US" sz="900" dirty="0">
                <a:solidFill>
                  <a:schemeClr val="tx1">
                    <a:lumMod val="85000"/>
                    <a:lumOff val="15000"/>
                  </a:schemeClr>
                </a:solidFill>
              </a:rPr>
              <a:t>[3] Franks, P. (2013). An Introduction to Electronic Records Management. </a:t>
            </a:r>
            <a:endParaRPr lang="en-US" sz="900" dirty="0" smtClean="0">
              <a:solidFill>
                <a:schemeClr val="tx1">
                  <a:lumMod val="85000"/>
                  <a:lumOff val="15000"/>
                </a:schemeClr>
              </a:solidFill>
            </a:endParaRPr>
          </a:p>
          <a:p>
            <a:r>
              <a:rPr lang="en-US" sz="900" dirty="0">
                <a:solidFill>
                  <a:schemeClr val="tx1">
                    <a:lumMod val="85000"/>
                    <a:lumOff val="15000"/>
                  </a:schemeClr>
                </a:solidFill>
              </a:rPr>
              <a:t>[4] Dryden, J. (2009). Records Management: An Introduction. </a:t>
            </a:r>
            <a:endParaRPr lang="en-US" sz="900" dirty="0">
              <a:solidFill>
                <a:schemeClr val="tx1">
                  <a:lumMod val="85000"/>
                  <a:lumOff val="15000"/>
                </a:schemeClr>
              </a:solidFill>
              <a:effectLst/>
            </a:endParaRPr>
          </a:p>
        </p:txBody>
      </p:sp>
    </p:spTree>
    <p:extLst>
      <p:ext uri="{BB962C8B-B14F-4D97-AF65-F5344CB8AC3E}">
        <p14:creationId xmlns:p14="http://schemas.microsoft.com/office/powerpoint/2010/main" xmlns="" val="109634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15489</a:t>
            </a:r>
          </a:p>
        </p:txBody>
      </p:sp>
      <p:sp>
        <p:nvSpPr>
          <p:cNvPr id="3" name="Content Placeholder 2"/>
          <p:cNvSpPr>
            <a:spLocks noGrp="1"/>
          </p:cNvSpPr>
          <p:nvPr>
            <p:ph idx="1"/>
          </p:nvPr>
        </p:nvSpPr>
        <p:spPr>
          <a:xfrm>
            <a:off x="822325" y="1100138"/>
            <a:ext cx="8245475" cy="3929062"/>
          </a:xfrm>
        </p:spPr>
        <p:txBody>
          <a:bodyPr/>
          <a:lstStyle/>
          <a:p>
            <a:r>
              <a:rPr lang="en-US" dirty="0" smtClean="0"/>
              <a:t>The ISO 15489 defines record management as: </a:t>
            </a:r>
            <a:endParaRPr lang="en-US" dirty="0"/>
          </a:p>
          <a:p>
            <a:pPr lvl="1"/>
            <a:r>
              <a:rPr lang="en-US" altLang="en-US" dirty="0"/>
              <a:t>The field of management responsible for the efficient and systematic control of the creation, receipt, maintenance, use, and disposition of records, </a:t>
            </a:r>
            <a:endParaRPr lang="en-US" altLang="en-US" dirty="0" smtClean="0"/>
          </a:p>
          <a:p>
            <a:pPr lvl="1"/>
            <a:r>
              <a:rPr lang="en-US" altLang="en-US" dirty="0" smtClean="0"/>
              <a:t>This includes </a:t>
            </a:r>
            <a:r>
              <a:rPr lang="en-US" altLang="en-US" dirty="0"/>
              <a:t>processes for capturing and maintaining evidence of and information about business activities and transactions in the form of records. </a:t>
            </a:r>
            <a:endParaRPr lang="en-US" dirty="0" smtClean="0"/>
          </a:p>
          <a:p>
            <a:endParaRPr lang="en-US" dirty="0" smtClean="0"/>
          </a:p>
          <a:p>
            <a:endParaRPr lang="en-US" dirty="0"/>
          </a:p>
        </p:txBody>
      </p:sp>
      <p:sp>
        <p:nvSpPr>
          <p:cNvPr id="4" name="Rectangle 4"/>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err="1" smtClean="0"/>
              <a:t>Wilkens</a:t>
            </a:r>
            <a:r>
              <a:rPr lang="en-US" sz="900" dirty="0" smtClean="0"/>
              <a:t>,  J (2008). Technologies for Managing Email.  ARMA International. Retrieved from EBSCO</a:t>
            </a:r>
          </a:p>
          <a:p>
            <a:r>
              <a:rPr lang="en-US" sz="900" dirty="0">
                <a:solidFill>
                  <a:schemeClr val="tx1">
                    <a:lumMod val="85000"/>
                    <a:lumOff val="15000"/>
                  </a:schemeClr>
                </a:solidFill>
              </a:rPr>
              <a:t>[2] </a:t>
            </a:r>
            <a:r>
              <a:rPr lang="en-US" sz="900" dirty="0" err="1">
                <a:solidFill>
                  <a:schemeClr val="tx1">
                    <a:lumMod val="85000"/>
                    <a:lumOff val="15000"/>
                  </a:schemeClr>
                </a:solidFill>
              </a:rPr>
              <a:t>Murdick</a:t>
            </a:r>
            <a:r>
              <a:rPr lang="en-US" sz="900" dirty="0">
                <a:solidFill>
                  <a:schemeClr val="tx1">
                    <a:lumMod val="85000"/>
                    <a:lumOff val="15000"/>
                  </a:schemeClr>
                </a:solidFill>
              </a:rPr>
              <a:t>, R. (1986).  MIS Concepts and Design. Englewood Cliffs: Prentice-Hall. </a:t>
            </a:r>
          </a:p>
          <a:p>
            <a:r>
              <a:rPr lang="en-US" sz="900" dirty="0">
                <a:solidFill>
                  <a:schemeClr val="tx1">
                    <a:lumMod val="85000"/>
                    <a:lumOff val="15000"/>
                  </a:schemeClr>
                </a:solidFill>
              </a:rPr>
              <a:t>[3] Franks, P. (2013). An Introduction to Electronic Records Management. </a:t>
            </a:r>
            <a:endParaRPr lang="en-US" sz="900" dirty="0" smtClean="0">
              <a:solidFill>
                <a:schemeClr val="tx1">
                  <a:lumMod val="85000"/>
                  <a:lumOff val="15000"/>
                </a:schemeClr>
              </a:solidFill>
            </a:endParaRPr>
          </a:p>
          <a:p>
            <a:r>
              <a:rPr lang="en-US" sz="900" dirty="0">
                <a:solidFill>
                  <a:schemeClr val="tx1">
                    <a:lumMod val="85000"/>
                    <a:lumOff val="15000"/>
                  </a:schemeClr>
                </a:solidFill>
              </a:rPr>
              <a:t>[4] Dryden, J. (2009). Records Management: An Introduction. </a:t>
            </a:r>
            <a:endParaRPr lang="en-US" sz="900" dirty="0">
              <a:solidFill>
                <a:schemeClr val="tx1">
                  <a:lumMod val="85000"/>
                  <a:lumOff val="15000"/>
                </a:schemeClr>
              </a:solidFill>
              <a:effectLst/>
            </a:endParaRPr>
          </a:p>
        </p:txBody>
      </p:sp>
    </p:spTree>
    <p:extLst>
      <p:ext uri="{BB962C8B-B14F-4D97-AF65-F5344CB8AC3E}">
        <p14:creationId xmlns:p14="http://schemas.microsoft.com/office/powerpoint/2010/main" xmlns="" val="1874413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collaboration content</a:t>
            </a:r>
            <a:endParaRPr lang="en-US" dirty="0"/>
          </a:p>
        </p:txBody>
      </p:sp>
      <p:sp>
        <p:nvSpPr>
          <p:cNvPr id="3" name="Content Placeholder 2"/>
          <p:cNvSpPr>
            <a:spLocks noGrp="1"/>
          </p:cNvSpPr>
          <p:nvPr>
            <p:ph idx="1"/>
          </p:nvPr>
        </p:nvSpPr>
        <p:spPr>
          <a:xfrm>
            <a:off x="822325" y="1100138"/>
            <a:ext cx="7521575" cy="3929062"/>
          </a:xfrm>
        </p:spPr>
        <p:txBody>
          <a:bodyPr/>
          <a:lstStyle/>
          <a:p>
            <a:r>
              <a:rPr lang="en-US" dirty="0" smtClean="0"/>
              <a:t>Virtual teams create a wide variety of electronic messages and store and access corporate data in a variety of locations</a:t>
            </a:r>
          </a:p>
          <a:p>
            <a:r>
              <a:rPr lang="en-US" dirty="0" smtClean="0"/>
              <a:t>Supporting virtual operations substitutes electronic communications for face-to-face communications, creating a variety of records</a:t>
            </a:r>
          </a:p>
          <a:p>
            <a:r>
              <a:rPr lang="en-US" dirty="0" smtClean="0"/>
              <a:t>Likewise, virtual teams may access corporate information anywhere, anytime on any devices</a:t>
            </a:r>
          </a:p>
          <a:p>
            <a:r>
              <a:rPr lang="en-US" dirty="0" smtClean="0"/>
              <a:t>These characteristics of global virtual teams must be addressed in the management policies governing such teams</a:t>
            </a:r>
          </a:p>
          <a:p>
            <a:r>
              <a:rPr lang="en-US" dirty="0" smtClean="0"/>
              <a:t>Organizations forming global virtual teams must have in place a comprehensive collaboration technology policy</a:t>
            </a:r>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err="1" smtClean="0"/>
              <a:t>Wilkens</a:t>
            </a:r>
            <a:r>
              <a:rPr lang="en-US" sz="900" dirty="0" smtClean="0"/>
              <a:t>,  J (2008). Technologies for Managing Email.  ARMA International. Retrieved from EBSCO</a:t>
            </a:r>
            <a:r>
              <a:rPr lang="en-US" sz="900" dirty="0" smtClean="0">
                <a:solidFill>
                  <a:schemeClr val="tx1">
                    <a:lumMod val="85000"/>
                    <a:lumOff val="15000"/>
                  </a:schemeClr>
                </a:solidFill>
              </a:rPr>
              <a:t>  </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608345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collaboration content</a:t>
            </a:r>
            <a:endParaRPr lang="en-US" dirty="0"/>
          </a:p>
        </p:txBody>
      </p:sp>
      <p:sp>
        <p:nvSpPr>
          <p:cNvPr id="3" name="Content Placeholder 2"/>
          <p:cNvSpPr>
            <a:spLocks noGrp="1"/>
          </p:cNvSpPr>
          <p:nvPr>
            <p:ph idx="1"/>
          </p:nvPr>
        </p:nvSpPr>
        <p:spPr/>
        <p:txBody>
          <a:bodyPr/>
          <a:lstStyle/>
          <a:p>
            <a:r>
              <a:rPr lang="en-US" dirty="0"/>
              <a:t>The organization is responsible for protecting confidential knowledge, for keeping records and complying with legal/regulatory statutes </a:t>
            </a:r>
          </a:p>
          <a:p>
            <a:r>
              <a:rPr lang="en-US" dirty="0" smtClean="0"/>
              <a:t>The collaboration technology policy must establish procedures for managing electronic records generated by the collaboration tools </a:t>
            </a:r>
          </a:p>
          <a:p>
            <a:r>
              <a:rPr lang="en-US" dirty="0" smtClean="0"/>
              <a:t>Furthermore, it must define procedures for training, enforcing and auditing  the collaboration technology policy</a:t>
            </a:r>
          </a:p>
          <a:p>
            <a:r>
              <a:rPr lang="en-US" dirty="0" smtClean="0"/>
              <a:t>The organization must implement methods or tools that can be used by virtual teams to declare electronic content as an official record </a:t>
            </a:r>
          </a:p>
          <a:p>
            <a:r>
              <a:rPr lang="en-US" dirty="0" smtClean="0"/>
              <a:t>The organization must develop a mitigation process if it fails to identify and capture official records from collaboration content </a:t>
            </a:r>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err="1" smtClean="0"/>
              <a:t>Wilkens</a:t>
            </a:r>
            <a:r>
              <a:rPr lang="en-US" sz="900" dirty="0" smtClean="0"/>
              <a:t>,  J (2008). Technologies for Managing Email.  ARMA International. Retrieved from EBSCO</a:t>
            </a:r>
            <a:r>
              <a:rPr lang="en-US" sz="900" dirty="0" smtClean="0">
                <a:solidFill>
                  <a:schemeClr val="tx1">
                    <a:lumMod val="85000"/>
                    <a:lumOff val="15000"/>
                  </a:schemeClr>
                </a:solidFill>
              </a:rPr>
              <a:t>  </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6693232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thm15="http://schemas.microsoft.com/office/thememl/2012/main" xmlns="" name="cmsc_104_01 [Compatibility Mode]" id="{891C9D36-AAB2-41DC-9888-2C7C5165F2CE}" vid="{98DB2B02-0AFD-4BDA-AB26-63676B9ABA9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cmsc_104_01</Template>
  <TotalTime>2437</TotalTime>
  <Pages>13</Pages>
  <Words>3965</Words>
  <Application>Microsoft Office PowerPoint</Application>
  <PresentationFormat>Letter Paper (8.5x11 in)</PresentationFormat>
  <Paragraphs>307</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Angles</vt:lpstr>
      <vt:lpstr>Virtual team legal issues</vt:lpstr>
      <vt:lpstr>Four Levels of Institution</vt:lpstr>
      <vt:lpstr>Legal considerations for global virtual teams </vt:lpstr>
      <vt:lpstr>Record Management</vt:lpstr>
      <vt:lpstr>ISO 15489</vt:lpstr>
      <vt:lpstr>ISO 15489</vt:lpstr>
      <vt:lpstr>ISO 15489</vt:lpstr>
      <vt:lpstr>Managing collaboration content</vt:lpstr>
      <vt:lpstr>Managing collaboration content</vt:lpstr>
      <vt:lpstr>Managing collaboration content</vt:lpstr>
      <vt:lpstr>Managing collaboration content</vt:lpstr>
      <vt:lpstr>Managing collaboration content</vt:lpstr>
      <vt:lpstr>Managing collaboration content</vt:lpstr>
      <vt:lpstr>Managing collaboration content</vt:lpstr>
      <vt:lpstr>Managing collaboration content</vt:lpstr>
      <vt:lpstr>Legal pitfalls for global virtual teams</vt:lpstr>
      <vt:lpstr>Legal pitfalls of global virtual teams</vt:lpstr>
      <vt:lpstr>Legal pitfalls of global virtual teams</vt:lpstr>
      <vt:lpstr>Legal pitfalls of global virtual teams</vt:lpstr>
      <vt:lpstr>Legal pitfalls of global virtual teams</vt:lpstr>
      <vt:lpstr>Legal pitfalls of global virtual teams</vt:lpstr>
      <vt:lpstr>Legal pitfalls of global virtual teams</vt:lpstr>
      <vt:lpstr>Intellectual property</vt:lpstr>
      <vt:lpstr>Intellectual property in the global market</vt:lpstr>
      <vt:lpstr>Intellectual property risk assessment</vt:lpstr>
      <vt:lpstr>Contract risk</vt:lpstr>
      <vt:lpstr>Contracts with who</vt:lpstr>
      <vt:lpstr>Governing law</vt:lpstr>
      <vt:lpstr>Governing law</vt:lpstr>
      <vt:lpstr>Valid contracts</vt:lpstr>
      <vt:lpstr>Virtual team and contracts</vt:lpstr>
      <vt:lpstr>Virtual team and contracts</vt:lpstr>
      <vt:lpstr>Virtual team and contracts</vt:lpstr>
      <vt:lpstr>Virtual team and contracts</vt:lpstr>
      <vt:lpstr>Understand Remedies for Noncompliant Deliverables</vt:lpstr>
      <vt:lpstr>Understand Remedies for Noncompliant Deliverables</vt:lpstr>
      <vt:lpstr>Legal Environments</vt:lpstr>
      <vt:lpstr>canada</vt:lpstr>
      <vt:lpstr>china</vt:lpstr>
      <vt:lpstr>India</vt:lpstr>
      <vt:lpstr>Ireland</vt:lpstr>
      <vt:lpstr>Mexico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 104</dc:title>
  <dc:subject>CMSC 104</dc:subject>
  <dc:creator>george ray</dc:creator>
  <cp:lastModifiedBy>fu ms</cp:lastModifiedBy>
  <cp:revision>268</cp:revision>
  <cp:lastPrinted>2000-08-25T01:48:19Z</cp:lastPrinted>
  <dcterms:created xsi:type="dcterms:W3CDTF">2014-07-26T13:21:02Z</dcterms:created>
  <dcterms:modified xsi:type="dcterms:W3CDTF">2018-04-24T00:00:37Z</dcterms:modified>
</cp:coreProperties>
</file>