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93" r:id="rId2"/>
    <p:sldId id="311" r:id="rId3"/>
    <p:sldId id="312" r:id="rId4"/>
    <p:sldId id="365" r:id="rId5"/>
    <p:sldId id="313" r:id="rId6"/>
    <p:sldId id="314" r:id="rId7"/>
    <p:sldId id="315" r:id="rId8"/>
    <p:sldId id="368" r:id="rId9"/>
    <p:sldId id="366" r:id="rId10"/>
    <p:sldId id="316" r:id="rId11"/>
    <p:sldId id="320" r:id="rId12"/>
    <p:sldId id="317" r:id="rId13"/>
    <p:sldId id="318" r:id="rId14"/>
    <p:sldId id="319" r:id="rId15"/>
    <p:sldId id="364" r:id="rId16"/>
    <p:sldId id="322" r:id="rId17"/>
    <p:sldId id="357" r:id="rId18"/>
    <p:sldId id="325" r:id="rId19"/>
    <p:sldId id="324" r:id="rId20"/>
    <p:sldId id="326" r:id="rId21"/>
    <p:sldId id="358" r:id="rId22"/>
    <p:sldId id="349" r:id="rId23"/>
    <p:sldId id="332" r:id="rId24"/>
    <p:sldId id="333" r:id="rId25"/>
    <p:sldId id="334" r:id="rId26"/>
    <p:sldId id="327" r:id="rId27"/>
    <p:sldId id="328" r:id="rId28"/>
    <p:sldId id="329" r:id="rId29"/>
    <p:sldId id="330" r:id="rId30"/>
    <p:sldId id="335" r:id="rId31"/>
    <p:sldId id="336" r:id="rId32"/>
    <p:sldId id="337" r:id="rId33"/>
    <p:sldId id="338" r:id="rId34"/>
    <p:sldId id="367" r:id="rId35"/>
    <p:sldId id="351" r:id="rId36"/>
    <p:sldId id="352" r:id="rId37"/>
    <p:sldId id="359" r:id="rId38"/>
    <p:sldId id="360" r:id="rId39"/>
    <p:sldId id="361" r:id="rId40"/>
    <p:sldId id="362" r:id="rId41"/>
    <p:sldId id="363" r:id="rId42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B64F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67152" autoAdjust="0"/>
  </p:normalViewPr>
  <p:slideViewPr>
    <p:cSldViewPr>
      <p:cViewPr varScale="1">
        <p:scale>
          <a:sx n="47" d="100"/>
          <a:sy n="47" d="100"/>
        </p:scale>
        <p:origin x="-96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506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545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notes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3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5C37-4CCB-4701-B7F0-FA87B06A0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2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3E35-0407-451B-9E68-8042E98B9C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6697-B25D-4A14-BC1E-32ED40E1A9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1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17900" y="6284913"/>
            <a:ext cx="56261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Leading Global</a:t>
            </a:r>
            <a:r>
              <a:rPr lang="en-US" baseline="0" dirty="0" smtClean="0"/>
              <a:t> Virtual Teams</a:t>
            </a:r>
            <a:r>
              <a:rPr lang="en-US" dirty="0" smtClean="0"/>
              <a:t>				</a:t>
            </a:r>
            <a:fld id="{DA79BA1C-EB7E-425D-9CBD-112953D48C5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758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35855-35B9-4E8F-9340-60DBCD730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3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F7735-5342-489D-B8CC-C34B3B5DB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04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541A-6215-48B5-BC24-D1E444202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4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A9C3-5634-4767-8FF1-0663CB98C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17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006A7-2BBA-4AC2-8780-BA1090C38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26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3087CE-D020-48AB-8586-8D3B841EC6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66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D50-24D2-4427-8A3E-703E931AE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8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spc="200" baseline="0" dirty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D38D466B-CC97-4D46-8F80-635415497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10827" y="1678731"/>
            <a:ext cx="5497623" cy="12049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Design Innovation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62038" y="2324100"/>
            <a:ext cx="6511925" cy="32861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200" dirty="0" smtClean="0"/>
              <a:t>and virtual teams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Assimilation recombination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Wallace gives </a:t>
            </a:r>
            <a:r>
              <a:rPr lang="en-US" dirty="0"/>
              <a:t>a classic example of </a:t>
            </a:r>
            <a:r>
              <a:rPr lang="en-US" dirty="0" smtClean="0"/>
              <a:t>Assimilation that </a:t>
            </a:r>
            <a:r>
              <a:rPr lang="en-US" dirty="0"/>
              <a:t>involved work in submarine design to improve underwater efficiency. 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it was observed that submarines and fish both operate underwater so they are related at a fundamental level. 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observations were that submarines with a ship shape move slowly underwater, while fish with a shark shape swim fast.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designer then </a:t>
            </a:r>
            <a:r>
              <a:rPr lang="en-US" dirty="0" smtClean="0"/>
              <a:t>combined </a:t>
            </a:r>
            <a:r>
              <a:rPr lang="en-US" dirty="0"/>
              <a:t>observations about submarines and fish </a:t>
            </a:r>
            <a:r>
              <a:rPr lang="en-US" dirty="0" smtClean="0"/>
              <a:t>into a new idea by </a:t>
            </a:r>
            <a:r>
              <a:rPr lang="en-US" dirty="0"/>
              <a:t>substituting.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idea: Submarines with a shark shape should move </a:t>
            </a:r>
            <a:r>
              <a:rPr lang="en-US" dirty="0" smtClean="0"/>
              <a:t>fast underwater.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Wallace, A. (1963). </a:t>
            </a:r>
            <a:r>
              <a:rPr lang="en-US" sz="900" i="1" dirty="0"/>
              <a:t>Culture and Personality.</a:t>
            </a:r>
            <a:r>
              <a:rPr lang="en-US" sz="900" dirty="0"/>
              <a:t> New York, NY: Random House</a:t>
            </a:r>
            <a:r>
              <a:rPr lang="x-none" sz="900" dirty="0" smtClean="0"/>
              <a:t>.  </a:t>
            </a:r>
            <a:endParaRPr lang="en-US" sz="900" dirty="0"/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Recombination formal 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00138"/>
            <a:ext cx="7521575" cy="1490662"/>
          </a:xfrm>
        </p:spPr>
        <p:txBody>
          <a:bodyPr/>
          <a:lstStyle/>
          <a:p>
            <a:r>
              <a:rPr lang="en-US" altLang="en-US" dirty="0" smtClean="0"/>
              <a:t>Assimilation</a:t>
            </a:r>
            <a:endParaRPr lang="en-US" altLang="en-US" dirty="0"/>
          </a:p>
          <a:p>
            <a:pPr lvl="1"/>
            <a:r>
              <a:rPr lang="en-US" altLang="en-US" dirty="0" smtClean="0"/>
              <a:t>Two objects that are similar and have a performance trait that is related to one or more of their attributes</a:t>
            </a:r>
          </a:p>
          <a:p>
            <a:pPr lvl="1"/>
            <a:r>
              <a:rPr lang="en-US" altLang="en-US" dirty="0" smtClean="0"/>
              <a:t>The attribute(s) and relationships in the two concepts recombine to create a new object with an innovative combination of features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286000" y="31242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b="1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595282" y="365760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573865" y="3733800"/>
            <a:ext cx="5757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latin typeface="+mn-lt"/>
                <a:cs typeface="Times New Roman" pitchFamily="18" charset="0"/>
              </a:rPr>
              <a:t>Fast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2286000" y="44450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 smtClean="0"/>
              <a:t>Shark</a:t>
            </a:r>
            <a:endParaRPr lang="en-US" altLang="en-US" sz="800" b="1" dirty="0"/>
          </a:p>
        </p:txBody>
      </p:sp>
      <p:sp>
        <p:nvSpPr>
          <p:cNvPr id="11" name="Oval 2"/>
          <p:cNvSpPr>
            <a:spLocks noChangeArrowheads="1"/>
          </p:cNvSpPr>
          <p:nvPr/>
        </p:nvSpPr>
        <p:spPr bwMode="auto">
          <a:xfrm>
            <a:off x="3352801" y="31242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b="1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6068" y="3733800"/>
            <a:ext cx="5757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latin typeface="+mn-lt"/>
                <a:cs typeface="Times New Roman" pitchFamily="18" charset="0"/>
              </a:rPr>
              <a:t>Slow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3352801" y="44450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 smtClean="0"/>
              <a:t>Sub</a:t>
            </a:r>
            <a:endParaRPr lang="en-US" altLang="en-US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4142317"/>
            <a:ext cx="9482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2"/>
          <p:cNvSpPr>
            <a:spLocks noChangeArrowheads="1"/>
          </p:cNvSpPr>
          <p:nvPr/>
        </p:nvSpPr>
        <p:spPr bwMode="auto">
          <a:xfrm>
            <a:off x="4871156" y="31242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b="1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159022" y="3733800"/>
            <a:ext cx="12417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latin typeface="+mn-lt"/>
                <a:cs typeface="Times New Roman" pitchFamily="18" charset="0"/>
              </a:rPr>
              <a:t>Potentially Fast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4871156" y="44450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 smtClean="0"/>
              <a:t>Sub</a:t>
            </a:r>
            <a:endParaRPr lang="en-US" alt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2895600"/>
            <a:ext cx="99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Shark Shape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2895600"/>
            <a:ext cx="1365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  Ship Shape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4724400" y="2895600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Shark Shape</a:t>
            </a:r>
            <a:endParaRPr lang="en-US" sz="1050" dirty="0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657600" y="365760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5181600" y="365760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7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Recombination formal 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00138"/>
            <a:ext cx="7521575" cy="1490662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altLang="en-US" dirty="0" smtClean="0"/>
              <a:t>ssimilation</a:t>
            </a:r>
            <a:endParaRPr lang="en-US" altLang="en-US" dirty="0"/>
          </a:p>
          <a:p>
            <a:pPr lvl="1"/>
            <a:r>
              <a:rPr lang="en-US" altLang="en-US" dirty="0"/>
              <a:t>A synthesis of elements from two or more objects</a:t>
            </a:r>
          </a:p>
          <a:p>
            <a:pPr lvl="1"/>
            <a:r>
              <a:rPr lang="en-US" altLang="en-US" dirty="0"/>
              <a:t>The more dissimilar the correlate objects, the more unique the new innovation will appear</a:t>
            </a:r>
          </a:p>
          <a:p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4503738"/>
            <a:ext cx="75215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16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/>
              <a:t>Current innovation literature does not go beyond Barnett’s </a:t>
            </a:r>
            <a:r>
              <a:rPr lang="en-US" altLang="en-US" dirty="0" smtClean="0"/>
              <a:t>Assimilation </a:t>
            </a:r>
            <a:r>
              <a:rPr lang="en-US" altLang="en-US" dirty="0"/>
              <a:t>method</a:t>
            </a:r>
          </a:p>
          <a:p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19400" y="2590800"/>
            <a:ext cx="2590800" cy="1828800"/>
            <a:chOff x="2819400" y="2514600"/>
            <a:chExt cx="2057400" cy="1371600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2819400" y="25146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b="1" dirty="0"/>
                <a:t>Y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3048000" y="2895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048000" y="2971800"/>
              <a:ext cx="3810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1" dirty="0">
                  <a:latin typeface="+mn-lt"/>
                  <a:cs typeface="Times New Roman" pitchFamily="18" charset="0"/>
                </a:rPr>
                <a:t>R2</a:t>
              </a:r>
              <a:endParaRPr lang="en-US" sz="1200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10" name="Oval 2"/>
            <p:cNvSpPr>
              <a:spLocks noChangeArrowheads="1"/>
            </p:cNvSpPr>
            <p:nvPr/>
          </p:nvSpPr>
          <p:spPr bwMode="auto">
            <a:xfrm>
              <a:off x="2819400" y="35052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b="1"/>
                <a:t>X</a:t>
              </a:r>
            </a:p>
          </p:txBody>
        </p:sp>
        <p:sp>
          <p:nvSpPr>
            <p:cNvPr id="11" name="Oval 2"/>
            <p:cNvSpPr>
              <a:spLocks noChangeArrowheads="1"/>
            </p:cNvSpPr>
            <p:nvPr/>
          </p:nvSpPr>
          <p:spPr bwMode="auto">
            <a:xfrm>
              <a:off x="3505200" y="25146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b="1"/>
                <a:t>A</a:t>
              </a: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3733800" y="2895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733800" y="2971800"/>
              <a:ext cx="3810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1" dirty="0">
                  <a:latin typeface="+mn-lt"/>
                  <a:cs typeface="Times New Roman" pitchFamily="18" charset="0"/>
                </a:rPr>
                <a:t>R1</a:t>
              </a:r>
              <a:endParaRPr lang="en-US" sz="1200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14" name="Oval 2"/>
            <p:cNvSpPr>
              <a:spLocks noChangeArrowheads="1"/>
            </p:cNvSpPr>
            <p:nvPr/>
          </p:nvSpPr>
          <p:spPr bwMode="auto">
            <a:xfrm>
              <a:off x="3505200" y="35052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b="1"/>
                <a:t>B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962400" y="3276600"/>
              <a:ext cx="457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"/>
            <p:cNvSpPr>
              <a:spLocks noChangeArrowheads="1"/>
            </p:cNvSpPr>
            <p:nvPr/>
          </p:nvSpPr>
          <p:spPr bwMode="auto">
            <a:xfrm>
              <a:off x="4267200" y="25146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b="1"/>
                <a:t>Y</a:t>
              </a: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V="1">
              <a:off x="4495800" y="2895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4495800" y="2971800"/>
              <a:ext cx="381000" cy="207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1" dirty="0" smtClean="0">
                  <a:latin typeface="+mn-lt"/>
                  <a:cs typeface="Times New Roman" pitchFamily="18" charset="0"/>
                </a:rPr>
                <a:t>R2</a:t>
              </a:r>
              <a:endParaRPr lang="en-US" sz="1200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19" name="Oval 2"/>
            <p:cNvSpPr>
              <a:spLocks noChangeArrowheads="1"/>
            </p:cNvSpPr>
            <p:nvPr/>
          </p:nvSpPr>
          <p:spPr bwMode="auto">
            <a:xfrm>
              <a:off x="4267200" y="35052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b="1"/>
                <a:t>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43200" y="2362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Object 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2362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Object 2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419600" y="2362200"/>
            <a:ext cx="106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8232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8169275" cy="549275"/>
          </a:xfrm>
        </p:spPr>
        <p:txBody>
          <a:bodyPr/>
          <a:lstStyle/>
          <a:p>
            <a:r>
              <a:rPr lang="en-US" altLang="en-US" dirty="0" smtClean="0"/>
              <a:t>Historical example of Assimilation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1676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Product recombination as a Assimilation</a:t>
            </a:r>
          </a:p>
          <a:p>
            <a:pPr lvl="1">
              <a:defRPr/>
            </a:pPr>
            <a:r>
              <a:rPr lang="en-US" sz="2000" dirty="0" smtClean="0"/>
              <a:t>1950s cancer studies caused a desire in men to smoke filters</a:t>
            </a:r>
          </a:p>
          <a:p>
            <a:pPr lvl="1">
              <a:defRPr/>
            </a:pPr>
            <a:r>
              <a:rPr lang="en-US" sz="2000" dirty="0" smtClean="0"/>
              <a:t>They could not: filter cigarettes were considered effeminate</a:t>
            </a:r>
          </a:p>
          <a:p>
            <a:pPr lvl="1">
              <a:defRPr/>
            </a:pPr>
            <a:r>
              <a:rPr lang="en-US" sz="2000" dirty="0" smtClean="0"/>
              <a:t>Masculine-Filtered combination would be rich new market</a:t>
            </a: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2286000" y="33528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/>
              <a:t>Women cig.</a:t>
            </a:r>
            <a:endParaRPr lang="en-US" altLang="en-US" sz="1200" dirty="0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2228850" y="2322513"/>
            <a:ext cx="952500" cy="419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/>
              <a:t>Filtered</a:t>
            </a:r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 flipV="1">
            <a:off x="2705100" y="27416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2628900" y="29083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38700" y="2968625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7" name="Oval 4"/>
          <p:cNvSpPr>
            <a:spLocks noChangeArrowheads="1"/>
          </p:cNvSpPr>
          <p:nvPr/>
        </p:nvSpPr>
        <p:spPr bwMode="auto">
          <a:xfrm>
            <a:off x="3695700" y="3351213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j-lt"/>
              </a:rPr>
              <a:t>Men cig.</a:t>
            </a:r>
            <a:endParaRPr lang="en-US" altLang="en-US" sz="1200" dirty="0">
              <a:latin typeface="+mj-lt"/>
            </a:endParaRPr>
          </a:p>
        </p:txBody>
      </p:sp>
      <p:sp>
        <p:nvSpPr>
          <p:cNvPr id="17418" name="Oval 6"/>
          <p:cNvSpPr>
            <a:spLocks noChangeArrowheads="1"/>
          </p:cNvSpPr>
          <p:nvPr/>
        </p:nvSpPr>
        <p:spPr bwMode="auto">
          <a:xfrm>
            <a:off x="3619500" y="2320925"/>
            <a:ext cx="1085850" cy="419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j-lt"/>
              </a:rPr>
              <a:t>Unfiltered</a:t>
            </a:r>
          </a:p>
        </p:txBody>
      </p:sp>
      <p:sp>
        <p:nvSpPr>
          <p:cNvPr id="17419" name="Line 8"/>
          <p:cNvSpPr>
            <a:spLocks noChangeShapeType="1"/>
          </p:cNvSpPr>
          <p:nvPr/>
        </p:nvSpPr>
        <p:spPr bwMode="auto">
          <a:xfrm flipV="1">
            <a:off x="4114800" y="27400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4038600" y="2906713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Masculine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1" name="Oval 4"/>
          <p:cNvSpPr>
            <a:spLocks noChangeArrowheads="1"/>
          </p:cNvSpPr>
          <p:nvPr/>
        </p:nvSpPr>
        <p:spPr bwMode="auto">
          <a:xfrm>
            <a:off x="5562600" y="33147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/>
              <a:t>Men cig.</a:t>
            </a:r>
            <a:endParaRPr lang="en-US" altLang="en-US" sz="1200" dirty="0"/>
          </a:p>
        </p:txBody>
      </p:sp>
      <p:sp>
        <p:nvSpPr>
          <p:cNvPr id="17422" name="Oval 6"/>
          <p:cNvSpPr>
            <a:spLocks noChangeArrowheads="1"/>
          </p:cNvSpPr>
          <p:nvPr/>
        </p:nvSpPr>
        <p:spPr bwMode="auto">
          <a:xfrm>
            <a:off x="5486400" y="2284413"/>
            <a:ext cx="1085850" cy="419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/>
              <a:t>Filtered</a:t>
            </a:r>
          </a:p>
        </p:txBody>
      </p:sp>
      <p:sp>
        <p:nvSpPr>
          <p:cNvPr id="17423" name="Line 8"/>
          <p:cNvSpPr>
            <a:spLocks noChangeShapeType="1"/>
          </p:cNvSpPr>
          <p:nvPr/>
        </p:nvSpPr>
        <p:spPr bwMode="auto">
          <a:xfrm flipV="1">
            <a:off x="5981700" y="2703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Content Placeholder 2"/>
          <p:cNvSpPr txBox="1">
            <a:spLocks/>
          </p:cNvSpPr>
          <p:nvPr/>
        </p:nvSpPr>
        <p:spPr bwMode="auto">
          <a:xfrm>
            <a:off x="2133600" y="3962400"/>
            <a:ext cx="480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2000" dirty="0">
                <a:latin typeface="+mj-lt"/>
              </a:rPr>
              <a:t>Radical change in </a:t>
            </a:r>
            <a:r>
              <a:rPr lang="en-US" altLang="en-US" sz="2000" dirty="0" smtClean="0">
                <a:latin typeface="+mj-lt"/>
              </a:rPr>
              <a:t>product </a:t>
            </a:r>
            <a:r>
              <a:rPr lang="en-US" altLang="en-US" sz="2000" dirty="0">
                <a:latin typeface="+mj-lt"/>
              </a:rPr>
              <a:t>image 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2000" dirty="0">
                <a:latin typeface="+mj-lt"/>
              </a:rPr>
              <a:t>Marlboro makes the new market of filters-for-men </a:t>
            </a:r>
          </a:p>
        </p:txBody>
      </p:sp>
      <p:pic>
        <p:nvPicPr>
          <p:cNvPr id="1742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0850" y="2495550"/>
            <a:ext cx="21145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175" y="2514600"/>
            <a:ext cx="2003425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7" name="Text Box 17"/>
          <p:cNvSpPr txBox="1">
            <a:spLocks noChangeArrowheads="1"/>
          </p:cNvSpPr>
          <p:nvPr/>
        </p:nvSpPr>
        <p:spPr bwMode="auto">
          <a:xfrm>
            <a:off x="76200" y="5348288"/>
            <a:ext cx="2133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800" b="1" dirty="0"/>
              <a:t>Original </a:t>
            </a:r>
            <a:r>
              <a:rPr lang="en-US" altLang="en-US" sz="800" b="1" dirty="0" smtClean="0"/>
              <a:t>filter  </a:t>
            </a:r>
            <a:r>
              <a:rPr lang="en-US" altLang="en-US" sz="800" b="1" dirty="0"/>
              <a:t>meaning : protection</a:t>
            </a:r>
          </a:p>
        </p:txBody>
      </p:sp>
      <p:sp>
        <p:nvSpPr>
          <p:cNvPr id="17428" name="Text Box 17"/>
          <p:cNvSpPr txBox="1">
            <a:spLocks noChangeArrowheads="1"/>
          </p:cNvSpPr>
          <p:nvPr/>
        </p:nvSpPr>
        <p:spPr bwMode="auto">
          <a:xfrm>
            <a:off x="6705599" y="5334000"/>
            <a:ext cx="22320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800" b="1" dirty="0"/>
              <a:t>Marlboro  </a:t>
            </a:r>
            <a:r>
              <a:rPr lang="en-US" altLang="en-US" sz="800" b="1" dirty="0" smtClean="0"/>
              <a:t>product  </a:t>
            </a:r>
            <a:r>
              <a:rPr lang="en-US" altLang="en-US" sz="800" b="1" dirty="0"/>
              <a:t>recombination : macho</a:t>
            </a:r>
          </a:p>
        </p:txBody>
      </p:sp>
      <p:sp>
        <p:nvSpPr>
          <p:cNvPr id="17429" name="Text Box 11"/>
          <p:cNvSpPr txBox="1">
            <a:spLocks noChangeArrowheads="1"/>
          </p:cNvSpPr>
          <p:nvPr/>
        </p:nvSpPr>
        <p:spPr bwMode="auto">
          <a:xfrm>
            <a:off x="5905500" y="2895600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Masculine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11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8169275" cy="549275"/>
          </a:xfrm>
        </p:spPr>
        <p:txBody>
          <a:bodyPr/>
          <a:lstStyle/>
          <a:p>
            <a:r>
              <a:rPr lang="en-US" altLang="en-US" dirty="0" smtClean="0"/>
              <a:t>Results of Marlboro Assimilation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3200400"/>
          </a:xfrm>
        </p:spPr>
        <p:txBody>
          <a:bodyPr/>
          <a:lstStyle/>
          <a:p>
            <a:r>
              <a:rPr lang="en-US" dirty="0" smtClean="0"/>
              <a:t>Marlboro’s new </a:t>
            </a:r>
            <a:r>
              <a:rPr lang="en-US" dirty="0"/>
              <a:t>concept was organized and implemented into a marketing campaign that was introduced in November of 1954. </a:t>
            </a:r>
            <a:endParaRPr lang="en-US" dirty="0" smtClean="0"/>
          </a:p>
          <a:p>
            <a:r>
              <a:rPr lang="en-US" dirty="0" smtClean="0"/>
              <a:t>Sales </a:t>
            </a:r>
            <a:r>
              <a:rPr lang="en-US" dirty="0"/>
              <a:t>of Marlboro went from 18 million cigarettes in 1954 to over 5 billion in </a:t>
            </a:r>
            <a:r>
              <a:rPr lang="en-US" dirty="0" smtClean="0"/>
              <a:t>1955</a:t>
            </a:r>
          </a:p>
          <a:p>
            <a:r>
              <a:rPr lang="en-US" dirty="0" smtClean="0"/>
              <a:t>Sales </a:t>
            </a:r>
            <a:r>
              <a:rPr lang="en-US" dirty="0"/>
              <a:t>increased 3,241% in that single year. </a:t>
            </a:r>
            <a:r>
              <a:rPr lang="en-US" dirty="0" smtClean="0"/>
              <a:t> Marlboro became one </a:t>
            </a:r>
            <a:r>
              <a:rPr lang="en-US" dirty="0"/>
              <a:t>of the great </a:t>
            </a:r>
            <a:r>
              <a:rPr lang="en-US" dirty="0" smtClean="0"/>
              <a:t>money making machines of </a:t>
            </a:r>
            <a:r>
              <a:rPr lang="en-US" dirty="0"/>
              <a:t>the 20</a:t>
            </a:r>
            <a:r>
              <a:rPr lang="en-US" baseline="30000" dirty="0"/>
              <a:t>th</a:t>
            </a:r>
            <a:r>
              <a:rPr lang="en-US" dirty="0"/>
              <a:t> century. 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/>
              <a:t>radical change in the </a:t>
            </a:r>
            <a:r>
              <a:rPr lang="en-US" dirty="0" smtClean="0"/>
              <a:t>product concept created a </a:t>
            </a:r>
            <a:r>
              <a:rPr lang="en-US" dirty="0"/>
              <a:t>new market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and </a:t>
            </a:r>
            <a:r>
              <a:rPr lang="en-US" dirty="0"/>
              <a:t>long-lasting market leadership. 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Notice also the change of other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attributes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024735"/>
            <a:ext cx="65392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x-none" sz="1200"/>
              <a:t>Barnett, </a:t>
            </a:r>
            <a:r>
              <a:rPr lang="en-US" sz="1200" dirty="0"/>
              <a:t>H. </a:t>
            </a:r>
            <a:r>
              <a:rPr lang="x-none" sz="1200"/>
              <a:t>(1953). </a:t>
            </a:r>
            <a:r>
              <a:rPr lang="x-none" sz="1200" i="1"/>
              <a:t>Innovation: The Basis of Cultural Change.</a:t>
            </a:r>
            <a:r>
              <a:rPr lang="x-none" sz="1200"/>
              <a:t> New York, NY: McGraw-Hill.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Gershman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(1990).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Getting It Right.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Reading, MA: Addison-Wesley.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aa_Old_Marlbor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52800"/>
            <a:ext cx="16097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aa_New_Marlbor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438400"/>
            <a:ext cx="13239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114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Automobile Assembly 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4038600"/>
            <a:ext cx="7521575" cy="869950"/>
          </a:xfrm>
        </p:spPr>
        <p:txBody>
          <a:bodyPr/>
          <a:lstStyle/>
          <a:p>
            <a:r>
              <a:rPr lang="en-US" dirty="0" smtClean="0"/>
              <a:t>The recombination of meat packing and custom automobile manufacturing</a:t>
            </a:r>
            <a:endParaRPr lang="en-US" dirty="0"/>
          </a:p>
        </p:txBody>
      </p:sp>
      <p:pic>
        <p:nvPicPr>
          <p:cNvPr id="1026" name="Picture 2" descr="IH1738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325" y="942474"/>
            <a:ext cx="3900488" cy="307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5029200" y="14478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 smtClean="0"/>
              <a:t>Auto</a:t>
            </a:r>
            <a:endParaRPr lang="en-US" altLang="en-US" sz="800" b="1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5317067" y="195580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17065" y="2057400"/>
            <a:ext cx="6870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latin typeface="+mn-lt"/>
                <a:cs typeface="Times New Roman" pitchFamily="18" charset="0"/>
              </a:rPr>
              <a:t>Slow</a:t>
            </a:r>
          </a:p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latin typeface="+mn-lt"/>
                <a:cs typeface="Times New Roman" pitchFamily="18" charset="0"/>
              </a:rPr>
              <a:t>Hi-cost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5029200" y="27686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 smtClean="0"/>
              <a:t>Craftsman</a:t>
            </a:r>
          </a:p>
          <a:p>
            <a:pPr algn="ctr" eaLnBrk="1" hangingPunct="1"/>
            <a:r>
              <a:rPr lang="en-US" altLang="en-US" sz="800" b="1" dirty="0" smtClean="0"/>
              <a:t>Stations</a:t>
            </a:r>
            <a:endParaRPr lang="en-US" altLang="en-US" sz="800" b="1" dirty="0"/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5892800" y="14478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 smtClean="0"/>
              <a:t>Packing</a:t>
            </a:r>
            <a:endParaRPr lang="en-US" altLang="en-US" sz="800" b="1" dirty="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6180667" y="195580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180666" y="2057400"/>
            <a:ext cx="7055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latin typeface="+mn-lt"/>
                <a:cs typeface="Times New Roman" pitchFamily="18" charset="0"/>
              </a:rPr>
              <a:t>Fast</a:t>
            </a:r>
          </a:p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latin typeface="+mn-lt"/>
                <a:cs typeface="Times New Roman" pitchFamily="18" charset="0"/>
              </a:rPr>
              <a:t>Lo-cost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5892800" y="27686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 smtClean="0"/>
              <a:t>Assembly </a:t>
            </a:r>
          </a:p>
          <a:p>
            <a:pPr algn="ctr" eaLnBrk="1" hangingPunct="1"/>
            <a:r>
              <a:rPr lang="en-US" altLang="en-US" sz="800" b="1" dirty="0" smtClean="0"/>
              <a:t>line</a:t>
            </a:r>
            <a:endParaRPr lang="en-US" altLang="en-US" sz="8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68067" y="2463800"/>
            <a:ext cx="575733" cy="21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7461955" y="14478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 smtClean="0"/>
              <a:t>Auto</a:t>
            </a:r>
            <a:endParaRPr lang="en-US" altLang="en-US" sz="800" b="1" dirty="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V="1">
            <a:off x="7749821" y="195580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749820" y="2057400"/>
            <a:ext cx="86360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latin typeface="+mn-lt"/>
                <a:cs typeface="Times New Roman" pitchFamily="18" charset="0"/>
              </a:rPr>
              <a:t>Fast</a:t>
            </a:r>
          </a:p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latin typeface="+mn-lt"/>
                <a:cs typeface="Times New Roman" pitchFamily="18" charset="0"/>
              </a:rPr>
              <a:t>Lo-Cost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7461955" y="2768600"/>
            <a:ext cx="575733" cy="50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 smtClean="0"/>
              <a:t>Assembly</a:t>
            </a:r>
          </a:p>
          <a:p>
            <a:pPr algn="ctr" eaLnBrk="1" hangingPunct="1"/>
            <a:r>
              <a:rPr lang="en-US" altLang="en-US" sz="800" b="1" dirty="0" smtClean="0"/>
              <a:t> line</a:t>
            </a:r>
            <a:endParaRPr lang="en-US" altLang="en-US" sz="800" b="1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x-none" sz="900" dirty="0"/>
              <a:t>Hargadon, A. (2003). </a:t>
            </a:r>
            <a:r>
              <a:rPr lang="x-none" sz="900" i="1" dirty="0"/>
              <a:t>How Breakthroughs Happen.</a:t>
            </a:r>
            <a:r>
              <a:rPr lang="x-none" sz="900" dirty="0"/>
              <a:t> Boston, MA: Harvard Business School Press.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68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Recombination formal definitions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1752600"/>
          </a:xfrm>
        </p:spPr>
        <p:txBody>
          <a:bodyPr/>
          <a:lstStyle/>
          <a:p>
            <a:r>
              <a:rPr lang="en-US" altLang="en-US" dirty="0" smtClean="0"/>
              <a:t>Dissimilation</a:t>
            </a:r>
          </a:p>
          <a:p>
            <a:pPr lvl="1"/>
            <a:r>
              <a:rPr lang="en-US" altLang="en-US" sz="2000" dirty="0" smtClean="0"/>
              <a:t>Elimination of redundant functionality</a:t>
            </a:r>
          </a:p>
          <a:p>
            <a:pPr lvl="1"/>
            <a:r>
              <a:rPr lang="en-US" altLang="en-US" sz="2000" dirty="0" smtClean="0"/>
              <a:t>If A,B,C… perform the same function, a service can be  provided, eliminating need for all the separate components: potentially better efficiency</a:t>
            </a:r>
          </a:p>
          <a:p>
            <a:pPr lvl="1"/>
            <a:r>
              <a:rPr lang="en-US" altLang="en-US" sz="2000" dirty="0" smtClean="0"/>
              <a:t>Useful for explaining innovations in information technology industry</a:t>
            </a:r>
          </a:p>
          <a:p>
            <a:pPr lvl="1">
              <a:buNone/>
            </a:pPr>
            <a:r>
              <a:rPr lang="en-US" alt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21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Dissimilation historical example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05000" y="3276600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16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altLang="en-US" sz="2000" b="1" dirty="0" smtClean="0"/>
              <a:t>From On-premise above </a:t>
            </a:r>
          </a:p>
          <a:p>
            <a:pPr lvl="1">
              <a:buNone/>
            </a:pPr>
            <a:r>
              <a:rPr lang="en-US" altLang="en-US" sz="2000" b="1" dirty="0" smtClean="0"/>
              <a:t>To Cloud Technology on the right</a:t>
            </a:r>
            <a:endParaRPr lang="en-US" altLang="en-US" sz="2000" b="1" dirty="0"/>
          </a:p>
        </p:txBody>
      </p:sp>
      <p:pic>
        <p:nvPicPr>
          <p:cNvPr id="27" name="Picture 2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000375"/>
            <a:ext cx="32670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1352550"/>
            <a:ext cx="51244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436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Recombination 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Parallels or Analogies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Specific type of Assimilation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projection of only the relationship from one pair of correlates to another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43200" y="2819400"/>
            <a:ext cx="3276600" cy="1676400"/>
            <a:chOff x="2743200" y="2819400"/>
            <a:chExt cx="3276600" cy="1676400"/>
          </a:xfrm>
        </p:grpSpPr>
        <p:sp>
          <p:nvSpPr>
            <p:cNvPr id="15365" name="Oval 2"/>
            <p:cNvSpPr>
              <a:spLocks noChangeArrowheads="1"/>
            </p:cNvSpPr>
            <p:nvPr/>
          </p:nvSpPr>
          <p:spPr bwMode="auto">
            <a:xfrm>
              <a:off x="2743200" y="2819400"/>
              <a:ext cx="6096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Y</a:t>
              </a:r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 flipV="1">
              <a:off x="3048000" y="33528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Text Box 8"/>
            <p:cNvSpPr txBox="1">
              <a:spLocks noChangeArrowheads="1"/>
            </p:cNvSpPr>
            <p:nvPr/>
          </p:nvSpPr>
          <p:spPr bwMode="auto">
            <a:xfrm>
              <a:off x="3048000" y="3505200"/>
              <a:ext cx="1143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68" name="Text Box 17"/>
            <p:cNvSpPr txBox="1">
              <a:spLocks noChangeArrowheads="1"/>
            </p:cNvSpPr>
            <p:nvPr/>
          </p:nvSpPr>
          <p:spPr bwMode="auto">
            <a:xfrm>
              <a:off x="5562600" y="3505200"/>
              <a:ext cx="4572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69" name="Line 18"/>
            <p:cNvSpPr>
              <a:spLocks noChangeShapeType="1"/>
            </p:cNvSpPr>
            <p:nvPr/>
          </p:nvSpPr>
          <p:spPr bwMode="auto">
            <a:xfrm>
              <a:off x="4495800" y="3657600"/>
              <a:ext cx="914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Oval 2"/>
            <p:cNvSpPr>
              <a:spLocks noChangeArrowheads="1"/>
            </p:cNvSpPr>
            <p:nvPr/>
          </p:nvSpPr>
          <p:spPr bwMode="auto">
            <a:xfrm>
              <a:off x="2743200" y="3962400"/>
              <a:ext cx="6096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X</a:t>
              </a:r>
            </a:p>
          </p:txBody>
        </p:sp>
        <p:sp>
          <p:nvSpPr>
            <p:cNvPr id="15371" name="Oval 2"/>
            <p:cNvSpPr>
              <a:spLocks noChangeArrowheads="1"/>
            </p:cNvSpPr>
            <p:nvPr/>
          </p:nvSpPr>
          <p:spPr bwMode="auto">
            <a:xfrm>
              <a:off x="3810000" y="2819400"/>
              <a:ext cx="6096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</a:t>
              </a:r>
            </a:p>
          </p:txBody>
        </p:sp>
        <p:sp>
          <p:nvSpPr>
            <p:cNvPr id="15372" name="Line 6"/>
            <p:cNvSpPr>
              <a:spLocks noChangeShapeType="1"/>
            </p:cNvSpPr>
            <p:nvPr/>
          </p:nvSpPr>
          <p:spPr bwMode="auto">
            <a:xfrm flipV="1">
              <a:off x="4114800" y="33528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Text Box 8"/>
            <p:cNvSpPr txBox="1">
              <a:spLocks noChangeArrowheads="1"/>
            </p:cNvSpPr>
            <p:nvPr/>
          </p:nvSpPr>
          <p:spPr bwMode="auto">
            <a:xfrm>
              <a:off x="4114800" y="3505200"/>
              <a:ext cx="1143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74" name="Oval 2"/>
            <p:cNvSpPr>
              <a:spLocks noChangeArrowheads="1"/>
            </p:cNvSpPr>
            <p:nvPr/>
          </p:nvSpPr>
          <p:spPr bwMode="auto">
            <a:xfrm>
              <a:off x="3810000" y="3962400"/>
              <a:ext cx="6096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</a:p>
          </p:txBody>
        </p:sp>
        <p:sp>
          <p:nvSpPr>
            <p:cNvPr id="15375" name="Oval 2"/>
            <p:cNvSpPr>
              <a:spLocks noChangeArrowheads="1"/>
            </p:cNvSpPr>
            <p:nvPr/>
          </p:nvSpPr>
          <p:spPr bwMode="auto">
            <a:xfrm>
              <a:off x="5257800" y="2819400"/>
              <a:ext cx="6096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</a:t>
              </a:r>
            </a:p>
          </p:txBody>
        </p:sp>
        <p:sp>
          <p:nvSpPr>
            <p:cNvPr id="15376" name="Line 6"/>
            <p:cNvSpPr>
              <a:spLocks noChangeShapeType="1"/>
            </p:cNvSpPr>
            <p:nvPr/>
          </p:nvSpPr>
          <p:spPr bwMode="auto">
            <a:xfrm flipV="1">
              <a:off x="5562600" y="33528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Oval 2"/>
            <p:cNvSpPr>
              <a:spLocks noChangeArrowheads="1"/>
            </p:cNvSpPr>
            <p:nvPr/>
          </p:nvSpPr>
          <p:spPr bwMode="auto">
            <a:xfrm>
              <a:off x="5257800" y="3962400"/>
              <a:ext cx="6096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4800600"/>
            <a:ext cx="838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16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altLang="en-US" sz="2000" dirty="0" smtClean="0"/>
              <a:t>Design Patterns in software industry are an example </a:t>
            </a:r>
          </a:p>
        </p:txBody>
      </p:sp>
    </p:spTree>
    <p:extLst>
      <p:ext uri="{BB962C8B-B14F-4D97-AF65-F5344CB8AC3E}">
        <p14:creationId xmlns:p14="http://schemas.microsoft.com/office/powerpoint/2010/main" xmlns="" val="6306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Parallel historical 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2286000"/>
          </a:xfrm>
        </p:spPr>
        <p:txBody>
          <a:bodyPr/>
          <a:lstStyle/>
          <a:p>
            <a:r>
              <a:rPr lang="en-US" altLang="en-US" dirty="0" smtClean="0"/>
              <a:t>Brand recombination as a parallel </a:t>
            </a:r>
          </a:p>
          <a:p>
            <a:pPr lvl="1"/>
            <a:r>
              <a:rPr lang="en-US" altLang="en-US" sz="2000" dirty="0" smtClean="0"/>
              <a:t>In early 1980s Harley Davidson on verge of 3</a:t>
            </a:r>
            <a:r>
              <a:rPr lang="en-US" altLang="en-US" sz="2000" baseline="30000" dirty="0" smtClean="0"/>
              <a:t>rd</a:t>
            </a:r>
            <a:r>
              <a:rPr lang="en-US" altLang="en-US" sz="2000" dirty="0" smtClean="0"/>
              <a:t> bankruptcy</a:t>
            </a:r>
          </a:p>
          <a:p>
            <a:pPr lvl="1"/>
            <a:r>
              <a:rPr lang="en-US" altLang="en-US" sz="2000" dirty="0" smtClean="0"/>
              <a:t>Poor results when marketing as a hobby: little traction with target market</a:t>
            </a:r>
          </a:p>
          <a:p>
            <a:pPr lvl="1"/>
            <a:r>
              <a:rPr lang="en-US" altLang="en-US" sz="2000" dirty="0" smtClean="0"/>
              <a:t>Harley could not compete as transportation so competed as transformation </a:t>
            </a:r>
          </a:p>
          <a:p>
            <a:pPr lvl="1"/>
            <a:r>
              <a:rPr lang="en-US" sz="2000" dirty="0" smtClean="0"/>
              <a:t>The happy hobby image of the old Harley was contrary to the need of the target professional but the rebel did have appeal</a:t>
            </a:r>
            <a:endParaRPr lang="en-US" altLang="en-US" sz="2000" dirty="0" smtClean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x-none" sz="900" dirty="0"/>
              <a:t>Bowman, C. &amp; R. Schoenberg (2008). From Customer Understanding to Strategy Innovation: Practical Tools to Establish Competitive Positioning. In Galavan, R., J. Murray, &amp; C. Markides (Eds). </a:t>
            </a:r>
            <a:r>
              <a:rPr lang="x-none" sz="900" i="1" dirty="0"/>
              <a:t>Strategy, Innovation, and Change</a:t>
            </a:r>
            <a:r>
              <a:rPr lang="x-none" sz="900" dirty="0"/>
              <a:t> (</a:t>
            </a:r>
            <a:r>
              <a:rPr lang="en-US" sz="900" dirty="0"/>
              <a:t>38-</a:t>
            </a:r>
            <a:r>
              <a:rPr lang="x-none" sz="900" dirty="0"/>
              <a:t>57). Norfolk: Oxford  University Press.</a:t>
            </a:r>
            <a:endParaRPr lang="en-US" sz="900" dirty="0"/>
          </a:p>
          <a:p>
            <a:r>
              <a:rPr lang="en-US" sz="900" dirty="0" smtClean="0"/>
              <a:t>[2] </a:t>
            </a:r>
            <a:r>
              <a:rPr lang="x-none" sz="900" dirty="0"/>
              <a:t>Bignell, J. (2002). </a:t>
            </a:r>
            <a:r>
              <a:rPr lang="x-none" sz="900" i="1" dirty="0"/>
              <a:t>Media Semiotics.</a:t>
            </a:r>
            <a:r>
              <a:rPr lang="x-none" sz="900" dirty="0"/>
              <a:t> Manchester, England: Manchester University Press. </a:t>
            </a:r>
            <a:endParaRPr lang="en-US" sz="900" dirty="0"/>
          </a:p>
          <a:p>
            <a:r>
              <a:rPr lang="en-US" sz="900" dirty="0" smtClean="0"/>
              <a:t>[3] </a:t>
            </a:r>
            <a:r>
              <a:rPr lang="en-US" sz="900" dirty="0"/>
              <a:t>Pascale, R. &amp; E. Christiansen (1983a). </a:t>
            </a:r>
            <a:r>
              <a:rPr lang="en-US" sz="900" i="1" dirty="0"/>
              <a:t>Honda (A).</a:t>
            </a:r>
            <a:r>
              <a:rPr lang="en-US" sz="900" dirty="0"/>
              <a:t> Boston, MA: Harvard Business School Publishing, case 9-384-049. (Revised October 26, 1989). </a:t>
            </a:r>
            <a:endParaRPr lang="en-US" sz="900" dirty="0" smtClean="0"/>
          </a:p>
          <a:p>
            <a:r>
              <a:rPr lang="en-US" sz="900" dirty="0" smtClean="0"/>
              <a:t>[4] </a:t>
            </a:r>
            <a:r>
              <a:rPr lang="x-none" sz="900" dirty="0"/>
              <a:t>Zaltman, G. &amp; L. Zaltman (2008). </a:t>
            </a:r>
            <a:r>
              <a:rPr lang="x-none" sz="900" i="1" dirty="0"/>
              <a:t>Marketing Metaphoria.</a:t>
            </a:r>
            <a:r>
              <a:rPr lang="x-none" sz="900" dirty="0"/>
              <a:t> Boston, MA: Harvard Business School Press</a:t>
            </a:r>
            <a:r>
              <a:rPr lang="x-none" sz="900" dirty="0" smtClean="0"/>
              <a:t>.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600200" y="3199733"/>
            <a:ext cx="5257800" cy="1878013"/>
            <a:chOff x="1104" y="2141"/>
            <a:chExt cx="3312" cy="1183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04" y="2141"/>
              <a:ext cx="3312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104" y="3170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1167" y="2208"/>
              <a:ext cx="3122" cy="977"/>
              <a:chOff x="1167" y="2208"/>
              <a:chExt cx="3122" cy="977"/>
            </a:xfrm>
          </p:grpSpPr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1200" y="2211"/>
                <a:ext cx="619" cy="264"/>
              </a:xfrm>
              <a:prstGeom prst="ellipse">
                <a:avLst/>
              </a:prstGeom>
              <a:solidFill>
                <a:srgbClr val="BBE0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 noEditPoints="1"/>
              </p:cNvSpPr>
              <p:nvPr/>
            </p:nvSpPr>
            <p:spPr bwMode="auto">
              <a:xfrm>
                <a:off x="1197" y="2208"/>
                <a:ext cx="625" cy="270"/>
              </a:xfrm>
              <a:custGeom>
                <a:avLst/>
                <a:gdLst>
                  <a:gd name="T0" fmla="*/ 4 w 625"/>
                  <a:gd name="T1" fmla="*/ 114 h 270"/>
                  <a:gd name="T2" fmla="*/ 19 w 625"/>
                  <a:gd name="T3" fmla="*/ 88 h 270"/>
                  <a:gd name="T4" fmla="*/ 46 w 625"/>
                  <a:gd name="T5" fmla="*/ 64 h 270"/>
                  <a:gd name="T6" fmla="*/ 82 w 625"/>
                  <a:gd name="T7" fmla="*/ 43 h 270"/>
                  <a:gd name="T8" fmla="*/ 126 w 625"/>
                  <a:gd name="T9" fmla="*/ 26 h 270"/>
                  <a:gd name="T10" fmla="*/ 191 w 625"/>
                  <a:gd name="T11" fmla="*/ 10 h 270"/>
                  <a:gd name="T12" fmla="*/ 312 w 625"/>
                  <a:gd name="T13" fmla="*/ 0 h 270"/>
                  <a:gd name="T14" fmla="*/ 433 w 625"/>
                  <a:gd name="T15" fmla="*/ 10 h 270"/>
                  <a:gd name="T16" fmla="*/ 498 w 625"/>
                  <a:gd name="T17" fmla="*/ 26 h 270"/>
                  <a:gd name="T18" fmla="*/ 542 w 625"/>
                  <a:gd name="T19" fmla="*/ 43 h 270"/>
                  <a:gd name="T20" fmla="*/ 579 w 625"/>
                  <a:gd name="T21" fmla="*/ 64 h 270"/>
                  <a:gd name="T22" fmla="*/ 605 w 625"/>
                  <a:gd name="T23" fmla="*/ 87 h 270"/>
                  <a:gd name="T24" fmla="*/ 621 w 625"/>
                  <a:gd name="T25" fmla="*/ 114 h 270"/>
                  <a:gd name="T26" fmla="*/ 624 w 625"/>
                  <a:gd name="T27" fmla="*/ 142 h 270"/>
                  <a:gd name="T28" fmla="*/ 615 w 625"/>
                  <a:gd name="T29" fmla="*/ 170 h 270"/>
                  <a:gd name="T30" fmla="*/ 593 w 625"/>
                  <a:gd name="T31" fmla="*/ 195 h 270"/>
                  <a:gd name="T32" fmla="*/ 562 w 625"/>
                  <a:gd name="T33" fmla="*/ 217 h 270"/>
                  <a:gd name="T34" fmla="*/ 521 w 625"/>
                  <a:gd name="T35" fmla="*/ 236 h 270"/>
                  <a:gd name="T36" fmla="*/ 474 w 625"/>
                  <a:gd name="T37" fmla="*/ 251 h 270"/>
                  <a:gd name="T38" fmla="*/ 375 w 625"/>
                  <a:gd name="T39" fmla="*/ 268 h 270"/>
                  <a:gd name="T40" fmla="*/ 250 w 625"/>
                  <a:gd name="T41" fmla="*/ 268 h 270"/>
                  <a:gd name="T42" fmla="*/ 151 w 625"/>
                  <a:gd name="T43" fmla="*/ 251 h 270"/>
                  <a:gd name="T44" fmla="*/ 103 w 625"/>
                  <a:gd name="T45" fmla="*/ 236 h 270"/>
                  <a:gd name="T46" fmla="*/ 63 w 625"/>
                  <a:gd name="T47" fmla="*/ 217 h 270"/>
                  <a:gd name="T48" fmla="*/ 32 w 625"/>
                  <a:gd name="T49" fmla="*/ 195 h 270"/>
                  <a:gd name="T50" fmla="*/ 10 w 625"/>
                  <a:gd name="T51" fmla="*/ 170 h 270"/>
                  <a:gd name="T52" fmla="*/ 0 w 625"/>
                  <a:gd name="T53" fmla="*/ 142 h 270"/>
                  <a:gd name="T54" fmla="*/ 10 w 625"/>
                  <a:gd name="T55" fmla="*/ 154 h 270"/>
                  <a:gd name="T56" fmla="*/ 24 w 625"/>
                  <a:gd name="T57" fmla="*/ 178 h 270"/>
                  <a:gd name="T58" fmla="*/ 50 w 625"/>
                  <a:gd name="T59" fmla="*/ 201 h 270"/>
                  <a:gd name="T60" fmla="*/ 85 w 625"/>
                  <a:gd name="T61" fmla="*/ 221 h 270"/>
                  <a:gd name="T62" fmla="*/ 128 w 625"/>
                  <a:gd name="T63" fmla="*/ 238 h 270"/>
                  <a:gd name="T64" fmla="*/ 192 w 625"/>
                  <a:gd name="T65" fmla="*/ 254 h 270"/>
                  <a:gd name="T66" fmla="*/ 312 w 625"/>
                  <a:gd name="T67" fmla="*/ 264 h 270"/>
                  <a:gd name="T68" fmla="*/ 432 w 625"/>
                  <a:gd name="T69" fmla="*/ 254 h 270"/>
                  <a:gd name="T70" fmla="*/ 496 w 625"/>
                  <a:gd name="T71" fmla="*/ 238 h 270"/>
                  <a:gd name="T72" fmla="*/ 540 w 625"/>
                  <a:gd name="T73" fmla="*/ 221 h 270"/>
                  <a:gd name="T74" fmla="*/ 575 w 625"/>
                  <a:gd name="T75" fmla="*/ 201 h 270"/>
                  <a:gd name="T76" fmla="*/ 600 w 625"/>
                  <a:gd name="T77" fmla="*/ 179 h 270"/>
                  <a:gd name="T78" fmla="*/ 615 w 625"/>
                  <a:gd name="T79" fmla="*/ 154 h 270"/>
                  <a:gd name="T80" fmla="*/ 618 w 625"/>
                  <a:gd name="T81" fmla="*/ 129 h 270"/>
                  <a:gd name="T82" fmla="*/ 609 w 625"/>
                  <a:gd name="T83" fmla="*/ 104 h 270"/>
                  <a:gd name="T84" fmla="*/ 589 w 625"/>
                  <a:gd name="T85" fmla="*/ 80 h 270"/>
                  <a:gd name="T86" fmla="*/ 559 w 625"/>
                  <a:gd name="T87" fmla="*/ 59 h 270"/>
                  <a:gd name="T88" fmla="*/ 519 w 625"/>
                  <a:gd name="T89" fmla="*/ 40 h 270"/>
                  <a:gd name="T90" fmla="*/ 472 w 625"/>
                  <a:gd name="T91" fmla="*/ 25 h 270"/>
                  <a:gd name="T92" fmla="*/ 374 w 625"/>
                  <a:gd name="T93" fmla="*/ 9 h 270"/>
                  <a:gd name="T94" fmla="*/ 250 w 625"/>
                  <a:gd name="T95" fmla="*/ 9 h 270"/>
                  <a:gd name="T96" fmla="*/ 153 w 625"/>
                  <a:gd name="T97" fmla="*/ 25 h 270"/>
                  <a:gd name="T98" fmla="*/ 106 w 625"/>
                  <a:gd name="T99" fmla="*/ 40 h 270"/>
                  <a:gd name="T100" fmla="*/ 66 w 625"/>
                  <a:gd name="T101" fmla="*/ 59 h 270"/>
                  <a:gd name="T102" fmla="*/ 36 w 625"/>
                  <a:gd name="T103" fmla="*/ 80 h 270"/>
                  <a:gd name="T104" fmla="*/ 16 w 625"/>
                  <a:gd name="T105" fmla="*/ 103 h 270"/>
                  <a:gd name="T106" fmla="*/ 7 w 625"/>
                  <a:gd name="T107" fmla="*/ 128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5" h="270">
                    <a:moveTo>
                      <a:pt x="0" y="135"/>
                    </a:moveTo>
                    <a:lnTo>
                      <a:pt x="0" y="128"/>
                    </a:lnTo>
                    <a:lnTo>
                      <a:pt x="1" y="121"/>
                    </a:lnTo>
                    <a:lnTo>
                      <a:pt x="4" y="114"/>
                    </a:lnTo>
                    <a:lnTo>
                      <a:pt x="6" y="107"/>
                    </a:lnTo>
                    <a:lnTo>
                      <a:pt x="10" y="100"/>
                    </a:lnTo>
                    <a:lnTo>
                      <a:pt x="14" y="94"/>
                    </a:lnTo>
                    <a:lnTo>
                      <a:pt x="19" y="88"/>
                    </a:lnTo>
                    <a:lnTo>
                      <a:pt x="25" y="81"/>
                    </a:lnTo>
                    <a:lnTo>
                      <a:pt x="31" y="75"/>
                    </a:lnTo>
                    <a:lnTo>
                      <a:pt x="38" y="70"/>
                    </a:lnTo>
                    <a:lnTo>
                      <a:pt x="46" y="64"/>
                    </a:lnTo>
                    <a:lnTo>
                      <a:pt x="54" y="58"/>
                    </a:lnTo>
                    <a:lnTo>
                      <a:pt x="63" y="53"/>
                    </a:lnTo>
                    <a:lnTo>
                      <a:pt x="72" y="48"/>
                    </a:lnTo>
                    <a:lnTo>
                      <a:pt x="82" y="43"/>
                    </a:lnTo>
                    <a:lnTo>
                      <a:pt x="92" y="39"/>
                    </a:lnTo>
                    <a:lnTo>
                      <a:pt x="103" y="34"/>
                    </a:lnTo>
                    <a:lnTo>
                      <a:pt x="115" y="30"/>
                    </a:lnTo>
                    <a:lnTo>
                      <a:pt x="126" y="26"/>
                    </a:lnTo>
                    <a:lnTo>
                      <a:pt x="139" y="22"/>
                    </a:lnTo>
                    <a:lnTo>
                      <a:pt x="151" y="19"/>
                    </a:lnTo>
                    <a:lnTo>
                      <a:pt x="164" y="16"/>
                    </a:lnTo>
                    <a:lnTo>
                      <a:pt x="191" y="10"/>
                    </a:lnTo>
                    <a:lnTo>
                      <a:pt x="220" y="5"/>
                    </a:lnTo>
                    <a:lnTo>
                      <a:pt x="250" y="2"/>
                    </a:lnTo>
                    <a:lnTo>
                      <a:pt x="280" y="0"/>
                    </a:lnTo>
                    <a:lnTo>
                      <a:pt x="312" y="0"/>
                    </a:lnTo>
                    <a:lnTo>
                      <a:pt x="344" y="0"/>
                    </a:lnTo>
                    <a:lnTo>
                      <a:pt x="375" y="2"/>
                    </a:lnTo>
                    <a:lnTo>
                      <a:pt x="405" y="5"/>
                    </a:lnTo>
                    <a:lnTo>
                      <a:pt x="433" y="10"/>
                    </a:lnTo>
                    <a:lnTo>
                      <a:pt x="460" y="16"/>
                    </a:lnTo>
                    <a:lnTo>
                      <a:pt x="473" y="19"/>
                    </a:lnTo>
                    <a:lnTo>
                      <a:pt x="486" y="22"/>
                    </a:lnTo>
                    <a:lnTo>
                      <a:pt x="498" y="26"/>
                    </a:lnTo>
                    <a:lnTo>
                      <a:pt x="510" y="30"/>
                    </a:lnTo>
                    <a:lnTo>
                      <a:pt x="521" y="34"/>
                    </a:lnTo>
                    <a:lnTo>
                      <a:pt x="532" y="39"/>
                    </a:lnTo>
                    <a:lnTo>
                      <a:pt x="542" y="43"/>
                    </a:lnTo>
                    <a:lnTo>
                      <a:pt x="552" y="48"/>
                    </a:lnTo>
                    <a:lnTo>
                      <a:pt x="562" y="53"/>
                    </a:lnTo>
                    <a:lnTo>
                      <a:pt x="570" y="58"/>
                    </a:lnTo>
                    <a:lnTo>
                      <a:pt x="579" y="64"/>
                    </a:lnTo>
                    <a:lnTo>
                      <a:pt x="586" y="69"/>
                    </a:lnTo>
                    <a:lnTo>
                      <a:pt x="593" y="75"/>
                    </a:lnTo>
                    <a:lnTo>
                      <a:pt x="599" y="81"/>
                    </a:lnTo>
                    <a:lnTo>
                      <a:pt x="605" y="87"/>
                    </a:lnTo>
                    <a:lnTo>
                      <a:pt x="610" y="94"/>
                    </a:lnTo>
                    <a:lnTo>
                      <a:pt x="614" y="100"/>
                    </a:lnTo>
                    <a:lnTo>
                      <a:pt x="618" y="107"/>
                    </a:lnTo>
                    <a:lnTo>
                      <a:pt x="621" y="114"/>
                    </a:lnTo>
                    <a:lnTo>
                      <a:pt x="623" y="121"/>
                    </a:lnTo>
                    <a:lnTo>
                      <a:pt x="624" y="128"/>
                    </a:lnTo>
                    <a:lnTo>
                      <a:pt x="625" y="135"/>
                    </a:lnTo>
                    <a:lnTo>
                      <a:pt x="624" y="142"/>
                    </a:lnTo>
                    <a:lnTo>
                      <a:pt x="623" y="149"/>
                    </a:lnTo>
                    <a:lnTo>
                      <a:pt x="621" y="156"/>
                    </a:lnTo>
                    <a:lnTo>
                      <a:pt x="618" y="163"/>
                    </a:lnTo>
                    <a:lnTo>
                      <a:pt x="615" y="170"/>
                    </a:lnTo>
                    <a:lnTo>
                      <a:pt x="610" y="176"/>
                    </a:lnTo>
                    <a:lnTo>
                      <a:pt x="605" y="182"/>
                    </a:lnTo>
                    <a:lnTo>
                      <a:pt x="600" y="189"/>
                    </a:lnTo>
                    <a:lnTo>
                      <a:pt x="593" y="195"/>
                    </a:lnTo>
                    <a:lnTo>
                      <a:pt x="586" y="201"/>
                    </a:lnTo>
                    <a:lnTo>
                      <a:pt x="579" y="206"/>
                    </a:lnTo>
                    <a:lnTo>
                      <a:pt x="571" y="212"/>
                    </a:lnTo>
                    <a:lnTo>
                      <a:pt x="562" y="217"/>
                    </a:lnTo>
                    <a:lnTo>
                      <a:pt x="552" y="222"/>
                    </a:lnTo>
                    <a:lnTo>
                      <a:pt x="543" y="227"/>
                    </a:lnTo>
                    <a:lnTo>
                      <a:pt x="532" y="231"/>
                    </a:lnTo>
                    <a:lnTo>
                      <a:pt x="521" y="236"/>
                    </a:lnTo>
                    <a:lnTo>
                      <a:pt x="510" y="240"/>
                    </a:lnTo>
                    <a:lnTo>
                      <a:pt x="498" y="244"/>
                    </a:lnTo>
                    <a:lnTo>
                      <a:pt x="486" y="248"/>
                    </a:lnTo>
                    <a:lnTo>
                      <a:pt x="474" y="251"/>
                    </a:lnTo>
                    <a:lnTo>
                      <a:pt x="460" y="254"/>
                    </a:lnTo>
                    <a:lnTo>
                      <a:pt x="433" y="260"/>
                    </a:lnTo>
                    <a:lnTo>
                      <a:pt x="405" y="265"/>
                    </a:lnTo>
                    <a:lnTo>
                      <a:pt x="375" y="268"/>
                    </a:lnTo>
                    <a:lnTo>
                      <a:pt x="344" y="270"/>
                    </a:lnTo>
                    <a:lnTo>
                      <a:pt x="312" y="270"/>
                    </a:lnTo>
                    <a:lnTo>
                      <a:pt x="281" y="270"/>
                    </a:lnTo>
                    <a:lnTo>
                      <a:pt x="250" y="268"/>
                    </a:lnTo>
                    <a:lnTo>
                      <a:pt x="220" y="265"/>
                    </a:lnTo>
                    <a:lnTo>
                      <a:pt x="191" y="260"/>
                    </a:lnTo>
                    <a:lnTo>
                      <a:pt x="164" y="254"/>
                    </a:lnTo>
                    <a:lnTo>
                      <a:pt x="151" y="251"/>
                    </a:lnTo>
                    <a:lnTo>
                      <a:pt x="139" y="248"/>
                    </a:lnTo>
                    <a:lnTo>
                      <a:pt x="126" y="244"/>
                    </a:lnTo>
                    <a:lnTo>
                      <a:pt x="115" y="240"/>
                    </a:lnTo>
                    <a:lnTo>
                      <a:pt x="103" y="236"/>
                    </a:lnTo>
                    <a:lnTo>
                      <a:pt x="92" y="232"/>
                    </a:lnTo>
                    <a:lnTo>
                      <a:pt x="82" y="227"/>
                    </a:lnTo>
                    <a:lnTo>
                      <a:pt x="72" y="222"/>
                    </a:lnTo>
                    <a:lnTo>
                      <a:pt x="63" y="217"/>
                    </a:lnTo>
                    <a:lnTo>
                      <a:pt x="54" y="212"/>
                    </a:lnTo>
                    <a:lnTo>
                      <a:pt x="46" y="206"/>
                    </a:lnTo>
                    <a:lnTo>
                      <a:pt x="38" y="201"/>
                    </a:lnTo>
                    <a:lnTo>
                      <a:pt x="32" y="195"/>
                    </a:lnTo>
                    <a:lnTo>
                      <a:pt x="25" y="189"/>
                    </a:lnTo>
                    <a:lnTo>
                      <a:pt x="19" y="183"/>
                    </a:lnTo>
                    <a:lnTo>
                      <a:pt x="14" y="176"/>
                    </a:lnTo>
                    <a:lnTo>
                      <a:pt x="10" y="170"/>
                    </a:lnTo>
                    <a:lnTo>
                      <a:pt x="7" y="163"/>
                    </a:lnTo>
                    <a:lnTo>
                      <a:pt x="4" y="156"/>
                    </a:lnTo>
                    <a:lnTo>
                      <a:pt x="2" y="149"/>
                    </a:lnTo>
                    <a:lnTo>
                      <a:pt x="0" y="142"/>
                    </a:lnTo>
                    <a:lnTo>
                      <a:pt x="0" y="135"/>
                    </a:lnTo>
                    <a:close/>
                    <a:moveTo>
                      <a:pt x="7" y="141"/>
                    </a:moveTo>
                    <a:lnTo>
                      <a:pt x="8" y="148"/>
                    </a:lnTo>
                    <a:lnTo>
                      <a:pt x="10" y="154"/>
                    </a:lnTo>
                    <a:lnTo>
                      <a:pt x="12" y="160"/>
                    </a:lnTo>
                    <a:lnTo>
                      <a:pt x="15" y="166"/>
                    </a:lnTo>
                    <a:lnTo>
                      <a:pt x="19" y="172"/>
                    </a:lnTo>
                    <a:lnTo>
                      <a:pt x="24" y="178"/>
                    </a:lnTo>
                    <a:lnTo>
                      <a:pt x="30" y="184"/>
                    </a:lnTo>
                    <a:lnTo>
                      <a:pt x="36" y="190"/>
                    </a:lnTo>
                    <a:lnTo>
                      <a:pt x="42" y="196"/>
                    </a:lnTo>
                    <a:lnTo>
                      <a:pt x="50" y="201"/>
                    </a:lnTo>
                    <a:lnTo>
                      <a:pt x="58" y="206"/>
                    </a:lnTo>
                    <a:lnTo>
                      <a:pt x="66" y="211"/>
                    </a:lnTo>
                    <a:lnTo>
                      <a:pt x="75" y="216"/>
                    </a:lnTo>
                    <a:lnTo>
                      <a:pt x="85" y="221"/>
                    </a:lnTo>
                    <a:lnTo>
                      <a:pt x="95" y="226"/>
                    </a:lnTo>
                    <a:lnTo>
                      <a:pt x="105" y="230"/>
                    </a:lnTo>
                    <a:lnTo>
                      <a:pt x="117" y="234"/>
                    </a:lnTo>
                    <a:lnTo>
                      <a:pt x="128" y="238"/>
                    </a:lnTo>
                    <a:lnTo>
                      <a:pt x="140" y="242"/>
                    </a:lnTo>
                    <a:lnTo>
                      <a:pt x="153" y="245"/>
                    </a:lnTo>
                    <a:lnTo>
                      <a:pt x="166" y="248"/>
                    </a:lnTo>
                    <a:lnTo>
                      <a:pt x="192" y="254"/>
                    </a:lnTo>
                    <a:lnTo>
                      <a:pt x="221" y="258"/>
                    </a:lnTo>
                    <a:lnTo>
                      <a:pt x="250" y="261"/>
                    </a:lnTo>
                    <a:lnTo>
                      <a:pt x="281" y="263"/>
                    </a:lnTo>
                    <a:lnTo>
                      <a:pt x="312" y="264"/>
                    </a:lnTo>
                    <a:lnTo>
                      <a:pt x="344" y="263"/>
                    </a:lnTo>
                    <a:lnTo>
                      <a:pt x="374" y="261"/>
                    </a:lnTo>
                    <a:lnTo>
                      <a:pt x="404" y="258"/>
                    </a:lnTo>
                    <a:lnTo>
                      <a:pt x="432" y="254"/>
                    </a:lnTo>
                    <a:lnTo>
                      <a:pt x="459" y="248"/>
                    </a:lnTo>
                    <a:lnTo>
                      <a:pt x="472" y="245"/>
                    </a:lnTo>
                    <a:lnTo>
                      <a:pt x="484" y="242"/>
                    </a:lnTo>
                    <a:lnTo>
                      <a:pt x="496" y="238"/>
                    </a:lnTo>
                    <a:lnTo>
                      <a:pt x="508" y="234"/>
                    </a:lnTo>
                    <a:lnTo>
                      <a:pt x="519" y="230"/>
                    </a:lnTo>
                    <a:lnTo>
                      <a:pt x="530" y="226"/>
                    </a:lnTo>
                    <a:lnTo>
                      <a:pt x="540" y="221"/>
                    </a:lnTo>
                    <a:lnTo>
                      <a:pt x="549" y="216"/>
                    </a:lnTo>
                    <a:lnTo>
                      <a:pt x="558" y="211"/>
                    </a:lnTo>
                    <a:lnTo>
                      <a:pt x="567" y="206"/>
                    </a:lnTo>
                    <a:lnTo>
                      <a:pt x="575" y="201"/>
                    </a:lnTo>
                    <a:lnTo>
                      <a:pt x="582" y="196"/>
                    </a:lnTo>
                    <a:lnTo>
                      <a:pt x="589" y="190"/>
                    </a:lnTo>
                    <a:lnTo>
                      <a:pt x="595" y="184"/>
                    </a:lnTo>
                    <a:lnTo>
                      <a:pt x="600" y="179"/>
                    </a:lnTo>
                    <a:lnTo>
                      <a:pt x="605" y="173"/>
                    </a:lnTo>
                    <a:lnTo>
                      <a:pt x="609" y="167"/>
                    </a:lnTo>
                    <a:lnTo>
                      <a:pt x="612" y="160"/>
                    </a:lnTo>
                    <a:lnTo>
                      <a:pt x="615" y="154"/>
                    </a:lnTo>
                    <a:lnTo>
                      <a:pt x="617" y="148"/>
                    </a:lnTo>
                    <a:lnTo>
                      <a:pt x="618" y="142"/>
                    </a:lnTo>
                    <a:lnTo>
                      <a:pt x="618" y="135"/>
                    </a:lnTo>
                    <a:lnTo>
                      <a:pt x="618" y="129"/>
                    </a:lnTo>
                    <a:lnTo>
                      <a:pt x="617" y="122"/>
                    </a:lnTo>
                    <a:lnTo>
                      <a:pt x="615" y="116"/>
                    </a:lnTo>
                    <a:lnTo>
                      <a:pt x="612" y="110"/>
                    </a:lnTo>
                    <a:lnTo>
                      <a:pt x="609" y="104"/>
                    </a:lnTo>
                    <a:lnTo>
                      <a:pt x="605" y="98"/>
                    </a:lnTo>
                    <a:lnTo>
                      <a:pt x="600" y="92"/>
                    </a:lnTo>
                    <a:lnTo>
                      <a:pt x="595" y="86"/>
                    </a:lnTo>
                    <a:lnTo>
                      <a:pt x="589" y="80"/>
                    </a:lnTo>
                    <a:lnTo>
                      <a:pt x="582" y="75"/>
                    </a:lnTo>
                    <a:lnTo>
                      <a:pt x="575" y="69"/>
                    </a:lnTo>
                    <a:lnTo>
                      <a:pt x="567" y="64"/>
                    </a:lnTo>
                    <a:lnTo>
                      <a:pt x="559" y="59"/>
                    </a:lnTo>
                    <a:lnTo>
                      <a:pt x="550" y="54"/>
                    </a:lnTo>
                    <a:lnTo>
                      <a:pt x="540" y="49"/>
                    </a:lnTo>
                    <a:lnTo>
                      <a:pt x="530" y="44"/>
                    </a:lnTo>
                    <a:lnTo>
                      <a:pt x="519" y="40"/>
                    </a:lnTo>
                    <a:lnTo>
                      <a:pt x="508" y="36"/>
                    </a:lnTo>
                    <a:lnTo>
                      <a:pt x="496" y="32"/>
                    </a:lnTo>
                    <a:lnTo>
                      <a:pt x="484" y="28"/>
                    </a:lnTo>
                    <a:lnTo>
                      <a:pt x="472" y="25"/>
                    </a:lnTo>
                    <a:lnTo>
                      <a:pt x="459" y="22"/>
                    </a:lnTo>
                    <a:lnTo>
                      <a:pt x="432" y="16"/>
                    </a:lnTo>
                    <a:lnTo>
                      <a:pt x="404" y="12"/>
                    </a:lnTo>
                    <a:lnTo>
                      <a:pt x="374" y="9"/>
                    </a:lnTo>
                    <a:lnTo>
                      <a:pt x="344" y="6"/>
                    </a:lnTo>
                    <a:lnTo>
                      <a:pt x="312" y="6"/>
                    </a:lnTo>
                    <a:lnTo>
                      <a:pt x="281" y="6"/>
                    </a:lnTo>
                    <a:lnTo>
                      <a:pt x="250" y="9"/>
                    </a:lnTo>
                    <a:lnTo>
                      <a:pt x="221" y="12"/>
                    </a:lnTo>
                    <a:lnTo>
                      <a:pt x="193" y="16"/>
                    </a:lnTo>
                    <a:lnTo>
                      <a:pt x="166" y="22"/>
                    </a:lnTo>
                    <a:lnTo>
                      <a:pt x="153" y="25"/>
                    </a:lnTo>
                    <a:lnTo>
                      <a:pt x="140" y="28"/>
                    </a:lnTo>
                    <a:lnTo>
                      <a:pt x="128" y="32"/>
                    </a:lnTo>
                    <a:lnTo>
                      <a:pt x="117" y="36"/>
                    </a:lnTo>
                    <a:lnTo>
                      <a:pt x="106" y="40"/>
                    </a:lnTo>
                    <a:lnTo>
                      <a:pt x="95" y="44"/>
                    </a:lnTo>
                    <a:lnTo>
                      <a:pt x="85" y="49"/>
                    </a:lnTo>
                    <a:lnTo>
                      <a:pt x="75" y="54"/>
                    </a:lnTo>
                    <a:lnTo>
                      <a:pt x="66" y="59"/>
                    </a:lnTo>
                    <a:lnTo>
                      <a:pt x="58" y="64"/>
                    </a:lnTo>
                    <a:lnTo>
                      <a:pt x="50" y="69"/>
                    </a:lnTo>
                    <a:lnTo>
                      <a:pt x="42" y="74"/>
                    </a:lnTo>
                    <a:lnTo>
                      <a:pt x="36" y="80"/>
                    </a:lnTo>
                    <a:lnTo>
                      <a:pt x="30" y="86"/>
                    </a:lnTo>
                    <a:lnTo>
                      <a:pt x="24" y="92"/>
                    </a:lnTo>
                    <a:lnTo>
                      <a:pt x="20" y="97"/>
                    </a:lnTo>
                    <a:lnTo>
                      <a:pt x="16" y="103"/>
                    </a:lnTo>
                    <a:lnTo>
                      <a:pt x="12" y="110"/>
                    </a:lnTo>
                    <a:lnTo>
                      <a:pt x="10" y="116"/>
                    </a:lnTo>
                    <a:lnTo>
                      <a:pt x="8" y="122"/>
                    </a:lnTo>
                    <a:lnTo>
                      <a:pt x="7" y="128"/>
                    </a:lnTo>
                    <a:lnTo>
                      <a:pt x="6" y="135"/>
                    </a:lnTo>
                    <a:lnTo>
                      <a:pt x="7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1246" y="2297"/>
                <a:ext cx="570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Professionals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1492" y="2475"/>
                <a:ext cx="53" cy="371"/>
              </a:xfrm>
              <a:custGeom>
                <a:avLst/>
                <a:gdLst>
                  <a:gd name="T0" fmla="*/ 29 w 53"/>
                  <a:gd name="T1" fmla="*/ 371 h 371"/>
                  <a:gd name="T2" fmla="*/ 29 w 53"/>
                  <a:gd name="T3" fmla="*/ 44 h 371"/>
                  <a:gd name="T4" fmla="*/ 23 w 53"/>
                  <a:gd name="T5" fmla="*/ 44 h 371"/>
                  <a:gd name="T6" fmla="*/ 23 w 53"/>
                  <a:gd name="T7" fmla="*/ 371 h 371"/>
                  <a:gd name="T8" fmla="*/ 29 w 53"/>
                  <a:gd name="T9" fmla="*/ 371 h 371"/>
                  <a:gd name="T10" fmla="*/ 0 w 53"/>
                  <a:gd name="T11" fmla="*/ 53 h 371"/>
                  <a:gd name="T12" fmla="*/ 26 w 53"/>
                  <a:gd name="T13" fmla="*/ 0 h 371"/>
                  <a:gd name="T14" fmla="*/ 53 w 53"/>
                  <a:gd name="T15" fmla="*/ 53 h 371"/>
                  <a:gd name="T16" fmla="*/ 0 w 53"/>
                  <a:gd name="T17" fmla="*/ 53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71">
                    <a:moveTo>
                      <a:pt x="29" y="371"/>
                    </a:moveTo>
                    <a:lnTo>
                      <a:pt x="29" y="44"/>
                    </a:lnTo>
                    <a:lnTo>
                      <a:pt x="23" y="44"/>
                    </a:lnTo>
                    <a:lnTo>
                      <a:pt x="23" y="371"/>
                    </a:lnTo>
                    <a:lnTo>
                      <a:pt x="29" y="371"/>
                    </a:lnTo>
                    <a:close/>
                    <a:moveTo>
                      <a:pt x="0" y="53"/>
                    </a:moveTo>
                    <a:lnTo>
                      <a:pt x="26" y="0"/>
                    </a:lnTo>
                    <a:lnTo>
                      <a:pt x="53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167" y="2621"/>
                <a:ext cx="293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Hobby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2898" y="2654"/>
                <a:ext cx="424" cy="67"/>
              </a:xfrm>
              <a:custGeom>
                <a:avLst/>
                <a:gdLst>
                  <a:gd name="T0" fmla="*/ 0 w 424"/>
                  <a:gd name="T1" fmla="*/ 22 h 67"/>
                  <a:gd name="T2" fmla="*/ 369 w 424"/>
                  <a:gd name="T3" fmla="*/ 22 h 67"/>
                  <a:gd name="T4" fmla="*/ 369 w 424"/>
                  <a:gd name="T5" fmla="*/ 45 h 67"/>
                  <a:gd name="T6" fmla="*/ 0 w 424"/>
                  <a:gd name="T7" fmla="*/ 45 h 67"/>
                  <a:gd name="T8" fmla="*/ 0 w 424"/>
                  <a:gd name="T9" fmla="*/ 22 h 67"/>
                  <a:gd name="T10" fmla="*/ 358 w 424"/>
                  <a:gd name="T11" fmla="*/ 0 h 67"/>
                  <a:gd name="T12" fmla="*/ 424 w 424"/>
                  <a:gd name="T13" fmla="*/ 34 h 67"/>
                  <a:gd name="T14" fmla="*/ 358 w 424"/>
                  <a:gd name="T15" fmla="*/ 67 h 67"/>
                  <a:gd name="T16" fmla="*/ 358 w 424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4" h="67">
                    <a:moveTo>
                      <a:pt x="0" y="22"/>
                    </a:moveTo>
                    <a:lnTo>
                      <a:pt x="369" y="22"/>
                    </a:lnTo>
                    <a:lnTo>
                      <a:pt x="369" y="45"/>
                    </a:lnTo>
                    <a:lnTo>
                      <a:pt x="0" y="45"/>
                    </a:lnTo>
                    <a:lnTo>
                      <a:pt x="0" y="22"/>
                    </a:lnTo>
                    <a:close/>
                    <a:moveTo>
                      <a:pt x="358" y="0"/>
                    </a:moveTo>
                    <a:lnTo>
                      <a:pt x="424" y="34"/>
                    </a:lnTo>
                    <a:lnTo>
                      <a:pt x="358" y="67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1306" y="2846"/>
                <a:ext cx="425" cy="265"/>
              </a:xfrm>
              <a:prstGeom prst="ellipse">
                <a:avLst/>
              </a:prstGeom>
              <a:solidFill>
                <a:srgbClr val="BBE0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1303" y="2843"/>
                <a:ext cx="431" cy="271"/>
              </a:xfrm>
              <a:custGeom>
                <a:avLst/>
                <a:gdLst>
                  <a:gd name="T0" fmla="*/ 1 w 431"/>
                  <a:gd name="T1" fmla="*/ 121 h 271"/>
                  <a:gd name="T2" fmla="*/ 7 w 431"/>
                  <a:gd name="T3" fmla="*/ 101 h 271"/>
                  <a:gd name="T4" fmla="*/ 17 w 431"/>
                  <a:gd name="T5" fmla="*/ 82 h 271"/>
                  <a:gd name="T6" fmla="*/ 31 w 431"/>
                  <a:gd name="T7" fmla="*/ 64 h 271"/>
                  <a:gd name="T8" fmla="*/ 63 w 431"/>
                  <a:gd name="T9" fmla="*/ 39 h 271"/>
                  <a:gd name="T10" fmla="*/ 113 w 431"/>
                  <a:gd name="T11" fmla="*/ 16 h 271"/>
                  <a:gd name="T12" fmla="*/ 172 w 431"/>
                  <a:gd name="T13" fmla="*/ 2 h 271"/>
                  <a:gd name="T14" fmla="*/ 237 w 431"/>
                  <a:gd name="T15" fmla="*/ 0 h 271"/>
                  <a:gd name="T16" fmla="*/ 299 w 431"/>
                  <a:gd name="T17" fmla="*/ 10 h 271"/>
                  <a:gd name="T18" fmla="*/ 352 w 431"/>
                  <a:gd name="T19" fmla="*/ 30 h 271"/>
                  <a:gd name="T20" fmla="*/ 393 w 431"/>
                  <a:gd name="T21" fmla="*/ 59 h 271"/>
                  <a:gd name="T22" fmla="*/ 409 w 431"/>
                  <a:gd name="T23" fmla="*/ 76 h 271"/>
                  <a:gd name="T24" fmla="*/ 421 w 431"/>
                  <a:gd name="T25" fmla="*/ 94 h 271"/>
                  <a:gd name="T26" fmla="*/ 428 w 431"/>
                  <a:gd name="T27" fmla="*/ 114 h 271"/>
                  <a:gd name="T28" fmla="*/ 431 w 431"/>
                  <a:gd name="T29" fmla="*/ 135 h 271"/>
                  <a:gd name="T30" fmla="*/ 428 w 431"/>
                  <a:gd name="T31" fmla="*/ 156 h 271"/>
                  <a:gd name="T32" fmla="*/ 421 w 431"/>
                  <a:gd name="T33" fmla="*/ 176 h 271"/>
                  <a:gd name="T34" fmla="*/ 409 w 431"/>
                  <a:gd name="T35" fmla="*/ 194 h 271"/>
                  <a:gd name="T36" fmla="*/ 394 w 431"/>
                  <a:gd name="T37" fmla="*/ 211 h 271"/>
                  <a:gd name="T38" fmla="*/ 352 w 431"/>
                  <a:gd name="T39" fmla="*/ 240 h 271"/>
                  <a:gd name="T40" fmla="*/ 299 w 431"/>
                  <a:gd name="T41" fmla="*/ 260 h 271"/>
                  <a:gd name="T42" fmla="*/ 237 w 431"/>
                  <a:gd name="T43" fmla="*/ 270 h 271"/>
                  <a:gd name="T44" fmla="*/ 172 w 431"/>
                  <a:gd name="T45" fmla="*/ 268 h 271"/>
                  <a:gd name="T46" fmla="*/ 113 w 431"/>
                  <a:gd name="T47" fmla="*/ 255 h 271"/>
                  <a:gd name="T48" fmla="*/ 64 w 431"/>
                  <a:gd name="T49" fmla="*/ 232 h 271"/>
                  <a:gd name="T50" fmla="*/ 32 w 431"/>
                  <a:gd name="T51" fmla="*/ 206 h 271"/>
                  <a:gd name="T52" fmla="*/ 17 w 431"/>
                  <a:gd name="T53" fmla="*/ 189 h 271"/>
                  <a:gd name="T54" fmla="*/ 7 w 431"/>
                  <a:gd name="T55" fmla="*/ 170 h 271"/>
                  <a:gd name="T56" fmla="*/ 1 w 431"/>
                  <a:gd name="T57" fmla="*/ 149 h 271"/>
                  <a:gd name="T58" fmla="*/ 7 w 431"/>
                  <a:gd name="T59" fmla="*/ 142 h 271"/>
                  <a:gd name="T60" fmla="*/ 10 w 431"/>
                  <a:gd name="T61" fmla="*/ 161 h 271"/>
                  <a:gd name="T62" fmla="*/ 19 w 431"/>
                  <a:gd name="T63" fmla="*/ 179 h 271"/>
                  <a:gd name="T64" fmla="*/ 31 w 431"/>
                  <a:gd name="T65" fmla="*/ 196 h 271"/>
                  <a:gd name="T66" fmla="*/ 53 w 431"/>
                  <a:gd name="T67" fmla="*/ 217 h 271"/>
                  <a:gd name="T68" fmla="*/ 98 w 431"/>
                  <a:gd name="T69" fmla="*/ 242 h 271"/>
                  <a:gd name="T70" fmla="*/ 153 w 431"/>
                  <a:gd name="T71" fmla="*/ 258 h 271"/>
                  <a:gd name="T72" fmla="*/ 215 w 431"/>
                  <a:gd name="T73" fmla="*/ 264 h 271"/>
                  <a:gd name="T74" fmla="*/ 278 w 431"/>
                  <a:gd name="T75" fmla="*/ 259 h 271"/>
                  <a:gd name="T76" fmla="*/ 333 w 431"/>
                  <a:gd name="T77" fmla="*/ 242 h 271"/>
                  <a:gd name="T78" fmla="*/ 377 w 431"/>
                  <a:gd name="T79" fmla="*/ 217 h 271"/>
                  <a:gd name="T80" fmla="*/ 399 w 431"/>
                  <a:gd name="T81" fmla="*/ 196 h 271"/>
                  <a:gd name="T82" fmla="*/ 412 w 431"/>
                  <a:gd name="T83" fmla="*/ 179 h 271"/>
                  <a:gd name="T84" fmla="*/ 420 w 431"/>
                  <a:gd name="T85" fmla="*/ 161 h 271"/>
                  <a:gd name="T86" fmla="*/ 424 w 431"/>
                  <a:gd name="T87" fmla="*/ 142 h 271"/>
                  <a:gd name="T88" fmla="*/ 423 w 431"/>
                  <a:gd name="T89" fmla="*/ 122 h 271"/>
                  <a:gd name="T90" fmla="*/ 418 w 431"/>
                  <a:gd name="T91" fmla="*/ 103 h 271"/>
                  <a:gd name="T92" fmla="*/ 408 w 431"/>
                  <a:gd name="T93" fmla="*/ 86 h 271"/>
                  <a:gd name="T94" fmla="*/ 395 w 431"/>
                  <a:gd name="T95" fmla="*/ 69 h 271"/>
                  <a:gd name="T96" fmla="*/ 364 w 431"/>
                  <a:gd name="T97" fmla="*/ 44 h 271"/>
                  <a:gd name="T98" fmla="*/ 316 w 431"/>
                  <a:gd name="T99" fmla="*/ 22 h 271"/>
                  <a:gd name="T100" fmla="*/ 258 w 431"/>
                  <a:gd name="T101" fmla="*/ 9 h 271"/>
                  <a:gd name="T102" fmla="*/ 194 w 431"/>
                  <a:gd name="T103" fmla="*/ 7 h 271"/>
                  <a:gd name="T104" fmla="*/ 134 w 431"/>
                  <a:gd name="T105" fmla="*/ 16 h 271"/>
                  <a:gd name="T106" fmla="*/ 82 w 431"/>
                  <a:gd name="T107" fmla="*/ 36 h 271"/>
                  <a:gd name="T108" fmla="*/ 42 w 431"/>
                  <a:gd name="T109" fmla="*/ 64 h 271"/>
                  <a:gd name="T110" fmla="*/ 27 w 431"/>
                  <a:gd name="T111" fmla="*/ 80 h 271"/>
                  <a:gd name="T112" fmla="*/ 16 w 431"/>
                  <a:gd name="T113" fmla="*/ 97 h 271"/>
                  <a:gd name="T114" fmla="*/ 9 w 431"/>
                  <a:gd name="T115" fmla="*/ 116 h 271"/>
                  <a:gd name="T116" fmla="*/ 6 w 431"/>
                  <a:gd name="T117" fmla="*/ 135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31" h="271">
                    <a:moveTo>
                      <a:pt x="0" y="135"/>
                    </a:moveTo>
                    <a:lnTo>
                      <a:pt x="0" y="128"/>
                    </a:lnTo>
                    <a:lnTo>
                      <a:pt x="1" y="121"/>
                    </a:lnTo>
                    <a:lnTo>
                      <a:pt x="2" y="114"/>
                    </a:lnTo>
                    <a:lnTo>
                      <a:pt x="4" y="108"/>
                    </a:lnTo>
                    <a:lnTo>
                      <a:pt x="7" y="101"/>
                    </a:lnTo>
                    <a:lnTo>
                      <a:pt x="10" y="95"/>
                    </a:lnTo>
                    <a:lnTo>
                      <a:pt x="13" y="88"/>
                    </a:lnTo>
                    <a:lnTo>
                      <a:pt x="17" y="82"/>
                    </a:lnTo>
                    <a:lnTo>
                      <a:pt x="21" y="76"/>
                    </a:lnTo>
                    <a:lnTo>
                      <a:pt x="26" y="70"/>
                    </a:lnTo>
                    <a:lnTo>
                      <a:pt x="31" y="64"/>
                    </a:lnTo>
                    <a:lnTo>
                      <a:pt x="37" y="59"/>
                    </a:lnTo>
                    <a:lnTo>
                      <a:pt x="50" y="49"/>
                    </a:lnTo>
                    <a:lnTo>
                      <a:pt x="63" y="39"/>
                    </a:lnTo>
                    <a:lnTo>
                      <a:pt x="79" y="30"/>
                    </a:lnTo>
                    <a:lnTo>
                      <a:pt x="95" y="23"/>
                    </a:lnTo>
                    <a:lnTo>
                      <a:pt x="113" y="16"/>
                    </a:lnTo>
                    <a:lnTo>
                      <a:pt x="132" y="10"/>
                    </a:lnTo>
                    <a:lnTo>
                      <a:pt x="152" y="6"/>
                    </a:lnTo>
                    <a:lnTo>
                      <a:pt x="172" y="2"/>
                    </a:lnTo>
                    <a:lnTo>
                      <a:pt x="193" y="0"/>
                    </a:lnTo>
                    <a:lnTo>
                      <a:pt x="215" y="0"/>
                    </a:lnTo>
                    <a:lnTo>
                      <a:pt x="237" y="0"/>
                    </a:lnTo>
                    <a:lnTo>
                      <a:pt x="258" y="2"/>
                    </a:lnTo>
                    <a:lnTo>
                      <a:pt x="279" y="6"/>
                    </a:lnTo>
                    <a:lnTo>
                      <a:pt x="299" y="10"/>
                    </a:lnTo>
                    <a:lnTo>
                      <a:pt x="317" y="16"/>
                    </a:lnTo>
                    <a:lnTo>
                      <a:pt x="335" y="23"/>
                    </a:lnTo>
                    <a:lnTo>
                      <a:pt x="352" y="30"/>
                    </a:lnTo>
                    <a:lnTo>
                      <a:pt x="367" y="39"/>
                    </a:lnTo>
                    <a:lnTo>
                      <a:pt x="381" y="48"/>
                    </a:lnTo>
                    <a:lnTo>
                      <a:pt x="393" y="59"/>
                    </a:lnTo>
                    <a:lnTo>
                      <a:pt x="399" y="64"/>
                    </a:lnTo>
                    <a:lnTo>
                      <a:pt x="404" y="70"/>
                    </a:lnTo>
                    <a:lnTo>
                      <a:pt x="409" y="76"/>
                    </a:lnTo>
                    <a:lnTo>
                      <a:pt x="413" y="82"/>
                    </a:lnTo>
                    <a:lnTo>
                      <a:pt x="417" y="88"/>
                    </a:lnTo>
                    <a:lnTo>
                      <a:pt x="421" y="94"/>
                    </a:lnTo>
                    <a:lnTo>
                      <a:pt x="424" y="101"/>
                    </a:lnTo>
                    <a:lnTo>
                      <a:pt x="426" y="107"/>
                    </a:lnTo>
                    <a:lnTo>
                      <a:pt x="428" y="114"/>
                    </a:lnTo>
                    <a:lnTo>
                      <a:pt x="430" y="121"/>
                    </a:lnTo>
                    <a:lnTo>
                      <a:pt x="430" y="128"/>
                    </a:lnTo>
                    <a:lnTo>
                      <a:pt x="431" y="135"/>
                    </a:lnTo>
                    <a:lnTo>
                      <a:pt x="430" y="142"/>
                    </a:lnTo>
                    <a:lnTo>
                      <a:pt x="430" y="149"/>
                    </a:lnTo>
                    <a:lnTo>
                      <a:pt x="428" y="156"/>
                    </a:lnTo>
                    <a:lnTo>
                      <a:pt x="426" y="163"/>
                    </a:lnTo>
                    <a:lnTo>
                      <a:pt x="424" y="169"/>
                    </a:lnTo>
                    <a:lnTo>
                      <a:pt x="421" y="176"/>
                    </a:lnTo>
                    <a:lnTo>
                      <a:pt x="417" y="182"/>
                    </a:lnTo>
                    <a:lnTo>
                      <a:pt x="414" y="188"/>
                    </a:lnTo>
                    <a:lnTo>
                      <a:pt x="409" y="194"/>
                    </a:lnTo>
                    <a:lnTo>
                      <a:pt x="404" y="200"/>
                    </a:lnTo>
                    <a:lnTo>
                      <a:pt x="399" y="206"/>
                    </a:lnTo>
                    <a:lnTo>
                      <a:pt x="394" y="211"/>
                    </a:lnTo>
                    <a:lnTo>
                      <a:pt x="381" y="222"/>
                    </a:lnTo>
                    <a:lnTo>
                      <a:pt x="367" y="231"/>
                    </a:lnTo>
                    <a:lnTo>
                      <a:pt x="352" y="240"/>
                    </a:lnTo>
                    <a:lnTo>
                      <a:pt x="335" y="248"/>
                    </a:lnTo>
                    <a:lnTo>
                      <a:pt x="318" y="255"/>
                    </a:lnTo>
                    <a:lnTo>
                      <a:pt x="299" y="260"/>
                    </a:lnTo>
                    <a:lnTo>
                      <a:pt x="279" y="265"/>
                    </a:lnTo>
                    <a:lnTo>
                      <a:pt x="259" y="268"/>
                    </a:lnTo>
                    <a:lnTo>
                      <a:pt x="237" y="270"/>
                    </a:lnTo>
                    <a:lnTo>
                      <a:pt x="215" y="271"/>
                    </a:lnTo>
                    <a:lnTo>
                      <a:pt x="194" y="270"/>
                    </a:lnTo>
                    <a:lnTo>
                      <a:pt x="172" y="268"/>
                    </a:lnTo>
                    <a:lnTo>
                      <a:pt x="152" y="265"/>
                    </a:lnTo>
                    <a:lnTo>
                      <a:pt x="132" y="260"/>
                    </a:lnTo>
                    <a:lnTo>
                      <a:pt x="113" y="255"/>
                    </a:lnTo>
                    <a:lnTo>
                      <a:pt x="96" y="248"/>
                    </a:lnTo>
                    <a:lnTo>
                      <a:pt x="79" y="240"/>
                    </a:lnTo>
                    <a:lnTo>
                      <a:pt x="64" y="232"/>
                    </a:lnTo>
                    <a:lnTo>
                      <a:pt x="50" y="222"/>
                    </a:lnTo>
                    <a:lnTo>
                      <a:pt x="37" y="212"/>
                    </a:lnTo>
                    <a:lnTo>
                      <a:pt x="32" y="206"/>
                    </a:lnTo>
                    <a:lnTo>
                      <a:pt x="26" y="201"/>
                    </a:lnTo>
                    <a:lnTo>
                      <a:pt x="22" y="195"/>
                    </a:lnTo>
                    <a:lnTo>
                      <a:pt x="17" y="189"/>
                    </a:lnTo>
                    <a:lnTo>
                      <a:pt x="13" y="182"/>
                    </a:lnTo>
                    <a:lnTo>
                      <a:pt x="10" y="176"/>
                    </a:lnTo>
                    <a:lnTo>
                      <a:pt x="7" y="170"/>
                    </a:lnTo>
                    <a:lnTo>
                      <a:pt x="4" y="163"/>
                    </a:lnTo>
                    <a:lnTo>
                      <a:pt x="3" y="156"/>
                    </a:lnTo>
                    <a:lnTo>
                      <a:pt x="1" y="149"/>
                    </a:lnTo>
                    <a:lnTo>
                      <a:pt x="0" y="142"/>
                    </a:lnTo>
                    <a:lnTo>
                      <a:pt x="0" y="135"/>
                    </a:lnTo>
                    <a:close/>
                    <a:moveTo>
                      <a:pt x="7" y="142"/>
                    </a:moveTo>
                    <a:lnTo>
                      <a:pt x="7" y="148"/>
                    </a:lnTo>
                    <a:lnTo>
                      <a:pt x="9" y="155"/>
                    </a:lnTo>
                    <a:lnTo>
                      <a:pt x="10" y="161"/>
                    </a:lnTo>
                    <a:lnTo>
                      <a:pt x="13" y="167"/>
                    </a:lnTo>
                    <a:lnTo>
                      <a:pt x="16" y="173"/>
                    </a:lnTo>
                    <a:lnTo>
                      <a:pt x="19" y="179"/>
                    </a:lnTo>
                    <a:lnTo>
                      <a:pt x="22" y="185"/>
                    </a:lnTo>
                    <a:lnTo>
                      <a:pt x="27" y="191"/>
                    </a:lnTo>
                    <a:lnTo>
                      <a:pt x="31" y="196"/>
                    </a:lnTo>
                    <a:lnTo>
                      <a:pt x="36" y="202"/>
                    </a:lnTo>
                    <a:lnTo>
                      <a:pt x="41" y="207"/>
                    </a:lnTo>
                    <a:lnTo>
                      <a:pt x="53" y="217"/>
                    </a:lnTo>
                    <a:lnTo>
                      <a:pt x="67" y="226"/>
                    </a:lnTo>
                    <a:lnTo>
                      <a:pt x="82" y="234"/>
                    </a:lnTo>
                    <a:lnTo>
                      <a:pt x="98" y="242"/>
                    </a:lnTo>
                    <a:lnTo>
                      <a:pt x="115" y="249"/>
                    </a:lnTo>
                    <a:lnTo>
                      <a:pt x="133" y="254"/>
                    </a:lnTo>
                    <a:lnTo>
                      <a:pt x="153" y="258"/>
                    </a:lnTo>
                    <a:lnTo>
                      <a:pt x="173" y="262"/>
                    </a:lnTo>
                    <a:lnTo>
                      <a:pt x="194" y="264"/>
                    </a:lnTo>
                    <a:lnTo>
                      <a:pt x="215" y="264"/>
                    </a:lnTo>
                    <a:lnTo>
                      <a:pt x="237" y="264"/>
                    </a:lnTo>
                    <a:lnTo>
                      <a:pt x="258" y="262"/>
                    </a:lnTo>
                    <a:lnTo>
                      <a:pt x="278" y="259"/>
                    </a:lnTo>
                    <a:lnTo>
                      <a:pt x="297" y="254"/>
                    </a:lnTo>
                    <a:lnTo>
                      <a:pt x="315" y="249"/>
                    </a:lnTo>
                    <a:lnTo>
                      <a:pt x="333" y="242"/>
                    </a:lnTo>
                    <a:lnTo>
                      <a:pt x="349" y="235"/>
                    </a:lnTo>
                    <a:lnTo>
                      <a:pt x="364" y="226"/>
                    </a:lnTo>
                    <a:lnTo>
                      <a:pt x="377" y="217"/>
                    </a:lnTo>
                    <a:lnTo>
                      <a:pt x="389" y="207"/>
                    </a:lnTo>
                    <a:lnTo>
                      <a:pt x="394" y="202"/>
                    </a:lnTo>
                    <a:lnTo>
                      <a:pt x="399" y="196"/>
                    </a:lnTo>
                    <a:lnTo>
                      <a:pt x="404" y="191"/>
                    </a:lnTo>
                    <a:lnTo>
                      <a:pt x="408" y="185"/>
                    </a:lnTo>
                    <a:lnTo>
                      <a:pt x="412" y="179"/>
                    </a:lnTo>
                    <a:lnTo>
                      <a:pt x="415" y="173"/>
                    </a:lnTo>
                    <a:lnTo>
                      <a:pt x="418" y="167"/>
                    </a:lnTo>
                    <a:lnTo>
                      <a:pt x="420" y="161"/>
                    </a:lnTo>
                    <a:lnTo>
                      <a:pt x="422" y="155"/>
                    </a:lnTo>
                    <a:lnTo>
                      <a:pt x="423" y="148"/>
                    </a:lnTo>
                    <a:lnTo>
                      <a:pt x="424" y="142"/>
                    </a:lnTo>
                    <a:lnTo>
                      <a:pt x="424" y="135"/>
                    </a:lnTo>
                    <a:lnTo>
                      <a:pt x="424" y="129"/>
                    </a:lnTo>
                    <a:lnTo>
                      <a:pt x="423" y="122"/>
                    </a:lnTo>
                    <a:lnTo>
                      <a:pt x="422" y="116"/>
                    </a:lnTo>
                    <a:lnTo>
                      <a:pt x="420" y="110"/>
                    </a:lnTo>
                    <a:lnTo>
                      <a:pt x="418" y="103"/>
                    </a:lnTo>
                    <a:lnTo>
                      <a:pt x="415" y="97"/>
                    </a:lnTo>
                    <a:lnTo>
                      <a:pt x="412" y="91"/>
                    </a:lnTo>
                    <a:lnTo>
                      <a:pt x="408" y="86"/>
                    </a:lnTo>
                    <a:lnTo>
                      <a:pt x="404" y="80"/>
                    </a:lnTo>
                    <a:lnTo>
                      <a:pt x="400" y="74"/>
                    </a:lnTo>
                    <a:lnTo>
                      <a:pt x="395" y="69"/>
                    </a:lnTo>
                    <a:lnTo>
                      <a:pt x="389" y="64"/>
                    </a:lnTo>
                    <a:lnTo>
                      <a:pt x="377" y="54"/>
                    </a:lnTo>
                    <a:lnTo>
                      <a:pt x="364" y="44"/>
                    </a:lnTo>
                    <a:lnTo>
                      <a:pt x="349" y="36"/>
                    </a:lnTo>
                    <a:lnTo>
                      <a:pt x="333" y="28"/>
                    </a:lnTo>
                    <a:lnTo>
                      <a:pt x="316" y="22"/>
                    </a:lnTo>
                    <a:lnTo>
                      <a:pt x="297" y="16"/>
                    </a:lnTo>
                    <a:lnTo>
                      <a:pt x="278" y="12"/>
                    </a:lnTo>
                    <a:lnTo>
                      <a:pt x="258" y="9"/>
                    </a:lnTo>
                    <a:lnTo>
                      <a:pt x="237" y="7"/>
                    </a:lnTo>
                    <a:lnTo>
                      <a:pt x="215" y="6"/>
                    </a:lnTo>
                    <a:lnTo>
                      <a:pt x="194" y="7"/>
                    </a:lnTo>
                    <a:lnTo>
                      <a:pt x="173" y="9"/>
                    </a:lnTo>
                    <a:lnTo>
                      <a:pt x="153" y="12"/>
                    </a:lnTo>
                    <a:lnTo>
                      <a:pt x="134" y="16"/>
                    </a:lnTo>
                    <a:lnTo>
                      <a:pt x="115" y="22"/>
                    </a:lnTo>
                    <a:lnTo>
                      <a:pt x="98" y="28"/>
                    </a:lnTo>
                    <a:lnTo>
                      <a:pt x="82" y="36"/>
                    </a:lnTo>
                    <a:lnTo>
                      <a:pt x="67" y="44"/>
                    </a:lnTo>
                    <a:lnTo>
                      <a:pt x="54" y="53"/>
                    </a:lnTo>
                    <a:lnTo>
                      <a:pt x="42" y="64"/>
                    </a:lnTo>
                    <a:lnTo>
                      <a:pt x="36" y="69"/>
                    </a:lnTo>
                    <a:lnTo>
                      <a:pt x="31" y="74"/>
                    </a:lnTo>
                    <a:lnTo>
                      <a:pt x="27" y="80"/>
                    </a:lnTo>
                    <a:lnTo>
                      <a:pt x="23" y="85"/>
                    </a:lnTo>
                    <a:lnTo>
                      <a:pt x="19" y="91"/>
                    </a:lnTo>
                    <a:lnTo>
                      <a:pt x="16" y="97"/>
                    </a:lnTo>
                    <a:lnTo>
                      <a:pt x="13" y="103"/>
                    </a:lnTo>
                    <a:lnTo>
                      <a:pt x="11" y="109"/>
                    </a:lnTo>
                    <a:lnTo>
                      <a:pt x="9" y="116"/>
                    </a:lnTo>
                    <a:lnTo>
                      <a:pt x="7" y="122"/>
                    </a:lnTo>
                    <a:lnTo>
                      <a:pt x="7" y="129"/>
                    </a:lnTo>
                    <a:lnTo>
                      <a:pt x="6" y="135"/>
                    </a:lnTo>
                    <a:lnTo>
                      <a:pt x="7" y="142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393" y="2933"/>
                <a:ext cx="292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Harley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2234" y="2475"/>
                <a:ext cx="53" cy="371"/>
              </a:xfrm>
              <a:custGeom>
                <a:avLst/>
                <a:gdLst>
                  <a:gd name="T0" fmla="*/ 30 w 53"/>
                  <a:gd name="T1" fmla="*/ 371 h 371"/>
                  <a:gd name="T2" fmla="*/ 30 w 53"/>
                  <a:gd name="T3" fmla="*/ 44 h 371"/>
                  <a:gd name="T4" fmla="*/ 24 w 53"/>
                  <a:gd name="T5" fmla="*/ 44 h 371"/>
                  <a:gd name="T6" fmla="*/ 24 w 53"/>
                  <a:gd name="T7" fmla="*/ 371 h 371"/>
                  <a:gd name="T8" fmla="*/ 30 w 53"/>
                  <a:gd name="T9" fmla="*/ 371 h 371"/>
                  <a:gd name="T10" fmla="*/ 0 w 53"/>
                  <a:gd name="T11" fmla="*/ 53 h 371"/>
                  <a:gd name="T12" fmla="*/ 27 w 53"/>
                  <a:gd name="T13" fmla="*/ 0 h 371"/>
                  <a:gd name="T14" fmla="*/ 53 w 53"/>
                  <a:gd name="T15" fmla="*/ 53 h 371"/>
                  <a:gd name="T16" fmla="*/ 0 w 53"/>
                  <a:gd name="T17" fmla="*/ 53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71">
                    <a:moveTo>
                      <a:pt x="30" y="371"/>
                    </a:moveTo>
                    <a:lnTo>
                      <a:pt x="30" y="44"/>
                    </a:lnTo>
                    <a:lnTo>
                      <a:pt x="24" y="44"/>
                    </a:lnTo>
                    <a:lnTo>
                      <a:pt x="24" y="371"/>
                    </a:lnTo>
                    <a:lnTo>
                      <a:pt x="30" y="371"/>
                    </a:lnTo>
                    <a:close/>
                    <a:moveTo>
                      <a:pt x="0" y="53"/>
                    </a:moveTo>
                    <a:lnTo>
                      <a:pt x="27" y="0"/>
                    </a:lnTo>
                    <a:lnTo>
                      <a:pt x="53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1980" y="2846"/>
                <a:ext cx="568" cy="318"/>
              </a:xfrm>
              <a:prstGeom prst="ellipse">
                <a:avLst/>
              </a:prstGeom>
              <a:solidFill>
                <a:srgbClr val="BBE0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977" y="2843"/>
                <a:ext cx="575" cy="324"/>
              </a:xfrm>
              <a:custGeom>
                <a:avLst/>
                <a:gdLst>
                  <a:gd name="T0" fmla="*/ 3 w 575"/>
                  <a:gd name="T1" fmla="*/ 137 h 324"/>
                  <a:gd name="T2" fmla="*/ 17 w 575"/>
                  <a:gd name="T3" fmla="*/ 105 h 324"/>
                  <a:gd name="T4" fmla="*/ 42 w 575"/>
                  <a:gd name="T5" fmla="*/ 77 h 324"/>
                  <a:gd name="T6" fmla="*/ 75 w 575"/>
                  <a:gd name="T7" fmla="*/ 52 h 324"/>
                  <a:gd name="T8" fmla="*/ 116 w 575"/>
                  <a:gd name="T9" fmla="*/ 32 h 324"/>
                  <a:gd name="T10" fmla="*/ 202 w 575"/>
                  <a:gd name="T11" fmla="*/ 7 h 324"/>
                  <a:gd name="T12" fmla="*/ 287 w 575"/>
                  <a:gd name="T13" fmla="*/ 0 h 324"/>
                  <a:gd name="T14" fmla="*/ 372 w 575"/>
                  <a:gd name="T15" fmla="*/ 7 h 324"/>
                  <a:gd name="T16" fmla="*/ 458 w 575"/>
                  <a:gd name="T17" fmla="*/ 32 h 324"/>
                  <a:gd name="T18" fmla="*/ 499 w 575"/>
                  <a:gd name="T19" fmla="*/ 52 h 324"/>
                  <a:gd name="T20" fmla="*/ 532 w 575"/>
                  <a:gd name="T21" fmla="*/ 77 h 324"/>
                  <a:gd name="T22" fmla="*/ 557 w 575"/>
                  <a:gd name="T23" fmla="*/ 105 h 324"/>
                  <a:gd name="T24" fmla="*/ 571 w 575"/>
                  <a:gd name="T25" fmla="*/ 137 h 324"/>
                  <a:gd name="T26" fmla="*/ 574 w 575"/>
                  <a:gd name="T27" fmla="*/ 170 h 324"/>
                  <a:gd name="T28" fmla="*/ 565 w 575"/>
                  <a:gd name="T29" fmla="*/ 203 h 324"/>
                  <a:gd name="T30" fmla="*/ 546 w 575"/>
                  <a:gd name="T31" fmla="*/ 233 h 324"/>
                  <a:gd name="T32" fmla="*/ 517 w 575"/>
                  <a:gd name="T33" fmla="*/ 259 h 324"/>
                  <a:gd name="T34" fmla="*/ 480 w 575"/>
                  <a:gd name="T35" fmla="*/ 282 h 324"/>
                  <a:gd name="T36" fmla="*/ 424 w 575"/>
                  <a:gd name="T37" fmla="*/ 304 h 324"/>
                  <a:gd name="T38" fmla="*/ 316 w 575"/>
                  <a:gd name="T39" fmla="*/ 323 h 324"/>
                  <a:gd name="T40" fmla="*/ 258 w 575"/>
                  <a:gd name="T41" fmla="*/ 323 h 324"/>
                  <a:gd name="T42" fmla="*/ 151 w 575"/>
                  <a:gd name="T43" fmla="*/ 304 h 324"/>
                  <a:gd name="T44" fmla="*/ 95 w 575"/>
                  <a:gd name="T45" fmla="*/ 282 h 324"/>
                  <a:gd name="T46" fmla="*/ 57 w 575"/>
                  <a:gd name="T47" fmla="*/ 259 h 324"/>
                  <a:gd name="T48" fmla="*/ 29 w 575"/>
                  <a:gd name="T49" fmla="*/ 233 h 324"/>
                  <a:gd name="T50" fmla="*/ 9 w 575"/>
                  <a:gd name="T51" fmla="*/ 203 h 324"/>
                  <a:gd name="T52" fmla="*/ 0 w 575"/>
                  <a:gd name="T53" fmla="*/ 170 h 324"/>
                  <a:gd name="T54" fmla="*/ 9 w 575"/>
                  <a:gd name="T55" fmla="*/ 185 h 324"/>
                  <a:gd name="T56" fmla="*/ 23 w 575"/>
                  <a:gd name="T57" fmla="*/ 214 h 324"/>
                  <a:gd name="T58" fmla="*/ 46 w 575"/>
                  <a:gd name="T59" fmla="*/ 242 h 324"/>
                  <a:gd name="T60" fmla="*/ 78 w 575"/>
                  <a:gd name="T61" fmla="*/ 266 h 324"/>
                  <a:gd name="T62" fmla="*/ 118 w 575"/>
                  <a:gd name="T63" fmla="*/ 286 h 324"/>
                  <a:gd name="T64" fmla="*/ 203 w 575"/>
                  <a:gd name="T65" fmla="*/ 310 h 324"/>
                  <a:gd name="T66" fmla="*/ 287 w 575"/>
                  <a:gd name="T67" fmla="*/ 317 h 324"/>
                  <a:gd name="T68" fmla="*/ 371 w 575"/>
                  <a:gd name="T69" fmla="*/ 310 h 324"/>
                  <a:gd name="T70" fmla="*/ 456 w 575"/>
                  <a:gd name="T71" fmla="*/ 286 h 324"/>
                  <a:gd name="T72" fmla="*/ 496 w 575"/>
                  <a:gd name="T73" fmla="*/ 266 h 324"/>
                  <a:gd name="T74" fmla="*/ 528 w 575"/>
                  <a:gd name="T75" fmla="*/ 242 h 324"/>
                  <a:gd name="T76" fmla="*/ 551 w 575"/>
                  <a:gd name="T77" fmla="*/ 215 h 324"/>
                  <a:gd name="T78" fmla="*/ 565 w 575"/>
                  <a:gd name="T79" fmla="*/ 185 h 324"/>
                  <a:gd name="T80" fmla="*/ 568 w 575"/>
                  <a:gd name="T81" fmla="*/ 154 h 324"/>
                  <a:gd name="T82" fmla="*/ 560 w 575"/>
                  <a:gd name="T83" fmla="*/ 123 h 324"/>
                  <a:gd name="T84" fmla="*/ 541 w 575"/>
                  <a:gd name="T85" fmla="*/ 95 h 324"/>
                  <a:gd name="T86" fmla="*/ 513 w 575"/>
                  <a:gd name="T87" fmla="*/ 69 h 324"/>
                  <a:gd name="T88" fmla="*/ 477 w 575"/>
                  <a:gd name="T89" fmla="*/ 47 h 324"/>
                  <a:gd name="T90" fmla="*/ 422 w 575"/>
                  <a:gd name="T91" fmla="*/ 25 h 324"/>
                  <a:gd name="T92" fmla="*/ 316 w 575"/>
                  <a:gd name="T93" fmla="*/ 7 h 324"/>
                  <a:gd name="T94" fmla="*/ 258 w 575"/>
                  <a:gd name="T95" fmla="*/ 7 h 324"/>
                  <a:gd name="T96" fmla="*/ 153 w 575"/>
                  <a:gd name="T97" fmla="*/ 25 h 324"/>
                  <a:gd name="T98" fmla="*/ 97 w 575"/>
                  <a:gd name="T99" fmla="*/ 47 h 324"/>
                  <a:gd name="T100" fmla="*/ 61 w 575"/>
                  <a:gd name="T101" fmla="*/ 69 h 324"/>
                  <a:gd name="T102" fmla="*/ 33 w 575"/>
                  <a:gd name="T103" fmla="*/ 95 h 324"/>
                  <a:gd name="T104" fmla="*/ 15 w 575"/>
                  <a:gd name="T105" fmla="*/ 123 h 324"/>
                  <a:gd name="T106" fmla="*/ 6 w 575"/>
                  <a:gd name="T107" fmla="*/ 15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5" h="324">
                    <a:moveTo>
                      <a:pt x="0" y="162"/>
                    </a:moveTo>
                    <a:lnTo>
                      <a:pt x="0" y="153"/>
                    </a:lnTo>
                    <a:lnTo>
                      <a:pt x="1" y="145"/>
                    </a:lnTo>
                    <a:lnTo>
                      <a:pt x="3" y="137"/>
                    </a:lnTo>
                    <a:lnTo>
                      <a:pt x="6" y="129"/>
                    </a:lnTo>
                    <a:lnTo>
                      <a:pt x="9" y="121"/>
                    </a:lnTo>
                    <a:lnTo>
                      <a:pt x="13" y="113"/>
                    </a:lnTo>
                    <a:lnTo>
                      <a:pt x="17" y="105"/>
                    </a:lnTo>
                    <a:lnTo>
                      <a:pt x="23" y="98"/>
                    </a:lnTo>
                    <a:lnTo>
                      <a:pt x="28" y="91"/>
                    </a:lnTo>
                    <a:lnTo>
                      <a:pt x="35" y="84"/>
                    </a:lnTo>
                    <a:lnTo>
                      <a:pt x="42" y="77"/>
                    </a:lnTo>
                    <a:lnTo>
                      <a:pt x="49" y="70"/>
                    </a:lnTo>
                    <a:lnTo>
                      <a:pt x="57" y="64"/>
                    </a:lnTo>
                    <a:lnTo>
                      <a:pt x="66" y="58"/>
                    </a:lnTo>
                    <a:lnTo>
                      <a:pt x="75" y="52"/>
                    </a:lnTo>
                    <a:lnTo>
                      <a:pt x="84" y="47"/>
                    </a:lnTo>
                    <a:lnTo>
                      <a:pt x="94" y="41"/>
                    </a:lnTo>
                    <a:lnTo>
                      <a:pt x="105" y="36"/>
                    </a:lnTo>
                    <a:lnTo>
                      <a:pt x="116" y="32"/>
                    </a:lnTo>
                    <a:lnTo>
                      <a:pt x="127" y="27"/>
                    </a:lnTo>
                    <a:lnTo>
                      <a:pt x="151" y="19"/>
                    </a:lnTo>
                    <a:lnTo>
                      <a:pt x="176" y="12"/>
                    </a:lnTo>
                    <a:lnTo>
                      <a:pt x="202" y="7"/>
                    </a:lnTo>
                    <a:lnTo>
                      <a:pt x="229" y="3"/>
                    </a:lnTo>
                    <a:lnTo>
                      <a:pt x="258" y="1"/>
                    </a:lnTo>
                    <a:lnTo>
                      <a:pt x="272" y="0"/>
                    </a:lnTo>
                    <a:lnTo>
                      <a:pt x="287" y="0"/>
                    </a:lnTo>
                    <a:lnTo>
                      <a:pt x="302" y="0"/>
                    </a:lnTo>
                    <a:lnTo>
                      <a:pt x="316" y="1"/>
                    </a:lnTo>
                    <a:lnTo>
                      <a:pt x="345" y="3"/>
                    </a:lnTo>
                    <a:lnTo>
                      <a:pt x="372" y="7"/>
                    </a:lnTo>
                    <a:lnTo>
                      <a:pt x="398" y="12"/>
                    </a:lnTo>
                    <a:lnTo>
                      <a:pt x="424" y="19"/>
                    </a:lnTo>
                    <a:lnTo>
                      <a:pt x="447" y="27"/>
                    </a:lnTo>
                    <a:lnTo>
                      <a:pt x="458" y="32"/>
                    </a:lnTo>
                    <a:lnTo>
                      <a:pt x="469" y="36"/>
                    </a:lnTo>
                    <a:lnTo>
                      <a:pt x="480" y="41"/>
                    </a:lnTo>
                    <a:lnTo>
                      <a:pt x="490" y="47"/>
                    </a:lnTo>
                    <a:lnTo>
                      <a:pt x="499" y="52"/>
                    </a:lnTo>
                    <a:lnTo>
                      <a:pt x="508" y="58"/>
                    </a:lnTo>
                    <a:lnTo>
                      <a:pt x="517" y="64"/>
                    </a:lnTo>
                    <a:lnTo>
                      <a:pt x="525" y="70"/>
                    </a:lnTo>
                    <a:lnTo>
                      <a:pt x="532" y="77"/>
                    </a:lnTo>
                    <a:lnTo>
                      <a:pt x="539" y="84"/>
                    </a:lnTo>
                    <a:lnTo>
                      <a:pt x="546" y="91"/>
                    </a:lnTo>
                    <a:lnTo>
                      <a:pt x="552" y="98"/>
                    </a:lnTo>
                    <a:lnTo>
                      <a:pt x="557" y="105"/>
                    </a:lnTo>
                    <a:lnTo>
                      <a:pt x="561" y="113"/>
                    </a:lnTo>
                    <a:lnTo>
                      <a:pt x="565" y="121"/>
                    </a:lnTo>
                    <a:lnTo>
                      <a:pt x="569" y="128"/>
                    </a:lnTo>
                    <a:lnTo>
                      <a:pt x="571" y="137"/>
                    </a:lnTo>
                    <a:lnTo>
                      <a:pt x="573" y="145"/>
                    </a:lnTo>
                    <a:lnTo>
                      <a:pt x="574" y="153"/>
                    </a:lnTo>
                    <a:lnTo>
                      <a:pt x="575" y="162"/>
                    </a:lnTo>
                    <a:lnTo>
                      <a:pt x="574" y="170"/>
                    </a:lnTo>
                    <a:lnTo>
                      <a:pt x="573" y="178"/>
                    </a:lnTo>
                    <a:lnTo>
                      <a:pt x="571" y="187"/>
                    </a:lnTo>
                    <a:lnTo>
                      <a:pt x="569" y="195"/>
                    </a:lnTo>
                    <a:lnTo>
                      <a:pt x="565" y="203"/>
                    </a:lnTo>
                    <a:lnTo>
                      <a:pt x="561" y="210"/>
                    </a:lnTo>
                    <a:lnTo>
                      <a:pt x="557" y="218"/>
                    </a:lnTo>
                    <a:lnTo>
                      <a:pt x="552" y="225"/>
                    </a:lnTo>
                    <a:lnTo>
                      <a:pt x="546" y="233"/>
                    </a:lnTo>
                    <a:lnTo>
                      <a:pt x="540" y="240"/>
                    </a:lnTo>
                    <a:lnTo>
                      <a:pt x="533" y="246"/>
                    </a:lnTo>
                    <a:lnTo>
                      <a:pt x="525" y="253"/>
                    </a:lnTo>
                    <a:lnTo>
                      <a:pt x="517" y="259"/>
                    </a:lnTo>
                    <a:lnTo>
                      <a:pt x="508" y="265"/>
                    </a:lnTo>
                    <a:lnTo>
                      <a:pt x="499" y="271"/>
                    </a:lnTo>
                    <a:lnTo>
                      <a:pt x="490" y="277"/>
                    </a:lnTo>
                    <a:lnTo>
                      <a:pt x="480" y="282"/>
                    </a:lnTo>
                    <a:lnTo>
                      <a:pt x="469" y="287"/>
                    </a:lnTo>
                    <a:lnTo>
                      <a:pt x="459" y="292"/>
                    </a:lnTo>
                    <a:lnTo>
                      <a:pt x="447" y="296"/>
                    </a:lnTo>
                    <a:lnTo>
                      <a:pt x="424" y="304"/>
                    </a:lnTo>
                    <a:lnTo>
                      <a:pt x="399" y="311"/>
                    </a:lnTo>
                    <a:lnTo>
                      <a:pt x="372" y="316"/>
                    </a:lnTo>
                    <a:lnTo>
                      <a:pt x="345" y="320"/>
                    </a:lnTo>
                    <a:lnTo>
                      <a:pt x="316" y="323"/>
                    </a:lnTo>
                    <a:lnTo>
                      <a:pt x="302" y="323"/>
                    </a:lnTo>
                    <a:lnTo>
                      <a:pt x="287" y="324"/>
                    </a:lnTo>
                    <a:lnTo>
                      <a:pt x="272" y="323"/>
                    </a:lnTo>
                    <a:lnTo>
                      <a:pt x="258" y="323"/>
                    </a:lnTo>
                    <a:lnTo>
                      <a:pt x="230" y="320"/>
                    </a:lnTo>
                    <a:lnTo>
                      <a:pt x="202" y="316"/>
                    </a:lnTo>
                    <a:lnTo>
                      <a:pt x="176" y="311"/>
                    </a:lnTo>
                    <a:lnTo>
                      <a:pt x="151" y="304"/>
                    </a:lnTo>
                    <a:lnTo>
                      <a:pt x="127" y="296"/>
                    </a:lnTo>
                    <a:lnTo>
                      <a:pt x="116" y="292"/>
                    </a:lnTo>
                    <a:lnTo>
                      <a:pt x="105" y="287"/>
                    </a:lnTo>
                    <a:lnTo>
                      <a:pt x="95" y="282"/>
                    </a:lnTo>
                    <a:lnTo>
                      <a:pt x="85" y="277"/>
                    </a:lnTo>
                    <a:lnTo>
                      <a:pt x="75" y="271"/>
                    </a:lnTo>
                    <a:lnTo>
                      <a:pt x="66" y="265"/>
                    </a:lnTo>
                    <a:lnTo>
                      <a:pt x="57" y="259"/>
                    </a:lnTo>
                    <a:lnTo>
                      <a:pt x="49" y="253"/>
                    </a:lnTo>
                    <a:lnTo>
                      <a:pt x="42" y="246"/>
                    </a:lnTo>
                    <a:lnTo>
                      <a:pt x="35" y="240"/>
                    </a:lnTo>
                    <a:lnTo>
                      <a:pt x="29" y="233"/>
                    </a:lnTo>
                    <a:lnTo>
                      <a:pt x="23" y="226"/>
                    </a:lnTo>
                    <a:lnTo>
                      <a:pt x="17" y="218"/>
                    </a:lnTo>
                    <a:lnTo>
                      <a:pt x="13" y="211"/>
                    </a:lnTo>
                    <a:lnTo>
                      <a:pt x="9" y="203"/>
                    </a:lnTo>
                    <a:lnTo>
                      <a:pt x="6" y="195"/>
                    </a:lnTo>
                    <a:lnTo>
                      <a:pt x="3" y="187"/>
                    </a:lnTo>
                    <a:lnTo>
                      <a:pt x="1" y="179"/>
                    </a:lnTo>
                    <a:lnTo>
                      <a:pt x="0" y="170"/>
                    </a:lnTo>
                    <a:lnTo>
                      <a:pt x="0" y="162"/>
                    </a:lnTo>
                    <a:close/>
                    <a:moveTo>
                      <a:pt x="6" y="169"/>
                    </a:moveTo>
                    <a:lnTo>
                      <a:pt x="7" y="177"/>
                    </a:lnTo>
                    <a:lnTo>
                      <a:pt x="9" y="185"/>
                    </a:lnTo>
                    <a:lnTo>
                      <a:pt x="12" y="193"/>
                    </a:lnTo>
                    <a:lnTo>
                      <a:pt x="15" y="200"/>
                    </a:lnTo>
                    <a:lnTo>
                      <a:pt x="18" y="207"/>
                    </a:lnTo>
                    <a:lnTo>
                      <a:pt x="23" y="214"/>
                    </a:lnTo>
                    <a:lnTo>
                      <a:pt x="28" y="221"/>
                    </a:lnTo>
                    <a:lnTo>
                      <a:pt x="33" y="228"/>
                    </a:lnTo>
                    <a:lnTo>
                      <a:pt x="39" y="235"/>
                    </a:lnTo>
                    <a:lnTo>
                      <a:pt x="46" y="242"/>
                    </a:lnTo>
                    <a:lnTo>
                      <a:pt x="53" y="248"/>
                    </a:lnTo>
                    <a:lnTo>
                      <a:pt x="61" y="254"/>
                    </a:lnTo>
                    <a:lnTo>
                      <a:pt x="69" y="260"/>
                    </a:lnTo>
                    <a:lnTo>
                      <a:pt x="78" y="266"/>
                    </a:lnTo>
                    <a:lnTo>
                      <a:pt x="88" y="271"/>
                    </a:lnTo>
                    <a:lnTo>
                      <a:pt x="97" y="276"/>
                    </a:lnTo>
                    <a:lnTo>
                      <a:pt x="108" y="281"/>
                    </a:lnTo>
                    <a:lnTo>
                      <a:pt x="118" y="286"/>
                    </a:lnTo>
                    <a:lnTo>
                      <a:pt x="129" y="290"/>
                    </a:lnTo>
                    <a:lnTo>
                      <a:pt x="152" y="298"/>
                    </a:lnTo>
                    <a:lnTo>
                      <a:pt x="177" y="305"/>
                    </a:lnTo>
                    <a:lnTo>
                      <a:pt x="203" y="310"/>
                    </a:lnTo>
                    <a:lnTo>
                      <a:pt x="230" y="314"/>
                    </a:lnTo>
                    <a:lnTo>
                      <a:pt x="258" y="317"/>
                    </a:lnTo>
                    <a:lnTo>
                      <a:pt x="273" y="317"/>
                    </a:lnTo>
                    <a:lnTo>
                      <a:pt x="287" y="317"/>
                    </a:lnTo>
                    <a:lnTo>
                      <a:pt x="302" y="317"/>
                    </a:lnTo>
                    <a:lnTo>
                      <a:pt x="316" y="317"/>
                    </a:lnTo>
                    <a:lnTo>
                      <a:pt x="344" y="314"/>
                    </a:lnTo>
                    <a:lnTo>
                      <a:pt x="371" y="310"/>
                    </a:lnTo>
                    <a:lnTo>
                      <a:pt x="397" y="305"/>
                    </a:lnTo>
                    <a:lnTo>
                      <a:pt x="422" y="298"/>
                    </a:lnTo>
                    <a:lnTo>
                      <a:pt x="445" y="290"/>
                    </a:lnTo>
                    <a:lnTo>
                      <a:pt x="456" y="286"/>
                    </a:lnTo>
                    <a:lnTo>
                      <a:pt x="467" y="281"/>
                    </a:lnTo>
                    <a:lnTo>
                      <a:pt x="477" y="276"/>
                    </a:lnTo>
                    <a:lnTo>
                      <a:pt x="487" y="271"/>
                    </a:lnTo>
                    <a:lnTo>
                      <a:pt x="496" y="266"/>
                    </a:lnTo>
                    <a:lnTo>
                      <a:pt x="505" y="260"/>
                    </a:lnTo>
                    <a:lnTo>
                      <a:pt x="513" y="254"/>
                    </a:lnTo>
                    <a:lnTo>
                      <a:pt x="521" y="248"/>
                    </a:lnTo>
                    <a:lnTo>
                      <a:pt x="528" y="242"/>
                    </a:lnTo>
                    <a:lnTo>
                      <a:pt x="535" y="235"/>
                    </a:lnTo>
                    <a:lnTo>
                      <a:pt x="541" y="229"/>
                    </a:lnTo>
                    <a:lnTo>
                      <a:pt x="547" y="222"/>
                    </a:lnTo>
                    <a:lnTo>
                      <a:pt x="551" y="215"/>
                    </a:lnTo>
                    <a:lnTo>
                      <a:pt x="556" y="208"/>
                    </a:lnTo>
                    <a:lnTo>
                      <a:pt x="560" y="200"/>
                    </a:lnTo>
                    <a:lnTo>
                      <a:pt x="563" y="193"/>
                    </a:lnTo>
                    <a:lnTo>
                      <a:pt x="565" y="185"/>
                    </a:lnTo>
                    <a:lnTo>
                      <a:pt x="567" y="177"/>
                    </a:lnTo>
                    <a:lnTo>
                      <a:pt x="568" y="170"/>
                    </a:lnTo>
                    <a:lnTo>
                      <a:pt x="568" y="162"/>
                    </a:lnTo>
                    <a:lnTo>
                      <a:pt x="568" y="154"/>
                    </a:lnTo>
                    <a:lnTo>
                      <a:pt x="567" y="146"/>
                    </a:lnTo>
                    <a:lnTo>
                      <a:pt x="565" y="138"/>
                    </a:lnTo>
                    <a:lnTo>
                      <a:pt x="563" y="131"/>
                    </a:lnTo>
                    <a:lnTo>
                      <a:pt x="560" y="123"/>
                    </a:lnTo>
                    <a:lnTo>
                      <a:pt x="556" y="116"/>
                    </a:lnTo>
                    <a:lnTo>
                      <a:pt x="552" y="109"/>
                    </a:lnTo>
                    <a:lnTo>
                      <a:pt x="547" y="102"/>
                    </a:lnTo>
                    <a:lnTo>
                      <a:pt x="541" y="95"/>
                    </a:lnTo>
                    <a:lnTo>
                      <a:pt x="535" y="88"/>
                    </a:lnTo>
                    <a:lnTo>
                      <a:pt x="528" y="82"/>
                    </a:lnTo>
                    <a:lnTo>
                      <a:pt x="521" y="75"/>
                    </a:lnTo>
                    <a:lnTo>
                      <a:pt x="513" y="69"/>
                    </a:lnTo>
                    <a:lnTo>
                      <a:pt x="505" y="63"/>
                    </a:lnTo>
                    <a:lnTo>
                      <a:pt x="496" y="58"/>
                    </a:lnTo>
                    <a:lnTo>
                      <a:pt x="487" y="52"/>
                    </a:lnTo>
                    <a:lnTo>
                      <a:pt x="477" y="47"/>
                    </a:lnTo>
                    <a:lnTo>
                      <a:pt x="467" y="42"/>
                    </a:lnTo>
                    <a:lnTo>
                      <a:pt x="456" y="37"/>
                    </a:lnTo>
                    <a:lnTo>
                      <a:pt x="445" y="33"/>
                    </a:lnTo>
                    <a:lnTo>
                      <a:pt x="422" y="25"/>
                    </a:lnTo>
                    <a:lnTo>
                      <a:pt x="397" y="18"/>
                    </a:lnTo>
                    <a:lnTo>
                      <a:pt x="371" y="13"/>
                    </a:lnTo>
                    <a:lnTo>
                      <a:pt x="344" y="9"/>
                    </a:lnTo>
                    <a:lnTo>
                      <a:pt x="316" y="7"/>
                    </a:lnTo>
                    <a:lnTo>
                      <a:pt x="302" y="6"/>
                    </a:lnTo>
                    <a:lnTo>
                      <a:pt x="287" y="6"/>
                    </a:lnTo>
                    <a:lnTo>
                      <a:pt x="273" y="6"/>
                    </a:lnTo>
                    <a:lnTo>
                      <a:pt x="258" y="7"/>
                    </a:lnTo>
                    <a:lnTo>
                      <a:pt x="230" y="9"/>
                    </a:lnTo>
                    <a:lnTo>
                      <a:pt x="203" y="13"/>
                    </a:lnTo>
                    <a:lnTo>
                      <a:pt x="177" y="18"/>
                    </a:lnTo>
                    <a:lnTo>
                      <a:pt x="153" y="25"/>
                    </a:lnTo>
                    <a:lnTo>
                      <a:pt x="129" y="33"/>
                    </a:lnTo>
                    <a:lnTo>
                      <a:pt x="118" y="37"/>
                    </a:lnTo>
                    <a:lnTo>
                      <a:pt x="108" y="42"/>
                    </a:lnTo>
                    <a:lnTo>
                      <a:pt x="97" y="47"/>
                    </a:lnTo>
                    <a:lnTo>
                      <a:pt x="88" y="52"/>
                    </a:lnTo>
                    <a:lnTo>
                      <a:pt x="78" y="58"/>
                    </a:lnTo>
                    <a:lnTo>
                      <a:pt x="70" y="63"/>
                    </a:lnTo>
                    <a:lnTo>
                      <a:pt x="61" y="69"/>
                    </a:lnTo>
                    <a:lnTo>
                      <a:pt x="53" y="75"/>
                    </a:lnTo>
                    <a:lnTo>
                      <a:pt x="46" y="82"/>
                    </a:lnTo>
                    <a:lnTo>
                      <a:pt x="40" y="88"/>
                    </a:lnTo>
                    <a:lnTo>
                      <a:pt x="33" y="95"/>
                    </a:lnTo>
                    <a:lnTo>
                      <a:pt x="28" y="102"/>
                    </a:lnTo>
                    <a:lnTo>
                      <a:pt x="23" y="109"/>
                    </a:lnTo>
                    <a:lnTo>
                      <a:pt x="18" y="116"/>
                    </a:lnTo>
                    <a:lnTo>
                      <a:pt x="15" y="123"/>
                    </a:lnTo>
                    <a:lnTo>
                      <a:pt x="12" y="131"/>
                    </a:lnTo>
                    <a:lnTo>
                      <a:pt x="9" y="138"/>
                    </a:lnTo>
                    <a:lnTo>
                      <a:pt x="7" y="146"/>
                    </a:lnTo>
                    <a:lnTo>
                      <a:pt x="6" y="154"/>
                    </a:lnTo>
                    <a:lnTo>
                      <a:pt x="6" y="162"/>
                    </a:lnTo>
                    <a:lnTo>
                      <a:pt x="6" y="169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040" y="2957"/>
                <a:ext cx="49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Motorcycles 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134" y="301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2325" y="2567"/>
                <a:ext cx="294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Rebel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325" y="2672"/>
                <a:ext cx="55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Camaraderie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3269" y="2211"/>
                <a:ext cx="618" cy="264"/>
              </a:xfrm>
              <a:prstGeom prst="ellipse">
                <a:avLst/>
              </a:prstGeom>
              <a:solidFill>
                <a:srgbClr val="BBE0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3266" y="2208"/>
                <a:ext cx="625" cy="270"/>
              </a:xfrm>
              <a:custGeom>
                <a:avLst/>
                <a:gdLst>
                  <a:gd name="T0" fmla="*/ 3 w 625"/>
                  <a:gd name="T1" fmla="*/ 114 h 270"/>
                  <a:gd name="T2" fmla="*/ 19 w 625"/>
                  <a:gd name="T3" fmla="*/ 88 h 270"/>
                  <a:gd name="T4" fmla="*/ 46 w 625"/>
                  <a:gd name="T5" fmla="*/ 64 h 270"/>
                  <a:gd name="T6" fmla="*/ 82 w 625"/>
                  <a:gd name="T7" fmla="*/ 43 h 270"/>
                  <a:gd name="T8" fmla="*/ 126 w 625"/>
                  <a:gd name="T9" fmla="*/ 26 h 270"/>
                  <a:gd name="T10" fmla="*/ 191 w 625"/>
                  <a:gd name="T11" fmla="*/ 10 h 270"/>
                  <a:gd name="T12" fmla="*/ 312 w 625"/>
                  <a:gd name="T13" fmla="*/ 0 h 270"/>
                  <a:gd name="T14" fmla="*/ 433 w 625"/>
                  <a:gd name="T15" fmla="*/ 10 h 270"/>
                  <a:gd name="T16" fmla="*/ 498 w 625"/>
                  <a:gd name="T17" fmla="*/ 26 h 270"/>
                  <a:gd name="T18" fmla="*/ 542 w 625"/>
                  <a:gd name="T19" fmla="*/ 43 h 270"/>
                  <a:gd name="T20" fmla="*/ 578 w 625"/>
                  <a:gd name="T21" fmla="*/ 64 h 270"/>
                  <a:gd name="T22" fmla="*/ 605 w 625"/>
                  <a:gd name="T23" fmla="*/ 87 h 270"/>
                  <a:gd name="T24" fmla="*/ 621 w 625"/>
                  <a:gd name="T25" fmla="*/ 114 h 270"/>
                  <a:gd name="T26" fmla="*/ 624 w 625"/>
                  <a:gd name="T27" fmla="*/ 142 h 270"/>
                  <a:gd name="T28" fmla="*/ 614 w 625"/>
                  <a:gd name="T29" fmla="*/ 170 h 270"/>
                  <a:gd name="T30" fmla="*/ 593 w 625"/>
                  <a:gd name="T31" fmla="*/ 195 h 270"/>
                  <a:gd name="T32" fmla="*/ 562 w 625"/>
                  <a:gd name="T33" fmla="*/ 217 h 270"/>
                  <a:gd name="T34" fmla="*/ 521 w 625"/>
                  <a:gd name="T35" fmla="*/ 236 h 270"/>
                  <a:gd name="T36" fmla="*/ 473 w 625"/>
                  <a:gd name="T37" fmla="*/ 251 h 270"/>
                  <a:gd name="T38" fmla="*/ 375 w 625"/>
                  <a:gd name="T39" fmla="*/ 268 h 270"/>
                  <a:gd name="T40" fmla="*/ 250 w 625"/>
                  <a:gd name="T41" fmla="*/ 268 h 270"/>
                  <a:gd name="T42" fmla="*/ 151 w 625"/>
                  <a:gd name="T43" fmla="*/ 251 h 270"/>
                  <a:gd name="T44" fmla="*/ 103 w 625"/>
                  <a:gd name="T45" fmla="*/ 236 h 270"/>
                  <a:gd name="T46" fmla="*/ 63 w 625"/>
                  <a:gd name="T47" fmla="*/ 217 h 270"/>
                  <a:gd name="T48" fmla="*/ 31 w 625"/>
                  <a:gd name="T49" fmla="*/ 195 h 270"/>
                  <a:gd name="T50" fmla="*/ 10 w 625"/>
                  <a:gd name="T51" fmla="*/ 170 h 270"/>
                  <a:gd name="T52" fmla="*/ 0 w 625"/>
                  <a:gd name="T53" fmla="*/ 142 h 270"/>
                  <a:gd name="T54" fmla="*/ 9 w 625"/>
                  <a:gd name="T55" fmla="*/ 154 h 270"/>
                  <a:gd name="T56" fmla="*/ 24 w 625"/>
                  <a:gd name="T57" fmla="*/ 178 h 270"/>
                  <a:gd name="T58" fmla="*/ 49 w 625"/>
                  <a:gd name="T59" fmla="*/ 201 h 270"/>
                  <a:gd name="T60" fmla="*/ 84 w 625"/>
                  <a:gd name="T61" fmla="*/ 221 h 270"/>
                  <a:gd name="T62" fmla="*/ 128 w 625"/>
                  <a:gd name="T63" fmla="*/ 238 h 270"/>
                  <a:gd name="T64" fmla="*/ 192 w 625"/>
                  <a:gd name="T65" fmla="*/ 254 h 270"/>
                  <a:gd name="T66" fmla="*/ 312 w 625"/>
                  <a:gd name="T67" fmla="*/ 264 h 270"/>
                  <a:gd name="T68" fmla="*/ 432 w 625"/>
                  <a:gd name="T69" fmla="*/ 254 h 270"/>
                  <a:gd name="T70" fmla="*/ 496 w 625"/>
                  <a:gd name="T71" fmla="*/ 238 h 270"/>
                  <a:gd name="T72" fmla="*/ 540 w 625"/>
                  <a:gd name="T73" fmla="*/ 221 h 270"/>
                  <a:gd name="T74" fmla="*/ 575 w 625"/>
                  <a:gd name="T75" fmla="*/ 201 h 270"/>
                  <a:gd name="T76" fmla="*/ 600 w 625"/>
                  <a:gd name="T77" fmla="*/ 179 h 270"/>
                  <a:gd name="T78" fmla="*/ 615 w 625"/>
                  <a:gd name="T79" fmla="*/ 154 h 270"/>
                  <a:gd name="T80" fmla="*/ 618 w 625"/>
                  <a:gd name="T81" fmla="*/ 129 h 270"/>
                  <a:gd name="T82" fmla="*/ 609 w 625"/>
                  <a:gd name="T83" fmla="*/ 104 h 270"/>
                  <a:gd name="T84" fmla="*/ 589 w 625"/>
                  <a:gd name="T85" fmla="*/ 80 h 270"/>
                  <a:gd name="T86" fmla="*/ 558 w 625"/>
                  <a:gd name="T87" fmla="*/ 59 h 270"/>
                  <a:gd name="T88" fmla="*/ 519 w 625"/>
                  <a:gd name="T89" fmla="*/ 40 h 270"/>
                  <a:gd name="T90" fmla="*/ 472 w 625"/>
                  <a:gd name="T91" fmla="*/ 25 h 270"/>
                  <a:gd name="T92" fmla="*/ 374 w 625"/>
                  <a:gd name="T93" fmla="*/ 9 h 270"/>
                  <a:gd name="T94" fmla="*/ 250 w 625"/>
                  <a:gd name="T95" fmla="*/ 9 h 270"/>
                  <a:gd name="T96" fmla="*/ 153 w 625"/>
                  <a:gd name="T97" fmla="*/ 25 h 270"/>
                  <a:gd name="T98" fmla="*/ 105 w 625"/>
                  <a:gd name="T99" fmla="*/ 40 h 270"/>
                  <a:gd name="T100" fmla="*/ 66 w 625"/>
                  <a:gd name="T101" fmla="*/ 59 h 270"/>
                  <a:gd name="T102" fmla="*/ 36 w 625"/>
                  <a:gd name="T103" fmla="*/ 80 h 270"/>
                  <a:gd name="T104" fmla="*/ 15 w 625"/>
                  <a:gd name="T105" fmla="*/ 103 h 270"/>
                  <a:gd name="T106" fmla="*/ 6 w 625"/>
                  <a:gd name="T107" fmla="*/ 128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5" h="270">
                    <a:moveTo>
                      <a:pt x="0" y="135"/>
                    </a:moveTo>
                    <a:lnTo>
                      <a:pt x="0" y="128"/>
                    </a:lnTo>
                    <a:lnTo>
                      <a:pt x="1" y="121"/>
                    </a:lnTo>
                    <a:lnTo>
                      <a:pt x="3" y="114"/>
                    </a:lnTo>
                    <a:lnTo>
                      <a:pt x="6" y="107"/>
                    </a:lnTo>
                    <a:lnTo>
                      <a:pt x="10" y="100"/>
                    </a:lnTo>
                    <a:lnTo>
                      <a:pt x="14" y="94"/>
                    </a:lnTo>
                    <a:lnTo>
                      <a:pt x="19" y="88"/>
                    </a:lnTo>
                    <a:lnTo>
                      <a:pt x="25" y="81"/>
                    </a:lnTo>
                    <a:lnTo>
                      <a:pt x="31" y="75"/>
                    </a:lnTo>
                    <a:lnTo>
                      <a:pt x="38" y="70"/>
                    </a:lnTo>
                    <a:lnTo>
                      <a:pt x="46" y="64"/>
                    </a:lnTo>
                    <a:lnTo>
                      <a:pt x="54" y="58"/>
                    </a:lnTo>
                    <a:lnTo>
                      <a:pt x="63" y="53"/>
                    </a:lnTo>
                    <a:lnTo>
                      <a:pt x="72" y="48"/>
                    </a:lnTo>
                    <a:lnTo>
                      <a:pt x="82" y="43"/>
                    </a:lnTo>
                    <a:lnTo>
                      <a:pt x="92" y="39"/>
                    </a:lnTo>
                    <a:lnTo>
                      <a:pt x="103" y="34"/>
                    </a:lnTo>
                    <a:lnTo>
                      <a:pt x="114" y="30"/>
                    </a:lnTo>
                    <a:lnTo>
                      <a:pt x="126" y="26"/>
                    </a:lnTo>
                    <a:lnTo>
                      <a:pt x="138" y="22"/>
                    </a:lnTo>
                    <a:lnTo>
                      <a:pt x="151" y="19"/>
                    </a:lnTo>
                    <a:lnTo>
                      <a:pt x="164" y="16"/>
                    </a:lnTo>
                    <a:lnTo>
                      <a:pt x="191" y="10"/>
                    </a:lnTo>
                    <a:lnTo>
                      <a:pt x="220" y="6"/>
                    </a:lnTo>
                    <a:lnTo>
                      <a:pt x="249" y="2"/>
                    </a:lnTo>
                    <a:lnTo>
                      <a:pt x="280" y="0"/>
                    </a:lnTo>
                    <a:lnTo>
                      <a:pt x="312" y="0"/>
                    </a:lnTo>
                    <a:lnTo>
                      <a:pt x="344" y="0"/>
                    </a:lnTo>
                    <a:lnTo>
                      <a:pt x="375" y="2"/>
                    </a:lnTo>
                    <a:lnTo>
                      <a:pt x="404" y="6"/>
                    </a:lnTo>
                    <a:lnTo>
                      <a:pt x="433" y="10"/>
                    </a:lnTo>
                    <a:lnTo>
                      <a:pt x="460" y="16"/>
                    </a:lnTo>
                    <a:lnTo>
                      <a:pt x="473" y="19"/>
                    </a:lnTo>
                    <a:lnTo>
                      <a:pt x="486" y="22"/>
                    </a:lnTo>
                    <a:lnTo>
                      <a:pt x="498" y="26"/>
                    </a:lnTo>
                    <a:lnTo>
                      <a:pt x="510" y="30"/>
                    </a:lnTo>
                    <a:lnTo>
                      <a:pt x="521" y="34"/>
                    </a:lnTo>
                    <a:lnTo>
                      <a:pt x="532" y="39"/>
                    </a:lnTo>
                    <a:lnTo>
                      <a:pt x="542" y="43"/>
                    </a:lnTo>
                    <a:lnTo>
                      <a:pt x="552" y="48"/>
                    </a:lnTo>
                    <a:lnTo>
                      <a:pt x="562" y="53"/>
                    </a:lnTo>
                    <a:lnTo>
                      <a:pt x="570" y="58"/>
                    </a:lnTo>
                    <a:lnTo>
                      <a:pt x="578" y="64"/>
                    </a:lnTo>
                    <a:lnTo>
                      <a:pt x="586" y="69"/>
                    </a:lnTo>
                    <a:lnTo>
                      <a:pt x="593" y="75"/>
                    </a:lnTo>
                    <a:lnTo>
                      <a:pt x="599" y="81"/>
                    </a:lnTo>
                    <a:lnTo>
                      <a:pt x="605" y="87"/>
                    </a:lnTo>
                    <a:lnTo>
                      <a:pt x="610" y="94"/>
                    </a:lnTo>
                    <a:lnTo>
                      <a:pt x="614" y="100"/>
                    </a:lnTo>
                    <a:lnTo>
                      <a:pt x="618" y="107"/>
                    </a:lnTo>
                    <a:lnTo>
                      <a:pt x="621" y="114"/>
                    </a:lnTo>
                    <a:lnTo>
                      <a:pt x="623" y="121"/>
                    </a:lnTo>
                    <a:lnTo>
                      <a:pt x="624" y="128"/>
                    </a:lnTo>
                    <a:lnTo>
                      <a:pt x="625" y="135"/>
                    </a:lnTo>
                    <a:lnTo>
                      <a:pt x="624" y="142"/>
                    </a:lnTo>
                    <a:lnTo>
                      <a:pt x="623" y="149"/>
                    </a:lnTo>
                    <a:lnTo>
                      <a:pt x="621" y="156"/>
                    </a:lnTo>
                    <a:lnTo>
                      <a:pt x="618" y="163"/>
                    </a:lnTo>
                    <a:lnTo>
                      <a:pt x="614" y="170"/>
                    </a:lnTo>
                    <a:lnTo>
                      <a:pt x="610" y="176"/>
                    </a:lnTo>
                    <a:lnTo>
                      <a:pt x="605" y="182"/>
                    </a:lnTo>
                    <a:lnTo>
                      <a:pt x="599" y="189"/>
                    </a:lnTo>
                    <a:lnTo>
                      <a:pt x="593" y="195"/>
                    </a:lnTo>
                    <a:lnTo>
                      <a:pt x="586" y="201"/>
                    </a:lnTo>
                    <a:lnTo>
                      <a:pt x="578" y="206"/>
                    </a:lnTo>
                    <a:lnTo>
                      <a:pt x="570" y="212"/>
                    </a:lnTo>
                    <a:lnTo>
                      <a:pt x="562" y="217"/>
                    </a:lnTo>
                    <a:lnTo>
                      <a:pt x="552" y="222"/>
                    </a:lnTo>
                    <a:lnTo>
                      <a:pt x="542" y="227"/>
                    </a:lnTo>
                    <a:lnTo>
                      <a:pt x="532" y="231"/>
                    </a:lnTo>
                    <a:lnTo>
                      <a:pt x="521" y="236"/>
                    </a:lnTo>
                    <a:lnTo>
                      <a:pt x="510" y="240"/>
                    </a:lnTo>
                    <a:lnTo>
                      <a:pt x="498" y="244"/>
                    </a:lnTo>
                    <a:lnTo>
                      <a:pt x="486" y="248"/>
                    </a:lnTo>
                    <a:lnTo>
                      <a:pt x="473" y="251"/>
                    </a:lnTo>
                    <a:lnTo>
                      <a:pt x="460" y="254"/>
                    </a:lnTo>
                    <a:lnTo>
                      <a:pt x="433" y="260"/>
                    </a:lnTo>
                    <a:lnTo>
                      <a:pt x="405" y="265"/>
                    </a:lnTo>
                    <a:lnTo>
                      <a:pt x="375" y="268"/>
                    </a:lnTo>
                    <a:lnTo>
                      <a:pt x="344" y="270"/>
                    </a:lnTo>
                    <a:lnTo>
                      <a:pt x="312" y="270"/>
                    </a:lnTo>
                    <a:lnTo>
                      <a:pt x="280" y="270"/>
                    </a:lnTo>
                    <a:lnTo>
                      <a:pt x="250" y="268"/>
                    </a:lnTo>
                    <a:lnTo>
                      <a:pt x="220" y="265"/>
                    </a:lnTo>
                    <a:lnTo>
                      <a:pt x="191" y="260"/>
                    </a:lnTo>
                    <a:lnTo>
                      <a:pt x="164" y="254"/>
                    </a:lnTo>
                    <a:lnTo>
                      <a:pt x="151" y="251"/>
                    </a:lnTo>
                    <a:lnTo>
                      <a:pt x="138" y="248"/>
                    </a:lnTo>
                    <a:lnTo>
                      <a:pt x="126" y="244"/>
                    </a:lnTo>
                    <a:lnTo>
                      <a:pt x="114" y="240"/>
                    </a:lnTo>
                    <a:lnTo>
                      <a:pt x="103" y="236"/>
                    </a:lnTo>
                    <a:lnTo>
                      <a:pt x="92" y="232"/>
                    </a:lnTo>
                    <a:lnTo>
                      <a:pt x="82" y="227"/>
                    </a:lnTo>
                    <a:lnTo>
                      <a:pt x="72" y="222"/>
                    </a:lnTo>
                    <a:lnTo>
                      <a:pt x="63" y="217"/>
                    </a:lnTo>
                    <a:lnTo>
                      <a:pt x="54" y="212"/>
                    </a:lnTo>
                    <a:lnTo>
                      <a:pt x="46" y="206"/>
                    </a:lnTo>
                    <a:lnTo>
                      <a:pt x="38" y="201"/>
                    </a:lnTo>
                    <a:lnTo>
                      <a:pt x="31" y="195"/>
                    </a:lnTo>
                    <a:lnTo>
                      <a:pt x="25" y="189"/>
                    </a:lnTo>
                    <a:lnTo>
                      <a:pt x="19" y="183"/>
                    </a:lnTo>
                    <a:lnTo>
                      <a:pt x="14" y="176"/>
                    </a:lnTo>
                    <a:lnTo>
                      <a:pt x="10" y="170"/>
                    </a:lnTo>
                    <a:lnTo>
                      <a:pt x="6" y="163"/>
                    </a:lnTo>
                    <a:lnTo>
                      <a:pt x="3" y="156"/>
                    </a:lnTo>
                    <a:lnTo>
                      <a:pt x="1" y="149"/>
                    </a:lnTo>
                    <a:lnTo>
                      <a:pt x="0" y="142"/>
                    </a:lnTo>
                    <a:lnTo>
                      <a:pt x="0" y="135"/>
                    </a:lnTo>
                    <a:close/>
                    <a:moveTo>
                      <a:pt x="6" y="141"/>
                    </a:moveTo>
                    <a:lnTo>
                      <a:pt x="7" y="148"/>
                    </a:lnTo>
                    <a:lnTo>
                      <a:pt x="9" y="154"/>
                    </a:lnTo>
                    <a:lnTo>
                      <a:pt x="12" y="160"/>
                    </a:lnTo>
                    <a:lnTo>
                      <a:pt x="15" y="166"/>
                    </a:lnTo>
                    <a:lnTo>
                      <a:pt x="19" y="172"/>
                    </a:lnTo>
                    <a:lnTo>
                      <a:pt x="24" y="178"/>
                    </a:lnTo>
                    <a:lnTo>
                      <a:pt x="29" y="184"/>
                    </a:lnTo>
                    <a:lnTo>
                      <a:pt x="35" y="190"/>
                    </a:lnTo>
                    <a:lnTo>
                      <a:pt x="42" y="196"/>
                    </a:lnTo>
                    <a:lnTo>
                      <a:pt x="49" y="201"/>
                    </a:lnTo>
                    <a:lnTo>
                      <a:pt x="57" y="206"/>
                    </a:lnTo>
                    <a:lnTo>
                      <a:pt x="66" y="211"/>
                    </a:lnTo>
                    <a:lnTo>
                      <a:pt x="75" y="216"/>
                    </a:lnTo>
                    <a:lnTo>
                      <a:pt x="84" y="221"/>
                    </a:lnTo>
                    <a:lnTo>
                      <a:pt x="95" y="226"/>
                    </a:lnTo>
                    <a:lnTo>
                      <a:pt x="105" y="230"/>
                    </a:lnTo>
                    <a:lnTo>
                      <a:pt x="116" y="234"/>
                    </a:lnTo>
                    <a:lnTo>
                      <a:pt x="128" y="238"/>
                    </a:lnTo>
                    <a:lnTo>
                      <a:pt x="140" y="242"/>
                    </a:lnTo>
                    <a:lnTo>
                      <a:pt x="153" y="245"/>
                    </a:lnTo>
                    <a:lnTo>
                      <a:pt x="165" y="248"/>
                    </a:lnTo>
                    <a:lnTo>
                      <a:pt x="192" y="254"/>
                    </a:lnTo>
                    <a:lnTo>
                      <a:pt x="221" y="258"/>
                    </a:lnTo>
                    <a:lnTo>
                      <a:pt x="250" y="261"/>
                    </a:lnTo>
                    <a:lnTo>
                      <a:pt x="281" y="263"/>
                    </a:lnTo>
                    <a:lnTo>
                      <a:pt x="312" y="264"/>
                    </a:lnTo>
                    <a:lnTo>
                      <a:pt x="343" y="263"/>
                    </a:lnTo>
                    <a:lnTo>
                      <a:pt x="374" y="261"/>
                    </a:lnTo>
                    <a:lnTo>
                      <a:pt x="404" y="258"/>
                    </a:lnTo>
                    <a:lnTo>
                      <a:pt x="432" y="254"/>
                    </a:lnTo>
                    <a:lnTo>
                      <a:pt x="459" y="248"/>
                    </a:lnTo>
                    <a:lnTo>
                      <a:pt x="472" y="245"/>
                    </a:lnTo>
                    <a:lnTo>
                      <a:pt x="484" y="242"/>
                    </a:lnTo>
                    <a:lnTo>
                      <a:pt x="496" y="238"/>
                    </a:lnTo>
                    <a:lnTo>
                      <a:pt x="508" y="234"/>
                    </a:lnTo>
                    <a:lnTo>
                      <a:pt x="519" y="230"/>
                    </a:lnTo>
                    <a:lnTo>
                      <a:pt x="530" y="226"/>
                    </a:lnTo>
                    <a:lnTo>
                      <a:pt x="540" y="221"/>
                    </a:lnTo>
                    <a:lnTo>
                      <a:pt x="549" y="216"/>
                    </a:lnTo>
                    <a:lnTo>
                      <a:pt x="558" y="211"/>
                    </a:lnTo>
                    <a:lnTo>
                      <a:pt x="567" y="206"/>
                    </a:lnTo>
                    <a:lnTo>
                      <a:pt x="575" y="201"/>
                    </a:lnTo>
                    <a:lnTo>
                      <a:pt x="582" y="196"/>
                    </a:lnTo>
                    <a:lnTo>
                      <a:pt x="589" y="190"/>
                    </a:lnTo>
                    <a:lnTo>
                      <a:pt x="595" y="184"/>
                    </a:lnTo>
                    <a:lnTo>
                      <a:pt x="600" y="179"/>
                    </a:lnTo>
                    <a:lnTo>
                      <a:pt x="605" y="173"/>
                    </a:lnTo>
                    <a:lnTo>
                      <a:pt x="609" y="167"/>
                    </a:lnTo>
                    <a:lnTo>
                      <a:pt x="612" y="161"/>
                    </a:lnTo>
                    <a:lnTo>
                      <a:pt x="615" y="154"/>
                    </a:lnTo>
                    <a:lnTo>
                      <a:pt x="617" y="148"/>
                    </a:lnTo>
                    <a:lnTo>
                      <a:pt x="618" y="142"/>
                    </a:lnTo>
                    <a:lnTo>
                      <a:pt x="618" y="135"/>
                    </a:lnTo>
                    <a:lnTo>
                      <a:pt x="618" y="129"/>
                    </a:lnTo>
                    <a:lnTo>
                      <a:pt x="617" y="122"/>
                    </a:lnTo>
                    <a:lnTo>
                      <a:pt x="615" y="116"/>
                    </a:lnTo>
                    <a:lnTo>
                      <a:pt x="612" y="110"/>
                    </a:lnTo>
                    <a:lnTo>
                      <a:pt x="609" y="104"/>
                    </a:lnTo>
                    <a:lnTo>
                      <a:pt x="605" y="98"/>
                    </a:lnTo>
                    <a:lnTo>
                      <a:pt x="600" y="92"/>
                    </a:lnTo>
                    <a:lnTo>
                      <a:pt x="595" y="86"/>
                    </a:lnTo>
                    <a:lnTo>
                      <a:pt x="589" y="80"/>
                    </a:lnTo>
                    <a:lnTo>
                      <a:pt x="582" y="75"/>
                    </a:lnTo>
                    <a:lnTo>
                      <a:pt x="575" y="69"/>
                    </a:lnTo>
                    <a:lnTo>
                      <a:pt x="567" y="64"/>
                    </a:lnTo>
                    <a:lnTo>
                      <a:pt x="558" y="59"/>
                    </a:lnTo>
                    <a:lnTo>
                      <a:pt x="549" y="54"/>
                    </a:lnTo>
                    <a:lnTo>
                      <a:pt x="540" y="49"/>
                    </a:lnTo>
                    <a:lnTo>
                      <a:pt x="530" y="44"/>
                    </a:lnTo>
                    <a:lnTo>
                      <a:pt x="519" y="40"/>
                    </a:lnTo>
                    <a:lnTo>
                      <a:pt x="508" y="36"/>
                    </a:lnTo>
                    <a:lnTo>
                      <a:pt x="496" y="32"/>
                    </a:lnTo>
                    <a:lnTo>
                      <a:pt x="484" y="28"/>
                    </a:lnTo>
                    <a:lnTo>
                      <a:pt x="472" y="25"/>
                    </a:lnTo>
                    <a:lnTo>
                      <a:pt x="459" y="22"/>
                    </a:lnTo>
                    <a:lnTo>
                      <a:pt x="432" y="16"/>
                    </a:lnTo>
                    <a:lnTo>
                      <a:pt x="404" y="12"/>
                    </a:lnTo>
                    <a:lnTo>
                      <a:pt x="374" y="9"/>
                    </a:lnTo>
                    <a:lnTo>
                      <a:pt x="344" y="6"/>
                    </a:lnTo>
                    <a:lnTo>
                      <a:pt x="312" y="6"/>
                    </a:lnTo>
                    <a:lnTo>
                      <a:pt x="281" y="6"/>
                    </a:lnTo>
                    <a:lnTo>
                      <a:pt x="250" y="9"/>
                    </a:lnTo>
                    <a:lnTo>
                      <a:pt x="221" y="12"/>
                    </a:lnTo>
                    <a:lnTo>
                      <a:pt x="192" y="16"/>
                    </a:lnTo>
                    <a:lnTo>
                      <a:pt x="166" y="22"/>
                    </a:lnTo>
                    <a:lnTo>
                      <a:pt x="153" y="25"/>
                    </a:lnTo>
                    <a:lnTo>
                      <a:pt x="140" y="28"/>
                    </a:lnTo>
                    <a:lnTo>
                      <a:pt x="128" y="32"/>
                    </a:lnTo>
                    <a:lnTo>
                      <a:pt x="117" y="36"/>
                    </a:lnTo>
                    <a:lnTo>
                      <a:pt x="105" y="40"/>
                    </a:lnTo>
                    <a:lnTo>
                      <a:pt x="95" y="44"/>
                    </a:lnTo>
                    <a:lnTo>
                      <a:pt x="85" y="49"/>
                    </a:lnTo>
                    <a:lnTo>
                      <a:pt x="75" y="54"/>
                    </a:lnTo>
                    <a:lnTo>
                      <a:pt x="66" y="59"/>
                    </a:lnTo>
                    <a:lnTo>
                      <a:pt x="57" y="64"/>
                    </a:lnTo>
                    <a:lnTo>
                      <a:pt x="49" y="69"/>
                    </a:lnTo>
                    <a:lnTo>
                      <a:pt x="42" y="74"/>
                    </a:lnTo>
                    <a:lnTo>
                      <a:pt x="36" y="80"/>
                    </a:lnTo>
                    <a:lnTo>
                      <a:pt x="30" y="86"/>
                    </a:lnTo>
                    <a:lnTo>
                      <a:pt x="24" y="92"/>
                    </a:lnTo>
                    <a:lnTo>
                      <a:pt x="19" y="97"/>
                    </a:lnTo>
                    <a:lnTo>
                      <a:pt x="15" y="103"/>
                    </a:lnTo>
                    <a:lnTo>
                      <a:pt x="12" y="110"/>
                    </a:lnTo>
                    <a:lnTo>
                      <a:pt x="9" y="116"/>
                    </a:lnTo>
                    <a:lnTo>
                      <a:pt x="8" y="122"/>
                    </a:lnTo>
                    <a:lnTo>
                      <a:pt x="6" y="128"/>
                    </a:lnTo>
                    <a:lnTo>
                      <a:pt x="6" y="135"/>
                    </a:lnTo>
                    <a:lnTo>
                      <a:pt x="6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3315" y="2297"/>
                <a:ext cx="570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Professionals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3561" y="2475"/>
                <a:ext cx="53" cy="371"/>
              </a:xfrm>
              <a:custGeom>
                <a:avLst/>
                <a:gdLst>
                  <a:gd name="T0" fmla="*/ 29 w 53"/>
                  <a:gd name="T1" fmla="*/ 371 h 371"/>
                  <a:gd name="T2" fmla="*/ 29 w 53"/>
                  <a:gd name="T3" fmla="*/ 45 h 371"/>
                  <a:gd name="T4" fmla="*/ 23 w 53"/>
                  <a:gd name="T5" fmla="*/ 45 h 371"/>
                  <a:gd name="T6" fmla="*/ 23 w 53"/>
                  <a:gd name="T7" fmla="*/ 371 h 371"/>
                  <a:gd name="T8" fmla="*/ 29 w 53"/>
                  <a:gd name="T9" fmla="*/ 371 h 371"/>
                  <a:gd name="T10" fmla="*/ 0 w 53"/>
                  <a:gd name="T11" fmla="*/ 53 h 371"/>
                  <a:gd name="T12" fmla="*/ 26 w 53"/>
                  <a:gd name="T13" fmla="*/ 0 h 371"/>
                  <a:gd name="T14" fmla="*/ 53 w 53"/>
                  <a:gd name="T15" fmla="*/ 53 h 371"/>
                  <a:gd name="T16" fmla="*/ 0 w 53"/>
                  <a:gd name="T17" fmla="*/ 53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71">
                    <a:moveTo>
                      <a:pt x="29" y="371"/>
                    </a:moveTo>
                    <a:lnTo>
                      <a:pt x="29" y="45"/>
                    </a:lnTo>
                    <a:lnTo>
                      <a:pt x="23" y="45"/>
                    </a:lnTo>
                    <a:lnTo>
                      <a:pt x="23" y="371"/>
                    </a:lnTo>
                    <a:lnTo>
                      <a:pt x="29" y="371"/>
                    </a:lnTo>
                    <a:close/>
                    <a:moveTo>
                      <a:pt x="0" y="53"/>
                    </a:moveTo>
                    <a:lnTo>
                      <a:pt x="26" y="0"/>
                    </a:lnTo>
                    <a:lnTo>
                      <a:pt x="53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3375" y="2846"/>
                <a:ext cx="424" cy="265"/>
              </a:xfrm>
              <a:prstGeom prst="ellipse">
                <a:avLst/>
              </a:prstGeom>
              <a:solidFill>
                <a:srgbClr val="BBE0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72" y="2843"/>
                <a:ext cx="430" cy="271"/>
              </a:xfrm>
              <a:custGeom>
                <a:avLst/>
                <a:gdLst>
                  <a:gd name="T0" fmla="*/ 1 w 430"/>
                  <a:gd name="T1" fmla="*/ 121 h 271"/>
                  <a:gd name="T2" fmla="*/ 7 w 430"/>
                  <a:gd name="T3" fmla="*/ 101 h 271"/>
                  <a:gd name="T4" fmla="*/ 17 w 430"/>
                  <a:gd name="T5" fmla="*/ 82 h 271"/>
                  <a:gd name="T6" fmla="*/ 31 w 430"/>
                  <a:gd name="T7" fmla="*/ 65 h 271"/>
                  <a:gd name="T8" fmla="*/ 63 w 430"/>
                  <a:gd name="T9" fmla="*/ 39 h 271"/>
                  <a:gd name="T10" fmla="*/ 113 w 430"/>
                  <a:gd name="T11" fmla="*/ 16 h 271"/>
                  <a:gd name="T12" fmla="*/ 172 w 430"/>
                  <a:gd name="T13" fmla="*/ 2 h 271"/>
                  <a:gd name="T14" fmla="*/ 237 w 430"/>
                  <a:gd name="T15" fmla="*/ 0 h 271"/>
                  <a:gd name="T16" fmla="*/ 298 w 430"/>
                  <a:gd name="T17" fmla="*/ 10 h 271"/>
                  <a:gd name="T18" fmla="*/ 352 w 430"/>
                  <a:gd name="T19" fmla="*/ 30 h 271"/>
                  <a:gd name="T20" fmla="*/ 393 w 430"/>
                  <a:gd name="T21" fmla="*/ 59 h 271"/>
                  <a:gd name="T22" fmla="*/ 409 w 430"/>
                  <a:gd name="T23" fmla="*/ 76 h 271"/>
                  <a:gd name="T24" fmla="*/ 421 w 430"/>
                  <a:gd name="T25" fmla="*/ 94 h 271"/>
                  <a:gd name="T26" fmla="*/ 428 w 430"/>
                  <a:gd name="T27" fmla="*/ 114 h 271"/>
                  <a:gd name="T28" fmla="*/ 430 w 430"/>
                  <a:gd name="T29" fmla="*/ 135 h 271"/>
                  <a:gd name="T30" fmla="*/ 428 w 430"/>
                  <a:gd name="T31" fmla="*/ 156 h 271"/>
                  <a:gd name="T32" fmla="*/ 421 w 430"/>
                  <a:gd name="T33" fmla="*/ 176 h 271"/>
                  <a:gd name="T34" fmla="*/ 409 w 430"/>
                  <a:gd name="T35" fmla="*/ 194 h 271"/>
                  <a:gd name="T36" fmla="*/ 393 w 430"/>
                  <a:gd name="T37" fmla="*/ 212 h 271"/>
                  <a:gd name="T38" fmla="*/ 352 w 430"/>
                  <a:gd name="T39" fmla="*/ 240 h 271"/>
                  <a:gd name="T40" fmla="*/ 299 w 430"/>
                  <a:gd name="T41" fmla="*/ 260 h 271"/>
                  <a:gd name="T42" fmla="*/ 237 w 430"/>
                  <a:gd name="T43" fmla="*/ 270 h 271"/>
                  <a:gd name="T44" fmla="*/ 172 w 430"/>
                  <a:gd name="T45" fmla="*/ 268 h 271"/>
                  <a:gd name="T46" fmla="*/ 113 w 430"/>
                  <a:gd name="T47" fmla="*/ 255 h 271"/>
                  <a:gd name="T48" fmla="*/ 64 w 430"/>
                  <a:gd name="T49" fmla="*/ 232 h 271"/>
                  <a:gd name="T50" fmla="*/ 31 w 430"/>
                  <a:gd name="T51" fmla="*/ 206 h 271"/>
                  <a:gd name="T52" fmla="*/ 17 w 430"/>
                  <a:gd name="T53" fmla="*/ 189 h 271"/>
                  <a:gd name="T54" fmla="*/ 7 w 430"/>
                  <a:gd name="T55" fmla="*/ 170 h 271"/>
                  <a:gd name="T56" fmla="*/ 1 w 430"/>
                  <a:gd name="T57" fmla="*/ 149 h 271"/>
                  <a:gd name="T58" fmla="*/ 6 w 430"/>
                  <a:gd name="T59" fmla="*/ 142 h 271"/>
                  <a:gd name="T60" fmla="*/ 10 w 430"/>
                  <a:gd name="T61" fmla="*/ 161 h 271"/>
                  <a:gd name="T62" fmla="*/ 19 w 430"/>
                  <a:gd name="T63" fmla="*/ 179 h 271"/>
                  <a:gd name="T64" fmla="*/ 31 w 430"/>
                  <a:gd name="T65" fmla="*/ 196 h 271"/>
                  <a:gd name="T66" fmla="*/ 53 w 430"/>
                  <a:gd name="T67" fmla="*/ 217 h 271"/>
                  <a:gd name="T68" fmla="*/ 98 w 430"/>
                  <a:gd name="T69" fmla="*/ 242 h 271"/>
                  <a:gd name="T70" fmla="*/ 153 w 430"/>
                  <a:gd name="T71" fmla="*/ 259 h 271"/>
                  <a:gd name="T72" fmla="*/ 215 w 430"/>
                  <a:gd name="T73" fmla="*/ 264 h 271"/>
                  <a:gd name="T74" fmla="*/ 278 w 430"/>
                  <a:gd name="T75" fmla="*/ 259 h 271"/>
                  <a:gd name="T76" fmla="*/ 332 w 430"/>
                  <a:gd name="T77" fmla="*/ 242 h 271"/>
                  <a:gd name="T78" fmla="*/ 377 w 430"/>
                  <a:gd name="T79" fmla="*/ 217 h 271"/>
                  <a:gd name="T80" fmla="*/ 399 w 430"/>
                  <a:gd name="T81" fmla="*/ 196 h 271"/>
                  <a:gd name="T82" fmla="*/ 412 w 430"/>
                  <a:gd name="T83" fmla="*/ 179 h 271"/>
                  <a:gd name="T84" fmla="*/ 420 w 430"/>
                  <a:gd name="T85" fmla="*/ 161 h 271"/>
                  <a:gd name="T86" fmla="*/ 424 w 430"/>
                  <a:gd name="T87" fmla="*/ 142 h 271"/>
                  <a:gd name="T88" fmla="*/ 423 w 430"/>
                  <a:gd name="T89" fmla="*/ 122 h 271"/>
                  <a:gd name="T90" fmla="*/ 418 w 430"/>
                  <a:gd name="T91" fmla="*/ 103 h 271"/>
                  <a:gd name="T92" fmla="*/ 408 w 430"/>
                  <a:gd name="T93" fmla="*/ 86 h 271"/>
                  <a:gd name="T94" fmla="*/ 394 w 430"/>
                  <a:gd name="T95" fmla="*/ 69 h 271"/>
                  <a:gd name="T96" fmla="*/ 364 w 430"/>
                  <a:gd name="T97" fmla="*/ 44 h 271"/>
                  <a:gd name="T98" fmla="*/ 315 w 430"/>
                  <a:gd name="T99" fmla="*/ 22 h 271"/>
                  <a:gd name="T100" fmla="*/ 258 w 430"/>
                  <a:gd name="T101" fmla="*/ 9 h 271"/>
                  <a:gd name="T102" fmla="*/ 194 w 430"/>
                  <a:gd name="T103" fmla="*/ 7 h 271"/>
                  <a:gd name="T104" fmla="*/ 133 w 430"/>
                  <a:gd name="T105" fmla="*/ 16 h 271"/>
                  <a:gd name="T106" fmla="*/ 82 w 430"/>
                  <a:gd name="T107" fmla="*/ 36 h 271"/>
                  <a:gd name="T108" fmla="*/ 41 w 430"/>
                  <a:gd name="T109" fmla="*/ 64 h 271"/>
                  <a:gd name="T110" fmla="*/ 27 w 430"/>
                  <a:gd name="T111" fmla="*/ 80 h 271"/>
                  <a:gd name="T112" fmla="*/ 15 w 430"/>
                  <a:gd name="T113" fmla="*/ 97 h 271"/>
                  <a:gd name="T114" fmla="*/ 8 w 430"/>
                  <a:gd name="T115" fmla="*/ 116 h 271"/>
                  <a:gd name="T116" fmla="*/ 6 w 430"/>
                  <a:gd name="T117" fmla="*/ 135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30" h="271">
                    <a:moveTo>
                      <a:pt x="0" y="135"/>
                    </a:moveTo>
                    <a:lnTo>
                      <a:pt x="0" y="128"/>
                    </a:lnTo>
                    <a:lnTo>
                      <a:pt x="1" y="121"/>
                    </a:lnTo>
                    <a:lnTo>
                      <a:pt x="2" y="115"/>
                    </a:lnTo>
                    <a:lnTo>
                      <a:pt x="4" y="108"/>
                    </a:lnTo>
                    <a:lnTo>
                      <a:pt x="7" y="101"/>
                    </a:lnTo>
                    <a:lnTo>
                      <a:pt x="10" y="95"/>
                    </a:lnTo>
                    <a:lnTo>
                      <a:pt x="13" y="88"/>
                    </a:lnTo>
                    <a:lnTo>
                      <a:pt x="17" y="82"/>
                    </a:lnTo>
                    <a:lnTo>
                      <a:pt x="21" y="76"/>
                    </a:lnTo>
                    <a:lnTo>
                      <a:pt x="26" y="70"/>
                    </a:lnTo>
                    <a:lnTo>
                      <a:pt x="31" y="65"/>
                    </a:lnTo>
                    <a:lnTo>
                      <a:pt x="37" y="59"/>
                    </a:lnTo>
                    <a:lnTo>
                      <a:pt x="49" y="49"/>
                    </a:lnTo>
                    <a:lnTo>
                      <a:pt x="63" y="39"/>
                    </a:lnTo>
                    <a:lnTo>
                      <a:pt x="79" y="30"/>
                    </a:lnTo>
                    <a:lnTo>
                      <a:pt x="95" y="23"/>
                    </a:lnTo>
                    <a:lnTo>
                      <a:pt x="113" y="16"/>
                    </a:lnTo>
                    <a:lnTo>
                      <a:pt x="132" y="10"/>
                    </a:lnTo>
                    <a:lnTo>
                      <a:pt x="151" y="6"/>
                    </a:lnTo>
                    <a:lnTo>
                      <a:pt x="172" y="2"/>
                    </a:lnTo>
                    <a:lnTo>
                      <a:pt x="193" y="0"/>
                    </a:lnTo>
                    <a:lnTo>
                      <a:pt x="215" y="0"/>
                    </a:lnTo>
                    <a:lnTo>
                      <a:pt x="237" y="0"/>
                    </a:lnTo>
                    <a:lnTo>
                      <a:pt x="258" y="2"/>
                    </a:lnTo>
                    <a:lnTo>
                      <a:pt x="279" y="6"/>
                    </a:lnTo>
                    <a:lnTo>
                      <a:pt x="298" y="10"/>
                    </a:lnTo>
                    <a:lnTo>
                      <a:pt x="317" y="16"/>
                    </a:lnTo>
                    <a:lnTo>
                      <a:pt x="335" y="23"/>
                    </a:lnTo>
                    <a:lnTo>
                      <a:pt x="352" y="30"/>
                    </a:lnTo>
                    <a:lnTo>
                      <a:pt x="367" y="39"/>
                    </a:lnTo>
                    <a:lnTo>
                      <a:pt x="381" y="49"/>
                    </a:lnTo>
                    <a:lnTo>
                      <a:pt x="393" y="59"/>
                    </a:lnTo>
                    <a:lnTo>
                      <a:pt x="399" y="64"/>
                    </a:lnTo>
                    <a:lnTo>
                      <a:pt x="404" y="70"/>
                    </a:lnTo>
                    <a:lnTo>
                      <a:pt x="409" y="76"/>
                    </a:lnTo>
                    <a:lnTo>
                      <a:pt x="413" y="82"/>
                    </a:lnTo>
                    <a:lnTo>
                      <a:pt x="417" y="88"/>
                    </a:lnTo>
                    <a:lnTo>
                      <a:pt x="421" y="94"/>
                    </a:lnTo>
                    <a:lnTo>
                      <a:pt x="424" y="101"/>
                    </a:lnTo>
                    <a:lnTo>
                      <a:pt x="426" y="108"/>
                    </a:lnTo>
                    <a:lnTo>
                      <a:pt x="428" y="114"/>
                    </a:lnTo>
                    <a:lnTo>
                      <a:pt x="429" y="121"/>
                    </a:lnTo>
                    <a:lnTo>
                      <a:pt x="430" y="128"/>
                    </a:lnTo>
                    <a:lnTo>
                      <a:pt x="430" y="135"/>
                    </a:lnTo>
                    <a:lnTo>
                      <a:pt x="430" y="142"/>
                    </a:lnTo>
                    <a:lnTo>
                      <a:pt x="429" y="149"/>
                    </a:lnTo>
                    <a:lnTo>
                      <a:pt x="428" y="156"/>
                    </a:lnTo>
                    <a:lnTo>
                      <a:pt x="426" y="163"/>
                    </a:lnTo>
                    <a:lnTo>
                      <a:pt x="424" y="169"/>
                    </a:lnTo>
                    <a:lnTo>
                      <a:pt x="421" y="176"/>
                    </a:lnTo>
                    <a:lnTo>
                      <a:pt x="417" y="182"/>
                    </a:lnTo>
                    <a:lnTo>
                      <a:pt x="413" y="189"/>
                    </a:lnTo>
                    <a:lnTo>
                      <a:pt x="409" y="194"/>
                    </a:lnTo>
                    <a:lnTo>
                      <a:pt x="404" y="200"/>
                    </a:lnTo>
                    <a:lnTo>
                      <a:pt x="399" y="206"/>
                    </a:lnTo>
                    <a:lnTo>
                      <a:pt x="393" y="212"/>
                    </a:lnTo>
                    <a:lnTo>
                      <a:pt x="381" y="222"/>
                    </a:lnTo>
                    <a:lnTo>
                      <a:pt x="367" y="231"/>
                    </a:lnTo>
                    <a:lnTo>
                      <a:pt x="352" y="240"/>
                    </a:lnTo>
                    <a:lnTo>
                      <a:pt x="335" y="248"/>
                    </a:lnTo>
                    <a:lnTo>
                      <a:pt x="317" y="255"/>
                    </a:lnTo>
                    <a:lnTo>
                      <a:pt x="299" y="260"/>
                    </a:lnTo>
                    <a:lnTo>
                      <a:pt x="279" y="265"/>
                    </a:lnTo>
                    <a:lnTo>
                      <a:pt x="258" y="268"/>
                    </a:lnTo>
                    <a:lnTo>
                      <a:pt x="237" y="270"/>
                    </a:lnTo>
                    <a:lnTo>
                      <a:pt x="215" y="271"/>
                    </a:lnTo>
                    <a:lnTo>
                      <a:pt x="193" y="270"/>
                    </a:lnTo>
                    <a:lnTo>
                      <a:pt x="172" y="268"/>
                    </a:lnTo>
                    <a:lnTo>
                      <a:pt x="152" y="265"/>
                    </a:lnTo>
                    <a:lnTo>
                      <a:pt x="132" y="260"/>
                    </a:lnTo>
                    <a:lnTo>
                      <a:pt x="113" y="255"/>
                    </a:lnTo>
                    <a:lnTo>
                      <a:pt x="95" y="248"/>
                    </a:lnTo>
                    <a:lnTo>
                      <a:pt x="79" y="240"/>
                    </a:lnTo>
                    <a:lnTo>
                      <a:pt x="64" y="232"/>
                    </a:lnTo>
                    <a:lnTo>
                      <a:pt x="50" y="222"/>
                    </a:lnTo>
                    <a:lnTo>
                      <a:pt x="37" y="212"/>
                    </a:lnTo>
                    <a:lnTo>
                      <a:pt x="31" y="206"/>
                    </a:lnTo>
                    <a:lnTo>
                      <a:pt x="26" y="201"/>
                    </a:lnTo>
                    <a:lnTo>
                      <a:pt x="21" y="195"/>
                    </a:lnTo>
                    <a:lnTo>
                      <a:pt x="17" y="189"/>
                    </a:lnTo>
                    <a:lnTo>
                      <a:pt x="13" y="182"/>
                    </a:lnTo>
                    <a:lnTo>
                      <a:pt x="10" y="176"/>
                    </a:lnTo>
                    <a:lnTo>
                      <a:pt x="7" y="170"/>
                    </a:lnTo>
                    <a:lnTo>
                      <a:pt x="4" y="163"/>
                    </a:lnTo>
                    <a:lnTo>
                      <a:pt x="2" y="156"/>
                    </a:lnTo>
                    <a:lnTo>
                      <a:pt x="1" y="149"/>
                    </a:lnTo>
                    <a:lnTo>
                      <a:pt x="0" y="142"/>
                    </a:lnTo>
                    <a:lnTo>
                      <a:pt x="0" y="135"/>
                    </a:lnTo>
                    <a:close/>
                    <a:moveTo>
                      <a:pt x="6" y="142"/>
                    </a:moveTo>
                    <a:lnTo>
                      <a:pt x="7" y="148"/>
                    </a:lnTo>
                    <a:lnTo>
                      <a:pt x="8" y="155"/>
                    </a:lnTo>
                    <a:lnTo>
                      <a:pt x="10" y="161"/>
                    </a:lnTo>
                    <a:lnTo>
                      <a:pt x="13" y="167"/>
                    </a:lnTo>
                    <a:lnTo>
                      <a:pt x="15" y="173"/>
                    </a:lnTo>
                    <a:lnTo>
                      <a:pt x="19" y="179"/>
                    </a:lnTo>
                    <a:lnTo>
                      <a:pt x="22" y="185"/>
                    </a:lnTo>
                    <a:lnTo>
                      <a:pt x="26" y="191"/>
                    </a:lnTo>
                    <a:lnTo>
                      <a:pt x="31" y="196"/>
                    </a:lnTo>
                    <a:lnTo>
                      <a:pt x="36" y="202"/>
                    </a:lnTo>
                    <a:lnTo>
                      <a:pt x="41" y="207"/>
                    </a:lnTo>
                    <a:lnTo>
                      <a:pt x="53" y="217"/>
                    </a:lnTo>
                    <a:lnTo>
                      <a:pt x="67" y="226"/>
                    </a:lnTo>
                    <a:lnTo>
                      <a:pt x="82" y="234"/>
                    </a:lnTo>
                    <a:lnTo>
                      <a:pt x="98" y="242"/>
                    </a:lnTo>
                    <a:lnTo>
                      <a:pt x="115" y="249"/>
                    </a:lnTo>
                    <a:lnTo>
                      <a:pt x="133" y="254"/>
                    </a:lnTo>
                    <a:lnTo>
                      <a:pt x="153" y="259"/>
                    </a:lnTo>
                    <a:lnTo>
                      <a:pt x="173" y="262"/>
                    </a:lnTo>
                    <a:lnTo>
                      <a:pt x="194" y="264"/>
                    </a:lnTo>
                    <a:lnTo>
                      <a:pt x="215" y="264"/>
                    </a:lnTo>
                    <a:lnTo>
                      <a:pt x="237" y="264"/>
                    </a:lnTo>
                    <a:lnTo>
                      <a:pt x="257" y="262"/>
                    </a:lnTo>
                    <a:lnTo>
                      <a:pt x="278" y="259"/>
                    </a:lnTo>
                    <a:lnTo>
                      <a:pt x="297" y="254"/>
                    </a:lnTo>
                    <a:lnTo>
                      <a:pt x="315" y="249"/>
                    </a:lnTo>
                    <a:lnTo>
                      <a:pt x="332" y="242"/>
                    </a:lnTo>
                    <a:lnTo>
                      <a:pt x="349" y="235"/>
                    </a:lnTo>
                    <a:lnTo>
                      <a:pt x="363" y="226"/>
                    </a:lnTo>
                    <a:lnTo>
                      <a:pt x="377" y="217"/>
                    </a:lnTo>
                    <a:lnTo>
                      <a:pt x="389" y="207"/>
                    </a:lnTo>
                    <a:lnTo>
                      <a:pt x="394" y="202"/>
                    </a:lnTo>
                    <a:lnTo>
                      <a:pt x="399" y="196"/>
                    </a:lnTo>
                    <a:lnTo>
                      <a:pt x="404" y="191"/>
                    </a:lnTo>
                    <a:lnTo>
                      <a:pt x="408" y="185"/>
                    </a:lnTo>
                    <a:lnTo>
                      <a:pt x="412" y="179"/>
                    </a:lnTo>
                    <a:lnTo>
                      <a:pt x="415" y="173"/>
                    </a:lnTo>
                    <a:lnTo>
                      <a:pt x="418" y="167"/>
                    </a:lnTo>
                    <a:lnTo>
                      <a:pt x="420" y="161"/>
                    </a:lnTo>
                    <a:lnTo>
                      <a:pt x="422" y="155"/>
                    </a:lnTo>
                    <a:lnTo>
                      <a:pt x="423" y="148"/>
                    </a:lnTo>
                    <a:lnTo>
                      <a:pt x="424" y="142"/>
                    </a:lnTo>
                    <a:lnTo>
                      <a:pt x="424" y="135"/>
                    </a:lnTo>
                    <a:lnTo>
                      <a:pt x="424" y="129"/>
                    </a:lnTo>
                    <a:lnTo>
                      <a:pt x="423" y="122"/>
                    </a:lnTo>
                    <a:lnTo>
                      <a:pt x="422" y="116"/>
                    </a:lnTo>
                    <a:lnTo>
                      <a:pt x="420" y="110"/>
                    </a:lnTo>
                    <a:lnTo>
                      <a:pt x="418" y="103"/>
                    </a:lnTo>
                    <a:lnTo>
                      <a:pt x="415" y="97"/>
                    </a:lnTo>
                    <a:lnTo>
                      <a:pt x="412" y="92"/>
                    </a:lnTo>
                    <a:lnTo>
                      <a:pt x="408" y="86"/>
                    </a:lnTo>
                    <a:lnTo>
                      <a:pt x="404" y="80"/>
                    </a:lnTo>
                    <a:lnTo>
                      <a:pt x="399" y="74"/>
                    </a:lnTo>
                    <a:lnTo>
                      <a:pt x="394" y="69"/>
                    </a:lnTo>
                    <a:lnTo>
                      <a:pt x="389" y="64"/>
                    </a:lnTo>
                    <a:lnTo>
                      <a:pt x="377" y="54"/>
                    </a:lnTo>
                    <a:lnTo>
                      <a:pt x="364" y="44"/>
                    </a:lnTo>
                    <a:lnTo>
                      <a:pt x="349" y="36"/>
                    </a:lnTo>
                    <a:lnTo>
                      <a:pt x="333" y="29"/>
                    </a:lnTo>
                    <a:lnTo>
                      <a:pt x="315" y="22"/>
                    </a:lnTo>
                    <a:lnTo>
                      <a:pt x="297" y="16"/>
                    </a:lnTo>
                    <a:lnTo>
                      <a:pt x="278" y="12"/>
                    </a:lnTo>
                    <a:lnTo>
                      <a:pt x="258" y="9"/>
                    </a:lnTo>
                    <a:lnTo>
                      <a:pt x="237" y="7"/>
                    </a:lnTo>
                    <a:lnTo>
                      <a:pt x="215" y="6"/>
                    </a:lnTo>
                    <a:lnTo>
                      <a:pt x="194" y="7"/>
                    </a:lnTo>
                    <a:lnTo>
                      <a:pt x="173" y="9"/>
                    </a:lnTo>
                    <a:lnTo>
                      <a:pt x="153" y="12"/>
                    </a:lnTo>
                    <a:lnTo>
                      <a:pt x="133" y="16"/>
                    </a:lnTo>
                    <a:lnTo>
                      <a:pt x="115" y="22"/>
                    </a:lnTo>
                    <a:lnTo>
                      <a:pt x="98" y="28"/>
                    </a:lnTo>
                    <a:lnTo>
                      <a:pt x="82" y="36"/>
                    </a:lnTo>
                    <a:lnTo>
                      <a:pt x="67" y="44"/>
                    </a:lnTo>
                    <a:lnTo>
                      <a:pt x="53" y="54"/>
                    </a:lnTo>
                    <a:lnTo>
                      <a:pt x="41" y="64"/>
                    </a:lnTo>
                    <a:lnTo>
                      <a:pt x="36" y="69"/>
                    </a:lnTo>
                    <a:lnTo>
                      <a:pt x="31" y="74"/>
                    </a:lnTo>
                    <a:lnTo>
                      <a:pt x="27" y="80"/>
                    </a:lnTo>
                    <a:lnTo>
                      <a:pt x="22" y="85"/>
                    </a:lnTo>
                    <a:lnTo>
                      <a:pt x="19" y="91"/>
                    </a:lnTo>
                    <a:lnTo>
                      <a:pt x="15" y="97"/>
                    </a:lnTo>
                    <a:lnTo>
                      <a:pt x="13" y="103"/>
                    </a:lnTo>
                    <a:lnTo>
                      <a:pt x="10" y="109"/>
                    </a:lnTo>
                    <a:lnTo>
                      <a:pt x="8" y="116"/>
                    </a:lnTo>
                    <a:lnTo>
                      <a:pt x="7" y="122"/>
                    </a:lnTo>
                    <a:lnTo>
                      <a:pt x="6" y="129"/>
                    </a:lnTo>
                    <a:lnTo>
                      <a:pt x="6" y="135"/>
                    </a:lnTo>
                    <a:lnTo>
                      <a:pt x="6" y="142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32" name="Rectangle 31"/>
              <p:cNvSpPr>
                <a:spLocks noChangeArrowheads="1"/>
              </p:cNvSpPr>
              <p:nvPr/>
            </p:nvSpPr>
            <p:spPr bwMode="auto">
              <a:xfrm>
                <a:off x="3462" y="2933"/>
                <a:ext cx="293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Harley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433" name="Rectangle 32"/>
              <p:cNvSpPr>
                <a:spLocks noChangeArrowheads="1"/>
              </p:cNvSpPr>
              <p:nvPr/>
            </p:nvSpPr>
            <p:spPr bwMode="auto">
              <a:xfrm>
                <a:off x="3739" y="2567"/>
                <a:ext cx="294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Rebel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436" name="Rectangle 33"/>
              <p:cNvSpPr>
                <a:spLocks noChangeArrowheads="1"/>
              </p:cNvSpPr>
              <p:nvPr/>
            </p:nvSpPr>
            <p:spPr bwMode="auto">
              <a:xfrm>
                <a:off x="3739" y="2672"/>
                <a:ext cx="55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Camaraderie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1" name="Oval 2"/>
          <p:cNvSpPr>
            <a:spLocks noChangeArrowheads="1"/>
          </p:cNvSpPr>
          <p:nvPr/>
        </p:nvSpPr>
        <p:spPr bwMode="auto">
          <a:xfrm>
            <a:off x="2819400" y="3300664"/>
            <a:ext cx="1219200" cy="4191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Motorcycle gangs</a:t>
            </a:r>
          </a:p>
        </p:txBody>
      </p:sp>
    </p:spTree>
    <p:extLst>
      <p:ext uri="{BB962C8B-B14F-4D97-AF65-F5344CB8AC3E}">
        <p14:creationId xmlns:p14="http://schemas.microsoft.com/office/powerpoint/2010/main" xmlns="" val="31390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virtual teams and innovation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x-none" sz="900" dirty="0"/>
              <a:t>Barnett, </a:t>
            </a:r>
            <a:r>
              <a:rPr lang="en-US" sz="900" dirty="0"/>
              <a:t>H. </a:t>
            </a:r>
            <a:r>
              <a:rPr lang="x-none" sz="900" dirty="0"/>
              <a:t>(1953). </a:t>
            </a:r>
            <a:r>
              <a:rPr lang="x-none" sz="900" i="1" dirty="0"/>
              <a:t>Innovation: The Basis of Cultural Change.</a:t>
            </a:r>
            <a:r>
              <a:rPr lang="x-none" sz="900" dirty="0"/>
              <a:t> New York, NY: McGraw-Hill. 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/>
              <a:t>Plump, C. &amp; D. </a:t>
            </a:r>
            <a:r>
              <a:rPr lang="en-US" sz="900" dirty="0" err="1"/>
              <a:t>Ketchen</a:t>
            </a:r>
            <a:r>
              <a:rPr lang="en-US" sz="900" dirty="0"/>
              <a:t> (2013). Navigating the Possible Legal Pitfalls of Virtual Teams. Journal of Organization Design JOD, 2(3), </a:t>
            </a:r>
            <a:r>
              <a:rPr lang="en-US" sz="900" dirty="0" smtClean="0"/>
              <a:t>51-55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US" sz="900" dirty="0"/>
              <a:t>Kim, W. &amp; R. </a:t>
            </a:r>
            <a:r>
              <a:rPr lang="en-US" sz="900" dirty="0" err="1"/>
              <a:t>Mauborgne</a:t>
            </a:r>
            <a:r>
              <a:rPr lang="en-US" sz="900" dirty="0"/>
              <a:t> (2009, September).  How strategy shapes structure. </a:t>
            </a:r>
            <a:r>
              <a:rPr lang="en-US" sz="900" i="1" dirty="0"/>
              <a:t>Harvard Business Review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P188,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204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 </a:t>
            </a:r>
            <a:r>
              <a:rPr lang="en-US" sz="900" dirty="0" smtClean="0"/>
              <a:t>Porter, M. (1998). Competitive Advantage. Free Press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[6] </a:t>
            </a:r>
            <a:r>
              <a:rPr lang="en-US" sz="900" dirty="0" smtClean="0"/>
              <a:t>Porter, M. (1998).  Competitive strategy. Techniques for analyzing industries and competitors. New York, NY: The Free Press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is critical in the modern global economy</a:t>
            </a:r>
          </a:p>
          <a:p>
            <a:pPr lvl="1"/>
            <a:r>
              <a:rPr lang="en-US" altLang="en-US" dirty="0" smtClean="0"/>
              <a:t>Technology </a:t>
            </a:r>
            <a:r>
              <a:rPr lang="en-US" altLang="en-US" dirty="0"/>
              <a:t>enhanced productivity and the industrialization of emerging countries has created a world-wide supply that exceeds demand </a:t>
            </a:r>
          </a:p>
          <a:p>
            <a:pPr lvl="1"/>
            <a:r>
              <a:rPr lang="en-US" altLang="en-US" dirty="0"/>
              <a:t>To survive, innovation is essential and it must leverage distributed knowledge</a:t>
            </a:r>
          </a:p>
          <a:p>
            <a:r>
              <a:rPr lang="en-US" dirty="0"/>
              <a:t>Findings from current research are that global virtual teams are more creative and produce more innovative solutions than collocated teams</a:t>
            </a:r>
          </a:p>
          <a:p>
            <a:r>
              <a:rPr lang="en-US" altLang="en-US" dirty="0" smtClean="0"/>
              <a:t>Innovation follows certain patterns</a:t>
            </a:r>
          </a:p>
          <a:p>
            <a:r>
              <a:rPr lang="en-US" altLang="en-US" dirty="0" smtClean="0"/>
              <a:t>Barnett </a:t>
            </a:r>
            <a:r>
              <a:rPr lang="en-US" altLang="en-US" dirty="0"/>
              <a:t>proposes that innovation is the basis for cultural advance, </a:t>
            </a:r>
            <a:r>
              <a:rPr lang="en-US" altLang="en-US" dirty="0" smtClean="0"/>
              <a:t>and defined </a:t>
            </a:r>
            <a:r>
              <a:rPr lang="en-US" altLang="en-US" dirty="0"/>
              <a:t>comprehensive theory</a:t>
            </a:r>
          </a:p>
        </p:txBody>
      </p:sp>
    </p:spTree>
    <p:extLst>
      <p:ext uri="{BB962C8B-B14F-4D97-AF65-F5344CB8AC3E}">
        <p14:creationId xmlns:p14="http://schemas.microsoft.com/office/powerpoint/2010/main" xmlns="" val="36260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Parallel historical results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3962400"/>
          </a:xfrm>
        </p:spPr>
        <p:txBody>
          <a:bodyPr/>
          <a:lstStyle/>
          <a:p>
            <a:r>
              <a:rPr lang="en-US" dirty="0" smtClean="0"/>
              <a:t>Haley presented </a:t>
            </a:r>
            <a:r>
              <a:rPr lang="en-US" dirty="0"/>
              <a:t>an effective </a:t>
            </a:r>
            <a:r>
              <a:rPr lang="en-US" dirty="0" smtClean="0"/>
              <a:t>image</a:t>
            </a:r>
            <a:endParaRPr lang="en-US" altLang="en-US" dirty="0" smtClean="0"/>
          </a:p>
          <a:p>
            <a:pPr lvl="1"/>
            <a:r>
              <a:rPr lang="en-US" altLang="en-US" sz="2000" dirty="0" smtClean="0"/>
              <a:t>Harley’s attempts to stay alive in the motorcycle market as a hobby were disappointing because it lacked appeal to the lucrative target market</a:t>
            </a:r>
          </a:p>
          <a:p>
            <a:pPr lvl="1"/>
            <a:r>
              <a:rPr lang="en-US" altLang="en-US" sz="2000" dirty="0" smtClean="0"/>
              <a:t>Professionals felt repressed in their work life and social life</a:t>
            </a:r>
          </a:p>
          <a:p>
            <a:pPr lvl="1"/>
            <a:r>
              <a:rPr lang="en-US" altLang="en-US" sz="2000" dirty="0" smtClean="0"/>
              <a:t>Professionals were not buying hardware, or even a lifestyle. They were buying redemption from their entrapment in dead world. </a:t>
            </a:r>
          </a:p>
          <a:p>
            <a:pPr lvl="1"/>
            <a:r>
              <a:rPr lang="en-US" altLang="en-US" sz="2000" dirty="0" smtClean="0"/>
              <a:t>A Harley-Davidson motorcycle was the transformation bridge for a Rebel joining a tribe. </a:t>
            </a:r>
          </a:p>
          <a:p>
            <a:pPr lvl="1"/>
            <a:r>
              <a:rPr lang="en-US" altLang="en-US" sz="2000" dirty="0" smtClean="0"/>
              <a:t>Sales increased 30% compounded since ‘86</a:t>
            </a:r>
          </a:p>
          <a:p>
            <a:pPr lvl="1"/>
            <a:endParaRPr lang="en-US" altLang="en-US" sz="2000" dirty="0" smtClean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" y="5068669"/>
            <a:ext cx="9143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200" dirty="0" smtClean="0"/>
              <a:t>Peak, M. (1993). Harley-Davidson: Going whole hog to provide stakeholder satisfaction. Management Review 82(6), 53-56. Retrieved from EBSCOHOST.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2]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Zaltman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&amp; L.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Zaltman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(2008). Marketing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Metaphoria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Boston, MA: Harvard Business School Press.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0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Professional as Warrior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879336"/>
            <a:ext cx="4038600" cy="412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" y="5068669"/>
            <a:ext cx="9143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200" dirty="0" smtClean="0"/>
              <a:t>Peak, M. (1993). Harley-Davidson: Going whole hog to provide stakeholder satisfaction. Management Review 82(6), 53-56. Retrieved from EBSCOHOST.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2]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Zaltman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&amp; L.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Zaltman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(2008). Marketing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Metaphoria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Boston, MA: Harvard Business School Press.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0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by GVT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Comprehensive innovation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81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093075" cy="549275"/>
          </a:xfrm>
        </p:spPr>
        <p:txBody>
          <a:bodyPr/>
          <a:lstStyle/>
          <a:p>
            <a:r>
              <a:rPr lang="en-US" altLang="en-US" dirty="0" smtClean="0"/>
              <a:t> Product or system Recombination Process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447800"/>
          </a:xfrm>
        </p:spPr>
        <p:txBody>
          <a:bodyPr/>
          <a:lstStyle/>
          <a:p>
            <a:r>
              <a:rPr lang="en-US" altLang="en-US" dirty="0" smtClean="0"/>
              <a:t>The process works on inputs to create an output</a:t>
            </a:r>
          </a:p>
          <a:p>
            <a:pPr lvl="1"/>
            <a:r>
              <a:rPr lang="en-US" altLang="en-US" sz="2000" dirty="0" smtClean="0"/>
              <a:t>Recombination as Assimilation, dissimilation or parallel </a:t>
            </a:r>
          </a:p>
          <a:p>
            <a:pPr lvl="1"/>
            <a:r>
              <a:rPr lang="en-US" altLang="en-US" sz="2000" dirty="0" smtClean="0"/>
              <a:t>Inputs are old product, related concepts that have target performance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3190875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Old </a:t>
            </a:r>
            <a:r>
              <a:rPr lang="en-US" sz="800" dirty="0" smtClean="0">
                <a:solidFill>
                  <a:schemeClr val="tx1"/>
                </a:solidFill>
              </a:rPr>
              <a:t>product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0" y="3930650"/>
            <a:ext cx="1295400" cy="425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Correlate</a:t>
            </a:r>
          </a:p>
          <a:p>
            <a:pPr algn="ctr">
              <a:defRPr/>
            </a:pPr>
            <a:r>
              <a:rPr lang="en-US" sz="800" dirty="0" smtClean="0">
                <a:solidFill>
                  <a:schemeClr val="tx1"/>
                </a:solidFill>
              </a:rPr>
              <a:t>Attributes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5814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New </a:t>
            </a:r>
            <a:r>
              <a:rPr lang="en-US" sz="800" dirty="0" smtClean="0">
                <a:solidFill>
                  <a:schemeClr val="tx1"/>
                </a:solidFill>
              </a:rPr>
              <a:t>Product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3429000" y="3352800"/>
            <a:ext cx="25908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dirty="0" smtClean="0"/>
              <a:t>Assimilation </a:t>
            </a:r>
            <a:r>
              <a:rPr lang="en-US" altLang="en-US" sz="800" dirty="0"/>
              <a:t>Technique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OR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Discriminatory Dissimilation Technique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OR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Parallel Technique</a:t>
            </a:r>
          </a:p>
        </p:txBody>
      </p:sp>
      <p:sp>
        <p:nvSpPr>
          <p:cNvPr id="19464" name="Rectangle 19"/>
          <p:cNvSpPr>
            <a:spLocks noChangeArrowheads="1"/>
          </p:cNvSpPr>
          <p:nvPr/>
        </p:nvSpPr>
        <p:spPr bwMode="auto">
          <a:xfrm>
            <a:off x="3352800" y="3352800"/>
            <a:ext cx="2743200" cy="990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Text Box 20"/>
          <p:cNvSpPr txBox="1">
            <a:spLocks noChangeArrowheads="1"/>
          </p:cNvSpPr>
          <p:nvPr/>
        </p:nvSpPr>
        <p:spPr bwMode="auto">
          <a:xfrm>
            <a:off x="3352800" y="3124200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1"/>
              <a:t>Combiner</a:t>
            </a:r>
          </a:p>
        </p:txBody>
      </p:sp>
      <p:cxnSp>
        <p:nvCxnSpPr>
          <p:cNvPr id="19466" name="AutoShape 21"/>
          <p:cNvCxnSpPr>
            <a:cxnSpLocks noChangeShapeType="1"/>
            <a:stCxn id="4" idx="6"/>
            <a:endCxn id="19464" idx="1"/>
          </p:cNvCxnSpPr>
          <p:nvPr/>
        </p:nvCxnSpPr>
        <p:spPr bwMode="auto">
          <a:xfrm>
            <a:off x="2819400" y="3419475"/>
            <a:ext cx="533400" cy="428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7" name="Line 24"/>
          <p:cNvSpPr>
            <a:spLocks noChangeShapeType="1"/>
          </p:cNvSpPr>
          <p:nvPr/>
        </p:nvSpPr>
        <p:spPr bwMode="auto">
          <a:xfrm>
            <a:off x="60960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Elbow Connector 2"/>
          <p:cNvCxnSpPr>
            <a:stCxn id="5" idx="6"/>
            <a:endCxn id="19464" idx="1"/>
          </p:cNvCxnSpPr>
          <p:nvPr/>
        </p:nvCxnSpPr>
        <p:spPr>
          <a:xfrm flipV="1">
            <a:off x="2819400" y="3848100"/>
            <a:ext cx="533400" cy="295275"/>
          </a:xfrm>
          <a:prstGeom prst="bent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255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Product Recombination Process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762000"/>
          </a:xfrm>
        </p:spPr>
        <p:txBody>
          <a:bodyPr/>
          <a:lstStyle/>
          <a:p>
            <a:r>
              <a:rPr lang="en-US" altLang="en-US" dirty="0" smtClean="0"/>
              <a:t>Harley Example </a:t>
            </a:r>
          </a:p>
        </p:txBody>
      </p:sp>
      <p:sp>
        <p:nvSpPr>
          <p:cNvPr id="30" name="Oval 29"/>
          <p:cNvSpPr/>
          <p:nvPr/>
        </p:nvSpPr>
        <p:spPr>
          <a:xfrm>
            <a:off x="304800" y="2590800"/>
            <a:ext cx="1367883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Harley </a:t>
            </a:r>
            <a:r>
              <a:rPr lang="en-US" sz="1200" dirty="0">
                <a:solidFill>
                  <a:schemeClr val="tx1"/>
                </a:solidFill>
              </a:rPr>
              <a:t>as </a:t>
            </a:r>
            <a:r>
              <a:rPr lang="en-US" sz="1200" dirty="0" smtClean="0">
                <a:solidFill>
                  <a:schemeClr val="tx1"/>
                </a:solidFill>
              </a:rPr>
              <a:t>hobby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8600" y="3984812"/>
            <a:ext cx="1447645" cy="815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Motorcycle gangs with camaraderie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467600" y="3072655"/>
            <a:ext cx="1447800" cy="889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Harley as camaraderie</a:t>
            </a: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0501" name="Text Box 37"/>
          <p:cNvSpPr txBox="1">
            <a:spLocks noChangeArrowheads="1"/>
          </p:cNvSpPr>
          <p:nvPr/>
        </p:nvSpPr>
        <p:spPr bwMode="auto">
          <a:xfrm>
            <a:off x="3261732" y="2133600"/>
            <a:ext cx="3248722" cy="34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1"/>
              <a:t>Combiner</a:t>
            </a:r>
          </a:p>
        </p:txBody>
      </p:sp>
      <p:cxnSp>
        <p:nvCxnSpPr>
          <p:cNvPr id="20502" name="AutoShape 41"/>
          <p:cNvCxnSpPr>
            <a:cxnSpLocks noChangeShapeType="1"/>
            <a:stCxn id="30" idx="6"/>
          </p:cNvCxnSpPr>
          <p:nvPr/>
        </p:nvCxnSpPr>
        <p:spPr bwMode="auto">
          <a:xfrm>
            <a:off x="1672683" y="3021106"/>
            <a:ext cx="598449" cy="5647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3" name="AutoShape 42"/>
          <p:cNvCxnSpPr>
            <a:cxnSpLocks noChangeShapeType="1"/>
            <a:stCxn id="31" idx="6"/>
          </p:cNvCxnSpPr>
          <p:nvPr/>
        </p:nvCxnSpPr>
        <p:spPr bwMode="auto">
          <a:xfrm flipV="1">
            <a:off x="1676245" y="3585882"/>
            <a:ext cx="594887" cy="80682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04" name="Line 44"/>
          <p:cNvSpPr>
            <a:spLocks noChangeShapeType="1"/>
          </p:cNvSpPr>
          <p:nvPr/>
        </p:nvSpPr>
        <p:spPr bwMode="auto">
          <a:xfrm>
            <a:off x="7134922" y="3532094"/>
            <a:ext cx="2564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895600"/>
            <a:ext cx="459256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2286000" y="2590800"/>
            <a:ext cx="4876800" cy="2133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226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   Searching for Combination Ideas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r>
              <a:rPr lang="en-US" altLang="en-US" dirty="0" smtClean="0"/>
              <a:t>Need search strategies to find interesting new concepts to recombine with current product or process</a:t>
            </a:r>
          </a:p>
          <a:p>
            <a:r>
              <a:rPr lang="en-US" altLang="en-US" dirty="0" smtClean="0"/>
              <a:t>Effective strategies for finding new concepts reduce search costs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5791200" y="3525838"/>
            <a:ext cx="1143000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Correlate </a:t>
            </a:r>
            <a:r>
              <a:rPr lang="en-US" sz="1200" dirty="0" smtClean="0">
                <a:solidFill>
                  <a:schemeClr val="tx1"/>
                </a:solidFill>
              </a:rPr>
              <a:t>Attributes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9" name="Line 24"/>
          <p:cNvSpPr>
            <a:spLocks noChangeShapeType="1"/>
          </p:cNvSpPr>
          <p:nvPr/>
        </p:nvSpPr>
        <p:spPr bwMode="auto">
          <a:xfrm>
            <a:off x="55626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19200" y="3484563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Old product </a:t>
            </a:r>
          </a:p>
        </p:txBody>
      </p:sp>
      <p:sp>
        <p:nvSpPr>
          <p:cNvPr id="21511" name="Rectangle 19"/>
          <p:cNvSpPr>
            <a:spLocks noChangeArrowheads="1"/>
          </p:cNvSpPr>
          <p:nvPr/>
        </p:nvSpPr>
        <p:spPr bwMode="auto">
          <a:xfrm>
            <a:off x="2514600" y="3255963"/>
            <a:ext cx="30480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Text Box 20"/>
          <p:cNvSpPr txBox="1">
            <a:spLocks noChangeArrowheads="1"/>
          </p:cNvSpPr>
          <p:nvPr/>
        </p:nvSpPr>
        <p:spPr bwMode="auto">
          <a:xfrm>
            <a:off x="2514600" y="2971800"/>
            <a:ext cx="2895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dirty="0">
                <a:latin typeface="+mn-lt"/>
              </a:rPr>
              <a:t>Information Search</a:t>
            </a:r>
          </a:p>
        </p:txBody>
      </p:sp>
      <p:sp>
        <p:nvSpPr>
          <p:cNvPr id="21513" name="TextBox 1"/>
          <p:cNvSpPr txBox="1">
            <a:spLocks noChangeArrowheads="1"/>
          </p:cNvSpPr>
          <p:nvPr/>
        </p:nvSpPr>
        <p:spPr bwMode="auto">
          <a:xfrm>
            <a:off x="2514600" y="3308350"/>
            <a:ext cx="304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</a:rPr>
              <a:t>Ogden/</a:t>
            </a:r>
            <a:r>
              <a:rPr lang="en-US" altLang="en-US" sz="1200" dirty="0" err="1" smtClean="0">
                <a:latin typeface="+mn-lt"/>
              </a:rPr>
              <a:t>Crovitz</a:t>
            </a:r>
            <a:r>
              <a:rPr lang="en-US" altLang="en-US" sz="1200" dirty="0" smtClean="0">
                <a:latin typeface="+mn-lt"/>
              </a:rPr>
              <a:t> </a:t>
            </a:r>
            <a:r>
              <a:rPr lang="en-US" altLang="en-US" sz="1200" dirty="0">
                <a:latin typeface="+mn-lt"/>
              </a:rPr>
              <a:t>Relational </a:t>
            </a:r>
            <a:r>
              <a:rPr lang="en-US" altLang="en-US" sz="1200" dirty="0" smtClean="0">
                <a:latin typeface="+mn-lt"/>
              </a:rPr>
              <a:t>Algorithm</a:t>
            </a:r>
            <a:endParaRPr lang="en-US" altLang="en-US" sz="1200" dirty="0">
              <a:latin typeface="+mn-lt"/>
            </a:endParaRPr>
          </a:p>
          <a:p>
            <a:pPr algn="ctr" eaLnBrk="1" hangingPunct="1"/>
            <a:r>
              <a:rPr lang="en-US" altLang="en-US" sz="1200" dirty="0">
                <a:latin typeface="+mn-lt"/>
              </a:rPr>
              <a:t>Davis Reversal of Relational </a:t>
            </a:r>
            <a:r>
              <a:rPr lang="en-US" altLang="en-US" sz="1200" dirty="0" smtClean="0">
                <a:latin typeface="+mn-lt"/>
              </a:rPr>
              <a:t>Assumptions</a:t>
            </a:r>
            <a:endParaRPr lang="en-US" altLang="en-US" sz="1200" dirty="0">
              <a:latin typeface="+mn-lt"/>
            </a:endParaRPr>
          </a:p>
          <a:p>
            <a:pPr algn="ctr" eaLnBrk="1" hangingPunct="1"/>
            <a:r>
              <a:rPr lang="en-US" altLang="en-US" sz="1200" dirty="0">
                <a:latin typeface="+mn-lt"/>
              </a:rPr>
              <a:t>Boundary </a:t>
            </a:r>
            <a:r>
              <a:rPr lang="en-US" altLang="en-US" sz="1200" dirty="0" smtClean="0">
                <a:latin typeface="+mn-lt"/>
              </a:rPr>
              <a:t>Spanning</a:t>
            </a:r>
            <a:endParaRPr lang="en-US" altLang="en-US" sz="1200" dirty="0">
              <a:latin typeface="+mn-lt"/>
            </a:endParaRPr>
          </a:p>
          <a:p>
            <a:pPr algn="ctr" eaLnBrk="1" hangingPunct="1"/>
            <a:r>
              <a:rPr lang="en-US" altLang="en-US" sz="1200" dirty="0">
                <a:latin typeface="+mn-lt"/>
              </a:rPr>
              <a:t>Preemptive Claims</a:t>
            </a:r>
          </a:p>
        </p:txBody>
      </p:sp>
      <p:sp>
        <p:nvSpPr>
          <p:cNvPr id="21514" name="Line 24"/>
          <p:cNvSpPr>
            <a:spLocks noChangeShapeType="1"/>
          </p:cNvSpPr>
          <p:nvPr/>
        </p:nvSpPr>
        <p:spPr bwMode="auto">
          <a:xfrm>
            <a:off x="2286000" y="37798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99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Ogden/</a:t>
            </a:r>
            <a:r>
              <a:rPr lang="en-US" altLang="en-US" dirty="0" err="1" smtClean="0"/>
              <a:t>Crovitz</a:t>
            </a:r>
            <a:r>
              <a:rPr lang="en-US" altLang="en-US" dirty="0" smtClean="0"/>
              <a:t> Relational Algorithm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3886200"/>
          </a:xfrm>
        </p:spPr>
        <p:txBody>
          <a:bodyPr/>
          <a:lstStyle/>
          <a:p>
            <a:r>
              <a:rPr lang="en-US" altLang="en-US" sz="2400" dirty="0" err="1" smtClean="0"/>
              <a:t>Crovitz</a:t>
            </a:r>
            <a:r>
              <a:rPr lang="en-US" altLang="en-US" sz="2400" dirty="0" smtClean="0"/>
              <a:t> views innovation as a recombination</a:t>
            </a:r>
          </a:p>
          <a:p>
            <a:r>
              <a:rPr lang="en-US" altLang="en-US" sz="2400" dirty="0" smtClean="0"/>
              <a:t>A combination is a relationship between two objects</a:t>
            </a:r>
          </a:p>
          <a:p>
            <a:pPr lvl="1"/>
            <a:r>
              <a:rPr lang="en-US" altLang="en-US" sz="2000" dirty="0" smtClean="0"/>
              <a:t>Ogden/</a:t>
            </a:r>
            <a:r>
              <a:rPr lang="en-US" altLang="en-US" sz="2000" dirty="0" err="1" smtClean="0"/>
              <a:t>Crovitz</a:t>
            </a:r>
            <a:r>
              <a:rPr lang="en-US" altLang="en-US" sz="2000" dirty="0" smtClean="0"/>
              <a:t> Relational Algorithm uses 42 relational words, shown below, to search for new concepts to consider</a:t>
            </a:r>
          </a:p>
          <a:p>
            <a:pPr lvl="1"/>
            <a:endParaRPr lang="en-US" altLang="en-US" sz="2000" dirty="0" smtClean="0"/>
          </a:p>
          <a:p>
            <a:pPr marL="0" lvl="1" indent="0">
              <a:buNone/>
            </a:pPr>
            <a:endParaRPr lang="en-US" altLang="en-US" sz="2000" dirty="0" smtClean="0"/>
          </a:p>
          <a:p>
            <a:pPr lvl="1"/>
            <a:r>
              <a:rPr lang="en-US" altLang="en-US" sz="2000" dirty="0" smtClean="0"/>
              <a:t>For example, consider Harley</a:t>
            </a:r>
          </a:p>
          <a:p>
            <a:pPr lvl="2"/>
            <a:r>
              <a:rPr lang="en-US" altLang="en-US" sz="1800" dirty="0" smtClean="0"/>
              <a:t>Using the</a:t>
            </a:r>
            <a:r>
              <a:rPr lang="en-US" altLang="en-US" sz="1800" i="1" dirty="0" smtClean="0"/>
              <a:t>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from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relational word leads to question: Where did Harley come from – motorcycle gangs not hobbyists.</a:t>
            </a:r>
          </a:p>
          <a:p>
            <a:pPr lvl="2"/>
            <a:r>
              <a:rPr lang="en-US" altLang="en-US" sz="1800" dirty="0" smtClean="0"/>
              <a:t>What is the salient aspect of motorcycle gangs: rebels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with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smtClean="0"/>
              <a:t>camaraderie</a:t>
            </a:r>
          </a:p>
          <a:p>
            <a:pPr lvl="2"/>
            <a:r>
              <a:rPr lang="en-US" altLang="en-US" sz="1800" dirty="0" smtClean="0"/>
              <a:t>Is the target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against</a:t>
            </a:r>
            <a:r>
              <a:rPr lang="en-US" altLang="en-US" sz="1800" dirty="0" smtClean="0"/>
              <a:t> this aspect or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for</a:t>
            </a:r>
            <a:r>
              <a:rPr lang="en-US" altLang="en-US" sz="1800" dirty="0" smtClean="0"/>
              <a:t> it?</a:t>
            </a:r>
          </a:p>
          <a:p>
            <a:pPr lvl="2"/>
            <a:endParaRPr lang="en-US" altLang="en-US" dirty="0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3813" y="2452688"/>
            <a:ext cx="3667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Crovitz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H. (1970). Galton’s Walk. Methods for the Analysis of Thinking, Intelligence, and Creativity. New York, NY: Harper &amp; Row, Publishers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/>
              <a:t>Ogden, C. (1934). </a:t>
            </a:r>
            <a:r>
              <a:rPr lang="en-US" sz="900" i="1" dirty="0"/>
              <a:t>The System of Basic English</a:t>
            </a:r>
            <a:r>
              <a:rPr lang="en-US" sz="900" dirty="0"/>
              <a:t>. New York, NY: Harcourt Brace</a:t>
            </a:r>
          </a:p>
          <a:p>
            <a:r>
              <a:rPr lang="en-US" sz="900" dirty="0" smtClean="0"/>
              <a:t>.  </a:t>
            </a:r>
            <a:r>
              <a:rPr lang="x-none" sz="900" dirty="0" smtClean="0"/>
              <a:t>  </a:t>
            </a:r>
            <a:endParaRPr lang="en-US" sz="900" dirty="0"/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2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Reversal of Assumptions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1708906"/>
              </p:ext>
            </p:extLst>
          </p:nvPr>
        </p:nvGraphicFramePr>
        <p:xfrm>
          <a:off x="76200" y="2600325"/>
          <a:ext cx="4381500" cy="2352675"/>
        </p:xfrm>
        <a:graphic>
          <a:graphicData uri="http://schemas.openxmlformats.org/drawingml/2006/table">
            <a:tbl>
              <a:tblPr/>
              <a:tblGrid>
                <a:gridCol w="914400"/>
                <a:gridCol w="3467100"/>
              </a:tblGrid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Function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If an entity is assumed to be ineffective at some activity, look for possibility that it is instead functional.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Generalization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If the assumption is that the relationship applies generally, look for the possibility that it is instead a specific relationship. The converse is also guidance.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Organization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If the assumption is that the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relationship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 unstructured, look for the possibility that it is actually structured. Again, the converse is also guidance.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Causation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If the assumption is that one entity in the relation causes the other, look for the possibility that there is no causation.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Opposition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 the assumption is that entities are similar, look for the possibility they are opposites. Vice Versa.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Co-variance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If the assumption is an inverse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relationship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 two entities, look for possibility they have a direct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relationship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8591992"/>
              </p:ext>
            </p:extLst>
          </p:nvPr>
        </p:nvGraphicFramePr>
        <p:xfrm>
          <a:off x="4572000" y="2590800"/>
          <a:ext cx="4419600" cy="2447925"/>
        </p:xfrm>
        <a:graphic>
          <a:graphicData uri="http://schemas.openxmlformats.org/drawingml/2006/table">
            <a:tbl>
              <a:tblPr/>
              <a:tblGrid>
                <a:gridCol w="954072"/>
                <a:gridCol w="3465528"/>
              </a:tblGrid>
              <a:tr h="514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Curvilinear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This is also known as the fallacy of linear expectations - that events will go on as they always have. Instead look for threshold or tipping point possibilities.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Co-existence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If the relationship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between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entities is assumed to be incompatible, look for possibility that they are compatible. Vice Versa.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Co-relation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 the assumption is that entities are interrelated, look for possibility that they are independent.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Composition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 an entity is assumed to be one absolute unity, look for possibility that it is composed of interacting components.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Evaluation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 the relationship is assumed to unjust or otherwise detrimental, look for possibility that it is just.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Stabilization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If the relationship between entities is assumed to be stable, look for possibility that it can break apart.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60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1371600"/>
          </a:xfrm>
        </p:spPr>
        <p:txBody>
          <a:bodyPr/>
          <a:lstStyle/>
          <a:p>
            <a:r>
              <a:rPr lang="en-US" altLang="en-US" dirty="0" smtClean="0"/>
              <a:t>From organizing theory, Davis identifies 12 relationship assumptions that are listed below. </a:t>
            </a:r>
          </a:p>
          <a:p>
            <a:r>
              <a:rPr lang="en-US" altLang="en-US" dirty="0" smtClean="0"/>
              <a:t>To search for interesting ideas, examine the reverse of an assumption </a:t>
            </a:r>
          </a:p>
          <a:p>
            <a:endParaRPr lang="en-US" altLang="en-US" sz="2400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Davis, M. (1971). That's Interesting! Towards a Phenomenology of Sociology and a Sociology of Phenomenology. Philosophy of Social Science, 1(1971), 309-344. </a:t>
            </a:r>
            <a:endParaRPr lang="en-US" sz="900" dirty="0"/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8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Reversal of Assumptions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077200" cy="3886200"/>
          </a:xfrm>
        </p:spPr>
        <p:txBody>
          <a:bodyPr/>
          <a:lstStyle/>
          <a:p>
            <a:r>
              <a:rPr lang="en-US" altLang="en-US" sz="2400" dirty="0" smtClean="0"/>
              <a:t>As an example, consider the functional assumption </a:t>
            </a:r>
          </a:p>
          <a:p>
            <a:pPr lvl="1"/>
            <a:r>
              <a:rPr lang="en-US" altLang="en-US" sz="2000" dirty="0" smtClean="0"/>
              <a:t>If the assumption is that the relationship is dysfunctional then examine the possibility that it is functional instead</a:t>
            </a:r>
          </a:p>
          <a:p>
            <a:pPr lvl="1"/>
            <a:r>
              <a:rPr lang="en-US" altLang="en-US" sz="2000" dirty="0" smtClean="0"/>
              <a:t>Automobiles were considered dysfunctional at safety in the 1960s and 1970s</a:t>
            </a:r>
          </a:p>
          <a:p>
            <a:pPr lvl="1"/>
            <a:r>
              <a:rPr lang="en-US" altLang="en-US" sz="2000" dirty="0" smtClean="0"/>
              <a:t>Volvo challenged this assumption and built a design concept around a safe automobile</a:t>
            </a:r>
          </a:p>
          <a:p>
            <a:pPr lvl="1"/>
            <a:r>
              <a:rPr lang="en-US" altLang="en-US" sz="2000" dirty="0" smtClean="0"/>
              <a:t>Volvo created the new market of safe automobiles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723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Boundary Spanning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3352800"/>
          </a:xfrm>
        </p:spPr>
        <p:txBody>
          <a:bodyPr/>
          <a:lstStyle/>
          <a:p>
            <a:r>
              <a:rPr lang="en-US" altLang="en-US" sz="2400" dirty="0" smtClean="0"/>
              <a:t>A third search strategy is boundary spanning</a:t>
            </a:r>
          </a:p>
          <a:p>
            <a:r>
              <a:rPr lang="en-US" altLang="en-US" sz="2400" dirty="0" smtClean="0"/>
              <a:t>Recommended by Barnett, Kim &amp; </a:t>
            </a:r>
            <a:r>
              <a:rPr lang="en-US" altLang="en-US" sz="2400" dirty="0" err="1" smtClean="0"/>
              <a:t>Mauborgne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Gratton</a:t>
            </a:r>
            <a:endParaRPr lang="en-US" altLang="en-US" sz="2400" dirty="0" smtClean="0"/>
          </a:p>
          <a:p>
            <a:r>
              <a:rPr lang="en-US" altLang="en-US" sz="2400" dirty="0" smtClean="0"/>
              <a:t>Crossing various boundaries in the search for related concepts, correlates, to a product ‘s or process’s performance</a:t>
            </a:r>
          </a:p>
          <a:p>
            <a:pPr lvl="1"/>
            <a:r>
              <a:rPr lang="en-US" altLang="en-US" sz="2000" dirty="0" smtClean="0"/>
              <a:t>Study alternative products or services </a:t>
            </a:r>
          </a:p>
          <a:p>
            <a:pPr lvl="1"/>
            <a:r>
              <a:rPr lang="en-US" altLang="en-US" sz="2000" dirty="0" smtClean="0"/>
              <a:t>Study complementary products </a:t>
            </a:r>
          </a:p>
          <a:p>
            <a:pPr lvl="1"/>
            <a:r>
              <a:rPr lang="en-US" altLang="en-US" sz="2000" dirty="0" smtClean="0"/>
              <a:t>Study value chain </a:t>
            </a:r>
          </a:p>
          <a:p>
            <a:pPr lvl="1"/>
            <a:r>
              <a:rPr lang="en-US" altLang="en-US" sz="2000" dirty="0" smtClean="0"/>
              <a:t>Study trends and history related to product and industry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x-none" sz="900" dirty="0"/>
              <a:t>Barnett, </a:t>
            </a:r>
            <a:r>
              <a:rPr lang="en-US" sz="900" dirty="0"/>
              <a:t>H. </a:t>
            </a:r>
            <a:r>
              <a:rPr lang="x-none" sz="900" dirty="0"/>
              <a:t>(1953). </a:t>
            </a:r>
            <a:r>
              <a:rPr lang="x-none" sz="900" i="1" dirty="0"/>
              <a:t>Innovation: The Basis of Cultural Change.</a:t>
            </a:r>
            <a:r>
              <a:rPr lang="x-none" sz="900" dirty="0"/>
              <a:t> New York, NY: McGraw-Hill. 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/>
              <a:t>Gratton</a:t>
            </a:r>
            <a:r>
              <a:rPr lang="en-US" sz="900" dirty="0"/>
              <a:t>, L. (2008). Nurturing innovation hot spots. In </a:t>
            </a:r>
            <a:r>
              <a:rPr lang="en-US" sz="900" dirty="0" err="1"/>
              <a:t>Galavan</a:t>
            </a:r>
            <a:r>
              <a:rPr lang="en-US" sz="900" dirty="0"/>
              <a:t>, R., J. Murray, &amp; C. </a:t>
            </a:r>
            <a:r>
              <a:rPr lang="en-US" sz="900" dirty="0" err="1"/>
              <a:t>Markides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Strategy, Innovation, and Change</a:t>
            </a:r>
            <a:r>
              <a:rPr lang="en-US" sz="900" dirty="0"/>
              <a:t> (254-269). Norfolk: Oxford  University Press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US" sz="900" dirty="0"/>
              <a:t>Kim, W. &amp; R. </a:t>
            </a:r>
            <a:r>
              <a:rPr lang="en-US" sz="900" dirty="0" err="1"/>
              <a:t>Mauborgne</a:t>
            </a:r>
            <a:r>
              <a:rPr lang="en-US" sz="900" dirty="0"/>
              <a:t> (2005).  </a:t>
            </a:r>
            <a:r>
              <a:rPr lang="en-US" sz="900" i="1" dirty="0"/>
              <a:t>Blue Ocean Strategy: How to Create Uncontested Market Space and Make Competition Irrelevant.</a:t>
            </a:r>
            <a:r>
              <a:rPr lang="en-US" sz="900" dirty="0"/>
              <a:t>  Boston, MA: Harvard Business Review Press</a:t>
            </a:r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0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virtual teams and innovation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</a:t>
            </a:r>
            <a:r>
              <a:rPr lang="x-none" sz="900" dirty="0"/>
              <a:t> Schumpter, J. (1911).  </a:t>
            </a:r>
            <a:r>
              <a:rPr lang="x-none" sz="900" i="1" dirty="0"/>
              <a:t>The Theory of Economic Development</a:t>
            </a:r>
            <a:r>
              <a:rPr lang="x-none" sz="900" dirty="0"/>
              <a:t> (R. Opie Trans., 1934). New Brunswick, NJ: Transaction Publishers. (Republished in 1983).</a:t>
            </a:r>
            <a:endParaRPr lang="en-US" sz="900" dirty="0"/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Schumpeter proposes that innovation is the basis for economic development</a:t>
            </a:r>
          </a:p>
          <a:p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95400" y="1903413"/>
            <a:ext cx="5257800" cy="2668587"/>
            <a:chOff x="1295400" y="1903413"/>
            <a:chExt cx="5257800" cy="266858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00200" y="1981200"/>
              <a:ext cx="0" cy="2314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00200" y="4295775"/>
              <a:ext cx="76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00200" y="4295775"/>
              <a:ext cx="4953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 rot="16200000">
              <a:off x="276225" y="3000375"/>
              <a:ext cx="2314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Factors of Production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600200" y="4295775"/>
              <a:ext cx="4953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Output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 flipH="1" flipV="1">
              <a:off x="2009775" y="2181225"/>
              <a:ext cx="1933575" cy="138112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 rot="18309318">
              <a:off x="1838326" y="2708275"/>
              <a:ext cx="18843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Economic Growth </a:t>
              </a:r>
              <a:r>
                <a:rPr lang="en-US" altLang="en-US" sz="1200">
                  <a:sym typeface="Wingdings" panose="05000000000000000000" pitchFamily="2" charset="2"/>
                </a:rPr>
                <a:t></a:t>
              </a:r>
              <a:endParaRPr lang="en-US" altLang="en-US" sz="120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 flipH="1" flipV="1">
              <a:off x="4230687" y="2246313"/>
              <a:ext cx="1857375" cy="132715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352800" y="2771775"/>
              <a:ext cx="1676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3733800" y="2495550"/>
              <a:ext cx="9906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Economic</a:t>
              </a:r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3657600" y="2752725"/>
              <a:ext cx="1143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107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169275" cy="549275"/>
          </a:xfrm>
        </p:spPr>
        <p:txBody>
          <a:bodyPr/>
          <a:lstStyle/>
          <a:p>
            <a:r>
              <a:rPr lang="en-US" altLang="en-US" dirty="0" smtClean="0"/>
              <a:t> Product Recombination Process </a:t>
            </a:r>
            <a:br>
              <a:rPr lang="en-US" altLang="en-US" dirty="0" smtClean="0"/>
            </a:br>
            <a:r>
              <a:rPr lang="en-US" altLang="en-US" sz="2800" dirty="0" smtClean="0"/>
              <a:t>Adding Search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458200" cy="1447800"/>
          </a:xfrm>
        </p:spPr>
        <p:txBody>
          <a:bodyPr/>
          <a:lstStyle/>
          <a:p>
            <a:r>
              <a:rPr lang="en-US" altLang="en-US" sz="2400" dirty="0" smtClean="0"/>
              <a:t>Search strategies look for an inventory of candidate attributes and potential performance relationships</a:t>
            </a:r>
          </a:p>
          <a:p>
            <a:r>
              <a:rPr lang="en-US" altLang="en-US" sz="2400" dirty="0" smtClean="0"/>
              <a:t>Combiner uses them to create a new product design</a:t>
            </a:r>
          </a:p>
        </p:txBody>
      </p:sp>
      <p:sp>
        <p:nvSpPr>
          <p:cNvPr id="4" name="Oval 3"/>
          <p:cNvSpPr/>
          <p:nvPr/>
        </p:nvSpPr>
        <p:spPr>
          <a:xfrm>
            <a:off x="1539875" y="371475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Old </a:t>
            </a:r>
            <a:r>
              <a:rPr lang="en-US" sz="1200" dirty="0" smtClean="0">
                <a:solidFill>
                  <a:schemeClr val="tx1"/>
                </a:solidFill>
              </a:rPr>
              <a:t>product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0" y="4360863"/>
            <a:ext cx="1295400" cy="425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Correlate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attributes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9624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New </a:t>
            </a:r>
            <a:r>
              <a:rPr lang="en-US" sz="1200" dirty="0" smtClean="0">
                <a:solidFill>
                  <a:schemeClr val="tx1"/>
                </a:solidFill>
              </a:rPr>
              <a:t>Product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3429000" y="3733800"/>
            <a:ext cx="25908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dirty="0" smtClean="0"/>
              <a:t>Assimilation </a:t>
            </a:r>
            <a:r>
              <a:rPr lang="en-US" altLang="en-US" sz="800" dirty="0"/>
              <a:t>Technique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OR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Discriminatory Dissimilation Technique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OR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Parallel Technique</a:t>
            </a:r>
          </a:p>
        </p:txBody>
      </p:sp>
      <p:sp>
        <p:nvSpPr>
          <p:cNvPr id="27656" name="Rectangle 19"/>
          <p:cNvSpPr>
            <a:spLocks noChangeArrowheads="1"/>
          </p:cNvSpPr>
          <p:nvPr/>
        </p:nvSpPr>
        <p:spPr bwMode="auto">
          <a:xfrm>
            <a:off x="3352800" y="3733800"/>
            <a:ext cx="2743200" cy="990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7" name="Text Box 20"/>
          <p:cNvSpPr txBox="1">
            <a:spLocks noChangeArrowheads="1"/>
          </p:cNvSpPr>
          <p:nvPr/>
        </p:nvSpPr>
        <p:spPr bwMode="auto">
          <a:xfrm>
            <a:off x="3352800" y="3505200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1" dirty="0"/>
              <a:t>Combiner</a:t>
            </a:r>
          </a:p>
        </p:txBody>
      </p:sp>
      <p:cxnSp>
        <p:nvCxnSpPr>
          <p:cNvPr id="27658" name="AutoShape 21"/>
          <p:cNvCxnSpPr>
            <a:cxnSpLocks noChangeShapeType="1"/>
            <a:stCxn id="4" idx="6"/>
            <a:endCxn id="27656" idx="1"/>
          </p:cNvCxnSpPr>
          <p:nvPr/>
        </p:nvCxnSpPr>
        <p:spPr bwMode="auto">
          <a:xfrm>
            <a:off x="2835275" y="3943350"/>
            <a:ext cx="517525" cy="285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9" name="AutoShape 22"/>
          <p:cNvCxnSpPr>
            <a:cxnSpLocks noChangeShapeType="1"/>
            <a:stCxn id="5" idx="6"/>
            <a:endCxn id="27656" idx="1"/>
          </p:cNvCxnSpPr>
          <p:nvPr/>
        </p:nvCxnSpPr>
        <p:spPr bwMode="auto">
          <a:xfrm flipV="1">
            <a:off x="2819400" y="4229100"/>
            <a:ext cx="533400" cy="3444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0" name="Line 24"/>
          <p:cNvSpPr>
            <a:spLocks noChangeShapeType="1"/>
          </p:cNvSpPr>
          <p:nvPr/>
        </p:nvSpPr>
        <p:spPr bwMode="auto">
          <a:xfrm>
            <a:off x="60960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72200" y="1600200"/>
            <a:ext cx="1219200" cy="585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Correlate </a:t>
            </a:r>
            <a:r>
              <a:rPr lang="en-US" sz="1200" dirty="0" smtClean="0">
                <a:solidFill>
                  <a:schemeClr val="tx1"/>
                </a:solidFill>
              </a:rPr>
              <a:t>attributes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62" name="Line 24"/>
          <p:cNvSpPr>
            <a:spLocks noChangeShapeType="1"/>
          </p:cNvSpPr>
          <p:nvPr/>
        </p:nvSpPr>
        <p:spPr bwMode="auto">
          <a:xfrm>
            <a:off x="5943600" y="18827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00200" y="1579563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Old product </a:t>
            </a:r>
          </a:p>
        </p:txBody>
      </p:sp>
      <p:sp>
        <p:nvSpPr>
          <p:cNvPr id="27664" name="Rectangle 19"/>
          <p:cNvSpPr>
            <a:spLocks noChangeArrowheads="1"/>
          </p:cNvSpPr>
          <p:nvPr/>
        </p:nvSpPr>
        <p:spPr bwMode="auto">
          <a:xfrm>
            <a:off x="2895600" y="1350963"/>
            <a:ext cx="30480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5" name="Text Box 20"/>
          <p:cNvSpPr txBox="1">
            <a:spLocks noChangeArrowheads="1"/>
          </p:cNvSpPr>
          <p:nvPr/>
        </p:nvSpPr>
        <p:spPr bwMode="auto">
          <a:xfrm>
            <a:off x="2895600" y="1066800"/>
            <a:ext cx="2895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dirty="0">
                <a:latin typeface="+mn-lt"/>
              </a:rPr>
              <a:t>Information Search</a:t>
            </a:r>
          </a:p>
        </p:txBody>
      </p:sp>
      <p:sp>
        <p:nvSpPr>
          <p:cNvPr id="27666" name="TextBox 1"/>
          <p:cNvSpPr txBox="1">
            <a:spLocks noChangeArrowheads="1"/>
          </p:cNvSpPr>
          <p:nvPr/>
        </p:nvSpPr>
        <p:spPr bwMode="auto">
          <a:xfrm>
            <a:off x="2895600" y="1403350"/>
            <a:ext cx="304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+mn-lt"/>
              </a:rPr>
              <a:t>Crovitz</a:t>
            </a:r>
            <a:r>
              <a:rPr lang="en-US" altLang="en-US" sz="1200" dirty="0">
                <a:latin typeface="+mn-lt"/>
              </a:rPr>
              <a:t> Relational </a:t>
            </a:r>
            <a:r>
              <a:rPr lang="en-US" altLang="en-US" sz="1200" dirty="0" smtClean="0">
                <a:latin typeface="+mn-lt"/>
              </a:rPr>
              <a:t>Algorithm</a:t>
            </a:r>
            <a:endParaRPr lang="en-US" altLang="en-US" sz="1200" dirty="0">
              <a:latin typeface="+mn-lt"/>
            </a:endParaRPr>
          </a:p>
          <a:p>
            <a:pPr algn="ctr" eaLnBrk="1" hangingPunct="1"/>
            <a:r>
              <a:rPr lang="en-US" altLang="en-US" sz="1200" dirty="0">
                <a:latin typeface="+mn-lt"/>
              </a:rPr>
              <a:t>Davis Reversal of Relational </a:t>
            </a:r>
            <a:r>
              <a:rPr lang="en-US" altLang="en-US" sz="1200" dirty="0" smtClean="0">
                <a:latin typeface="+mn-lt"/>
              </a:rPr>
              <a:t>Assumptions</a:t>
            </a:r>
            <a:endParaRPr lang="en-US" altLang="en-US" sz="1200" dirty="0">
              <a:latin typeface="+mn-lt"/>
            </a:endParaRPr>
          </a:p>
          <a:p>
            <a:pPr algn="ctr" eaLnBrk="1" hangingPunct="1"/>
            <a:r>
              <a:rPr lang="en-US" altLang="en-US" sz="1200" dirty="0">
                <a:latin typeface="+mn-lt"/>
              </a:rPr>
              <a:t>Boundary </a:t>
            </a:r>
            <a:r>
              <a:rPr lang="en-US" altLang="en-US" sz="1200" dirty="0" smtClean="0">
                <a:latin typeface="+mn-lt"/>
              </a:rPr>
              <a:t>Spanning</a:t>
            </a:r>
            <a:endParaRPr lang="en-US" altLang="en-US" sz="1200" dirty="0">
              <a:latin typeface="+mn-lt"/>
            </a:endParaRPr>
          </a:p>
          <a:p>
            <a:pPr algn="ctr" eaLnBrk="1" hangingPunct="1"/>
            <a:r>
              <a:rPr lang="en-US" altLang="en-US" sz="1200" dirty="0">
                <a:latin typeface="+mn-lt"/>
              </a:rPr>
              <a:t>Preemptive Claims</a:t>
            </a:r>
          </a:p>
        </p:txBody>
      </p:sp>
      <p:sp>
        <p:nvSpPr>
          <p:cNvPr id="27667" name="Line 24"/>
          <p:cNvSpPr>
            <a:spLocks noChangeShapeType="1"/>
          </p:cNvSpPr>
          <p:nvPr/>
        </p:nvSpPr>
        <p:spPr bwMode="auto">
          <a:xfrm>
            <a:off x="2667000" y="18748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57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Evaluating a Candidate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686800" cy="39925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Product Recombination Process creates potential new concepts that must be evaluated for viability</a:t>
            </a:r>
          </a:p>
          <a:p>
            <a:pPr>
              <a:defRPr/>
            </a:pPr>
            <a:r>
              <a:rPr lang="en-US" sz="2400" dirty="0" smtClean="0"/>
              <a:t>The following are essential criteria for a successful change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Is it a new product or process </a:t>
            </a:r>
            <a:r>
              <a:rPr lang="en-US" sz="2000" dirty="0" smtClean="0"/>
              <a:t>environment</a:t>
            </a:r>
            <a:r>
              <a:rPr lang="en-US" sz="2000" dirty="0" smtClean="0">
                <a:ea typeface="+mn-ea"/>
              </a:rPr>
              <a:t>?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Is there a desire/need for change by current customer/stakeholder, a dissatisfaction or </a:t>
            </a:r>
            <a:r>
              <a:rPr lang="en-US" sz="2000" dirty="0" smtClean="0"/>
              <a:t>concern</a:t>
            </a:r>
            <a:r>
              <a:rPr lang="en-US" sz="2000" dirty="0" smtClean="0">
                <a:ea typeface="+mn-ea"/>
              </a:rPr>
              <a:t> to be reduced?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Is there an advantage to the change? 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Is there infrastructure that supports the opportunity?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Will the market/environment support the price/cost?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Does the opportunity have adequate quality?</a:t>
            </a:r>
          </a:p>
          <a:p>
            <a:pPr lvl="1">
              <a:defRPr/>
            </a:pPr>
            <a:r>
              <a:rPr lang="en-US" sz="2000" dirty="0" smtClean="0"/>
              <a:t>Does</a:t>
            </a:r>
            <a:r>
              <a:rPr lang="en-US" sz="2000" dirty="0" smtClean="0">
                <a:ea typeface="+mn-ea"/>
              </a:rPr>
              <a:t> market/environment have adequate size to generate expected results?</a:t>
            </a:r>
          </a:p>
          <a:p>
            <a:pPr lvl="1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829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Evaluation 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86200"/>
          </a:xfrm>
        </p:spPr>
        <p:txBody>
          <a:bodyPr/>
          <a:lstStyle/>
          <a:p>
            <a:r>
              <a:rPr lang="en-US" altLang="en-US" sz="2400" dirty="0" smtClean="0"/>
              <a:t>Heinz extended its vinegar product line and added a cleaning product</a:t>
            </a:r>
          </a:p>
          <a:p>
            <a:pPr lvl="1"/>
            <a:r>
              <a:rPr lang="en-US" altLang="en-US" sz="2000" dirty="0" smtClean="0"/>
              <a:t>This was a crowded and hotly contested environment, NOT a </a:t>
            </a:r>
            <a:r>
              <a:rPr lang="en-US" altLang="en-US" sz="2000" smtClean="0"/>
              <a:t>new one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There was NO general dissatisfaction with cleaning products </a:t>
            </a:r>
          </a:p>
          <a:p>
            <a:pPr lvl="1"/>
            <a:r>
              <a:rPr lang="en-US" altLang="en-US" sz="2000" dirty="0" smtClean="0"/>
              <a:t>There was infrastructure to support the opportunity</a:t>
            </a:r>
          </a:p>
          <a:p>
            <a:pPr lvl="1"/>
            <a:r>
              <a:rPr lang="en-US" altLang="en-US" sz="2000" dirty="0" smtClean="0"/>
              <a:t>The price and quality was comparable to other cleaning products</a:t>
            </a:r>
          </a:p>
          <a:p>
            <a:pPr lvl="1"/>
            <a:r>
              <a:rPr lang="en-US" altLang="en-US" sz="2000" dirty="0" smtClean="0"/>
              <a:t>There was an advantage in using natural ingredients </a:t>
            </a:r>
          </a:p>
          <a:p>
            <a:pPr lvl="1"/>
            <a:r>
              <a:rPr lang="en-US" altLang="en-US" sz="2000" dirty="0" smtClean="0"/>
              <a:t>The potential market appeared small</a:t>
            </a:r>
          </a:p>
          <a:p>
            <a:r>
              <a:rPr lang="en-US" altLang="en-US" sz="2400" dirty="0" smtClean="0"/>
              <a:t>Market niche did not grow, product withdrawn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Chapman, M. (2006). In Search of Stupidity. Berkeley, CA: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Apress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sz="900" dirty="0"/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7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Product Recombination Process </a:t>
            </a:r>
            <a:endParaRPr lang="en-US" altLang="en-US" sz="2800" dirty="0" smtClean="0"/>
          </a:p>
        </p:txBody>
      </p:sp>
      <p:sp>
        <p:nvSpPr>
          <p:cNvPr id="4" name="Oval 3"/>
          <p:cNvSpPr/>
          <p:nvPr/>
        </p:nvSpPr>
        <p:spPr>
          <a:xfrm>
            <a:off x="1143000" y="27432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Old product </a:t>
            </a:r>
          </a:p>
        </p:txBody>
      </p:sp>
      <p:sp>
        <p:nvSpPr>
          <p:cNvPr id="5" name="Oval 4"/>
          <p:cNvSpPr/>
          <p:nvPr/>
        </p:nvSpPr>
        <p:spPr>
          <a:xfrm>
            <a:off x="1143000" y="3232150"/>
            <a:ext cx="1295400" cy="46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Correlate</a:t>
            </a:r>
          </a:p>
          <a:p>
            <a:pPr algn="ctr">
              <a:defRPr/>
            </a:pPr>
            <a:r>
              <a:rPr lang="en-US" sz="800" dirty="0" smtClean="0">
                <a:solidFill>
                  <a:schemeClr val="tx1"/>
                </a:solidFill>
              </a:rPr>
              <a:t>Attributes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43600" y="29718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Candidate New </a:t>
            </a:r>
            <a:r>
              <a:rPr lang="en-US" sz="800" dirty="0" smtClean="0">
                <a:solidFill>
                  <a:schemeClr val="tx1"/>
                </a:solidFill>
              </a:rPr>
              <a:t>Product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3048000" y="2743200"/>
            <a:ext cx="25908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dirty="0" smtClean="0"/>
              <a:t>Assimilation </a:t>
            </a:r>
            <a:r>
              <a:rPr lang="en-US" altLang="en-US" sz="800" dirty="0"/>
              <a:t>Technique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OR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Discriminatory Dissimilation Technique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OR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dirty="0"/>
              <a:t>Parallel Technique</a:t>
            </a:r>
          </a:p>
        </p:txBody>
      </p:sp>
      <p:sp>
        <p:nvSpPr>
          <p:cNvPr id="30727" name="Rectangle 19"/>
          <p:cNvSpPr>
            <a:spLocks noChangeArrowheads="1"/>
          </p:cNvSpPr>
          <p:nvPr/>
        </p:nvSpPr>
        <p:spPr bwMode="auto">
          <a:xfrm>
            <a:off x="2971800" y="2743200"/>
            <a:ext cx="2743200" cy="990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8" name="Text Box 20"/>
          <p:cNvSpPr txBox="1">
            <a:spLocks noChangeArrowheads="1"/>
          </p:cNvSpPr>
          <p:nvPr/>
        </p:nvSpPr>
        <p:spPr bwMode="auto">
          <a:xfrm>
            <a:off x="2971800" y="2514600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1"/>
              <a:t>Combiner</a:t>
            </a:r>
          </a:p>
        </p:txBody>
      </p:sp>
      <p:cxnSp>
        <p:nvCxnSpPr>
          <p:cNvPr id="30729" name="AutoShape 21"/>
          <p:cNvCxnSpPr>
            <a:cxnSpLocks noChangeShapeType="1"/>
            <a:stCxn id="4" idx="6"/>
            <a:endCxn id="30727" idx="1"/>
          </p:cNvCxnSpPr>
          <p:nvPr/>
        </p:nvCxnSpPr>
        <p:spPr bwMode="auto">
          <a:xfrm>
            <a:off x="2438400" y="2971800"/>
            <a:ext cx="533400" cy="26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0" name="AutoShape 22"/>
          <p:cNvCxnSpPr>
            <a:cxnSpLocks noChangeShapeType="1"/>
            <a:stCxn id="5" idx="6"/>
            <a:endCxn id="30727" idx="1"/>
          </p:cNvCxnSpPr>
          <p:nvPr/>
        </p:nvCxnSpPr>
        <p:spPr bwMode="auto">
          <a:xfrm flipV="1">
            <a:off x="2438400" y="3238500"/>
            <a:ext cx="533400" cy="225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31" name="Line 24"/>
          <p:cNvSpPr>
            <a:spLocks noChangeShapeType="1"/>
          </p:cNvSpPr>
          <p:nvPr/>
        </p:nvSpPr>
        <p:spPr bwMode="auto">
          <a:xfrm>
            <a:off x="57150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15000" y="1243013"/>
            <a:ext cx="990600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Correlate </a:t>
            </a:r>
            <a:r>
              <a:rPr lang="en-US" sz="800" dirty="0" smtClean="0">
                <a:solidFill>
                  <a:schemeClr val="tx1"/>
                </a:solidFill>
              </a:rPr>
              <a:t>Attributes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3" name="Line 24"/>
          <p:cNvSpPr>
            <a:spLocks noChangeShapeType="1"/>
          </p:cNvSpPr>
          <p:nvPr/>
        </p:nvSpPr>
        <p:spPr bwMode="auto">
          <a:xfrm>
            <a:off x="5486400" y="152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295400" y="1274763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Old product </a:t>
            </a:r>
          </a:p>
        </p:txBody>
      </p:sp>
      <p:sp>
        <p:nvSpPr>
          <p:cNvPr id="30735" name="Rectangle 19"/>
          <p:cNvSpPr>
            <a:spLocks noChangeArrowheads="1"/>
          </p:cNvSpPr>
          <p:nvPr/>
        </p:nvSpPr>
        <p:spPr bwMode="auto">
          <a:xfrm>
            <a:off x="2438400" y="1046163"/>
            <a:ext cx="30480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6" name="Text Box 20"/>
          <p:cNvSpPr txBox="1">
            <a:spLocks noChangeArrowheads="1"/>
          </p:cNvSpPr>
          <p:nvPr/>
        </p:nvSpPr>
        <p:spPr bwMode="auto">
          <a:xfrm>
            <a:off x="2438400" y="762000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1"/>
              <a:t>Information Search</a:t>
            </a:r>
          </a:p>
        </p:txBody>
      </p:sp>
      <p:sp>
        <p:nvSpPr>
          <p:cNvPr id="30737" name="TextBox 1"/>
          <p:cNvSpPr txBox="1">
            <a:spLocks noChangeArrowheads="1"/>
          </p:cNvSpPr>
          <p:nvPr/>
        </p:nvSpPr>
        <p:spPr bwMode="auto">
          <a:xfrm>
            <a:off x="2438400" y="1098550"/>
            <a:ext cx="3048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"/>
              <a:t>Crovitz Relational Algorithm</a:t>
            </a:r>
          </a:p>
          <a:p>
            <a:pPr algn="ctr" eaLnBrk="1" hangingPunct="1"/>
            <a:endParaRPr lang="en-US" altLang="en-US" sz="800"/>
          </a:p>
          <a:p>
            <a:pPr algn="ctr" eaLnBrk="1" hangingPunct="1"/>
            <a:r>
              <a:rPr lang="en-US" altLang="en-US" sz="800"/>
              <a:t>Davis Reversal of Relational Assumptions</a:t>
            </a:r>
          </a:p>
          <a:p>
            <a:pPr algn="ctr" eaLnBrk="1" hangingPunct="1"/>
            <a:endParaRPr lang="en-US" altLang="en-US" sz="800"/>
          </a:p>
          <a:p>
            <a:pPr algn="ctr" eaLnBrk="1" hangingPunct="1"/>
            <a:r>
              <a:rPr lang="en-US" altLang="en-US" sz="800"/>
              <a:t>Boundary Spanning</a:t>
            </a:r>
          </a:p>
          <a:p>
            <a:pPr algn="ctr" eaLnBrk="1" hangingPunct="1"/>
            <a:endParaRPr lang="en-US" altLang="en-US" sz="800"/>
          </a:p>
          <a:p>
            <a:pPr algn="ctr" eaLnBrk="1" hangingPunct="1"/>
            <a:r>
              <a:rPr lang="en-US" altLang="en-US" sz="800"/>
              <a:t>Preemptive Claims</a:t>
            </a:r>
          </a:p>
        </p:txBody>
      </p:sp>
      <p:sp>
        <p:nvSpPr>
          <p:cNvPr id="30738" name="Line 24"/>
          <p:cNvSpPr>
            <a:spLocks noChangeShapeType="1"/>
          </p:cNvSpPr>
          <p:nvPr/>
        </p:nvSpPr>
        <p:spPr bwMode="auto">
          <a:xfrm>
            <a:off x="2209800" y="15700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7" name="Shape 26"/>
          <p:cNvCxnSpPr>
            <a:stCxn id="16" idx="6"/>
            <a:endCxn id="5" idx="2"/>
          </p:cNvCxnSpPr>
          <p:nvPr/>
        </p:nvCxnSpPr>
        <p:spPr>
          <a:xfrm flipH="1">
            <a:off x="1143000" y="1535113"/>
            <a:ext cx="5562600" cy="1928812"/>
          </a:xfrm>
          <a:prstGeom prst="bentConnector5">
            <a:avLst>
              <a:gd name="adj1" fmla="val -4110"/>
              <a:gd name="adj2" fmla="val 44084"/>
              <a:gd name="adj3" fmla="val 10411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3657600" y="4419600"/>
            <a:ext cx="9906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Viability Test</a:t>
            </a:r>
          </a:p>
        </p:txBody>
      </p:sp>
      <p:sp>
        <p:nvSpPr>
          <p:cNvPr id="26" name="Oval 25"/>
          <p:cNvSpPr/>
          <p:nvPr/>
        </p:nvSpPr>
        <p:spPr>
          <a:xfrm>
            <a:off x="5943600" y="44958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New </a:t>
            </a:r>
            <a:r>
              <a:rPr lang="en-US" sz="800" dirty="0" smtClean="0">
                <a:solidFill>
                  <a:schemeClr val="tx1"/>
                </a:solidFill>
              </a:rPr>
              <a:t>Product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219200" y="44958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Candidate New Product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hape 32"/>
          <p:cNvCxnSpPr>
            <a:stCxn id="6" idx="6"/>
            <a:endCxn id="28" idx="2"/>
          </p:cNvCxnSpPr>
          <p:nvPr/>
        </p:nvCxnSpPr>
        <p:spPr>
          <a:xfrm flipH="1">
            <a:off x="1219200" y="3200400"/>
            <a:ext cx="5943600" cy="1524000"/>
          </a:xfrm>
          <a:prstGeom prst="bentConnector5">
            <a:avLst>
              <a:gd name="adj1" fmla="val -3846"/>
              <a:gd name="adj2" fmla="val 58780"/>
              <a:gd name="adj3" fmla="val 10384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4" name="Line 23"/>
          <p:cNvSpPr>
            <a:spLocks noChangeShapeType="1"/>
          </p:cNvSpPr>
          <p:nvPr/>
        </p:nvSpPr>
        <p:spPr bwMode="auto">
          <a:xfrm>
            <a:off x="2438400" y="4724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Line 23"/>
          <p:cNvSpPr>
            <a:spLocks noChangeShapeType="1"/>
          </p:cNvSpPr>
          <p:nvPr/>
        </p:nvSpPr>
        <p:spPr bwMode="auto">
          <a:xfrm>
            <a:off x="4648200" y="472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8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innovation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variety through Virtual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 smtClean="0"/>
              <a:t>An important </a:t>
            </a:r>
            <a:r>
              <a:rPr lang="en-US" dirty="0"/>
              <a:t>governing </a:t>
            </a:r>
            <a:r>
              <a:rPr lang="en-US" dirty="0" smtClean="0"/>
              <a:t>principle for selecting team members is </a:t>
            </a:r>
            <a:r>
              <a:rPr lang="en-US" dirty="0"/>
              <a:t>the Law of Requisite </a:t>
            </a:r>
            <a:r>
              <a:rPr lang="en-US" dirty="0" smtClean="0"/>
              <a:t>Variety.   </a:t>
            </a:r>
          </a:p>
          <a:p>
            <a:r>
              <a:rPr lang="en-US" dirty="0" smtClean="0"/>
              <a:t>This </a:t>
            </a:r>
            <a:r>
              <a:rPr lang="en-US" dirty="0"/>
              <a:t>law states that the variety </a:t>
            </a:r>
            <a:r>
              <a:rPr lang="en-US" dirty="0" smtClean="0"/>
              <a:t>of knowledge in </a:t>
            </a:r>
            <a:r>
              <a:rPr lang="en-US" dirty="0"/>
              <a:t>an organization must be at least as great as the environmental variety that it is attempting to influence. Ashby </a:t>
            </a:r>
            <a:r>
              <a:rPr lang="en-US" dirty="0" smtClean="0"/>
              <a:t>gives </a:t>
            </a:r>
            <a:r>
              <a:rPr lang="en-US" dirty="0"/>
              <a:t>an example in photography:</a:t>
            </a:r>
          </a:p>
          <a:p>
            <a:pPr lvl="0"/>
            <a:r>
              <a:rPr lang="en-US" dirty="0"/>
              <a:t>A photographer has 5 subjects each at a different distance from the camera. </a:t>
            </a:r>
          </a:p>
          <a:p>
            <a:pPr lvl="0"/>
            <a:r>
              <a:rPr lang="en-US" dirty="0"/>
              <a:t>The photographer’s camera must have 5 distinct setting to capture all subjects with uniform density and clarity</a:t>
            </a:r>
          </a:p>
          <a:p>
            <a:pPr lvl="0"/>
            <a:r>
              <a:rPr lang="en-US" dirty="0"/>
              <a:t>If the camera has fewer than 5 settings it lacks requisite variety and will not register with sufficient detail to depict all scenes with accuracy</a:t>
            </a:r>
          </a:p>
          <a:p>
            <a:r>
              <a:rPr lang="en-US" dirty="0" smtClean="0"/>
              <a:t>Choose the team so it has knowledge from the variety of necessary domains to analyze its current situation and accomplish its assigned mission 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/>
              <a:t>Ashby, R. (1956). An Introduction to Cybernetics. New York, NY: John Wiley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2] </a:t>
            </a:r>
            <a:r>
              <a:rPr lang="en-US" sz="900" dirty="0" err="1"/>
              <a:t>Weick</a:t>
            </a:r>
            <a:r>
              <a:rPr lang="en-US" sz="900" dirty="0"/>
              <a:t>, K. (1979).  The Social Psychology of Organizing. New York, NY: McGraw-Hill</a:t>
            </a:r>
            <a:r>
              <a:rPr lang="en-US" sz="900" dirty="0" smtClean="0"/>
              <a:t>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39113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712075" cy="549275"/>
          </a:xfrm>
        </p:spPr>
        <p:txBody>
          <a:bodyPr/>
          <a:lstStyle/>
          <a:p>
            <a:r>
              <a:rPr lang="en-US" dirty="0" smtClean="0"/>
              <a:t>Innovation and collaborative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 smtClean="0"/>
              <a:t>For requisite variety, knowledge access and utilization are both relevant.</a:t>
            </a:r>
          </a:p>
          <a:p>
            <a:r>
              <a:rPr lang="en-US" dirty="0" smtClean="0"/>
              <a:t>Distributed knowledge must be identified, retrieved and exploited in order to ignite creative forces in the team and direct them to accomplish the mission</a:t>
            </a:r>
          </a:p>
          <a:p>
            <a:r>
              <a:rPr lang="en-US" dirty="0" smtClean="0"/>
              <a:t>Information and collaboration technology affect these identification, retrieval and exploitation of knowledge</a:t>
            </a:r>
          </a:p>
          <a:p>
            <a:r>
              <a:rPr lang="en-US" dirty="0" smtClean="0"/>
              <a:t>An </a:t>
            </a:r>
            <a:r>
              <a:rPr lang="en-US" dirty="0"/>
              <a:t>organization will </a:t>
            </a:r>
            <a:r>
              <a:rPr lang="en-US" dirty="0" smtClean="0"/>
              <a:t>not realize its innovation potential without effective collaboration technology to support virtual team </a:t>
            </a:r>
            <a:r>
              <a:rPr lang="en-US" dirty="0"/>
              <a:t>interaction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/>
              <a:t>Gressgård</a:t>
            </a:r>
            <a:r>
              <a:rPr lang="en-US" sz="900" dirty="0"/>
              <a:t>, L</a:t>
            </a:r>
            <a:r>
              <a:rPr lang="en-US" sz="900" dirty="0" smtClean="0"/>
              <a:t>. </a:t>
            </a:r>
            <a:r>
              <a:rPr lang="en-US" sz="900" dirty="0"/>
              <a:t>(2011). Virtual team collaboration and innovation in organizations. Team Performance Management. Mar2011, Vol. 17 Issue 1, p102-119. 18p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[2] </a:t>
            </a:r>
            <a:r>
              <a:rPr lang="en-US" sz="900" dirty="0" err="1"/>
              <a:t>Gratton</a:t>
            </a:r>
            <a:r>
              <a:rPr lang="en-US" sz="900" dirty="0"/>
              <a:t>, L. (2008). Nurturing innovation hot spots. In </a:t>
            </a:r>
            <a:r>
              <a:rPr lang="en-US" sz="900" dirty="0" err="1"/>
              <a:t>Galavan</a:t>
            </a:r>
            <a:r>
              <a:rPr lang="en-US" sz="900" dirty="0"/>
              <a:t>, R., J. Murray, &amp; C. </a:t>
            </a:r>
            <a:r>
              <a:rPr lang="en-US" sz="900" dirty="0" err="1"/>
              <a:t>Markides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Strategy, Innovation, and Change</a:t>
            </a:r>
            <a:r>
              <a:rPr lang="en-US" sz="900" dirty="0"/>
              <a:t> (254-269). Norfolk: Oxford  University Press</a:t>
            </a:r>
            <a:r>
              <a:rPr lang="en-US" sz="900" dirty="0" smtClean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018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and virtual  workspaces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6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016875" cy="549275"/>
          </a:xfrm>
        </p:spPr>
        <p:txBody>
          <a:bodyPr/>
          <a:lstStyle/>
          <a:p>
            <a:r>
              <a:rPr lang="en-US" dirty="0" smtClean="0"/>
              <a:t>Internal </a:t>
            </a:r>
            <a:r>
              <a:rPr lang="en-US" dirty="0" err="1" smtClean="0"/>
              <a:t>coworking</a:t>
            </a:r>
            <a:r>
              <a:rPr lang="en-US" dirty="0" smtClean="0"/>
              <a:t> Hubs in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“heart of an organization’s ability to innovate” is greater </a:t>
            </a:r>
            <a:r>
              <a:rPr lang="en-US" dirty="0" smtClean="0"/>
              <a:t>collaboration, which is supported with intuitive rather than sophisticated collaboration tools</a:t>
            </a:r>
          </a:p>
          <a:p>
            <a:r>
              <a:rPr lang="en-US" dirty="0" smtClean="0"/>
              <a:t>A new organization design is rapidly sweeping the work world: virtual </a:t>
            </a:r>
            <a:r>
              <a:rPr lang="en-US" dirty="0" err="1"/>
              <a:t>coworking</a:t>
            </a:r>
            <a:r>
              <a:rPr lang="en-US" dirty="0"/>
              <a:t> hubs </a:t>
            </a:r>
            <a:r>
              <a:rPr lang="en-US" dirty="0" smtClean="0"/>
              <a:t>that support this </a:t>
            </a:r>
            <a:r>
              <a:rPr lang="en-US" dirty="0"/>
              <a:t>greater </a:t>
            </a:r>
            <a:r>
              <a:rPr lang="en-US" dirty="0" smtClean="0"/>
              <a:t>collaboration and resulting innovation</a:t>
            </a:r>
          </a:p>
          <a:p>
            <a:r>
              <a:rPr lang="en-US" dirty="0" smtClean="0"/>
              <a:t>They are an application of Urban Hubs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r>
              <a:rPr lang="en-US" sz="900" dirty="0" smtClean="0"/>
              <a:t> Johns, T. &amp; L. </a:t>
            </a:r>
            <a:r>
              <a:rPr lang="en-US" sz="900" dirty="0" err="1" smtClean="0"/>
              <a:t>Gratton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smtClean="0"/>
              <a:t>2013). The Third Wave of Virtual Work. Harvard Business Review Reprint R1301D</a:t>
            </a:r>
          </a:p>
          <a:p>
            <a:r>
              <a:rPr lang="en-US" sz="900" dirty="0" smtClean="0"/>
              <a:t>[2]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(1994).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Development Discipline. 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Redmond: Microsoft.</a:t>
            </a:r>
            <a:r>
              <a:rPr lang="en-US" sz="900" dirty="0" smtClean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35307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712075" cy="549275"/>
          </a:xfrm>
        </p:spPr>
        <p:txBody>
          <a:bodyPr/>
          <a:lstStyle/>
          <a:p>
            <a:r>
              <a:rPr lang="en-US" dirty="0" smtClean="0"/>
              <a:t>Urban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 smtClean="0"/>
              <a:t>Urban hubs are community based, collaborative workspaces that workers use, </a:t>
            </a:r>
            <a:r>
              <a:rPr lang="en-US" dirty="0"/>
              <a:t>because of their </a:t>
            </a:r>
            <a:r>
              <a:rPr lang="en-US" dirty="0" smtClean="0"/>
              <a:t>convenience, in lieu of commuting to work </a:t>
            </a:r>
          </a:p>
          <a:p>
            <a:r>
              <a:rPr lang="en-US" dirty="0" smtClean="0"/>
              <a:t>Urban hubs are frequented by talented and creative people who often work as external consultants to organizations</a:t>
            </a:r>
          </a:p>
          <a:p>
            <a:r>
              <a:rPr lang="en-US" dirty="0" smtClean="0"/>
              <a:t>Some examples are Citizen Space in San Francisco, San Jose and Las Vegas; Somerset House in London; the Hub in Amsterdam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r>
              <a:rPr lang="en-US" sz="900" dirty="0" smtClean="0"/>
              <a:t> Johns, T. &amp; L. </a:t>
            </a:r>
            <a:r>
              <a:rPr lang="en-US" sz="900" dirty="0" err="1" smtClean="0"/>
              <a:t>Gratton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smtClean="0"/>
              <a:t>2013). The Third Wave of Virtual Work. Harvard Business Review Reprint </a:t>
            </a:r>
            <a:r>
              <a:rPr lang="en-US" sz="900" dirty="0"/>
              <a:t>R1301D</a:t>
            </a:r>
            <a:r>
              <a:rPr lang="en-US" sz="900" dirty="0" smtClean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8071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VS repeatable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016875" cy="549275"/>
          </a:xfrm>
        </p:spPr>
        <p:txBody>
          <a:bodyPr/>
          <a:lstStyle/>
          <a:p>
            <a:r>
              <a:rPr lang="en-US" dirty="0" smtClean="0"/>
              <a:t>Internal </a:t>
            </a:r>
            <a:r>
              <a:rPr lang="en-US" dirty="0" err="1" smtClean="0"/>
              <a:t>coworking</a:t>
            </a:r>
            <a:r>
              <a:rPr lang="en-US" dirty="0" smtClean="0"/>
              <a:t> Hubs in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 smtClean="0"/>
              <a:t>The concept of open space and a casual design for a workspace is being applied by corporations as well, replacing the cubicle farms of today</a:t>
            </a:r>
          </a:p>
          <a:p>
            <a:r>
              <a:rPr lang="en-US" dirty="0" smtClean="0"/>
              <a:t>These spaces reflect a sharp contrast between the old and new work models</a:t>
            </a:r>
          </a:p>
          <a:p>
            <a:r>
              <a:rPr lang="en-US" dirty="0" smtClean="0"/>
              <a:t>The new model is founded on the virtual collaborative work rules we have previously discussed</a:t>
            </a:r>
          </a:p>
          <a:p>
            <a:r>
              <a:rPr lang="en-US" dirty="0" smtClean="0"/>
              <a:t>Such virtual hubs must have the right culture, the right talent and apply the right virtual leadership principles</a:t>
            </a:r>
          </a:p>
          <a:p>
            <a:r>
              <a:rPr lang="en-US" dirty="0" smtClean="0"/>
              <a:t>In leading organizations, adaptable community workspaces are replacing offices and cubicle farms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r>
              <a:rPr lang="en-US" sz="900" dirty="0" smtClean="0"/>
              <a:t> Johns, T. &amp; L. </a:t>
            </a:r>
            <a:r>
              <a:rPr lang="en-US" sz="900" dirty="0" err="1" smtClean="0"/>
              <a:t>Gratton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smtClean="0"/>
              <a:t>2013). The Third Wave of Virtual Work. Harvard Business Review Reprint </a:t>
            </a:r>
            <a:r>
              <a:rPr lang="en-US" sz="900" dirty="0"/>
              <a:t>R1301D</a:t>
            </a:r>
            <a:r>
              <a:rPr lang="en-US" sz="900" dirty="0" smtClean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7988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016875" cy="549275"/>
          </a:xfrm>
        </p:spPr>
        <p:txBody>
          <a:bodyPr/>
          <a:lstStyle/>
          <a:p>
            <a:r>
              <a:rPr lang="en-US" dirty="0" smtClean="0"/>
              <a:t>Internal </a:t>
            </a:r>
            <a:r>
              <a:rPr lang="en-US" dirty="0" err="1" smtClean="0"/>
              <a:t>coworking</a:t>
            </a:r>
            <a:r>
              <a:rPr lang="en-US" dirty="0" smtClean="0"/>
              <a:t> Hubs in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 smtClean="0"/>
              <a:t>These </a:t>
            </a:r>
            <a:r>
              <a:rPr lang="en-US" dirty="0" err="1" smtClean="0"/>
              <a:t>coworking</a:t>
            </a:r>
            <a:r>
              <a:rPr lang="en-US" dirty="0" smtClean="0"/>
              <a:t> hubs are the culmination of change started with Hayek’s observation that relevant problem related knowledge is distributed</a:t>
            </a:r>
          </a:p>
          <a:p>
            <a:r>
              <a:rPr lang="en-US" dirty="0" smtClean="0"/>
              <a:t>Organizations recognized the need for improved information sharing and collaboration to tap into and leverage that distributed knowledge</a:t>
            </a:r>
          </a:p>
          <a:p>
            <a:r>
              <a:rPr lang="en-US" smtClean="0"/>
              <a:t>All </a:t>
            </a:r>
            <a:r>
              <a:rPr lang="en-US" dirty="0" smtClean="0"/>
              <a:t>to support the driving need to leverage all relevant knowledge so to innovate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1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today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x-none" sz="900" dirty="0"/>
              <a:t>Hargadon, A. (2003). </a:t>
            </a:r>
            <a:r>
              <a:rPr lang="x-none" sz="900" i="1" dirty="0"/>
              <a:t>How Breakthroughs Happen.</a:t>
            </a:r>
            <a:r>
              <a:rPr lang="x-none" sz="900" dirty="0"/>
              <a:t> Boston, MA: Harvard Business School Press. </a:t>
            </a:r>
            <a:endParaRPr lang="en-US" sz="900" dirty="0"/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/>
              <a:t>Kim, W. &amp; R. </a:t>
            </a:r>
            <a:r>
              <a:rPr lang="en-US" sz="900" dirty="0" err="1"/>
              <a:t>Mauborgne</a:t>
            </a:r>
            <a:r>
              <a:rPr lang="en-US" sz="900" dirty="0"/>
              <a:t> (2009, September).  How strategy shapes structure. </a:t>
            </a:r>
            <a:r>
              <a:rPr lang="en-US" sz="900" i="1" dirty="0"/>
              <a:t>Harvard Business Review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Kim and </a:t>
            </a:r>
            <a:r>
              <a:rPr lang="en-US" dirty="0" err="1" smtClean="0"/>
              <a:t>Mauborgne</a:t>
            </a:r>
            <a:r>
              <a:rPr lang="en-US" dirty="0" smtClean="0"/>
              <a:t> as well as </a:t>
            </a:r>
            <a:r>
              <a:rPr lang="en-US" dirty="0" err="1" smtClean="0"/>
              <a:t>Hargadon</a:t>
            </a:r>
            <a:r>
              <a:rPr lang="en-US" dirty="0" smtClean="0"/>
              <a:t> argue that innovation is essential for survival in today’s competitive world</a:t>
            </a:r>
          </a:p>
          <a:p>
            <a:r>
              <a:rPr lang="en-US" dirty="0" smtClean="0"/>
              <a:t>Kim and Mauborgne apply Barnett’s Assimilation approach to innovation for differentiating products</a:t>
            </a:r>
          </a:p>
          <a:p>
            <a:r>
              <a:rPr lang="en-US" dirty="0" err="1" smtClean="0"/>
              <a:t>Hargadon</a:t>
            </a:r>
            <a:r>
              <a:rPr lang="en-US" dirty="0" smtClean="0"/>
              <a:t> applies it to making processes more effective</a:t>
            </a:r>
          </a:p>
          <a:p>
            <a:r>
              <a:rPr lang="en-US" dirty="0" smtClean="0"/>
              <a:t>In addition to the Assimilation innovation used by current authors, Barnett defined two others: dissimilation and allegorical parallel that have not been explored in the research literature but explain high tech innovation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153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Recombination as Innovation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Schumpeter views innovation as new combinations implemented by entrepreneurs</a:t>
            </a:r>
          </a:p>
          <a:p>
            <a:r>
              <a:rPr lang="en-US" altLang="en-US" dirty="0"/>
              <a:t>A</a:t>
            </a:r>
            <a:r>
              <a:rPr lang="en-US" altLang="en-US" dirty="0" smtClean="0"/>
              <a:t>ssimilation  is the basis of Kim and Mauborgne’s Blue Ocean Strategy</a:t>
            </a:r>
          </a:p>
          <a:p>
            <a:pPr lvl="1"/>
            <a:r>
              <a:rPr lang="en-US" altLang="en-US" dirty="0" smtClean="0"/>
              <a:t>Boundary spanning to find interesting features to enhance current product</a:t>
            </a:r>
          </a:p>
          <a:p>
            <a:pPr lvl="1"/>
            <a:r>
              <a:rPr lang="en-US" altLang="en-US" dirty="0" smtClean="0"/>
              <a:t>Virtual teams inherently span boundaries</a:t>
            </a:r>
          </a:p>
          <a:p>
            <a:pPr lvl="1"/>
            <a:r>
              <a:rPr lang="en-US" altLang="en-US" dirty="0" smtClean="0"/>
              <a:t>Kim and </a:t>
            </a:r>
            <a:r>
              <a:rPr lang="en-US" altLang="en-US" dirty="0" err="1" smtClean="0"/>
              <a:t>Mauborgne</a:t>
            </a:r>
            <a:r>
              <a:rPr lang="en-US" altLang="en-US" dirty="0" smtClean="0"/>
              <a:t> produce new combinations in a four action process </a:t>
            </a:r>
          </a:p>
          <a:p>
            <a:pPr lvl="2"/>
            <a:r>
              <a:rPr lang="en-US" altLang="en-US" dirty="0" smtClean="0"/>
              <a:t>Add, remove </a:t>
            </a:r>
          </a:p>
          <a:p>
            <a:pPr lvl="2"/>
            <a:r>
              <a:rPr lang="en-US" altLang="en-US" dirty="0" smtClean="0"/>
              <a:t>Increase or decrease features that results in new combination</a:t>
            </a:r>
          </a:p>
          <a:p>
            <a:r>
              <a:rPr lang="en-US" dirty="0" smtClean="0"/>
              <a:t>This </a:t>
            </a:r>
            <a:r>
              <a:rPr lang="en-US" dirty="0"/>
              <a:t>four action analysis is a familiar process in design.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x-none" sz="900" dirty="0"/>
              <a:t>Freeman, P. &amp; A. Newell (1971) A model for functional reasoning in design. </a:t>
            </a:r>
            <a:r>
              <a:rPr lang="x-none" sz="900" i="1" dirty="0"/>
              <a:t>International Joint Conference on Artificial Intelligence Proceedings (1971)</a:t>
            </a:r>
            <a:r>
              <a:rPr lang="x-none" sz="900" dirty="0"/>
              <a:t>, 621-640.  </a:t>
            </a:r>
            <a:endParaRPr lang="en-US" sz="900" dirty="0"/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/>
              <a:t>Kim, W. &amp; R. </a:t>
            </a:r>
            <a:r>
              <a:rPr lang="en-US" sz="900" dirty="0" err="1"/>
              <a:t>Mauborgne</a:t>
            </a:r>
            <a:r>
              <a:rPr lang="en-US" sz="900" dirty="0"/>
              <a:t> (2009, September).  How strategy shapes structure. </a:t>
            </a:r>
            <a:r>
              <a:rPr lang="en-US" sz="900" i="1" dirty="0"/>
              <a:t>Harvard Business Review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05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Recombination as Innovation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</a:t>
            </a:r>
            <a:r>
              <a:rPr lang="en-US" dirty="0"/>
              <a:t>in design evaluates an object’s feature set to determine </a:t>
            </a:r>
            <a:endParaRPr lang="en-US" dirty="0" smtClean="0"/>
          </a:p>
          <a:p>
            <a:r>
              <a:rPr lang="en-US" dirty="0"/>
              <a:t>	W</a:t>
            </a:r>
            <a:r>
              <a:rPr lang="en-US" dirty="0" smtClean="0"/>
              <a:t>hat </a:t>
            </a:r>
            <a:r>
              <a:rPr lang="en-US" dirty="0"/>
              <a:t>new features should be added, </a:t>
            </a:r>
            <a:endParaRPr lang="en-US" dirty="0" smtClean="0"/>
          </a:p>
          <a:p>
            <a:r>
              <a:rPr lang="en-US" dirty="0"/>
              <a:t>	W</a:t>
            </a:r>
            <a:r>
              <a:rPr lang="en-US" dirty="0" smtClean="0"/>
              <a:t>hat </a:t>
            </a:r>
            <a:r>
              <a:rPr lang="en-US" dirty="0"/>
              <a:t>features should be deleted, </a:t>
            </a:r>
            <a:endParaRPr lang="en-US" dirty="0" smtClean="0"/>
          </a:p>
          <a:p>
            <a:r>
              <a:rPr lang="en-US" dirty="0"/>
              <a:t>	W</a:t>
            </a:r>
            <a:r>
              <a:rPr lang="en-US" dirty="0" smtClean="0"/>
              <a:t>hat </a:t>
            </a:r>
            <a:r>
              <a:rPr lang="en-US" dirty="0"/>
              <a:t>features should be </a:t>
            </a:r>
            <a:r>
              <a:rPr lang="en-US" dirty="0" smtClean="0"/>
              <a:t>increased </a:t>
            </a:r>
            <a:r>
              <a:rPr lang="en-US" dirty="0"/>
              <a:t>or decreased </a:t>
            </a:r>
            <a:endParaRPr lang="en-US" dirty="0" smtClean="0"/>
          </a:p>
          <a:p>
            <a:r>
              <a:rPr lang="en-US" dirty="0" smtClean="0"/>
              <a:t>In addition, the reasoning in design model extends </a:t>
            </a:r>
            <a:r>
              <a:rPr lang="en-US" dirty="0"/>
              <a:t>the four action process to include how an object interacts with other objects as possible redesign considerations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x-none" sz="900" dirty="0"/>
              <a:t>Freeman, P. &amp; A. Newell (1971) A model for functional reasoning in design. </a:t>
            </a:r>
            <a:r>
              <a:rPr lang="x-none" sz="900" i="1" dirty="0"/>
              <a:t>International Joint Conference on Artificial Intelligence Proceedings (1971)</a:t>
            </a:r>
            <a:r>
              <a:rPr lang="x-none" sz="900" dirty="0"/>
              <a:t>, 621-640.  </a:t>
            </a:r>
            <a:endParaRPr lang="en-US" sz="900" dirty="0"/>
          </a:p>
          <a:p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09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Barnett’s recombination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msc_104_01 [Compatibility Mode]" id="{891C9D36-AAB2-41DC-9888-2C7C5165F2CE}" vid="{98DB2B02-0AFD-4BDA-AB26-63676B9ABA9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cmsc_104_01</Template>
  <TotalTime>4149</TotalTime>
  <Pages>13</Pages>
  <Words>3433</Words>
  <Application>Microsoft Office PowerPoint</Application>
  <PresentationFormat>Letter Paper (8.5x11 in)</PresentationFormat>
  <Paragraphs>398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Angles</vt:lpstr>
      <vt:lpstr>Design Innovation</vt:lpstr>
      <vt:lpstr>global virtual teams and innovation </vt:lpstr>
      <vt:lpstr>global virtual teams and innovation </vt:lpstr>
      <vt:lpstr>Art VS repeatable process</vt:lpstr>
      <vt:lpstr>innovation today</vt:lpstr>
      <vt:lpstr>Recombination as Innovation</vt:lpstr>
      <vt:lpstr>Recombination as Innovation</vt:lpstr>
      <vt:lpstr>Take 5</vt:lpstr>
      <vt:lpstr>Barnett’s recombination</vt:lpstr>
      <vt:lpstr>Assimilation recombination</vt:lpstr>
      <vt:lpstr>Recombination formal definitions</vt:lpstr>
      <vt:lpstr>Recombination formal definitions</vt:lpstr>
      <vt:lpstr>Historical example of Assimilation </vt:lpstr>
      <vt:lpstr>Results of Marlboro Assimilation</vt:lpstr>
      <vt:lpstr>Automobile Assembly line </vt:lpstr>
      <vt:lpstr>Recombination formal definitions</vt:lpstr>
      <vt:lpstr>Dissimilation historical example</vt:lpstr>
      <vt:lpstr>Recombination Methods</vt:lpstr>
      <vt:lpstr>Parallel historical example</vt:lpstr>
      <vt:lpstr>Parallel historical results</vt:lpstr>
      <vt:lpstr>Professional as Warrior</vt:lpstr>
      <vt:lpstr>Actions by GVT</vt:lpstr>
      <vt:lpstr> Product or system Recombination Process</vt:lpstr>
      <vt:lpstr> Product Recombination Process</vt:lpstr>
      <vt:lpstr>    Searching for Combination Ideas </vt:lpstr>
      <vt:lpstr>Ogden/Crovitz Relational Algorithm</vt:lpstr>
      <vt:lpstr>Reversal of Assumptions</vt:lpstr>
      <vt:lpstr>Reversal of Assumptions</vt:lpstr>
      <vt:lpstr>Boundary Spanning</vt:lpstr>
      <vt:lpstr> Product Recombination Process  Adding Search</vt:lpstr>
      <vt:lpstr>Evaluating a Candidate</vt:lpstr>
      <vt:lpstr>Evaluation Example</vt:lpstr>
      <vt:lpstr> Product Recombination Process </vt:lpstr>
      <vt:lpstr>Selecting team</vt:lpstr>
      <vt:lpstr>Adding variety through Virtual teams</vt:lpstr>
      <vt:lpstr>Innovation and collaborative technology</vt:lpstr>
      <vt:lpstr>Innovation and virtual  workspaces</vt:lpstr>
      <vt:lpstr>Internal coworking Hubs in organizations</vt:lpstr>
      <vt:lpstr>Urban Hubs</vt:lpstr>
      <vt:lpstr>Internal coworking Hubs in organizations</vt:lpstr>
      <vt:lpstr>Internal coworking Hubs in organizations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104</dc:title>
  <dc:subject>CMSC 104</dc:subject>
  <dc:creator>george ray</dc:creator>
  <cp:lastModifiedBy>fu ms</cp:lastModifiedBy>
  <cp:revision>369</cp:revision>
  <cp:lastPrinted>2000-08-25T01:48:19Z</cp:lastPrinted>
  <dcterms:created xsi:type="dcterms:W3CDTF">2014-07-26T13:21:02Z</dcterms:created>
  <dcterms:modified xsi:type="dcterms:W3CDTF">2019-04-30T23:28:35Z</dcterms:modified>
</cp:coreProperties>
</file>