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60" r:id="rId1"/>
  </p:sldMasterIdLst>
  <p:notesMasterIdLst>
    <p:notesMasterId r:id="rId51"/>
  </p:notesMasterIdLst>
  <p:handoutMasterIdLst>
    <p:handoutMasterId r:id="rId52"/>
  </p:handoutMasterIdLst>
  <p:sldIdLst>
    <p:sldId id="293" r:id="rId2"/>
    <p:sldId id="304" r:id="rId3"/>
    <p:sldId id="294" r:id="rId4"/>
    <p:sldId id="296" r:id="rId5"/>
    <p:sldId id="297" r:id="rId6"/>
    <p:sldId id="298" r:id="rId7"/>
    <p:sldId id="300" r:id="rId8"/>
    <p:sldId id="379" r:id="rId9"/>
    <p:sldId id="332" r:id="rId10"/>
    <p:sldId id="322" r:id="rId11"/>
    <p:sldId id="333" r:id="rId12"/>
    <p:sldId id="334" r:id="rId13"/>
    <p:sldId id="336" r:id="rId14"/>
    <p:sldId id="335" r:id="rId15"/>
    <p:sldId id="337" r:id="rId16"/>
    <p:sldId id="338" r:id="rId17"/>
    <p:sldId id="339" r:id="rId18"/>
    <p:sldId id="340" r:id="rId19"/>
    <p:sldId id="342" r:id="rId20"/>
    <p:sldId id="343" r:id="rId21"/>
    <p:sldId id="344" r:id="rId22"/>
    <p:sldId id="327" r:id="rId23"/>
    <p:sldId id="369" r:id="rId24"/>
    <p:sldId id="367" r:id="rId25"/>
    <p:sldId id="368" r:id="rId26"/>
    <p:sldId id="372" r:id="rId27"/>
    <p:sldId id="371" r:id="rId28"/>
    <p:sldId id="373" r:id="rId29"/>
    <p:sldId id="374" r:id="rId30"/>
    <p:sldId id="375" r:id="rId31"/>
    <p:sldId id="376" r:id="rId32"/>
    <p:sldId id="377" r:id="rId33"/>
    <p:sldId id="378" r:id="rId34"/>
    <p:sldId id="350" r:id="rId35"/>
    <p:sldId id="352" r:id="rId36"/>
    <p:sldId id="351"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B64F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67152" autoAdjust="0"/>
  </p:normalViewPr>
  <p:slideViewPr>
    <p:cSldViewPr>
      <p:cViewPr varScale="1">
        <p:scale>
          <a:sx n="80" d="100"/>
          <a:sy n="80" d="100"/>
        </p:scale>
        <p:origin x="-7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506" y="9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xmlns=""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solidFill>
            <a:srgbClr val="FFFFFF"/>
          </a:solidFill>
          <a:ln/>
        </p:spPr>
      </p:sp>
      <p:sp>
        <p:nvSpPr>
          <p:cNvPr id="1229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1719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94547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solidFill>
            <a:srgbClr val="FFFFFF"/>
          </a:solidFill>
          <a:ln/>
        </p:spPr>
      </p:sp>
      <p:sp>
        <p:nvSpPr>
          <p:cNvPr id="26627"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115364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148247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xmlns=""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xmlns=""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xmlns=""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a:t>
            </a:r>
            <a:r>
              <a:rPr lang="en-US" baseline="0" dirty="0" smtClean="0"/>
              <a:t> Virtual Teams</a:t>
            </a:r>
            <a:r>
              <a:rPr lang="en-US" dirty="0" smtClean="0"/>
              <a:t>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xmlns=""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xmlns=""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xmlns=""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xmlns=""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xmlns=""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xmlns=""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xmlns=""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texashste.com/documents/curriculum/scientific_research_design/scientific_method.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exashste.com/documents/curriculum/scientific_research_design/scientific_method.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578061" y="1323632"/>
            <a:ext cx="6580145" cy="1204913"/>
          </a:xfrm>
        </p:spPr>
        <p:txBody>
          <a:bodyPr/>
          <a:lstStyle/>
          <a:p>
            <a:pPr fontAlgn="auto">
              <a:spcAft>
                <a:spcPts val="0"/>
              </a:spcAft>
              <a:defRPr/>
            </a:pPr>
            <a:r>
              <a:rPr lang="en-US" sz="4400" dirty="0" smtClean="0"/>
              <a:t>Problem solving</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and virtual teams</a:t>
            </a:r>
            <a:endParaRPr sz="1200" dirty="0"/>
          </a:p>
          <a:p>
            <a:pPr fontAlgn="auto">
              <a:spcAft>
                <a:spcPts val="0"/>
              </a:spcAft>
              <a:defRPr/>
            </a:pPr>
            <a:endParaRPr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p:txBody>
          <a:bodyPr/>
          <a:lstStyle/>
          <a:p>
            <a:r>
              <a:rPr lang="en-US" altLang="en-US" dirty="0" smtClean="0"/>
              <a:t>Four loosely </a:t>
            </a:r>
            <a:r>
              <a:rPr lang="en-US" altLang="en-US" dirty="0"/>
              <a:t>defined problem-solving </a:t>
            </a:r>
            <a:r>
              <a:rPr lang="en-US" altLang="en-US" dirty="0" smtClean="0"/>
              <a:t>phases </a:t>
            </a:r>
            <a:endParaRPr lang="en-US" altLang="en-US" dirty="0"/>
          </a:p>
          <a:p>
            <a:pPr lvl="1"/>
            <a:r>
              <a:rPr lang="en-US" altLang="en-US" dirty="0"/>
              <a:t>Phase 1. Understand the problem.</a:t>
            </a:r>
          </a:p>
          <a:p>
            <a:pPr lvl="1"/>
            <a:r>
              <a:rPr lang="en-US" altLang="en-US" dirty="0"/>
              <a:t>Phase 2. Devise a plan for solving the problem.</a:t>
            </a:r>
          </a:p>
          <a:p>
            <a:pPr lvl="1"/>
            <a:r>
              <a:rPr lang="en-US" altLang="en-US" dirty="0"/>
              <a:t>Phase 3. Carry out the plan.</a:t>
            </a:r>
          </a:p>
          <a:p>
            <a:pPr lvl="1"/>
            <a:r>
              <a:rPr lang="en-US" altLang="en-US" dirty="0"/>
              <a:t>Phase 4. Evaluate the solution for accuracy and for its potential as a tool </a:t>
            </a:r>
            <a:r>
              <a:rPr lang="en-US" altLang="en-US" dirty="0" smtClean="0"/>
              <a:t>for solving </a:t>
            </a:r>
            <a:r>
              <a:rPr lang="en-US" altLang="en-US" dirty="0"/>
              <a:t>other </a:t>
            </a:r>
            <a:r>
              <a:rPr lang="en-US" altLang="en-US" dirty="0" smtClean="0"/>
              <a:t>problems</a:t>
            </a:r>
          </a:p>
          <a:p>
            <a:pPr marL="0" lvl="1" indent="0">
              <a:buNone/>
            </a:pPr>
            <a:r>
              <a:rPr lang="en-US" altLang="en-US" b="1" dirty="0" smtClean="0"/>
              <a:t>Phases are not strictly sequential </a:t>
            </a:r>
          </a:p>
          <a:p>
            <a:pPr marL="0" lvl="1" indent="0">
              <a:buNone/>
            </a:pPr>
            <a:r>
              <a:rPr lang="en-US" altLang="en-US" b="1" dirty="0" smtClean="0"/>
              <a:t>Involves trial and error</a:t>
            </a:r>
            <a:endParaRPr lang="en-US" altLang="en-US" b="1" dirty="0"/>
          </a:p>
          <a:p>
            <a:pPr marL="0" lvl="1" indent="0">
              <a:buNone/>
            </a:pPr>
            <a:endParaRPr lang="en-US" alt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713148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p:txBody>
          <a:bodyPr/>
          <a:lstStyle/>
          <a:p>
            <a:r>
              <a:rPr lang="en-US" altLang="en-US" dirty="0" smtClean="0"/>
              <a:t>Phase 1: Understand the problem</a:t>
            </a:r>
            <a:endParaRPr lang="en-US" altLang="en-US" dirty="0"/>
          </a:p>
          <a:p>
            <a:pPr lvl="1"/>
            <a:r>
              <a:rPr lang="en-US" altLang="en-US" dirty="0" smtClean="0"/>
              <a:t>First understand the problem as a whole, then as the three parts of known, unknown and conditions</a:t>
            </a:r>
          </a:p>
          <a:p>
            <a:pPr lvl="1"/>
            <a:r>
              <a:rPr lang="en-US" altLang="en-US" dirty="0" smtClean="0"/>
              <a:t>Use future perfect tense when thinking about problem</a:t>
            </a:r>
          </a:p>
          <a:p>
            <a:pPr lvl="2"/>
            <a:r>
              <a:rPr lang="en-US" altLang="en-US" dirty="0" smtClean="0"/>
              <a:t>Future Perfect is a back to the future technique</a:t>
            </a:r>
          </a:p>
          <a:p>
            <a:pPr lvl="2"/>
            <a:r>
              <a:rPr lang="en-US" altLang="en-US" dirty="0"/>
              <a:t>Simple future thinking is starting in the present and working to the future.  </a:t>
            </a:r>
            <a:endParaRPr lang="en-US" altLang="en-US" dirty="0" smtClean="0"/>
          </a:p>
          <a:p>
            <a:pPr lvl="2"/>
            <a:r>
              <a:rPr lang="en-US" altLang="en-US" dirty="0" smtClean="0"/>
              <a:t>Simple </a:t>
            </a:r>
            <a:r>
              <a:rPr lang="en-US" altLang="en-US" dirty="0"/>
              <a:t>future is difficult because any possible outcome is considered in our thinking, including those not on the path to the desired result. </a:t>
            </a:r>
            <a:r>
              <a:rPr lang="en-US" altLang="en-US" dirty="0" smtClean="0"/>
              <a:t>Our </a:t>
            </a:r>
            <a:r>
              <a:rPr lang="en-US" altLang="en-US" dirty="0"/>
              <a:t>minds wander.  </a:t>
            </a:r>
            <a:endParaRPr lang="en-US" altLang="en-US" dirty="0" smtClean="0"/>
          </a:p>
          <a:p>
            <a:pPr lvl="2"/>
            <a:r>
              <a:rPr lang="en-US" altLang="en-US" dirty="0" smtClean="0"/>
              <a:t>On </a:t>
            </a:r>
            <a:r>
              <a:rPr lang="en-US" altLang="en-US" dirty="0"/>
              <a:t>the other hand, future perfect tense starts in the future, assuming the event occurred and works backwards to the present. </a:t>
            </a:r>
          </a:p>
          <a:p>
            <a:pPr marL="0" lvl="1" indent="0">
              <a:buNone/>
            </a:pPr>
            <a:endParaRPr lang="en-US" alt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19901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p:txBody>
          <a:bodyPr/>
          <a:lstStyle/>
          <a:p>
            <a:r>
              <a:rPr lang="en-US" altLang="en-US" dirty="0" smtClean="0"/>
              <a:t>Phase 1: Understand the problem</a:t>
            </a:r>
            <a:endParaRPr lang="en-US" altLang="en-US" dirty="0"/>
          </a:p>
          <a:p>
            <a:pPr lvl="1"/>
            <a:r>
              <a:rPr lang="en-US" altLang="en-US" dirty="0" smtClean="0"/>
              <a:t>Future perfect tense is starting with the end in mind</a:t>
            </a:r>
          </a:p>
          <a:p>
            <a:pPr lvl="1"/>
            <a:r>
              <a:rPr lang="en-US" altLang="en-US" dirty="0" smtClean="0"/>
              <a:t>The Romans called this “</a:t>
            </a:r>
            <a:r>
              <a:rPr lang="en-US" altLang="en-US" dirty="0" err="1" smtClean="0"/>
              <a:t>Respice</a:t>
            </a:r>
            <a:r>
              <a:rPr lang="en-US" altLang="en-US" dirty="0" smtClean="0"/>
              <a:t> Finem”</a:t>
            </a:r>
          </a:p>
          <a:p>
            <a:r>
              <a:rPr lang="en-US" altLang="en-US" dirty="0" smtClean="0"/>
              <a:t>Aphorisms</a:t>
            </a:r>
            <a:endParaRPr lang="en-US" altLang="en-US" dirty="0"/>
          </a:p>
          <a:p>
            <a:pPr lvl="1"/>
            <a:r>
              <a:rPr lang="en-US" altLang="en-US" dirty="0" smtClean="0"/>
              <a:t>A wise man begins at the end, a fool ends at the beginning</a:t>
            </a:r>
          </a:p>
          <a:p>
            <a:pPr lvl="1"/>
            <a:r>
              <a:rPr lang="en-US" altLang="en-US" dirty="0" smtClean="0"/>
              <a:t>A fool looks to the beginning, the wise man regards the end</a:t>
            </a:r>
            <a:endParaRPr lang="en-US" altLang="en-US" dirty="0"/>
          </a:p>
          <a:p>
            <a:r>
              <a:rPr lang="en-US" altLang="en-US" dirty="0"/>
              <a:t>	</a:t>
            </a:r>
          </a:p>
          <a:p>
            <a:pPr marL="0" lvl="1" indent="0">
              <a:buNone/>
            </a:pPr>
            <a:endParaRPr lang="en-US" alt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127141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a:xfrm>
            <a:off x="822325" y="1100138"/>
            <a:ext cx="8016875" cy="3929062"/>
          </a:xfrm>
        </p:spPr>
        <p:txBody>
          <a:bodyPr/>
          <a:lstStyle/>
          <a:p>
            <a:r>
              <a:rPr lang="en-US" altLang="en-US" dirty="0" smtClean="0"/>
              <a:t>Phase 2: Plan the problems solution</a:t>
            </a:r>
            <a:endParaRPr lang="en-US" altLang="en-US" dirty="0"/>
          </a:p>
          <a:p>
            <a:pPr lvl="1"/>
            <a:r>
              <a:rPr lang="en-US" altLang="en-US" dirty="0" smtClean="0"/>
              <a:t>Allocate time for problem solving </a:t>
            </a:r>
          </a:p>
          <a:p>
            <a:pPr lvl="1"/>
            <a:r>
              <a:rPr lang="en-US" altLang="en-US" dirty="0" smtClean="0"/>
              <a:t>Understand the impact problem solving with have on global virtual team processes</a:t>
            </a:r>
          </a:p>
          <a:p>
            <a:pPr lvl="2"/>
            <a:r>
              <a:rPr lang="en-US" altLang="en-US" dirty="0" smtClean="0"/>
              <a:t>Communication</a:t>
            </a:r>
          </a:p>
          <a:p>
            <a:pPr lvl="2"/>
            <a:r>
              <a:rPr lang="en-US" altLang="en-US" dirty="0" smtClean="0"/>
              <a:t>Cultural styles</a:t>
            </a:r>
          </a:p>
          <a:p>
            <a:pPr lvl="2"/>
            <a:r>
              <a:rPr lang="en-US" altLang="en-US" dirty="0" smtClean="0"/>
              <a:t>Leadership approach</a:t>
            </a:r>
          </a:p>
          <a:p>
            <a:pPr lvl="1"/>
            <a:r>
              <a:rPr lang="en-US" altLang="en-US" dirty="0" smtClean="0"/>
              <a:t>Understand learning needed</a:t>
            </a:r>
          </a:p>
          <a:p>
            <a:pPr lvl="1"/>
            <a:r>
              <a:rPr lang="en-US" altLang="en-US" dirty="0" smtClean="0"/>
              <a:t>Understand impact on the mission. </a:t>
            </a:r>
            <a:r>
              <a:rPr lang="en-US" altLang="en-US" dirty="0" smtClean="0"/>
              <a:t>Relate </a:t>
            </a:r>
            <a:r>
              <a:rPr lang="en-US" altLang="en-US" dirty="0" smtClean="0"/>
              <a:t>problems, </a:t>
            </a:r>
            <a:r>
              <a:rPr lang="en-US" altLang="en-US" dirty="0" err="1" smtClean="0"/>
              <a:t>knowns</a:t>
            </a:r>
            <a:r>
              <a:rPr lang="en-US" altLang="en-US" dirty="0" smtClean="0"/>
              <a:t>, unknowns and conditions to mission. Support of mission is the motivation to solve.</a:t>
            </a:r>
          </a:p>
          <a:p>
            <a:pPr lvl="1"/>
            <a:r>
              <a:rPr lang="en-US" altLang="en-US" dirty="0" smtClean="0"/>
              <a:t>Plan for access to knowledge domains and experts in those domains</a:t>
            </a:r>
          </a:p>
          <a:p>
            <a:pPr lvl="1"/>
            <a:r>
              <a:rPr lang="en-US" altLang="en-US" dirty="0" smtClean="0"/>
              <a:t>Plans are general outlines and as more data is discovered it will be added to that outline</a:t>
            </a:r>
          </a:p>
          <a:p>
            <a:pPr lvl="1"/>
            <a:endParaRPr lang="en-US" altLang="en-US" dirty="0" smtClean="0"/>
          </a:p>
          <a:p>
            <a:pPr lvl="2"/>
            <a:endParaRPr lang="en-US" altLang="en-US" dirty="0" smtClean="0"/>
          </a:p>
          <a:p>
            <a:r>
              <a:rPr lang="en-US" altLang="en-US" dirty="0"/>
              <a:t>	</a:t>
            </a:r>
          </a:p>
          <a:p>
            <a:pPr marL="0" lvl="1" indent="0">
              <a:buNone/>
            </a:pPr>
            <a:endParaRPr lang="en-US" alt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1529660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a:xfrm>
            <a:off x="822325" y="1100138"/>
            <a:ext cx="8016875" cy="3852862"/>
          </a:xfrm>
        </p:spPr>
        <p:txBody>
          <a:bodyPr/>
          <a:lstStyle/>
          <a:p>
            <a:r>
              <a:rPr lang="en-US" altLang="en-US" dirty="0" smtClean="0"/>
              <a:t>Phase 3: Execute the Plan</a:t>
            </a:r>
            <a:endParaRPr lang="en-US" altLang="en-US" dirty="0"/>
          </a:p>
          <a:p>
            <a:pPr lvl="1"/>
            <a:r>
              <a:rPr lang="en-US" altLang="en-US" dirty="0" smtClean="0"/>
              <a:t>Train as needed</a:t>
            </a:r>
          </a:p>
          <a:p>
            <a:pPr lvl="1"/>
            <a:r>
              <a:rPr lang="en-US" altLang="en-US" dirty="0" smtClean="0"/>
              <a:t>Revise communication plan and leadership approach as needed</a:t>
            </a:r>
          </a:p>
          <a:p>
            <a:pPr lvl="1"/>
            <a:r>
              <a:rPr lang="en-US" altLang="en-US" dirty="0" smtClean="0"/>
              <a:t>Search knowledge domains for relationships to try reaching unknowns from </a:t>
            </a:r>
            <a:r>
              <a:rPr lang="en-US" altLang="en-US" dirty="0" err="1" smtClean="0"/>
              <a:t>knowns</a:t>
            </a:r>
            <a:endParaRPr lang="en-US" altLang="en-US" dirty="0" smtClean="0"/>
          </a:p>
          <a:p>
            <a:pPr lvl="1"/>
            <a:r>
              <a:rPr lang="en-US" altLang="en-US" dirty="0" smtClean="0"/>
              <a:t>Adapt plan as necessary: plan must be adaptable </a:t>
            </a:r>
          </a:p>
          <a:p>
            <a:pPr lvl="2"/>
            <a:r>
              <a:rPr lang="en-US" altLang="en-US" dirty="0" smtClean="0"/>
              <a:t>Insects keep trying the same approach to overcome an obstacle, they never vary their plan</a:t>
            </a:r>
          </a:p>
          <a:p>
            <a:pPr lvl="2"/>
            <a:r>
              <a:rPr lang="en-US" altLang="en-US" dirty="0" smtClean="0"/>
              <a:t>In contrast, mice will vary their plan and try different approaches</a:t>
            </a:r>
          </a:p>
          <a:p>
            <a:pPr lvl="1"/>
            <a:endParaRPr lang="en-US" altLang="en-US" dirty="0" smtClean="0"/>
          </a:p>
          <a:p>
            <a:pPr lvl="2"/>
            <a:endParaRPr lang="en-US" altLang="en-US" dirty="0" smtClean="0"/>
          </a:p>
          <a:p>
            <a:r>
              <a:rPr lang="en-US" altLang="en-US" dirty="0"/>
              <a:t>	</a:t>
            </a:r>
          </a:p>
          <a:p>
            <a:pPr marL="0" lvl="1" indent="0">
              <a:buNone/>
            </a:pPr>
            <a:endParaRPr lang="en-US" alt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165037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a:xfrm>
            <a:off x="822325" y="1100138"/>
            <a:ext cx="8016875" cy="3852862"/>
          </a:xfrm>
        </p:spPr>
        <p:txBody>
          <a:bodyPr/>
          <a:lstStyle/>
          <a:p>
            <a:r>
              <a:rPr lang="en-US" altLang="en-US" dirty="0" smtClean="0"/>
              <a:t>Phase 3: Execute the Plan</a:t>
            </a:r>
            <a:endParaRPr lang="en-US" altLang="en-US" dirty="0"/>
          </a:p>
          <a:p>
            <a:pPr lvl="1"/>
            <a:r>
              <a:rPr lang="en-US" altLang="en-US" dirty="0" smtClean="0"/>
              <a:t>Vary </a:t>
            </a:r>
            <a:r>
              <a:rPr lang="en-US" altLang="en-US" dirty="0"/>
              <a:t>the </a:t>
            </a:r>
            <a:r>
              <a:rPr lang="en-US" altLang="en-US" dirty="0" smtClean="0"/>
              <a:t>problem definition to adapt the plan</a:t>
            </a:r>
          </a:p>
          <a:p>
            <a:pPr lvl="2"/>
            <a:r>
              <a:rPr lang="en-US" altLang="en-US" dirty="0" smtClean="0"/>
              <a:t>Change the </a:t>
            </a:r>
            <a:r>
              <a:rPr lang="en-US" altLang="en-US" dirty="0" err="1" smtClean="0"/>
              <a:t>knowns</a:t>
            </a:r>
            <a:r>
              <a:rPr lang="en-US" altLang="en-US" dirty="0" smtClean="0"/>
              <a:t>, add more, remove irrelevant; </a:t>
            </a:r>
          </a:p>
          <a:p>
            <a:pPr lvl="2"/>
            <a:r>
              <a:rPr lang="en-US" altLang="en-US" dirty="0" smtClean="0"/>
              <a:t>Change the relationship set: search other knowledge domains than those having an immediately obvious connection to the unknowns and </a:t>
            </a:r>
            <a:r>
              <a:rPr lang="en-US" altLang="en-US" dirty="0" err="1" smtClean="0"/>
              <a:t>knowns</a:t>
            </a:r>
            <a:endParaRPr lang="en-US" altLang="en-US" dirty="0" smtClean="0"/>
          </a:p>
          <a:p>
            <a:pPr lvl="2"/>
            <a:r>
              <a:rPr lang="en-US" altLang="en-US" dirty="0" smtClean="0"/>
              <a:t>Look at the different aspects of the unknown</a:t>
            </a:r>
          </a:p>
          <a:p>
            <a:r>
              <a:rPr lang="en-US" altLang="en-US" dirty="0" smtClean="0"/>
              <a:t>Aphorism: A wise man changes his mind, a fool never does</a:t>
            </a:r>
          </a:p>
          <a:p>
            <a:r>
              <a:rPr lang="en-US" altLang="en-US" dirty="0" smtClean="0"/>
              <a:t>For difficult problems, execute the various techniques in the following slides</a:t>
            </a:r>
          </a:p>
          <a:p>
            <a:r>
              <a:rPr lang="en-US" altLang="en-US" dirty="0" smtClean="0"/>
              <a:t>First we will do a simple example</a:t>
            </a:r>
            <a:endParaRPr lang="en-US" altLang="en-US" dirty="0"/>
          </a:p>
          <a:p>
            <a:pPr lvl="1"/>
            <a:endParaRPr lang="en-US" altLang="en-US" dirty="0" smtClean="0"/>
          </a:p>
          <a:p>
            <a:pPr lvl="2"/>
            <a:endParaRPr lang="en-US" altLang="en-US" dirty="0" smtClean="0"/>
          </a:p>
          <a:p>
            <a:r>
              <a:rPr lang="en-US" altLang="en-US" dirty="0"/>
              <a:t>	</a:t>
            </a:r>
          </a:p>
          <a:p>
            <a:pPr marL="0" lvl="1" indent="0">
              <a:buNone/>
            </a:pPr>
            <a:endParaRPr lang="en-US" alt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637689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a:xfrm>
            <a:off x="822325" y="1100138"/>
            <a:ext cx="8016875" cy="3852862"/>
          </a:xfrm>
        </p:spPr>
        <p:txBody>
          <a:bodyPr/>
          <a:lstStyle/>
          <a:p>
            <a:r>
              <a:rPr lang="en-US" altLang="en-US" dirty="0" smtClean="0"/>
              <a:t>Simple problem to solve</a:t>
            </a:r>
            <a:endParaRPr lang="en-US" altLang="en-US" dirty="0"/>
          </a:p>
          <a:p>
            <a:pPr lvl="1"/>
            <a:r>
              <a:rPr lang="en-US" altLang="en-US" dirty="0" smtClean="0"/>
              <a:t>Bob wants to buy a square shaped piece of property that is 100 feet on each side. </a:t>
            </a:r>
            <a:endParaRPr lang="en-US" altLang="en-US" dirty="0"/>
          </a:p>
          <a:p>
            <a:pPr lvl="1"/>
            <a:r>
              <a:rPr lang="en-US" altLang="en-US" dirty="0" smtClean="0"/>
              <a:t>In addition, the property must be level with two sides of the square running exactly north-south and the other two sides running exactly east-west</a:t>
            </a:r>
          </a:p>
          <a:p>
            <a:pPr lvl="1"/>
            <a:r>
              <a:rPr lang="en-US" altLang="en-US" dirty="0" smtClean="0"/>
              <a:t>Can Bob buy such a property in the U.S. </a:t>
            </a:r>
          </a:p>
          <a:p>
            <a:r>
              <a:rPr lang="en-US" altLang="en-US" dirty="0" err="1" smtClean="0"/>
              <a:t>Respice</a:t>
            </a:r>
            <a:r>
              <a:rPr lang="en-US" altLang="en-US" dirty="0" smtClean="0"/>
              <a:t> Finem, we start with the end in mind. We want a square piece of property in the U.S. with sides running exactly north-south or east-west</a:t>
            </a:r>
          </a:p>
          <a:p>
            <a:r>
              <a:rPr lang="en-US" altLang="en-US" dirty="0" smtClean="0"/>
              <a:t>Real estate transfer is governed by U.S. legal code</a:t>
            </a:r>
          </a:p>
          <a:p>
            <a:r>
              <a:rPr lang="en-US" altLang="en-US" dirty="0" smtClean="0"/>
              <a:t>Our general search domains are squares, latitude and longitude and U.S. real estate law</a:t>
            </a:r>
            <a:endParaRPr lang="en-US" altLang="en-US" dirty="0"/>
          </a:p>
          <a:p>
            <a:pPr lvl="1"/>
            <a:endParaRPr lang="en-US" altLang="en-US" dirty="0" smtClean="0"/>
          </a:p>
          <a:p>
            <a:pPr lvl="2"/>
            <a:endParaRPr lang="en-US" altLang="en-US" dirty="0" smtClean="0"/>
          </a:p>
          <a:p>
            <a:r>
              <a:rPr lang="en-US" altLang="en-US" dirty="0"/>
              <a:t>	</a:t>
            </a:r>
          </a:p>
          <a:p>
            <a:pPr marL="0" lvl="1" indent="0">
              <a:buNone/>
            </a:pPr>
            <a:endParaRPr lang="en-US" altLang="en-US" dirty="0"/>
          </a:p>
        </p:txBody>
      </p:sp>
    </p:spTree>
    <p:extLst>
      <p:ext uri="{BB962C8B-B14F-4D97-AF65-F5344CB8AC3E}">
        <p14:creationId xmlns:p14="http://schemas.microsoft.com/office/powerpoint/2010/main" xmlns="" val="2018344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a:xfrm>
            <a:off x="822325" y="1100138"/>
            <a:ext cx="8016875" cy="3852862"/>
          </a:xfrm>
        </p:spPr>
        <p:txBody>
          <a:bodyPr/>
          <a:lstStyle/>
          <a:p>
            <a:r>
              <a:rPr lang="en-US" altLang="en-US" dirty="0" smtClean="0"/>
              <a:t>The nature of a square from our search of this knowledge domain</a:t>
            </a:r>
            <a:endParaRPr lang="en-US" altLang="en-US" dirty="0"/>
          </a:p>
          <a:p>
            <a:pPr lvl="1"/>
            <a:r>
              <a:rPr lang="en-US" altLang="en-US" dirty="0" smtClean="0"/>
              <a:t>Has 4 sides of equal length</a:t>
            </a:r>
          </a:p>
          <a:p>
            <a:pPr lvl="1"/>
            <a:r>
              <a:rPr lang="en-US" altLang="en-US" dirty="0" smtClean="0"/>
              <a:t>Opposite sides are parallel</a:t>
            </a:r>
            <a:endParaRPr lang="en-US" altLang="en-US" dirty="0"/>
          </a:p>
          <a:p>
            <a:r>
              <a:rPr lang="en-US" altLang="en-US" dirty="0"/>
              <a:t>The nature of </a:t>
            </a:r>
            <a:r>
              <a:rPr lang="en-US" altLang="en-US" dirty="0" smtClean="0"/>
              <a:t>latitude line</a:t>
            </a:r>
            <a:endParaRPr lang="en-US" altLang="en-US" dirty="0"/>
          </a:p>
          <a:p>
            <a:pPr lvl="1"/>
            <a:r>
              <a:rPr lang="en-US" altLang="en-US" dirty="0" smtClean="0"/>
              <a:t>Are north-south</a:t>
            </a:r>
          </a:p>
          <a:p>
            <a:pPr lvl="1"/>
            <a:r>
              <a:rPr lang="en-US" altLang="en-US" dirty="0" smtClean="0"/>
              <a:t>Converge to a point, either the north or south pole</a:t>
            </a:r>
          </a:p>
          <a:p>
            <a:pPr lvl="1"/>
            <a:r>
              <a:rPr lang="en-US" altLang="en-US" dirty="0" smtClean="0"/>
              <a:t>Are not parallel</a:t>
            </a:r>
          </a:p>
          <a:p>
            <a:r>
              <a:rPr lang="en-US" altLang="en-US" dirty="0" smtClean="0"/>
              <a:t>Answer to our simple problem</a:t>
            </a:r>
            <a:endParaRPr lang="en-US" altLang="en-US" dirty="0"/>
          </a:p>
          <a:p>
            <a:pPr lvl="1"/>
            <a:r>
              <a:rPr lang="en-US" altLang="en-US" dirty="0" smtClean="0"/>
              <a:t>No, Bob cannot buy a square piece of property in the U.S. with 100 feet on each side and two sides running exactly north-south</a:t>
            </a:r>
          </a:p>
          <a:p>
            <a:pPr lvl="1"/>
            <a:r>
              <a:rPr lang="en-US" altLang="en-US" dirty="0" smtClean="0"/>
              <a:t>Exact north-south lines do not run in parallel</a:t>
            </a:r>
            <a:endParaRPr lang="en-US" altLang="en-US" dirty="0"/>
          </a:p>
          <a:p>
            <a:pPr marL="0" lvl="1" indent="0">
              <a:buNone/>
            </a:pPr>
            <a:endParaRPr lang="en-US" altLang="en-US" dirty="0"/>
          </a:p>
          <a:p>
            <a:pPr marL="0" lvl="1" indent="0">
              <a:buNone/>
            </a:pPr>
            <a:endParaRPr lang="en-US" altLang="en-US" dirty="0" smtClean="0"/>
          </a:p>
          <a:p>
            <a:pPr lvl="2"/>
            <a:endParaRPr lang="en-US" altLang="en-US" dirty="0" smtClean="0"/>
          </a:p>
          <a:p>
            <a:r>
              <a:rPr lang="en-US" altLang="en-US" dirty="0"/>
              <a:t>	</a:t>
            </a:r>
          </a:p>
          <a:p>
            <a:pPr marL="0" lvl="1" indent="0">
              <a:buNone/>
            </a:pPr>
            <a:endParaRPr lang="en-US" altLang="en-US" dirty="0"/>
          </a:p>
        </p:txBody>
      </p:sp>
    </p:spTree>
    <p:extLst>
      <p:ext uri="{BB962C8B-B14F-4D97-AF65-F5344CB8AC3E}">
        <p14:creationId xmlns:p14="http://schemas.microsoft.com/office/powerpoint/2010/main" xmlns="" val="292835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a:xfrm>
            <a:off x="822325" y="1100138"/>
            <a:ext cx="8016875" cy="3852862"/>
          </a:xfrm>
        </p:spPr>
        <p:txBody>
          <a:bodyPr/>
          <a:lstStyle/>
          <a:p>
            <a:r>
              <a:rPr lang="en-US" altLang="en-US" dirty="0" smtClean="0"/>
              <a:t>Phase 4: Reexamine the solution </a:t>
            </a:r>
            <a:endParaRPr lang="en-US" altLang="en-US" dirty="0"/>
          </a:p>
          <a:p>
            <a:pPr lvl="1"/>
            <a:r>
              <a:rPr lang="en-US" altLang="en-US" dirty="0" smtClean="0"/>
              <a:t>Look for alternative solutions</a:t>
            </a:r>
          </a:p>
          <a:p>
            <a:pPr lvl="1"/>
            <a:r>
              <a:rPr lang="en-US" altLang="en-US" dirty="0" smtClean="0"/>
              <a:t>More solutions is better than one solution</a:t>
            </a:r>
          </a:p>
          <a:p>
            <a:pPr lvl="1"/>
            <a:r>
              <a:rPr lang="en-US" altLang="en-US" dirty="0" smtClean="0"/>
              <a:t>As more information is discovered or because of a changing situation, one of the solutions may be invalidated</a:t>
            </a:r>
          </a:p>
          <a:p>
            <a:pPr lvl="1"/>
            <a:r>
              <a:rPr lang="en-US" altLang="en-US" dirty="0" smtClean="0"/>
              <a:t>Generalize the solution so it can be applied to groups of similar problems</a:t>
            </a:r>
          </a:p>
          <a:p>
            <a:pPr lvl="2"/>
            <a:r>
              <a:rPr lang="en-US" altLang="en-US" dirty="0" smtClean="0"/>
              <a:t>The approach is to start with a specific example to understand how to apply the conditions to the </a:t>
            </a:r>
            <a:r>
              <a:rPr lang="en-US" altLang="en-US" dirty="0" err="1" smtClean="0"/>
              <a:t>knowns</a:t>
            </a:r>
            <a:r>
              <a:rPr lang="en-US" altLang="en-US" dirty="0" smtClean="0"/>
              <a:t> to get the unknowns</a:t>
            </a:r>
          </a:p>
          <a:p>
            <a:pPr lvl="2"/>
            <a:r>
              <a:rPr lang="en-US" altLang="en-US" dirty="0" smtClean="0"/>
              <a:t>Once </a:t>
            </a:r>
            <a:r>
              <a:rPr lang="en-US" altLang="en-US" dirty="0"/>
              <a:t>a</a:t>
            </a:r>
            <a:r>
              <a:rPr lang="en-US" altLang="en-US" dirty="0" smtClean="0"/>
              <a:t> specific example is solved, generalize the algorithm so the steps can be applied to a group of related problems</a:t>
            </a:r>
          </a:p>
          <a:p>
            <a:pPr lvl="1"/>
            <a:endParaRPr lang="en-US" altLang="en-US" dirty="0" smtClean="0"/>
          </a:p>
          <a:p>
            <a:pPr lvl="2"/>
            <a:endParaRPr lang="en-US" altLang="en-US" dirty="0" smtClean="0"/>
          </a:p>
          <a:p>
            <a:r>
              <a:rPr lang="en-US" altLang="en-US" dirty="0"/>
              <a:t>	</a:t>
            </a:r>
          </a:p>
          <a:p>
            <a:pPr marL="0" lvl="1" indent="0">
              <a:buNone/>
            </a:pPr>
            <a:endParaRPr lang="en-US" alt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130164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algorithm: an example</a:t>
            </a:r>
            <a:endParaRPr lang="en-US" dirty="0"/>
          </a:p>
        </p:txBody>
      </p:sp>
      <p:sp>
        <p:nvSpPr>
          <p:cNvPr id="3" name="Content Placeholder 2"/>
          <p:cNvSpPr>
            <a:spLocks noGrp="1"/>
          </p:cNvSpPr>
          <p:nvPr>
            <p:ph idx="1"/>
          </p:nvPr>
        </p:nvSpPr>
        <p:spPr/>
        <p:txBody>
          <a:bodyPr/>
          <a:lstStyle/>
          <a:p>
            <a:pPr marL="0" lvl="1" indent="0">
              <a:buNone/>
            </a:pPr>
            <a:r>
              <a:rPr lang="en-US" altLang="en-US" dirty="0"/>
              <a:t>Problem: </a:t>
            </a:r>
            <a:endParaRPr lang="en-US" altLang="en-US" dirty="0" smtClean="0"/>
          </a:p>
          <a:p>
            <a:pPr marL="0" lvl="1" indent="0">
              <a:buNone/>
            </a:pPr>
            <a:r>
              <a:rPr lang="en-US" altLang="en-US" dirty="0" smtClean="0"/>
              <a:t>Momma </a:t>
            </a:r>
            <a:r>
              <a:rPr lang="en-US" altLang="en-US" dirty="0"/>
              <a:t>had just filled the cookie jar when the 3 children went to bed.  That night one child woke up, ate half of the cookies and went back to bed.  Later, the second child woke up, ate half of the remaining cookies, and went back to bed.  Still later, the third child woke up, ate half of the remaining cookies, leaving 5 cookies in the jar.  How many cookies were in the jar to begin with?</a:t>
            </a:r>
          </a:p>
          <a:p>
            <a:pPr marL="0" lvl="1" indent="0">
              <a:buNone/>
            </a:pPr>
            <a:endParaRPr lang="en-US" altLang="en-US" dirty="0"/>
          </a:p>
        </p:txBody>
      </p:sp>
    </p:spTree>
    <p:extLst>
      <p:ext uri="{BB962C8B-B14F-4D97-AF65-F5344CB8AC3E}">
        <p14:creationId xmlns:p14="http://schemas.microsoft.com/office/powerpoint/2010/main" xmlns="" val="14533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Foundational concept</a:t>
            </a:r>
            <a:endParaRPr lang="en-US" dirty="0"/>
          </a:p>
        </p:txBody>
      </p:sp>
      <p:sp>
        <p:nvSpPr>
          <p:cNvPr id="3" name="Content Placeholder 2"/>
          <p:cNvSpPr>
            <a:spLocks noGrp="1"/>
          </p:cNvSpPr>
          <p:nvPr>
            <p:ph idx="1"/>
          </p:nvPr>
        </p:nvSpPr>
        <p:spPr/>
        <p:txBody>
          <a:bodyPr/>
          <a:lstStyle/>
          <a:p>
            <a:r>
              <a:rPr lang="en-US" altLang="en-US" dirty="0"/>
              <a:t>Problem solving</a:t>
            </a:r>
          </a:p>
          <a:p>
            <a:pPr lvl="1"/>
            <a:r>
              <a:rPr lang="en-US" altLang="en-US" dirty="0">
                <a:solidFill>
                  <a:srgbClr val="000000"/>
                </a:solidFill>
              </a:rPr>
              <a:t>Transform a problem description into a solution </a:t>
            </a:r>
          </a:p>
          <a:p>
            <a:pPr lvl="1"/>
            <a:r>
              <a:rPr lang="en-US" altLang="en-US" dirty="0">
                <a:solidFill>
                  <a:srgbClr val="000000"/>
                </a:solidFill>
              </a:rPr>
              <a:t>Describe problem, identify problem domain and obtain knowledge of problem domain</a:t>
            </a:r>
          </a:p>
          <a:p>
            <a:pPr lvl="1"/>
            <a:r>
              <a:rPr lang="en-US" altLang="en-US" dirty="0">
                <a:solidFill>
                  <a:srgbClr val="000000"/>
                </a:solidFill>
              </a:rPr>
              <a:t>Strategy is to solve specific cases and then </a:t>
            </a:r>
            <a:r>
              <a:rPr lang="en-US" altLang="en-US" dirty="0" smtClean="0">
                <a:solidFill>
                  <a:srgbClr val="000000"/>
                </a:solidFill>
              </a:rPr>
              <a:t>generalize to various groups of cases</a:t>
            </a:r>
            <a:endParaRPr lang="en-US" altLang="en-US" dirty="0">
              <a:solidFill>
                <a:srgbClr val="000000"/>
              </a:solidFill>
            </a:endParaRPr>
          </a:p>
          <a:p>
            <a:r>
              <a:rPr lang="en-US" altLang="en-US" dirty="0" smtClean="0"/>
              <a:t>What is an algorithm</a:t>
            </a:r>
            <a:endParaRPr lang="en-US" altLang="en-US" dirty="0"/>
          </a:p>
          <a:p>
            <a:pPr lvl="1"/>
            <a:r>
              <a:rPr lang="en-US" altLang="en-US" dirty="0" smtClean="0">
                <a:solidFill>
                  <a:srgbClr val="000000"/>
                </a:solidFill>
              </a:rPr>
              <a:t>Step by step solution to a problem </a:t>
            </a:r>
            <a:endParaRPr lang="en-US" altLang="en-US" dirty="0">
              <a:solidFill>
                <a:srgbClr val="000000"/>
              </a:solidFill>
            </a:endParaRPr>
          </a:p>
          <a:p>
            <a:pPr lvl="1"/>
            <a:r>
              <a:rPr lang="en-US" altLang="en-US" dirty="0" smtClean="0">
                <a:solidFill>
                  <a:srgbClr val="000000"/>
                </a:solidFill>
              </a:rPr>
              <a:t>Reuse in future so don’t need to rethink problem</a:t>
            </a:r>
            <a:endParaRPr lang="en-US" altLang="en-US" dirty="0">
              <a:solidFill>
                <a:srgbClr val="000000"/>
              </a:solidFill>
            </a:endParaRPr>
          </a:p>
          <a:p>
            <a:pPr lvl="1"/>
            <a:r>
              <a:rPr lang="en-US" altLang="en-US" dirty="0" smtClean="0">
                <a:solidFill>
                  <a:srgbClr val="000000"/>
                </a:solidFill>
              </a:rPr>
              <a:t>Others can reuse the algorithm without need to understand principles used in problem solving </a:t>
            </a:r>
          </a:p>
          <a:p>
            <a:pPr marL="0" lvl="1" indent="0">
              <a:buNone/>
            </a:pPr>
            <a:endParaRPr lang="en-US" altLang="en-US" dirty="0" smtClean="0">
              <a:solidFill>
                <a:srgbClr val="000000"/>
              </a:solidFill>
            </a:endParaRPr>
          </a:p>
        </p:txBody>
      </p:sp>
    </p:spTree>
    <p:extLst>
      <p:ext uri="{BB962C8B-B14F-4D97-AF65-F5344CB8AC3E}">
        <p14:creationId xmlns:p14="http://schemas.microsoft.com/office/powerpoint/2010/main" xmlns="" val="2194720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algorithm: an example</a:t>
            </a:r>
            <a:endParaRPr lang="en-US" dirty="0"/>
          </a:p>
        </p:txBody>
      </p:sp>
      <p:sp>
        <p:nvSpPr>
          <p:cNvPr id="3" name="Content Placeholder 2"/>
          <p:cNvSpPr>
            <a:spLocks noGrp="1"/>
          </p:cNvSpPr>
          <p:nvPr>
            <p:ph idx="1"/>
          </p:nvPr>
        </p:nvSpPr>
        <p:spPr/>
        <p:txBody>
          <a:bodyPr/>
          <a:lstStyle/>
          <a:p>
            <a:r>
              <a:rPr lang="en-US" altLang="en-US" dirty="0" smtClean="0"/>
              <a:t>First we solve the specific problem to understand the steps involved</a:t>
            </a:r>
            <a:endParaRPr lang="en-US" altLang="en-US" dirty="0"/>
          </a:p>
          <a:p>
            <a:pPr lvl="1"/>
            <a:r>
              <a:rPr lang="en-US" altLang="en-US" dirty="0"/>
              <a:t>5 cookies left after 3rd child.</a:t>
            </a:r>
          </a:p>
          <a:p>
            <a:pPr lvl="1"/>
            <a:r>
              <a:rPr lang="en-US" altLang="en-US" dirty="0"/>
              <a:t>5 X 2 = 10 cookies left after 2nd child.</a:t>
            </a:r>
          </a:p>
          <a:p>
            <a:pPr lvl="1"/>
            <a:r>
              <a:rPr lang="en-US" altLang="en-US" dirty="0"/>
              <a:t>10 X 2 = 20 cookies left after 1st child</a:t>
            </a:r>
          </a:p>
          <a:p>
            <a:pPr lvl="1"/>
            <a:r>
              <a:rPr lang="en-US" altLang="en-US" dirty="0"/>
              <a:t>20 X 2 = 40 = original number of cookies</a:t>
            </a:r>
          </a:p>
          <a:p>
            <a:r>
              <a:rPr lang="en-US" altLang="en-US" dirty="0" smtClean="0"/>
              <a:t>A generic algorithm for this problem will </a:t>
            </a:r>
            <a:endParaRPr lang="en-US" altLang="en-US" dirty="0"/>
          </a:p>
          <a:p>
            <a:pPr lvl="1"/>
            <a:r>
              <a:rPr lang="en-US" altLang="en-US" dirty="0" smtClean="0"/>
              <a:t>Work </a:t>
            </a:r>
            <a:r>
              <a:rPr lang="en-US" altLang="en-US" dirty="0"/>
              <a:t>with any number of remaining </a:t>
            </a:r>
            <a:r>
              <a:rPr lang="en-US" altLang="en-US" dirty="0" smtClean="0"/>
              <a:t>cookies</a:t>
            </a:r>
          </a:p>
          <a:p>
            <a:pPr lvl="1"/>
            <a:r>
              <a:rPr lang="en-US" altLang="en-US" dirty="0" smtClean="0"/>
              <a:t>Work </a:t>
            </a:r>
            <a:r>
              <a:rPr lang="en-US" altLang="en-US" dirty="0"/>
              <a:t>with any number of children</a:t>
            </a:r>
          </a:p>
        </p:txBody>
      </p:sp>
    </p:spTree>
    <p:extLst>
      <p:ext uri="{BB962C8B-B14F-4D97-AF65-F5344CB8AC3E}">
        <p14:creationId xmlns:p14="http://schemas.microsoft.com/office/powerpoint/2010/main" xmlns="" val="3994668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algorithm: an example</a:t>
            </a:r>
            <a:endParaRPr lang="en-US" dirty="0"/>
          </a:p>
        </p:txBody>
      </p:sp>
      <p:sp>
        <p:nvSpPr>
          <p:cNvPr id="3" name="Content Placeholder 2"/>
          <p:cNvSpPr>
            <a:spLocks noGrp="1"/>
          </p:cNvSpPr>
          <p:nvPr>
            <p:ph idx="1"/>
          </p:nvPr>
        </p:nvSpPr>
        <p:spPr/>
        <p:txBody>
          <a:bodyPr/>
          <a:lstStyle/>
          <a:p>
            <a:r>
              <a:rPr lang="en-US" altLang="en-US" dirty="0" smtClean="0"/>
              <a:t>Generalizing the cookie heist algorithm</a:t>
            </a:r>
            <a:endParaRPr lang="en-US" altLang="en-US" dirty="0"/>
          </a:p>
          <a:p>
            <a:pPr lvl="1"/>
            <a:r>
              <a:rPr lang="en-US" altLang="en-US" dirty="0"/>
              <a:t>Get number of children.</a:t>
            </a:r>
          </a:p>
          <a:p>
            <a:pPr lvl="1"/>
            <a:r>
              <a:rPr lang="en-US" altLang="en-US" dirty="0"/>
              <a:t>Get number of cookies remaining.</a:t>
            </a:r>
          </a:p>
          <a:p>
            <a:pPr lvl="1"/>
            <a:r>
              <a:rPr lang="en-US" altLang="en-US" dirty="0"/>
              <a:t>While there are still children that have not raided the cookie jar, multiply the number of cookies by 2 and reduce the number of children by 1.</a:t>
            </a:r>
          </a:p>
          <a:p>
            <a:pPr lvl="1"/>
            <a:r>
              <a:rPr lang="en-US" altLang="en-US" dirty="0"/>
              <a:t>Display the original number of cookies.</a:t>
            </a:r>
          </a:p>
        </p:txBody>
      </p:sp>
    </p:spTree>
    <p:extLst>
      <p:ext uri="{BB962C8B-B14F-4D97-AF65-F5344CB8AC3E}">
        <p14:creationId xmlns:p14="http://schemas.microsoft.com/office/powerpoint/2010/main" xmlns="" val="3697169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3" name="Content Placeholder 2"/>
          <p:cNvSpPr>
            <a:spLocks noGrp="1"/>
          </p:cNvSpPr>
          <p:nvPr>
            <p:ph idx="1"/>
          </p:nvPr>
        </p:nvSpPr>
        <p:spPr>
          <a:xfrm>
            <a:off x="822325" y="2209800"/>
            <a:ext cx="7521575" cy="2819400"/>
          </a:xfrm>
        </p:spPr>
        <p:txBody>
          <a:bodyPr/>
          <a:lstStyle/>
          <a:p>
            <a:r>
              <a:rPr lang="en-US" altLang="en-US" dirty="0" err="1" smtClean="0"/>
              <a:t>Weick</a:t>
            </a:r>
            <a:r>
              <a:rPr lang="en-US" altLang="en-US" dirty="0" smtClean="0"/>
              <a:t> and </a:t>
            </a:r>
            <a:r>
              <a:rPr lang="en-US" altLang="en-US" dirty="0" err="1" smtClean="0"/>
              <a:t>Polya</a:t>
            </a:r>
            <a:r>
              <a:rPr lang="en-US" altLang="en-US" dirty="0" smtClean="0"/>
              <a:t> give numerous techniques to solve difficult problems </a:t>
            </a:r>
          </a:p>
          <a:p>
            <a:r>
              <a:rPr lang="en-US" altLang="en-US" dirty="0" smtClean="0"/>
              <a:t>The next few slides, including this one, are a sampling</a:t>
            </a:r>
          </a:p>
          <a:p>
            <a:r>
              <a:rPr lang="en-US" altLang="en-US" i="1" dirty="0" smtClean="0">
                <a:solidFill>
                  <a:srgbClr val="FF0000"/>
                </a:solidFill>
              </a:rPr>
              <a:t>Work the problem backwards (from output to input</a:t>
            </a:r>
            <a:r>
              <a:rPr lang="en-US" altLang="en-US" i="1" dirty="0" smtClean="0">
                <a:solidFill>
                  <a:srgbClr val="FF0000"/>
                </a:solidFill>
              </a:rPr>
              <a:t>)</a:t>
            </a:r>
          </a:p>
          <a:p>
            <a:endParaRPr lang="en-US" altLang="en-US" dirty="0" smtClean="0"/>
          </a:p>
          <a:p>
            <a:pPr marL="0" lvl="1" indent="0">
              <a:buNone/>
            </a:pPr>
            <a:endParaRPr lang="en-US" altLang="en-US" b="1" dirty="0"/>
          </a:p>
          <a:p>
            <a:pPr marL="0" lvl="1" indent="0">
              <a:buNone/>
            </a:pPr>
            <a:endParaRPr lang="en-US" alt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Use </a:t>
            </a:r>
            <a:r>
              <a:rPr lang="en-US" altLang="en-US" i="1" dirty="0" smtClean="0">
                <a:solidFill>
                  <a:srgbClr val="FF0000"/>
                </a:solidFill>
              </a:rPr>
              <a:t>Analogy: find a related problem easier to understand or one already solved </a:t>
            </a:r>
            <a:r>
              <a:rPr lang="en-US" altLang="en-US" i="1" dirty="0" smtClean="0">
                <a:solidFill>
                  <a:srgbClr val="FF0000"/>
                </a:solidFill>
              </a:rPr>
              <a:t>before</a:t>
            </a: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Sagacity</a:t>
            </a:r>
            <a:r>
              <a:rPr lang="en-US" altLang="en-US" i="1" dirty="0" smtClean="0">
                <a:solidFill>
                  <a:srgbClr val="FF0000"/>
                </a:solidFill>
              </a:rPr>
              <a:t>: Hitting the essence of the problem solution by enlightened </a:t>
            </a:r>
            <a:r>
              <a:rPr lang="en-US" altLang="en-US" i="1" dirty="0" smtClean="0">
                <a:solidFill>
                  <a:srgbClr val="FF0000"/>
                </a:solidFill>
              </a:rPr>
              <a:t>guess</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Yet </a:t>
            </a:r>
            <a:r>
              <a:rPr lang="en-US" altLang="en-US" i="1" dirty="0" smtClean="0">
                <a:solidFill>
                  <a:srgbClr val="FF0000"/>
                </a:solidFill>
              </a:rPr>
              <a:t>another approach is Stepwise Refinement</a:t>
            </a:r>
          </a:p>
          <a:p>
            <a:pPr lvl="1"/>
            <a:r>
              <a:rPr lang="en-US" altLang="en-US" dirty="0" smtClean="0"/>
              <a:t>Decompose problem into related </a:t>
            </a:r>
            <a:r>
              <a:rPr lang="en-US" altLang="en-US" dirty="0" err="1" smtClean="0"/>
              <a:t>subproblems</a:t>
            </a:r>
            <a:endParaRPr lang="en-US" altLang="en-US" dirty="0" smtClean="0"/>
          </a:p>
          <a:p>
            <a:pPr lvl="1"/>
            <a:r>
              <a:rPr lang="en-US" altLang="en-US" dirty="0" smtClean="0"/>
              <a:t>Top-down methodology that progresses from high-level to details</a:t>
            </a:r>
          </a:p>
          <a:p>
            <a:pPr lvl="1"/>
            <a:r>
              <a:rPr lang="en-US" altLang="en-US" dirty="0" err="1" smtClean="0"/>
              <a:t>Polya</a:t>
            </a:r>
            <a:r>
              <a:rPr lang="en-US" altLang="en-US" dirty="0" smtClean="0"/>
              <a:t> adds to this approach by recombining the low level sub elements into the problem statement because this will yield a better understood problem</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Induction is the process of discovering general </a:t>
            </a:r>
            <a:r>
              <a:rPr lang="en-US" altLang="en-US" i="1" dirty="0" smtClean="0">
                <a:solidFill>
                  <a:srgbClr val="FF0000"/>
                </a:solidFill>
              </a:rPr>
              <a:t>solutions and </a:t>
            </a:r>
            <a:r>
              <a:rPr lang="en-US" altLang="en-US" i="1" dirty="0" smtClean="0">
                <a:solidFill>
                  <a:srgbClr val="FF0000"/>
                </a:solidFill>
              </a:rPr>
              <a:t>laws by observing specific instances and generalizing so relationships apply to groups of similar instances: start with specific problems and then generalize</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H</a:t>
            </a:r>
            <a:r>
              <a:rPr lang="en-US" altLang="en-US" i="1" dirty="0" smtClean="0">
                <a:solidFill>
                  <a:srgbClr val="FF0000"/>
                </a:solidFill>
              </a:rPr>
              <a:t>euristics</a:t>
            </a:r>
            <a:r>
              <a:rPr lang="en-US" altLang="en-US" i="1" dirty="0" smtClean="0">
                <a:solidFill>
                  <a:srgbClr val="FF0000"/>
                </a:solidFill>
              </a:rPr>
              <a:t>, reasoning is not as formal as in science or engineering that both strictly apply rules </a:t>
            </a:r>
            <a:endParaRPr lang="en-US" altLang="en-US" i="1" dirty="0" smtClean="0">
              <a:solidFill>
                <a:srgbClr val="FF0000"/>
              </a:solidFill>
            </a:endParaRPr>
          </a:p>
          <a:p>
            <a:r>
              <a:rPr lang="en-US" altLang="en-US" i="1" dirty="0" smtClean="0">
                <a:solidFill>
                  <a:srgbClr val="FF0000"/>
                </a:solidFill>
              </a:rPr>
              <a:t>Back to 77</a:t>
            </a:r>
            <a:endParaRPr lang="en-US" altLang="en-US" i="1" dirty="0" smtClean="0">
              <a:solidFill>
                <a:srgbClr val="FF0000"/>
              </a:solidFill>
            </a:endParaRP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Pedantry is the rigid application of rules without exception</a:t>
            </a:r>
          </a:p>
          <a:p>
            <a:r>
              <a:rPr lang="en-US" altLang="en-US" i="1" dirty="0" smtClean="0">
                <a:solidFill>
                  <a:srgbClr val="FF0000"/>
                </a:solidFill>
              </a:rPr>
              <a:t>Mastery is the relaxation of rules to advance a solution to a problem and then applying the rules at the appropriate time</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Irony, satire and </a:t>
            </a:r>
            <a:r>
              <a:rPr lang="en-US" altLang="en-US" i="1" dirty="0" err="1" smtClean="0">
                <a:solidFill>
                  <a:srgbClr val="FF0000"/>
                </a:solidFill>
              </a:rPr>
              <a:t>reductio</a:t>
            </a:r>
            <a:r>
              <a:rPr lang="en-US" altLang="en-US" i="1" dirty="0" smtClean="0">
                <a:solidFill>
                  <a:srgbClr val="FF0000"/>
                </a:solidFill>
              </a:rPr>
              <a:t> ad absurdum show the falsity of an assumption by deriving or associating it with an obvious absurdity</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Problem Solving</a:t>
            </a:r>
            <a:endParaRPr lang="en-US" dirty="0"/>
          </a:p>
        </p:txBody>
      </p:sp>
      <p:sp>
        <p:nvSpPr>
          <p:cNvPr id="3" name="Content Placeholder 2"/>
          <p:cNvSpPr>
            <a:spLocks noGrp="1"/>
          </p:cNvSpPr>
          <p:nvPr>
            <p:ph idx="1"/>
          </p:nvPr>
        </p:nvSpPr>
        <p:spPr/>
        <p:txBody>
          <a:bodyPr/>
          <a:lstStyle/>
          <a:p>
            <a:r>
              <a:rPr lang="en-US" altLang="en-US" dirty="0" smtClean="0"/>
              <a:t>Many varieties. You will probably encounter one of these:</a:t>
            </a:r>
            <a:endParaRPr lang="en-US" altLang="en-US" dirty="0"/>
          </a:p>
          <a:p>
            <a:pPr lvl="1"/>
            <a:r>
              <a:rPr lang="en-US" altLang="en-US" dirty="0" smtClean="0"/>
              <a:t>Systems analysis for business.</a:t>
            </a:r>
          </a:p>
          <a:p>
            <a:pPr lvl="1"/>
            <a:r>
              <a:rPr lang="en-US" altLang="en-US" dirty="0" smtClean="0"/>
              <a:t>Scientific method for science and engineering</a:t>
            </a:r>
          </a:p>
          <a:p>
            <a:pPr lvl="1"/>
            <a:r>
              <a:rPr lang="en-US" altLang="en-US" dirty="0" smtClean="0"/>
              <a:t>Software development method for programming </a:t>
            </a:r>
            <a:endParaRPr lang="en-US" altLang="en-US" dirty="0"/>
          </a:p>
          <a:p>
            <a:pPr marL="0" indent="0"/>
            <a:r>
              <a:rPr lang="en-US" altLang="en-US" dirty="0" smtClean="0"/>
              <a:t>Studying a problem solving approach helps us learn how to organize a solution to a type of problem</a:t>
            </a:r>
          </a:p>
          <a:p>
            <a:pPr lvl="1"/>
            <a:r>
              <a:rPr lang="en-US" altLang="en-US" dirty="0" smtClean="0"/>
              <a:t>Not a repeatable process for success</a:t>
            </a:r>
            <a:endParaRPr lang="en-US" altLang="en-US" dirty="0"/>
          </a:p>
          <a:p>
            <a:pPr lvl="1"/>
            <a:r>
              <a:rPr lang="en-US" altLang="en-US" dirty="0" smtClean="0"/>
              <a:t>More a set of useful guidelines for organizing a solution</a:t>
            </a:r>
            <a:endParaRPr lang="en-US" altLang="en-US" dirty="0"/>
          </a:p>
        </p:txBody>
      </p:sp>
    </p:spTree>
    <p:extLst>
      <p:ext uri="{BB962C8B-B14F-4D97-AF65-F5344CB8AC3E}">
        <p14:creationId xmlns:p14="http://schemas.microsoft.com/office/powerpoint/2010/main" xmlns="" val="265304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Vary the problem by varying the constituent parts of the problem</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Think in future perfect tense</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err="1" smtClean="0">
                <a:solidFill>
                  <a:srgbClr val="FF0000"/>
                </a:solidFill>
              </a:rPr>
              <a:t>Weick</a:t>
            </a:r>
            <a:r>
              <a:rPr lang="en-US" altLang="en-US" i="1" dirty="0" smtClean="0">
                <a:solidFill>
                  <a:srgbClr val="FF0000"/>
                </a:solidFill>
              </a:rPr>
              <a:t> advises think "</a:t>
            </a:r>
            <a:r>
              <a:rPr lang="en-US" altLang="en-US" i="1" dirty="0" err="1" smtClean="0">
                <a:solidFill>
                  <a:srgbClr val="FF0000"/>
                </a:solidFill>
              </a:rPr>
              <a:t>ing</a:t>
            </a:r>
            <a:r>
              <a:rPr lang="en-US" altLang="en-US" i="1" dirty="0" smtClean="0">
                <a:solidFill>
                  <a:srgbClr val="FF0000"/>
                </a:solidFill>
              </a:rPr>
              <a:t>."  This means that a team should attempt to use verbs rather than nouns.  Verbs anticipate objects and events, and apply meaning to them more so than nouns. </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Problem solving</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effectLst/>
              </a:rPr>
              <a:t>[2]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a:solidFill>
                  <a:schemeClr val="tx1">
                    <a:lumMod val="85000"/>
                    <a:lumOff val="15000"/>
                  </a:schemeClr>
                </a:solidFill>
              </a:rPr>
              <a:t>The Social Psychology of Organizing. </a:t>
            </a:r>
            <a:r>
              <a:rPr lang="en-US" sz="900" dirty="0">
                <a:solidFill>
                  <a:schemeClr val="tx1">
                    <a:lumMod val="85000"/>
                    <a:lumOff val="15000"/>
                  </a:schemeClr>
                </a:solidFill>
              </a:rPr>
              <a:t>New York, NY: McGraw-Hill</a:t>
            </a:r>
            <a:endParaRPr lang="en-US" sz="900" i="1" dirty="0">
              <a:solidFill>
                <a:schemeClr val="tx1">
                  <a:lumMod val="85000"/>
                  <a:lumOff val="15000"/>
                </a:schemeClr>
              </a:solidFill>
              <a:effectLst/>
            </a:endParaRPr>
          </a:p>
        </p:txBody>
      </p:sp>
      <p:sp>
        <p:nvSpPr>
          <p:cNvPr id="6" name="Content Placeholder 2"/>
          <p:cNvSpPr>
            <a:spLocks noGrp="1"/>
          </p:cNvSpPr>
          <p:nvPr>
            <p:ph idx="1"/>
          </p:nvPr>
        </p:nvSpPr>
        <p:spPr>
          <a:xfrm>
            <a:off x="822325" y="2209800"/>
            <a:ext cx="7521575" cy="2819400"/>
          </a:xfrm>
        </p:spPr>
        <p:txBody>
          <a:bodyPr/>
          <a:lstStyle/>
          <a:p>
            <a:r>
              <a:rPr lang="en-US" altLang="en-US" i="1" dirty="0" smtClean="0">
                <a:solidFill>
                  <a:srgbClr val="FF0000"/>
                </a:solidFill>
              </a:rPr>
              <a:t>Mutate Metaphors</a:t>
            </a:r>
          </a:p>
          <a:p>
            <a:endParaRPr lang="en-US" altLang="en-US" i="1" dirty="0" smtClean="0">
              <a:solidFill>
                <a:srgbClr val="FF0000"/>
              </a:solidFill>
            </a:endParaRPr>
          </a:p>
          <a:p>
            <a:endParaRPr lang="en-US" altLang="en-US" dirty="0" smtClean="0"/>
          </a:p>
          <a:p>
            <a:endParaRPr lang="en-US" altLang="en-US" dirty="0" smtClean="0"/>
          </a:p>
          <a:p>
            <a:pPr marL="0" lvl="1" indent="0">
              <a:buNone/>
            </a:pPr>
            <a:endParaRPr lang="en-US" altLang="en-US" b="1" dirty="0"/>
          </a:p>
          <a:p>
            <a:pPr marL="0" lvl="1" indent="0">
              <a:buNone/>
            </a:pPr>
            <a:endParaRPr lang="en-US" altLang="en-US" dirty="0"/>
          </a:p>
        </p:txBody>
      </p:sp>
    </p:spTree>
    <p:extLst>
      <p:ext uri="{BB962C8B-B14F-4D97-AF65-F5344CB8AC3E}">
        <p14:creationId xmlns:p14="http://schemas.microsoft.com/office/powerpoint/2010/main" xmlns="" val="1774576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lstStyle/>
          <a:p>
            <a:r>
              <a:rPr lang="en-US" altLang="en-US" dirty="0" smtClean="0"/>
              <a:t>Organizing is important to problem solving </a:t>
            </a:r>
            <a:endParaRPr lang="en-US" altLang="en-US" dirty="0"/>
          </a:p>
          <a:p>
            <a:pPr lvl="1"/>
            <a:r>
              <a:rPr lang="en-US" altLang="en-US" dirty="0" smtClean="0"/>
              <a:t>Enactment </a:t>
            </a:r>
          </a:p>
          <a:p>
            <a:pPr lvl="1"/>
            <a:r>
              <a:rPr lang="en-US" altLang="en-US" dirty="0" smtClean="0"/>
              <a:t>Selection</a:t>
            </a:r>
          </a:p>
          <a:p>
            <a:pPr lvl="1"/>
            <a:r>
              <a:rPr lang="en-US" altLang="en-US" dirty="0" smtClean="0"/>
              <a:t>Retained knowledge</a:t>
            </a:r>
          </a:p>
          <a:p>
            <a:pPr lvl="1"/>
            <a:r>
              <a:rPr lang="en-US" altLang="en-US" dirty="0" smtClean="0">
                <a:solidFill>
                  <a:srgbClr val="000000"/>
                </a:solidFill>
              </a:rPr>
              <a:t>42 principles for successfully organizing</a:t>
            </a:r>
          </a:p>
          <a:p>
            <a:pPr lvl="2"/>
            <a:r>
              <a:rPr lang="en-US" altLang="en-US" dirty="0" smtClean="0">
                <a:solidFill>
                  <a:srgbClr val="000000"/>
                </a:solidFill>
              </a:rPr>
              <a:t>For example, Law of Requisite Variety</a:t>
            </a:r>
          </a:p>
          <a:p>
            <a:pPr lvl="1"/>
            <a:r>
              <a:rPr lang="en-US" altLang="en-US" dirty="0" smtClean="0">
                <a:solidFill>
                  <a:srgbClr val="000000"/>
                </a:solidFill>
              </a:rPr>
              <a:t>Various analysis techniques</a:t>
            </a:r>
          </a:p>
          <a:p>
            <a:pPr lvl="2"/>
            <a:r>
              <a:rPr lang="en-US" altLang="en-US" dirty="0" err="1" smtClean="0">
                <a:solidFill>
                  <a:srgbClr val="000000"/>
                </a:solidFill>
              </a:rPr>
              <a:t>Ischikawa</a:t>
            </a:r>
            <a:r>
              <a:rPr lang="en-US" altLang="en-US" dirty="0" smtClean="0">
                <a:solidFill>
                  <a:srgbClr val="000000"/>
                </a:solidFill>
              </a:rPr>
              <a:t> </a:t>
            </a:r>
            <a:r>
              <a:rPr lang="en-US" altLang="en-US" dirty="0">
                <a:solidFill>
                  <a:srgbClr val="000000"/>
                </a:solidFill>
              </a:rPr>
              <a:t>Diagrams (aka cause-effect diagrams)</a:t>
            </a:r>
          </a:p>
          <a:p>
            <a:pPr lvl="2"/>
            <a:r>
              <a:rPr lang="en-US" altLang="en-US" dirty="0">
                <a:solidFill>
                  <a:srgbClr val="000000"/>
                </a:solidFill>
              </a:rPr>
              <a:t>Causal mapping</a:t>
            </a:r>
          </a:p>
          <a:p>
            <a:pPr lvl="2"/>
            <a:r>
              <a:rPr lang="en-US" altLang="en-US" dirty="0">
                <a:solidFill>
                  <a:srgbClr val="000000"/>
                </a:solidFill>
              </a:rPr>
              <a:t>Davis’ relational assumption analysis</a:t>
            </a:r>
          </a:p>
          <a:p>
            <a:pPr lvl="2"/>
            <a:r>
              <a:rPr lang="en-US" altLang="en-US" dirty="0" smtClean="0">
                <a:solidFill>
                  <a:srgbClr val="000000"/>
                </a:solidFill>
              </a:rPr>
              <a:t>Ogden/</a:t>
            </a:r>
            <a:r>
              <a:rPr lang="en-US" altLang="en-US" dirty="0" err="1" smtClean="0">
                <a:solidFill>
                  <a:srgbClr val="000000"/>
                </a:solidFill>
              </a:rPr>
              <a:t>Krovitz</a:t>
            </a:r>
            <a:r>
              <a:rPr lang="en-US" altLang="en-US" dirty="0" smtClean="0">
                <a:solidFill>
                  <a:srgbClr val="000000"/>
                </a:solidFill>
              </a:rPr>
              <a:t> </a:t>
            </a:r>
            <a:r>
              <a:rPr lang="en-US" altLang="en-US" dirty="0">
                <a:solidFill>
                  <a:srgbClr val="000000"/>
                </a:solidFill>
              </a:rPr>
              <a:t>relational word analysis</a:t>
            </a:r>
          </a:p>
          <a:p>
            <a:pPr lvl="1"/>
            <a:endParaRPr lang="en-US" altLang="en-US" dirty="0">
              <a:solidFill>
                <a:srgbClr val="000000"/>
              </a:solidFill>
            </a:endParaRPr>
          </a:p>
          <a:p>
            <a:pPr marL="0" lvl="1" indent="0">
              <a:buNone/>
            </a:pPr>
            <a:endParaRPr lang="en-US" altLang="en-US" dirty="0" smtClean="0">
              <a:solidFill>
                <a:srgbClr val="000000"/>
              </a:solidFill>
            </a:endParaRPr>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a:solidFill>
                  <a:schemeClr val="tx1">
                    <a:lumMod val="85000"/>
                    <a:lumOff val="15000"/>
                  </a:schemeClr>
                </a:solidFill>
              </a:rPr>
              <a:t>Ashby, R. (1956). </a:t>
            </a:r>
            <a:r>
              <a:rPr lang="en-US" sz="900" i="1" dirty="0">
                <a:solidFill>
                  <a:schemeClr val="tx1">
                    <a:lumMod val="85000"/>
                    <a:lumOff val="15000"/>
                  </a:schemeClr>
                </a:solidFill>
              </a:rPr>
              <a:t>An Introduction to Cybernetics</a:t>
            </a:r>
            <a:r>
              <a:rPr lang="en-US" sz="900" dirty="0">
                <a:solidFill>
                  <a:schemeClr val="tx1">
                    <a:lumMod val="85000"/>
                    <a:lumOff val="15000"/>
                  </a:schemeClr>
                </a:solidFill>
              </a:rPr>
              <a:t>. New York, NY: John </a:t>
            </a:r>
            <a:r>
              <a:rPr lang="en-US" sz="900" dirty="0" smtClean="0">
                <a:solidFill>
                  <a:schemeClr val="tx1">
                    <a:lumMod val="85000"/>
                    <a:lumOff val="15000"/>
                  </a:schemeClr>
                </a:solidFill>
              </a:rPr>
              <a:t>Wiley.</a:t>
            </a:r>
          </a:p>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2</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smtClean="0">
                <a:solidFill>
                  <a:schemeClr val="tx1">
                    <a:lumMod val="85000"/>
                    <a:lumOff val="15000"/>
                  </a:schemeClr>
                </a:solidFill>
              </a:rPr>
              <a:t>The </a:t>
            </a:r>
            <a:r>
              <a:rPr lang="en-US" sz="900" i="1" dirty="0">
                <a:solidFill>
                  <a:schemeClr val="tx1">
                    <a:lumMod val="85000"/>
                    <a:lumOff val="15000"/>
                  </a:schemeClr>
                </a:solidFill>
              </a:rPr>
              <a:t>Social Psychology of Organizing. </a:t>
            </a:r>
            <a:r>
              <a:rPr lang="en-US" sz="900" dirty="0">
                <a:solidFill>
                  <a:schemeClr val="tx1">
                    <a:lumMod val="85000"/>
                    <a:lumOff val="15000"/>
                  </a:schemeClr>
                </a:solidFill>
              </a:rPr>
              <a:t>New York, NY: McGraw-Hill</a:t>
            </a:r>
            <a:r>
              <a:rPr lang="en-US" sz="900" dirty="0" smtClean="0">
                <a:solidFill>
                  <a:schemeClr val="tx1">
                    <a:lumMod val="85000"/>
                    <a:lumOff val="15000"/>
                  </a:schemeClr>
                </a:solidFill>
              </a:rPr>
              <a:t>.</a:t>
            </a:r>
          </a:p>
          <a:p>
            <a:pPr algn="just"/>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3701235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fontAlgn="auto">
              <a:spcAft>
                <a:spcPts val="0"/>
              </a:spcAft>
              <a:defRPr/>
            </a:pPr>
            <a:r>
              <a:rPr lang="en-US" altLang="en-US" dirty="0" smtClean="0"/>
              <a:t>Organizing</a:t>
            </a:r>
          </a:p>
        </p:txBody>
      </p:sp>
      <p:sp>
        <p:nvSpPr>
          <p:cNvPr id="11267" name="Rectangle 1027"/>
          <p:cNvSpPr>
            <a:spLocks noGrp="1" noChangeArrowheads="1"/>
          </p:cNvSpPr>
          <p:nvPr>
            <p:ph idx="1"/>
          </p:nvPr>
        </p:nvSpPr>
        <p:spPr>
          <a:xfrm>
            <a:off x="609600" y="1371600"/>
            <a:ext cx="7924800" cy="3581400"/>
          </a:xfrm>
        </p:spPr>
        <p:txBody>
          <a:bodyPr/>
          <a:lstStyle/>
          <a:p>
            <a:r>
              <a:rPr lang="en-US" altLang="en-US" dirty="0" smtClean="0"/>
              <a:t>Enactment</a:t>
            </a:r>
          </a:p>
          <a:p>
            <a:pPr lvl="1"/>
            <a:r>
              <a:rPr lang="en-US" altLang="en-US" dirty="0" smtClean="0">
                <a:solidFill>
                  <a:srgbClr val="000000"/>
                </a:solidFill>
              </a:rPr>
              <a:t>Interaction with Environment</a:t>
            </a:r>
          </a:p>
          <a:p>
            <a:pPr lvl="2"/>
            <a:r>
              <a:rPr lang="en-US" altLang="en-US" dirty="0" smtClean="0">
                <a:solidFill>
                  <a:srgbClr val="000000"/>
                </a:solidFill>
              </a:rPr>
              <a:t>Obtains situational awareness</a:t>
            </a:r>
          </a:p>
          <a:p>
            <a:pPr lvl="2"/>
            <a:r>
              <a:rPr lang="en-US" altLang="en-US" dirty="0" smtClean="0">
                <a:solidFill>
                  <a:srgbClr val="000000"/>
                </a:solidFill>
              </a:rPr>
              <a:t>Executes our processes on environment</a:t>
            </a:r>
            <a:endParaRPr lang="en-US" altLang="en-US" dirty="0" smtClean="0"/>
          </a:p>
          <a:p>
            <a:r>
              <a:rPr lang="en-US" altLang="en-US" dirty="0" smtClean="0"/>
              <a:t>Selection</a:t>
            </a:r>
          </a:p>
          <a:p>
            <a:pPr lvl="1"/>
            <a:r>
              <a:rPr lang="en-US" altLang="en-US" dirty="0" smtClean="0"/>
              <a:t>Identifies characteristics of situation, then matches to retained knowledge</a:t>
            </a:r>
          </a:p>
          <a:p>
            <a:pPr lvl="1"/>
            <a:r>
              <a:rPr lang="en-US" altLang="en-US" dirty="0" smtClean="0"/>
              <a:t>Don’t always get an existing algorithm that is a good fit to the situation</a:t>
            </a:r>
          </a:p>
          <a:p>
            <a:pPr lvl="1"/>
            <a:r>
              <a:rPr lang="en-US" altLang="en-US" dirty="0" smtClean="0"/>
              <a:t>Then you must do skillful work of defining a new algorithm</a:t>
            </a:r>
          </a:p>
          <a:p>
            <a:r>
              <a:rPr lang="en-US" altLang="en-US" dirty="0" smtClean="0"/>
              <a:t>Retained Knowledge</a:t>
            </a:r>
            <a:endParaRPr lang="en-US" altLang="en-US" dirty="0"/>
          </a:p>
          <a:p>
            <a:pPr lvl="1"/>
            <a:r>
              <a:rPr lang="en-US" altLang="en-US" dirty="0" smtClean="0"/>
              <a:t>Algorithms that have worked in the past</a:t>
            </a:r>
            <a:endParaRPr lang="en-US" altLang="en-US" dirty="0"/>
          </a:p>
          <a:p>
            <a:pPr lvl="1"/>
            <a:r>
              <a:rPr lang="en-US" altLang="en-US" dirty="0" smtClean="0"/>
              <a:t>Problem solving methodologies</a:t>
            </a:r>
            <a:endParaRPr lang="en-US" altLang="en-US" dirty="0"/>
          </a:p>
          <a:p>
            <a:pPr marL="0" lvl="1" indent="0">
              <a:buNone/>
            </a:pPr>
            <a:endParaRPr lang="en-US" altLang="en-US" dirty="0" smtClean="0"/>
          </a:p>
          <a:p>
            <a:pPr lvl="1"/>
            <a:endParaRPr lang="en-US" altLang="en-US" dirty="0" smtClean="0"/>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[13] </a:t>
            </a:r>
            <a:r>
              <a:rPr lang="en-US" sz="900" dirty="0">
                <a:solidFill>
                  <a:schemeClr val="tx1">
                    <a:lumMod val="85000"/>
                    <a:lumOff val="15000"/>
                  </a:schemeClr>
                </a:solidFill>
              </a:rPr>
              <a:t>Ashby, R. (1956). </a:t>
            </a:r>
            <a:r>
              <a:rPr lang="en-US" sz="900" i="1" dirty="0">
                <a:solidFill>
                  <a:schemeClr val="tx1">
                    <a:lumMod val="85000"/>
                    <a:lumOff val="15000"/>
                  </a:schemeClr>
                </a:solidFill>
              </a:rPr>
              <a:t>An Introduction to Cybernetics</a:t>
            </a:r>
            <a:r>
              <a:rPr lang="en-US" sz="900" dirty="0">
                <a:solidFill>
                  <a:schemeClr val="tx1">
                    <a:lumMod val="85000"/>
                    <a:lumOff val="15000"/>
                  </a:schemeClr>
                </a:solidFill>
              </a:rPr>
              <a:t>. New York, NY: John </a:t>
            </a:r>
            <a:r>
              <a:rPr lang="en-US" sz="900" dirty="0" smtClean="0">
                <a:solidFill>
                  <a:schemeClr val="tx1">
                    <a:lumMod val="85000"/>
                    <a:lumOff val="15000"/>
                  </a:schemeClr>
                </a:solidFill>
              </a:rPr>
              <a:t>Wiley.</a:t>
            </a:r>
          </a:p>
          <a:p>
            <a:pPr algn="just"/>
            <a:r>
              <a:rPr lang="en-US" sz="900" dirty="0" smtClean="0">
                <a:solidFill>
                  <a:schemeClr val="tx1">
                    <a:lumMod val="85000"/>
                    <a:lumOff val="15000"/>
                  </a:schemeClr>
                </a:solidFill>
              </a:rPr>
              <a:t>[14] </a:t>
            </a:r>
            <a:r>
              <a:rPr lang="en-US" sz="900" dirty="0" err="1">
                <a:solidFill>
                  <a:schemeClr val="tx1">
                    <a:lumMod val="85000"/>
                    <a:lumOff val="15000"/>
                  </a:schemeClr>
                </a:solidFill>
              </a:rPr>
              <a:t>Hanly</a:t>
            </a:r>
            <a:r>
              <a:rPr lang="en-US" sz="900" dirty="0">
                <a:solidFill>
                  <a:schemeClr val="tx1">
                    <a:lumMod val="85000"/>
                    <a:lumOff val="15000"/>
                  </a:schemeClr>
                </a:solidFill>
              </a:rPr>
              <a:t>, J. &amp; E. </a:t>
            </a:r>
            <a:r>
              <a:rPr lang="en-US" sz="900" dirty="0" err="1">
                <a:solidFill>
                  <a:schemeClr val="tx1">
                    <a:lumMod val="85000"/>
                    <a:lumOff val="15000"/>
                  </a:schemeClr>
                </a:solidFill>
              </a:rPr>
              <a:t>Koffman</a:t>
            </a:r>
            <a:r>
              <a:rPr lang="en-US" sz="900" dirty="0">
                <a:solidFill>
                  <a:schemeClr val="tx1">
                    <a:lumMod val="85000"/>
                    <a:lumOff val="15000"/>
                  </a:schemeClr>
                </a:solidFill>
              </a:rPr>
              <a:t> (2010).</a:t>
            </a:r>
            <a:r>
              <a:rPr lang="en-US" sz="900" i="1" dirty="0">
                <a:solidFill>
                  <a:schemeClr val="tx1">
                    <a:lumMod val="85000"/>
                    <a:lumOff val="15000"/>
                  </a:schemeClr>
                </a:solidFill>
              </a:rPr>
              <a:t>Problem Solving and Program Design</a:t>
            </a:r>
            <a:r>
              <a:rPr lang="en-US" sz="900" dirty="0">
                <a:solidFill>
                  <a:schemeClr val="tx1">
                    <a:lumMod val="85000"/>
                    <a:lumOff val="15000"/>
                  </a:schemeClr>
                </a:solidFill>
              </a:rPr>
              <a:t>. Boston: </a:t>
            </a:r>
            <a:r>
              <a:rPr lang="en-US" sz="900" dirty="0" smtClean="0">
                <a:solidFill>
                  <a:schemeClr val="tx1">
                    <a:lumMod val="85000"/>
                    <a:lumOff val="15000"/>
                  </a:schemeClr>
                </a:solidFill>
              </a:rPr>
              <a:t>Addison-Wesley (Chapter 3)</a:t>
            </a:r>
          </a:p>
          <a:p>
            <a:pPr algn="just"/>
            <a:r>
              <a:rPr lang="en-US" sz="900" dirty="0" smtClean="0">
                <a:solidFill>
                  <a:schemeClr val="tx1">
                    <a:lumMod val="85000"/>
                    <a:lumOff val="15000"/>
                  </a:schemeClr>
                </a:solidFill>
                <a:effectLst/>
              </a:rPr>
              <a:t>[15]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smtClean="0">
                <a:solidFill>
                  <a:schemeClr val="tx1">
                    <a:lumMod val="85000"/>
                    <a:lumOff val="15000"/>
                  </a:schemeClr>
                </a:solidFill>
              </a:rPr>
              <a:t>The </a:t>
            </a:r>
            <a:r>
              <a:rPr lang="en-US" sz="900" i="1" dirty="0">
                <a:solidFill>
                  <a:schemeClr val="tx1">
                    <a:lumMod val="85000"/>
                    <a:lumOff val="15000"/>
                  </a:schemeClr>
                </a:solidFill>
              </a:rPr>
              <a:t>Social Psychology of Organizing. </a:t>
            </a:r>
            <a:r>
              <a:rPr lang="en-US" sz="900" dirty="0">
                <a:solidFill>
                  <a:schemeClr val="tx1">
                    <a:lumMod val="85000"/>
                    <a:lumOff val="15000"/>
                  </a:schemeClr>
                </a:solidFill>
              </a:rPr>
              <a:t>New York, NY: McGraw-Hill</a:t>
            </a:r>
            <a:r>
              <a:rPr lang="en-US" sz="900" dirty="0" smtClean="0">
                <a:solidFill>
                  <a:schemeClr val="tx1">
                    <a:lumMod val="85000"/>
                    <a:lumOff val="15000"/>
                  </a:schemeClr>
                </a:solidFill>
              </a:rPr>
              <a:t>.</a:t>
            </a:r>
          </a:p>
          <a:p>
            <a:pPr algn="just"/>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109477411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Organizing knowledge </a:t>
            </a:r>
          </a:p>
        </p:txBody>
      </p:sp>
      <p:pic>
        <p:nvPicPr>
          <p:cNvPr id="18" name="Picture 17"/>
          <p:cNvPicPr>
            <a:picLocks noChangeAspect="1"/>
          </p:cNvPicPr>
          <p:nvPr/>
        </p:nvPicPr>
        <p:blipFill>
          <a:blip r:embed="rId3" cstate="print"/>
          <a:stretch>
            <a:fillRect/>
          </a:stretch>
        </p:blipFill>
        <p:spPr>
          <a:xfrm>
            <a:off x="-31411" y="1219200"/>
            <a:ext cx="9229046" cy="2725577"/>
          </a:xfrm>
          <a:prstGeom prst="rect">
            <a:avLst/>
          </a:prstGeom>
        </p:spPr>
      </p:pic>
    </p:spTree>
    <p:extLst>
      <p:ext uri="{BB962C8B-B14F-4D97-AF65-F5344CB8AC3E}">
        <p14:creationId xmlns:p14="http://schemas.microsoft.com/office/powerpoint/2010/main" xmlns="" val="17704288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fontAlgn="auto">
              <a:spcAft>
                <a:spcPts val="0"/>
              </a:spcAft>
              <a:defRPr/>
            </a:pPr>
            <a:r>
              <a:rPr lang="en-US" altLang="en-US" dirty="0" smtClean="0"/>
              <a:t>algorithms</a:t>
            </a:r>
          </a:p>
        </p:txBody>
      </p:sp>
      <p:sp>
        <p:nvSpPr>
          <p:cNvPr id="25603" name="Rectangle 3"/>
          <p:cNvSpPr>
            <a:spLocks noGrp="1" noChangeArrowheads="1"/>
          </p:cNvSpPr>
          <p:nvPr>
            <p:ph idx="1"/>
          </p:nvPr>
        </p:nvSpPr>
        <p:spPr>
          <a:xfrm>
            <a:off x="544512" y="1066800"/>
            <a:ext cx="8077200" cy="3505200"/>
          </a:xfrm>
        </p:spPr>
        <p:txBody>
          <a:bodyPr/>
          <a:lstStyle/>
          <a:p>
            <a:r>
              <a:rPr lang="en-US" altLang="en-US" dirty="0" smtClean="0"/>
              <a:t>Short history</a:t>
            </a:r>
          </a:p>
          <a:p>
            <a:pPr lvl="1"/>
            <a:r>
              <a:rPr lang="en-US" altLang="en-US" dirty="0"/>
              <a:t>The study of algorithms began as a subject in mathematics.</a:t>
            </a:r>
          </a:p>
          <a:p>
            <a:pPr lvl="1"/>
            <a:r>
              <a:rPr lang="en-US" altLang="en-US" dirty="0"/>
              <a:t>The search for algorithms was a significant activity of early mathematicians.</a:t>
            </a:r>
          </a:p>
          <a:p>
            <a:pPr lvl="1"/>
            <a:r>
              <a:rPr lang="en-US" altLang="en-US" dirty="0"/>
              <a:t>Goal: To find a single set of instructions that can be used to solve any problem of a particular type (a general solution</a:t>
            </a:r>
            <a:r>
              <a:rPr lang="en-US" altLang="en-US" dirty="0" smtClean="0"/>
              <a:t>).</a:t>
            </a:r>
          </a:p>
          <a:p>
            <a:r>
              <a:rPr lang="en-US" altLang="en-US" dirty="0" smtClean="0"/>
              <a:t>The expectation of algorithms</a:t>
            </a:r>
            <a:endParaRPr lang="en-US" altLang="en-US" dirty="0"/>
          </a:p>
          <a:p>
            <a:pPr lvl="1"/>
            <a:r>
              <a:rPr lang="en-US" altLang="en-US" dirty="0"/>
              <a:t>Once </a:t>
            </a:r>
            <a:r>
              <a:rPr lang="en-US" altLang="en-US" dirty="0" smtClean="0"/>
              <a:t>a successful </a:t>
            </a:r>
            <a:r>
              <a:rPr lang="en-US" altLang="en-US" dirty="0"/>
              <a:t>algorithm </a:t>
            </a:r>
            <a:r>
              <a:rPr lang="en-US" altLang="en-US" dirty="0" smtClean="0"/>
              <a:t>is developed for a situation, don't </a:t>
            </a:r>
            <a:r>
              <a:rPr lang="en-US" altLang="en-US" dirty="0"/>
              <a:t>need to understand the </a:t>
            </a:r>
            <a:r>
              <a:rPr lang="en-US" altLang="en-US" dirty="0" smtClean="0"/>
              <a:t>principles that went into the solution.</a:t>
            </a:r>
            <a:endParaRPr lang="en-US" altLang="en-US" dirty="0"/>
          </a:p>
          <a:p>
            <a:pPr lvl="1"/>
            <a:r>
              <a:rPr lang="en-US" altLang="en-US" dirty="0"/>
              <a:t>The intelligence is "encoded into the algorithm.“</a:t>
            </a:r>
          </a:p>
          <a:p>
            <a:pPr lvl="1"/>
            <a:r>
              <a:rPr lang="en-US" altLang="en-US" dirty="0"/>
              <a:t>The task is reduced to following the instructions</a:t>
            </a:r>
            <a:r>
              <a:rPr lang="en-US" altLang="en-US" dirty="0" smtClean="0"/>
              <a:t>.</a:t>
            </a:r>
          </a:p>
          <a:p>
            <a:pPr lvl="1"/>
            <a:r>
              <a:rPr lang="en-US" altLang="en-US" dirty="0" smtClean="0"/>
              <a:t>More highly skilled people to solve problem, less skilled to execute the algorithm </a:t>
            </a:r>
            <a:endParaRPr lang="en-US" altLang="en-US" dirty="0"/>
          </a:p>
          <a:p>
            <a:pPr marL="0" lvl="1" indent="0">
              <a:buNone/>
            </a:pPr>
            <a:endParaRPr lang="en-US" altLang="en-US" dirty="0" err="1"/>
          </a:p>
        </p:txBody>
      </p:sp>
    </p:spTree>
    <p:extLst>
      <p:ext uri="{BB962C8B-B14F-4D97-AF65-F5344CB8AC3E}">
        <p14:creationId xmlns:p14="http://schemas.microsoft.com/office/powerpoint/2010/main" xmlns="" val="112777325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US" altLang="en-US" smtClean="0"/>
              <a:t>Examples of Algorithms</a:t>
            </a:r>
          </a:p>
        </p:txBody>
      </p:sp>
      <p:sp>
        <p:nvSpPr>
          <p:cNvPr id="43011" name="Rectangle 3"/>
          <p:cNvSpPr>
            <a:spLocks noGrp="1" noChangeArrowheads="1"/>
          </p:cNvSpPr>
          <p:nvPr>
            <p:ph type="body" idx="1"/>
          </p:nvPr>
        </p:nvSpPr>
        <p:spPr>
          <a:noFill/>
        </p:spPr>
        <p:txBody>
          <a:bodyPr/>
          <a:lstStyle/>
          <a:p>
            <a:r>
              <a:rPr lang="en-US" altLang="en-US" smtClean="0"/>
              <a:t>Washing machine instructions.</a:t>
            </a:r>
          </a:p>
          <a:p>
            <a:r>
              <a:rPr lang="en-US" altLang="en-US" smtClean="0"/>
              <a:t>Washing hair instructions (ambiguous algorithm).</a:t>
            </a:r>
          </a:p>
          <a:p>
            <a:r>
              <a:rPr lang="en-US" altLang="en-US" smtClean="0"/>
              <a:t>A classic:  finding the greatest common divisor (GCD) using Euclid’s Algorithm.</a:t>
            </a:r>
          </a:p>
        </p:txBody>
      </p:sp>
    </p:spTree>
    <p:extLst>
      <p:ext uri="{BB962C8B-B14F-4D97-AF65-F5344CB8AC3E}">
        <p14:creationId xmlns:p14="http://schemas.microsoft.com/office/powerpoint/2010/main" xmlns="" val="27192966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ltLang="en-US" smtClean="0"/>
              <a:t>Washing Machine Instructions</a:t>
            </a:r>
          </a:p>
        </p:txBody>
      </p:sp>
      <p:sp>
        <p:nvSpPr>
          <p:cNvPr id="44035" name="Rectangle 3"/>
          <p:cNvSpPr>
            <a:spLocks noGrp="1" noChangeArrowheads="1"/>
          </p:cNvSpPr>
          <p:nvPr>
            <p:ph type="body" idx="1"/>
          </p:nvPr>
        </p:nvSpPr>
        <p:spPr>
          <a:noFill/>
        </p:spPr>
        <p:txBody>
          <a:bodyPr/>
          <a:lstStyle/>
          <a:p>
            <a:r>
              <a:rPr lang="en-US" altLang="en-US" dirty="0" smtClean="0"/>
              <a:t>Separate clothes into whites and colors.</a:t>
            </a:r>
          </a:p>
          <a:p>
            <a:r>
              <a:rPr lang="en-US" altLang="en-US" dirty="0" smtClean="0"/>
              <a:t>If white clothes:</a:t>
            </a:r>
          </a:p>
          <a:p>
            <a:pPr lvl="1"/>
            <a:r>
              <a:rPr lang="en-US" altLang="en-US" dirty="0" smtClean="0"/>
              <a:t>Set water temperature knob to HOT.</a:t>
            </a:r>
          </a:p>
          <a:p>
            <a:pPr lvl="1"/>
            <a:r>
              <a:rPr lang="en-US" altLang="en-US" dirty="0" smtClean="0"/>
              <a:t>Place white laundry in tub.</a:t>
            </a:r>
          </a:p>
          <a:p>
            <a:r>
              <a:rPr lang="en-US" altLang="en-US" dirty="0" smtClean="0"/>
              <a:t>If colored clothes:</a:t>
            </a:r>
          </a:p>
          <a:p>
            <a:pPr lvl="1"/>
            <a:r>
              <a:rPr lang="en-US" altLang="en-US" dirty="0" smtClean="0"/>
              <a:t>Set water temperature knob to COLD.</a:t>
            </a:r>
          </a:p>
          <a:p>
            <a:pPr lvl="1"/>
            <a:r>
              <a:rPr lang="en-US" altLang="en-US" dirty="0" smtClean="0"/>
              <a:t>Place colored laundry in tub.</a:t>
            </a:r>
          </a:p>
          <a:p>
            <a:r>
              <a:rPr lang="en-US" altLang="en-US" dirty="0" smtClean="0"/>
              <a:t>Add 1 cup of laundry detergent to tub.</a:t>
            </a:r>
          </a:p>
          <a:p>
            <a:r>
              <a:rPr lang="en-US" altLang="en-US" dirty="0" smtClean="0"/>
              <a:t>Close lid and press the start button.</a:t>
            </a:r>
          </a:p>
        </p:txBody>
      </p:sp>
    </p:spTree>
    <p:extLst>
      <p:ext uri="{BB962C8B-B14F-4D97-AF65-F5344CB8AC3E}">
        <p14:creationId xmlns:p14="http://schemas.microsoft.com/office/powerpoint/2010/main" xmlns="" val="32964650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lstStyle/>
          <a:p>
            <a:r>
              <a:rPr lang="en-US" altLang="en-US" dirty="0" smtClean="0"/>
              <a:t>Overview of the Scientific </a:t>
            </a:r>
            <a:r>
              <a:rPr lang="en-US" altLang="en-US" dirty="0"/>
              <a:t>Method</a:t>
            </a:r>
          </a:p>
          <a:p>
            <a:pPr lvl="1"/>
            <a:r>
              <a:rPr lang="en-US" altLang="en-US" dirty="0" smtClean="0">
                <a:solidFill>
                  <a:srgbClr val="000000"/>
                </a:solidFill>
              </a:rPr>
              <a:t>Identify the problem</a:t>
            </a:r>
          </a:p>
          <a:p>
            <a:pPr lvl="1"/>
            <a:r>
              <a:rPr lang="en-US" altLang="en-US" dirty="0" smtClean="0">
                <a:solidFill>
                  <a:srgbClr val="000000"/>
                </a:solidFill>
              </a:rPr>
              <a:t>Review existing knowledge</a:t>
            </a:r>
          </a:p>
          <a:p>
            <a:pPr lvl="1"/>
            <a:r>
              <a:rPr lang="en-US" altLang="en-US" dirty="0" smtClean="0">
                <a:solidFill>
                  <a:srgbClr val="000000"/>
                </a:solidFill>
              </a:rPr>
              <a:t>Formulate a proposition/hypothesis</a:t>
            </a:r>
          </a:p>
          <a:p>
            <a:pPr lvl="1"/>
            <a:r>
              <a:rPr lang="en-US" altLang="en-US" dirty="0" smtClean="0">
                <a:solidFill>
                  <a:srgbClr val="000000"/>
                </a:solidFill>
              </a:rPr>
              <a:t>Design the experiment, which is gathering pertinent information</a:t>
            </a:r>
          </a:p>
          <a:p>
            <a:pPr lvl="2"/>
            <a:r>
              <a:rPr lang="en-US" altLang="en-US" dirty="0" smtClean="0">
                <a:solidFill>
                  <a:srgbClr val="000000"/>
                </a:solidFill>
              </a:rPr>
              <a:t>Physical science experiment that directly establishes cause and effect</a:t>
            </a:r>
          </a:p>
          <a:p>
            <a:pPr lvl="2"/>
            <a:r>
              <a:rPr lang="en-US" altLang="en-US" dirty="0" smtClean="0">
                <a:solidFill>
                  <a:srgbClr val="000000"/>
                </a:solidFill>
              </a:rPr>
              <a:t>Repeatable case studies </a:t>
            </a:r>
          </a:p>
          <a:p>
            <a:pPr lvl="2"/>
            <a:r>
              <a:rPr lang="en-US" altLang="en-US" dirty="0" smtClean="0">
                <a:solidFill>
                  <a:srgbClr val="000000"/>
                </a:solidFill>
              </a:rPr>
              <a:t>Quantitative methods</a:t>
            </a:r>
          </a:p>
          <a:p>
            <a:pPr lvl="2"/>
            <a:r>
              <a:rPr lang="en-US" altLang="en-US" dirty="0" smtClean="0">
                <a:solidFill>
                  <a:srgbClr val="000000"/>
                </a:solidFill>
              </a:rPr>
              <a:t>Historical </a:t>
            </a:r>
          </a:p>
          <a:p>
            <a:pPr lvl="1"/>
            <a:endParaRPr lang="en-US" altLang="en-US" dirty="0" smtClean="0">
              <a:solidFill>
                <a:srgbClr val="000000"/>
              </a:solidFill>
            </a:endParaRPr>
          </a:p>
          <a:p>
            <a:pPr lvl="2"/>
            <a:endParaRPr lang="en-US" altLang="en-US" dirty="0" smtClean="0">
              <a:solidFill>
                <a:srgbClr val="000000"/>
              </a:solidFill>
            </a:endParaRPr>
          </a:p>
          <a:p>
            <a:pPr marL="0" lvl="1" indent="0">
              <a:buNone/>
            </a:pPr>
            <a:endParaRPr lang="en-US" altLang="en-US" dirty="0" smtClean="0">
              <a:solidFill>
                <a:srgbClr val="000000"/>
              </a:solidFill>
            </a:endParaRPr>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[2] </a:t>
            </a:r>
            <a:r>
              <a:rPr lang="en-US" sz="900" dirty="0">
                <a:solidFill>
                  <a:schemeClr val="tx1">
                    <a:lumMod val="85000"/>
                    <a:lumOff val="15000"/>
                  </a:schemeClr>
                </a:solidFill>
              </a:rPr>
              <a:t>Creswell, J. (2007). </a:t>
            </a:r>
            <a:r>
              <a:rPr lang="en-US" sz="900" i="1" dirty="0">
                <a:solidFill>
                  <a:schemeClr val="tx1">
                    <a:lumMod val="85000"/>
                    <a:lumOff val="15000"/>
                  </a:schemeClr>
                </a:solidFill>
              </a:rPr>
              <a:t>Qualitative Inquiry &amp; Research Design: Choosing Among Five Approaches</a:t>
            </a:r>
            <a:r>
              <a:rPr lang="en-US" sz="900" dirty="0">
                <a:solidFill>
                  <a:schemeClr val="tx1">
                    <a:lumMod val="85000"/>
                    <a:lumOff val="15000"/>
                  </a:schemeClr>
                </a:solidFill>
              </a:rPr>
              <a:t>. Thousand Oaks, CA: Sage Publications. </a:t>
            </a:r>
          </a:p>
          <a:p>
            <a:r>
              <a:rPr lang="en-US" sz="900" dirty="0" smtClean="0">
                <a:solidFill>
                  <a:schemeClr val="tx1">
                    <a:lumMod val="85000"/>
                    <a:lumOff val="15000"/>
                  </a:schemeClr>
                </a:solidFill>
                <a:effectLst/>
              </a:rPr>
              <a:t>[</a:t>
            </a:r>
            <a:r>
              <a:rPr lang="en-US" sz="900" dirty="0">
                <a:solidFill>
                  <a:schemeClr val="tx1">
                    <a:lumMod val="85000"/>
                    <a:lumOff val="15000"/>
                  </a:schemeClr>
                </a:solidFill>
              </a:rPr>
              <a:t>3</a:t>
            </a:r>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Texas </a:t>
            </a:r>
            <a:r>
              <a:rPr lang="en-US" sz="900" dirty="0">
                <a:solidFill>
                  <a:schemeClr val="tx1">
                    <a:lumMod val="85000"/>
                    <a:lumOff val="15000"/>
                  </a:schemeClr>
                </a:solidFill>
              </a:rPr>
              <a:t>Education Agency (2006, April 26). </a:t>
            </a:r>
            <a:r>
              <a:rPr lang="en-US" sz="900" i="1" dirty="0">
                <a:solidFill>
                  <a:schemeClr val="tx1">
                    <a:lumMod val="85000"/>
                    <a:lumOff val="15000"/>
                  </a:schemeClr>
                </a:solidFill>
              </a:rPr>
              <a:t>Scientific Method</a:t>
            </a:r>
            <a:r>
              <a:rPr lang="en-US" sz="900" dirty="0">
                <a:solidFill>
                  <a:schemeClr val="tx1">
                    <a:lumMod val="85000"/>
                    <a:lumOff val="15000"/>
                  </a:schemeClr>
                </a:solidFill>
              </a:rPr>
              <a:t>. Retrieved from </a:t>
            </a:r>
            <a:r>
              <a:rPr lang="en-US" sz="900" dirty="0">
                <a:solidFill>
                  <a:schemeClr val="tx1">
                    <a:lumMod val="85000"/>
                    <a:lumOff val="15000"/>
                  </a:schemeClr>
                </a:solidFill>
                <a:hlinkClick r:id="rId2"/>
              </a:rPr>
              <a:t>http://</a:t>
            </a:r>
            <a:r>
              <a:rPr lang="en-US" sz="900" dirty="0" smtClean="0">
                <a:solidFill>
                  <a:schemeClr val="tx1">
                    <a:lumMod val="85000"/>
                    <a:lumOff val="15000"/>
                  </a:schemeClr>
                </a:solidFill>
                <a:hlinkClick r:id="rId2"/>
              </a:rPr>
              <a:t>www.texashste.com/documents/curriculum/scientific_research_design/scientific_method.pdf</a:t>
            </a:r>
            <a:endParaRPr lang="en-US" sz="900" dirty="0" smtClean="0">
              <a:solidFill>
                <a:schemeClr val="tx1">
                  <a:lumMod val="85000"/>
                  <a:lumOff val="15000"/>
                </a:schemeClr>
              </a:solidFill>
            </a:endParaRPr>
          </a:p>
          <a:p>
            <a:pPr algn="just"/>
            <a:r>
              <a:rPr lang="en-US" sz="900" dirty="0" smtClean="0">
                <a:solidFill>
                  <a:schemeClr val="tx1">
                    <a:lumMod val="85000"/>
                    <a:lumOff val="15000"/>
                  </a:schemeClr>
                </a:solidFill>
              </a:rPr>
              <a:t>[4] Yin, R. (2008).</a:t>
            </a:r>
            <a:r>
              <a:rPr lang="en-US" sz="900" i="1" dirty="0" smtClean="0">
                <a:solidFill>
                  <a:schemeClr val="tx1">
                    <a:lumMod val="85000"/>
                    <a:lumOff val="15000"/>
                  </a:schemeClr>
                </a:solidFill>
              </a:rPr>
              <a:t>Case Study Research: Design and Methods</a:t>
            </a:r>
            <a:r>
              <a:rPr lang="en-US" sz="900" dirty="0" smtClean="0">
                <a:solidFill>
                  <a:schemeClr val="tx1">
                    <a:lumMod val="85000"/>
                    <a:lumOff val="15000"/>
                  </a:schemeClr>
                </a:solidFill>
              </a:rPr>
              <a:t>. Thousand Oaks, CA: Sage Publications, Inc.</a:t>
            </a:r>
          </a:p>
        </p:txBody>
      </p:sp>
    </p:spTree>
    <p:extLst>
      <p:ext uri="{BB962C8B-B14F-4D97-AF65-F5344CB8AC3E}">
        <p14:creationId xmlns:p14="http://schemas.microsoft.com/office/powerpoint/2010/main" xmlns="" val="1673341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304800"/>
            <a:ext cx="7772400" cy="685800"/>
          </a:xfrm>
          <a:noFill/>
        </p:spPr>
        <p:txBody>
          <a:bodyPr/>
          <a:lstStyle/>
          <a:p>
            <a:r>
              <a:rPr lang="en-US" altLang="en-US" sz="3200" smtClean="0"/>
              <a:t>Washing Machine Instructions (con’t)</a:t>
            </a:r>
            <a:endParaRPr lang="en-US" altLang="en-US" smtClean="0"/>
          </a:p>
        </p:txBody>
      </p:sp>
      <p:sp>
        <p:nvSpPr>
          <p:cNvPr id="45059" name="Rectangle 3"/>
          <p:cNvSpPr>
            <a:spLocks noGrp="1" noChangeArrowheads="1"/>
          </p:cNvSpPr>
          <p:nvPr>
            <p:ph type="body" idx="1"/>
          </p:nvPr>
        </p:nvSpPr>
        <p:spPr>
          <a:xfrm>
            <a:off x="609600" y="1600200"/>
            <a:ext cx="7772400" cy="4114800"/>
          </a:xfrm>
          <a:noFill/>
        </p:spPr>
        <p:txBody>
          <a:bodyPr/>
          <a:lstStyle/>
          <a:p>
            <a:pPr>
              <a:buFontTx/>
              <a:buNone/>
            </a:pPr>
            <a:r>
              <a:rPr lang="en-US" altLang="en-US" dirty="0" smtClean="0"/>
              <a:t>Observe that</a:t>
            </a:r>
          </a:p>
          <a:p>
            <a:r>
              <a:rPr lang="en-US" altLang="en-US" dirty="0" smtClean="0"/>
              <a:t>There are a </a:t>
            </a:r>
            <a:r>
              <a:rPr lang="en-US" altLang="en-US" b="1" dirty="0" smtClean="0">
                <a:solidFill>
                  <a:srgbClr val="FF3300"/>
                </a:solidFill>
              </a:rPr>
              <a:t>finite</a:t>
            </a:r>
            <a:r>
              <a:rPr lang="en-US" altLang="en-US" dirty="0" smtClean="0"/>
              <a:t> number of steps.</a:t>
            </a:r>
          </a:p>
          <a:p>
            <a:r>
              <a:rPr lang="en-US" altLang="en-US" dirty="0" smtClean="0"/>
              <a:t>We are </a:t>
            </a:r>
            <a:r>
              <a:rPr lang="en-US" altLang="en-US" b="1" dirty="0" smtClean="0">
                <a:solidFill>
                  <a:srgbClr val="FF3300"/>
                </a:solidFill>
              </a:rPr>
              <a:t>capable</a:t>
            </a:r>
            <a:r>
              <a:rPr lang="en-US" altLang="en-US" dirty="0" smtClean="0"/>
              <a:t> of doing each of the instructions.</a:t>
            </a:r>
          </a:p>
          <a:p>
            <a:r>
              <a:rPr lang="en-US" altLang="en-US" dirty="0" smtClean="0"/>
              <a:t>When we have followed all of the steps, the washing machine will wash the clothes and then will </a:t>
            </a:r>
            <a:r>
              <a:rPr lang="en-US" altLang="en-US" b="1" dirty="0" smtClean="0">
                <a:solidFill>
                  <a:srgbClr val="FF3300"/>
                </a:solidFill>
              </a:rPr>
              <a:t>stop</a:t>
            </a:r>
            <a:r>
              <a:rPr lang="en-US" altLang="en-US" dirty="0" smtClean="0"/>
              <a:t>.</a:t>
            </a:r>
          </a:p>
        </p:txBody>
      </p:sp>
    </p:spTree>
    <p:extLst>
      <p:ext uri="{BB962C8B-B14F-4D97-AF65-F5344CB8AC3E}">
        <p14:creationId xmlns:p14="http://schemas.microsoft.com/office/powerpoint/2010/main" xmlns="" val="377217466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US" altLang="en-US" smtClean="0"/>
              <a:t>Refinement of Algorithm Definition</a:t>
            </a:r>
          </a:p>
        </p:txBody>
      </p:sp>
      <p:sp>
        <p:nvSpPr>
          <p:cNvPr id="46083" name="Rectangle 3"/>
          <p:cNvSpPr>
            <a:spLocks noGrp="1" noChangeArrowheads="1"/>
          </p:cNvSpPr>
          <p:nvPr>
            <p:ph type="body" idx="1"/>
          </p:nvPr>
        </p:nvSpPr>
        <p:spPr>
          <a:noFill/>
        </p:spPr>
        <p:txBody>
          <a:bodyPr/>
          <a:lstStyle/>
          <a:p>
            <a:r>
              <a:rPr lang="en-US" altLang="en-US" smtClean="0"/>
              <a:t>Our old definition:  </a:t>
            </a:r>
          </a:p>
          <a:p>
            <a:pPr lvl="1"/>
            <a:r>
              <a:rPr lang="en-US" altLang="en-US" smtClean="0"/>
              <a:t>An algorithm is a step by step solution to a problem.</a:t>
            </a:r>
          </a:p>
          <a:p>
            <a:r>
              <a:rPr lang="en-US" altLang="en-US" smtClean="0"/>
              <a:t>Adding our observations:  </a:t>
            </a:r>
          </a:p>
          <a:p>
            <a:pPr lvl="1"/>
            <a:r>
              <a:rPr lang="en-US" altLang="en-US" smtClean="0"/>
              <a:t>An algorithm is a </a:t>
            </a:r>
            <a:r>
              <a:rPr lang="en-US" altLang="en-US" b="1" smtClean="0">
                <a:solidFill>
                  <a:srgbClr val="FF3300"/>
                </a:solidFill>
              </a:rPr>
              <a:t>finite</a:t>
            </a:r>
            <a:r>
              <a:rPr lang="en-US" altLang="en-US" smtClean="0"/>
              <a:t> set of executable instructions that directs a </a:t>
            </a:r>
            <a:r>
              <a:rPr lang="en-US" altLang="en-US" b="1" smtClean="0">
                <a:solidFill>
                  <a:srgbClr val="FF3300"/>
                </a:solidFill>
              </a:rPr>
              <a:t>terminating</a:t>
            </a:r>
            <a:r>
              <a:rPr lang="en-US" altLang="en-US" smtClean="0"/>
              <a:t> activity.</a:t>
            </a:r>
          </a:p>
        </p:txBody>
      </p:sp>
    </p:spTree>
    <p:extLst>
      <p:ext uri="{BB962C8B-B14F-4D97-AF65-F5344CB8AC3E}">
        <p14:creationId xmlns:p14="http://schemas.microsoft.com/office/powerpoint/2010/main" xmlns="" val="34758745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304800"/>
            <a:ext cx="7772400" cy="685800"/>
          </a:xfrm>
          <a:noFill/>
        </p:spPr>
        <p:txBody>
          <a:bodyPr/>
          <a:lstStyle/>
          <a:p>
            <a:r>
              <a:rPr lang="en-US" altLang="en-US" smtClean="0"/>
              <a:t>Ambiguous Algorithms</a:t>
            </a:r>
          </a:p>
        </p:txBody>
      </p:sp>
      <p:sp>
        <p:nvSpPr>
          <p:cNvPr id="47107" name="Rectangle 3"/>
          <p:cNvSpPr>
            <a:spLocks noGrp="1" noChangeArrowheads="1"/>
          </p:cNvSpPr>
          <p:nvPr>
            <p:ph type="body" idx="1"/>
          </p:nvPr>
        </p:nvSpPr>
        <p:spPr>
          <a:xfrm>
            <a:off x="685800" y="1524000"/>
            <a:ext cx="7772400" cy="4419600"/>
          </a:xfrm>
          <a:noFill/>
        </p:spPr>
        <p:txBody>
          <a:bodyPr/>
          <a:lstStyle/>
          <a:p>
            <a:pPr marL="609600" indent="-609600">
              <a:buFontTx/>
              <a:buNone/>
            </a:pPr>
            <a:r>
              <a:rPr lang="en-US" altLang="en-US" smtClean="0"/>
              <a:t>Washing Hair Instructions:</a:t>
            </a:r>
          </a:p>
          <a:p>
            <a:pPr marL="609600" indent="-609600">
              <a:buFontTx/>
              <a:buAutoNum type="arabicPeriod"/>
            </a:pPr>
            <a:r>
              <a:rPr lang="en-US" altLang="en-US" smtClean="0"/>
              <a:t>Lather.</a:t>
            </a:r>
          </a:p>
          <a:p>
            <a:pPr marL="609600" indent="-609600">
              <a:buFontTx/>
              <a:buAutoNum type="arabicPeriod"/>
            </a:pPr>
            <a:r>
              <a:rPr lang="en-US" altLang="en-US" smtClean="0"/>
              <a:t>Rinse.</a:t>
            </a:r>
          </a:p>
          <a:p>
            <a:pPr marL="609600" indent="-609600">
              <a:buFontTx/>
              <a:buAutoNum type="arabicPeriod"/>
            </a:pPr>
            <a:r>
              <a:rPr lang="en-US" altLang="en-US" smtClean="0"/>
              <a:t>Repeat.</a:t>
            </a:r>
            <a:br>
              <a:rPr lang="en-US" altLang="en-US" smtClean="0"/>
            </a:br>
            <a:endParaRPr lang="en-US" altLang="en-US" smtClean="0"/>
          </a:p>
          <a:p>
            <a:pPr marL="609600" indent="-609600">
              <a:buFontTx/>
              <a:buNone/>
            </a:pPr>
            <a:r>
              <a:rPr lang="en-US" altLang="en-US" smtClean="0"/>
              <a:t>How could these instructions be hard to follow?</a:t>
            </a:r>
          </a:p>
        </p:txBody>
      </p:sp>
    </p:spTree>
    <p:extLst>
      <p:ext uri="{BB962C8B-B14F-4D97-AF65-F5344CB8AC3E}">
        <p14:creationId xmlns:p14="http://schemas.microsoft.com/office/powerpoint/2010/main" xmlns="" val="15585533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228600"/>
            <a:ext cx="8305800" cy="685800"/>
          </a:xfrm>
          <a:noFill/>
        </p:spPr>
        <p:txBody>
          <a:bodyPr/>
          <a:lstStyle/>
          <a:p>
            <a:r>
              <a:rPr lang="en-US" altLang="en-US" smtClean="0"/>
              <a:t>Final Version of the Algorithm Definition</a:t>
            </a:r>
          </a:p>
        </p:txBody>
      </p:sp>
      <p:sp>
        <p:nvSpPr>
          <p:cNvPr id="48131" name="Rectangle 3"/>
          <p:cNvSpPr>
            <a:spLocks noGrp="1" noChangeArrowheads="1"/>
          </p:cNvSpPr>
          <p:nvPr>
            <p:ph type="body" idx="1"/>
          </p:nvPr>
        </p:nvSpPr>
        <p:spPr>
          <a:noFill/>
        </p:spPr>
        <p:txBody>
          <a:bodyPr/>
          <a:lstStyle/>
          <a:p>
            <a:r>
              <a:rPr lang="en-US" altLang="en-US" smtClean="0"/>
              <a:t>Our old definition:  </a:t>
            </a:r>
          </a:p>
          <a:p>
            <a:pPr lvl="1"/>
            <a:r>
              <a:rPr lang="en-US" altLang="en-US" smtClean="0"/>
              <a:t>An algorithm is a finite set of executable instructions that directs a terminating activity.</a:t>
            </a:r>
          </a:p>
          <a:p>
            <a:r>
              <a:rPr lang="en-US" altLang="en-US" smtClean="0"/>
              <a:t>Final version:</a:t>
            </a:r>
          </a:p>
          <a:p>
            <a:pPr lvl="1"/>
            <a:r>
              <a:rPr lang="en-US" altLang="en-US" smtClean="0"/>
              <a:t>An algorithm is a </a:t>
            </a:r>
            <a:r>
              <a:rPr lang="en-US" altLang="en-US" b="1" smtClean="0">
                <a:solidFill>
                  <a:srgbClr val="FF3300"/>
                </a:solidFill>
              </a:rPr>
              <a:t>finite</a:t>
            </a:r>
            <a:r>
              <a:rPr lang="en-US" altLang="en-US" smtClean="0"/>
              <a:t> set of </a:t>
            </a:r>
            <a:r>
              <a:rPr lang="en-US" altLang="en-US" b="1" u="sng" smtClean="0">
                <a:solidFill>
                  <a:srgbClr val="FF3300"/>
                </a:solidFill>
              </a:rPr>
              <a:t>unambiguous</a:t>
            </a:r>
            <a:r>
              <a:rPr lang="en-US" altLang="en-US" smtClean="0"/>
              <a:t>, executable instructions that directs a </a:t>
            </a:r>
            <a:r>
              <a:rPr lang="en-US" altLang="en-US" b="1" smtClean="0">
                <a:solidFill>
                  <a:srgbClr val="FF3300"/>
                </a:solidFill>
              </a:rPr>
              <a:t>terminating</a:t>
            </a:r>
            <a:r>
              <a:rPr lang="en-US" altLang="en-US" smtClean="0"/>
              <a:t> activity.</a:t>
            </a:r>
          </a:p>
        </p:txBody>
      </p:sp>
    </p:spTree>
    <p:extLst>
      <p:ext uri="{BB962C8B-B14F-4D97-AF65-F5344CB8AC3E}">
        <p14:creationId xmlns:p14="http://schemas.microsoft.com/office/powerpoint/2010/main" xmlns="" val="426743302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US" altLang="en-US" smtClean="0"/>
              <a:t>Euclid’s Algorithm</a:t>
            </a:r>
          </a:p>
        </p:txBody>
      </p:sp>
      <p:sp>
        <p:nvSpPr>
          <p:cNvPr id="50179" name="Rectangle 3"/>
          <p:cNvSpPr>
            <a:spLocks noGrp="1" noChangeArrowheads="1"/>
          </p:cNvSpPr>
          <p:nvPr>
            <p:ph type="body" idx="1"/>
          </p:nvPr>
        </p:nvSpPr>
        <p:spPr>
          <a:xfrm>
            <a:off x="381000" y="1371600"/>
            <a:ext cx="8763000" cy="4876800"/>
          </a:xfrm>
          <a:noFill/>
        </p:spPr>
        <p:txBody>
          <a:bodyPr/>
          <a:lstStyle/>
          <a:p>
            <a:pPr marL="609600" indent="-609600">
              <a:lnSpc>
                <a:spcPct val="90000"/>
              </a:lnSpc>
              <a:buFont typeface="Symbol" panose="05050102010706020507" pitchFamily="18" charset="2"/>
              <a:buNone/>
            </a:pPr>
            <a:r>
              <a:rPr lang="en-US" altLang="en-US" u="sng" dirty="0" smtClean="0">
                <a:solidFill>
                  <a:srgbClr val="FF3300"/>
                </a:solidFill>
              </a:rPr>
              <a:t>Problem</a:t>
            </a:r>
            <a:r>
              <a:rPr lang="en-US" altLang="en-US" dirty="0" smtClean="0"/>
              <a:t>:  Find the largest positive integer that divides evenly into two given positive integers, i.e., the </a:t>
            </a:r>
            <a:r>
              <a:rPr lang="en-US" altLang="en-US" b="1" dirty="0" smtClean="0"/>
              <a:t>Greatest Common Divisor</a:t>
            </a:r>
            <a:r>
              <a:rPr lang="en-US" altLang="en-US" dirty="0" smtClean="0"/>
              <a:t> (GCD).</a:t>
            </a:r>
          </a:p>
          <a:p>
            <a:pPr marL="609600" indent="-609600">
              <a:lnSpc>
                <a:spcPct val="90000"/>
              </a:lnSpc>
              <a:buFont typeface="Symbol" panose="05050102010706020507" pitchFamily="18" charset="2"/>
              <a:buNone/>
            </a:pPr>
            <a:r>
              <a:rPr lang="en-US" altLang="en-US" u="sng" dirty="0" smtClean="0">
                <a:solidFill>
                  <a:srgbClr val="FF3300"/>
                </a:solidFill>
              </a:rPr>
              <a:t>Algorithm</a:t>
            </a:r>
            <a:r>
              <a:rPr lang="en-US" altLang="en-US" dirty="0" smtClean="0"/>
              <a:t>:</a:t>
            </a:r>
          </a:p>
          <a:p>
            <a:pPr marL="609600" indent="-609600">
              <a:lnSpc>
                <a:spcPct val="90000"/>
              </a:lnSpc>
              <a:buFont typeface="Symbol" panose="05050102010706020507" pitchFamily="18" charset="2"/>
              <a:buAutoNum type="arabicPeriod"/>
            </a:pPr>
            <a:r>
              <a:rPr lang="en-US" altLang="en-US" dirty="0" smtClean="0"/>
              <a:t>Let M, N be two positive integers, where M &gt; N.</a:t>
            </a:r>
          </a:p>
          <a:p>
            <a:pPr marL="609600" indent="-609600">
              <a:lnSpc>
                <a:spcPct val="90000"/>
              </a:lnSpc>
              <a:buFont typeface="Symbol" panose="05050102010706020507" pitchFamily="18" charset="2"/>
              <a:buAutoNum type="arabicPeriod"/>
            </a:pPr>
            <a:r>
              <a:rPr lang="en-US" altLang="en-US" dirty="0" smtClean="0"/>
              <a:t>Divide M by N and call the remainder R.</a:t>
            </a:r>
          </a:p>
          <a:p>
            <a:pPr marL="609600" indent="-609600">
              <a:lnSpc>
                <a:spcPct val="90000"/>
              </a:lnSpc>
              <a:buFont typeface="Symbol" panose="05050102010706020507" pitchFamily="18" charset="2"/>
              <a:buAutoNum type="arabicPeriod"/>
            </a:pPr>
            <a:r>
              <a:rPr lang="en-US" altLang="en-US" dirty="0" smtClean="0"/>
              <a:t>If R is not 0, then</a:t>
            </a:r>
          </a:p>
          <a:p>
            <a:pPr marL="1371600" lvl="2" indent="-457200">
              <a:lnSpc>
                <a:spcPct val="90000"/>
              </a:lnSpc>
              <a:buFont typeface="Symbol" panose="05050102010706020507" pitchFamily="18" charset="2"/>
              <a:buNone/>
            </a:pPr>
            <a:r>
              <a:rPr lang="en-US" altLang="en-US" dirty="0" smtClean="0"/>
              <a:t>Let M = N, N=R.</a:t>
            </a:r>
          </a:p>
          <a:p>
            <a:pPr marL="1371600" lvl="2" indent="-457200">
              <a:lnSpc>
                <a:spcPct val="90000"/>
              </a:lnSpc>
              <a:buFont typeface="Symbol" panose="05050102010706020507" pitchFamily="18" charset="2"/>
              <a:buNone/>
            </a:pPr>
            <a:r>
              <a:rPr lang="en-US" altLang="en-US" dirty="0" smtClean="0"/>
              <a:t>Go to step 2.</a:t>
            </a:r>
          </a:p>
          <a:p>
            <a:pPr marL="609600" indent="-609600">
              <a:lnSpc>
                <a:spcPct val="90000"/>
              </a:lnSpc>
              <a:buFont typeface="Symbol" panose="05050102010706020507" pitchFamily="18" charset="2"/>
              <a:buAutoNum type="arabicPeriod"/>
            </a:pPr>
            <a:r>
              <a:rPr lang="en-US" altLang="en-US" dirty="0" smtClean="0"/>
              <a:t>Else (R = 0)</a:t>
            </a:r>
          </a:p>
          <a:p>
            <a:pPr marL="1371600" lvl="2" indent="-457200">
              <a:lnSpc>
                <a:spcPct val="90000"/>
              </a:lnSpc>
              <a:buFont typeface="Symbol" panose="05050102010706020507" pitchFamily="18" charset="2"/>
              <a:buNone/>
            </a:pPr>
            <a:r>
              <a:rPr lang="en-US" altLang="en-US" dirty="0" smtClean="0"/>
              <a:t>GCD = N. </a:t>
            </a:r>
          </a:p>
        </p:txBody>
      </p:sp>
    </p:spTree>
    <p:extLst>
      <p:ext uri="{BB962C8B-B14F-4D97-AF65-F5344CB8AC3E}">
        <p14:creationId xmlns:p14="http://schemas.microsoft.com/office/powerpoint/2010/main" xmlns="" val="30812848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r>
              <a:rPr lang="en-US" altLang="en-US" smtClean="0"/>
              <a:t>Finding the GCD of 24 and 9</a:t>
            </a:r>
          </a:p>
        </p:txBody>
      </p:sp>
      <p:sp>
        <p:nvSpPr>
          <p:cNvPr id="51203" name="Rectangle 3"/>
          <p:cNvSpPr>
            <a:spLocks noGrp="1" noChangeArrowheads="1"/>
          </p:cNvSpPr>
          <p:nvPr>
            <p:ph type="body" idx="1"/>
          </p:nvPr>
        </p:nvSpPr>
        <p:spPr>
          <a:noFill/>
        </p:spPr>
        <p:txBody>
          <a:bodyPr/>
          <a:lstStyle/>
          <a:p>
            <a:pPr>
              <a:buFontTx/>
              <a:buNone/>
            </a:pPr>
            <a:r>
              <a:rPr lang="en-US" altLang="en-US" smtClean="0"/>
              <a:t>	M		N	   R</a:t>
            </a:r>
          </a:p>
          <a:p>
            <a:pPr>
              <a:buFontTx/>
              <a:buNone/>
            </a:pPr>
            <a:r>
              <a:rPr lang="en-US" altLang="en-US" smtClean="0"/>
              <a:t>	24		9	   6</a:t>
            </a:r>
          </a:p>
          <a:p>
            <a:pPr>
              <a:buFontTx/>
              <a:buNone/>
            </a:pPr>
            <a:r>
              <a:rPr lang="en-US" altLang="en-US" smtClean="0"/>
              <a:t>	 9	 	6	   3</a:t>
            </a:r>
          </a:p>
          <a:p>
            <a:pPr>
              <a:buFontTx/>
              <a:buNone/>
            </a:pPr>
            <a:r>
              <a:rPr lang="en-US" altLang="en-US" smtClean="0"/>
              <a:t>	 6		3	   </a:t>
            </a:r>
            <a:r>
              <a:rPr lang="en-US" altLang="en-US" b="1" smtClean="0">
                <a:solidFill>
                  <a:srgbClr val="FF3300"/>
                </a:solidFill>
              </a:rPr>
              <a:t>0 </a:t>
            </a:r>
            <a:r>
              <a:rPr lang="en-US" altLang="en-US" smtClean="0">
                <a:solidFill>
                  <a:srgbClr val="FF3300"/>
                </a:solidFill>
              </a:rPr>
              <a:t>   </a:t>
            </a:r>
            <a:r>
              <a:rPr lang="en-US" altLang="en-US" smtClean="0"/>
              <a:t>Done.</a:t>
            </a:r>
            <a:endParaRPr lang="en-US" altLang="en-US" b="1" smtClean="0"/>
          </a:p>
          <a:p>
            <a:pPr>
              <a:buFontTx/>
              <a:buNone/>
            </a:pPr>
            <a:endParaRPr lang="en-US" altLang="en-US" b="1" smtClean="0">
              <a:solidFill>
                <a:srgbClr val="FF3300"/>
              </a:solidFill>
            </a:endParaRPr>
          </a:p>
          <a:p>
            <a:pPr>
              <a:buFontTx/>
              <a:buNone/>
            </a:pPr>
            <a:r>
              <a:rPr lang="en-US" altLang="en-US" smtClean="0"/>
              <a:t>So, 3 is the GCD of 24 and 9.</a:t>
            </a:r>
          </a:p>
        </p:txBody>
      </p:sp>
    </p:spTree>
    <p:extLst>
      <p:ext uri="{BB962C8B-B14F-4D97-AF65-F5344CB8AC3E}">
        <p14:creationId xmlns:p14="http://schemas.microsoft.com/office/powerpoint/2010/main" xmlns="" val="397044070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US" altLang="en-US" smtClean="0"/>
              <a:t>Euclid’s Algorithm (con’t)</a:t>
            </a:r>
          </a:p>
        </p:txBody>
      </p:sp>
      <p:sp>
        <p:nvSpPr>
          <p:cNvPr id="52227" name="Rectangle 3"/>
          <p:cNvSpPr>
            <a:spLocks noGrp="1" noChangeArrowheads="1"/>
          </p:cNvSpPr>
          <p:nvPr>
            <p:ph type="body" idx="1"/>
          </p:nvPr>
        </p:nvSpPr>
        <p:spPr>
          <a:noFill/>
        </p:spPr>
        <p:txBody>
          <a:bodyPr/>
          <a:lstStyle/>
          <a:p>
            <a:r>
              <a:rPr lang="en-US" altLang="en-US" smtClean="0"/>
              <a:t>Do we need to know the theory that Euclid used to come up with this algorithm in order to use it?</a:t>
            </a:r>
          </a:p>
          <a:p>
            <a:r>
              <a:rPr lang="en-US" altLang="en-US" smtClean="0"/>
              <a:t>What intelligence is required to find the GCD using this algorithm?</a:t>
            </a:r>
          </a:p>
        </p:txBody>
      </p:sp>
    </p:spTree>
    <p:extLst>
      <p:ext uri="{BB962C8B-B14F-4D97-AF65-F5344CB8AC3E}">
        <p14:creationId xmlns:p14="http://schemas.microsoft.com/office/powerpoint/2010/main" xmlns="" val="314760385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US" altLang="en-US" smtClean="0"/>
              <a:t>The Idea Behind Algorithms</a:t>
            </a:r>
          </a:p>
        </p:txBody>
      </p:sp>
      <p:sp>
        <p:nvSpPr>
          <p:cNvPr id="53251" name="Rectangle 3"/>
          <p:cNvSpPr>
            <a:spLocks noGrp="1" noChangeArrowheads="1"/>
          </p:cNvSpPr>
          <p:nvPr>
            <p:ph type="body" idx="1"/>
          </p:nvPr>
        </p:nvSpPr>
        <p:spPr>
          <a:xfrm>
            <a:off x="381000" y="1524000"/>
            <a:ext cx="8458200" cy="4114800"/>
          </a:xfrm>
          <a:noFill/>
        </p:spPr>
        <p:txBody>
          <a:bodyPr/>
          <a:lstStyle/>
          <a:p>
            <a:r>
              <a:rPr lang="en-US" altLang="en-US" smtClean="0"/>
              <a:t>Once an algorithm behind a task has been discovered.</a:t>
            </a:r>
          </a:p>
          <a:p>
            <a:pPr lvl="1">
              <a:spcBef>
                <a:spcPct val="70000"/>
              </a:spcBef>
            </a:pPr>
            <a:r>
              <a:rPr lang="en-US" altLang="en-US" smtClean="0"/>
              <a:t>We don't need to understand the principles.</a:t>
            </a:r>
          </a:p>
          <a:p>
            <a:pPr lvl="1">
              <a:spcBef>
                <a:spcPct val="70000"/>
              </a:spcBef>
            </a:pPr>
            <a:r>
              <a:rPr lang="en-US" altLang="en-US" smtClean="0"/>
              <a:t>The intelligence is "</a:t>
            </a:r>
            <a:r>
              <a:rPr lang="en-US" altLang="en-US" b="1" smtClean="0">
                <a:solidFill>
                  <a:srgbClr val="FF3300"/>
                </a:solidFill>
              </a:rPr>
              <a:t>encoded</a:t>
            </a:r>
            <a:r>
              <a:rPr lang="en-US" altLang="en-US" smtClean="0"/>
              <a:t> into the algorithm.“</a:t>
            </a:r>
          </a:p>
          <a:p>
            <a:pPr lvl="1">
              <a:spcBef>
                <a:spcPct val="70000"/>
              </a:spcBef>
            </a:pPr>
            <a:r>
              <a:rPr lang="en-US" altLang="en-US" smtClean="0"/>
              <a:t>The task is reduced to </a:t>
            </a:r>
            <a:r>
              <a:rPr lang="en-US" altLang="en-US" b="1" smtClean="0">
                <a:solidFill>
                  <a:srgbClr val="FF3300"/>
                </a:solidFill>
              </a:rPr>
              <a:t>following</a:t>
            </a:r>
            <a:r>
              <a:rPr lang="en-US" altLang="en-US" smtClean="0"/>
              <a:t> the instructions.</a:t>
            </a:r>
          </a:p>
        </p:txBody>
      </p:sp>
    </p:spTree>
    <p:extLst>
      <p:ext uri="{BB962C8B-B14F-4D97-AF65-F5344CB8AC3E}">
        <p14:creationId xmlns:p14="http://schemas.microsoft.com/office/powerpoint/2010/main" xmlns="" val="68797924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algorithms</a:t>
            </a:r>
          </a:p>
        </p:txBody>
      </p:sp>
      <p:sp>
        <p:nvSpPr>
          <p:cNvPr id="9219" name="Rectangle 3"/>
          <p:cNvSpPr>
            <a:spLocks noGrp="1" noChangeArrowheads="1"/>
          </p:cNvSpPr>
          <p:nvPr>
            <p:ph idx="1"/>
          </p:nvPr>
        </p:nvSpPr>
        <p:spPr>
          <a:xfrm>
            <a:off x="609600" y="1371600"/>
            <a:ext cx="7924800" cy="4953000"/>
          </a:xfrm>
        </p:spPr>
        <p:txBody>
          <a:bodyPr/>
          <a:lstStyle/>
          <a:p>
            <a:r>
              <a:rPr lang="en-US" altLang="en-US" dirty="0" smtClean="0"/>
              <a:t>Decode the following sentence</a:t>
            </a:r>
          </a:p>
          <a:p>
            <a:endParaRPr lang="en-US" altLang="en-US" dirty="0" smtClean="0"/>
          </a:p>
          <a:p>
            <a:pPr marL="0" lvl="1" indent="0">
              <a:buNone/>
            </a:pPr>
            <a:r>
              <a:rPr lang="en-US" altLang="en-US" dirty="0" smtClean="0"/>
              <a:t>	</a:t>
            </a:r>
            <a:r>
              <a:rPr lang="en-US" altLang="en-US" dirty="0" err="1" smtClean="0"/>
              <a:t>Pdeo</a:t>
            </a:r>
            <a:r>
              <a:rPr lang="en-US" altLang="en-US" dirty="0" smtClean="0"/>
              <a:t> </a:t>
            </a:r>
            <a:r>
              <a:rPr lang="en-US" altLang="en-US" dirty="0" err="1" smtClean="0"/>
              <a:t>eo</a:t>
            </a:r>
            <a:r>
              <a:rPr lang="en-US" altLang="en-US" dirty="0" smtClean="0"/>
              <a:t> </a:t>
            </a:r>
            <a:r>
              <a:rPr lang="en-US" altLang="en-US" dirty="0" err="1" smtClean="0"/>
              <a:t>pda</a:t>
            </a:r>
            <a:r>
              <a:rPr lang="en-US" altLang="en-US" dirty="0" smtClean="0"/>
              <a:t> </a:t>
            </a:r>
            <a:r>
              <a:rPr lang="en-US" altLang="en-US" dirty="0" err="1" smtClean="0"/>
              <a:t>yknnayp</a:t>
            </a:r>
            <a:r>
              <a:rPr lang="en-US" altLang="en-US" dirty="0" smtClean="0"/>
              <a:t> </a:t>
            </a:r>
            <a:r>
              <a:rPr lang="en-US" altLang="en-US" dirty="0" err="1" smtClean="0"/>
              <a:t>wjosan</a:t>
            </a:r>
            <a:endParaRPr lang="en-US" altLang="en-US" dirty="0"/>
          </a:p>
          <a:p>
            <a:pPr marL="0" lvl="1" indent="0">
              <a:buNone/>
            </a:pPr>
            <a:r>
              <a:rPr lang="en-US" altLang="en-US" dirty="0" smtClean="0"/>
              <a:t>	</a:t>
            </a:r>
          </a:p>
          <a:p>
            <a:pPr lvl="1"/>
            <a:r>
              <a:rPr lang="en-US" altLang="en-US" dirty="0" smtClean="0"/>
              <a:t>Our solution is for this specific sentence.</a:t>
            </a:r>
          </a:p>
          <a:p>
            <a:pPr lvl="1"/>
            <a:r>
              <a:rPr lang="en-US" altLang="en-US" dirty="0" smtClean="0"/>
              <a:t>How can we generalize the algorithm?</a:t>
            </a:r>
            <a:endParaRPr lang="en-US" altLang="en-US" dirty="0"/>
          </a:p>
        </p:txBody>
      </p:sp>
    </p:spTree>
    <p:extLst>
      <p:ext uri="{BB962C8B-B14F-4D97-AF65-F5344CB8AC3E}">
        <p14:creationId xmlns:p14="http://schemas.microsoft.com/office/powerpoint/2010/main" xmlns="" val="179534143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discovery</a:t>
            </a:r>
            <a:endParaRPr lang="en-US" dirty="0"/>
          </a:p>
        </p:txBody>
      </p:sp>
      <p:sp>
        <p:nvSpPr>
          <p:cNvPr id="3" name="Content Placeholder 2"/>
          <p:cNvSpPr>
            <a:spLocks noGrp="1"/>
          </p:cNvSpPr>
          <p:nvPr>
            <p:ph idx="1"/>
          </p:nvPr>
        </p:nvSpPr>
        <p:spPr/>
        <p:txBody>
          <a:bodyPr/>
          <a:lstStyle/>
          <a:p>
            <a:r>
              <a:rPr lang="en-US" altLang="en-US" dirty="0" smtClean="0"/>
              <a:t>2 step process to automating solutions</a:t>
            </a:r>
            <a:endParaRPr lang="en-US" altLang="en-US" dirty="0"/>
          </a:p>
          <a:p>
            <a:pPr lvl="1"/>
            <a:r>
              <a:rPr lang="en-US" altLang="en-US" dirty="0" smtClean="0"/>
              <a:t>Discover the underlying algorithm</a:t>
            </a:r>
            <a:endParaRPr lang="en-US" altLang="en-US" dirty="0"/>
          </a:p>
          <a:p>
            <a:pPr lvl="1"/>
            <a:r>
              <a:rPr lang="en-US" altLang="en-US" dirty="0" smtClean="0"/>
              <a:t>Represent that algorithm in a tool that mechanically or automatically transforms input (givens, data, </a:t>
            </a:r>
            <a:r>
              <a:rPr lang="en-US" altLang="en-US" dirty="0" err="1" smtClean="0"/>
              <a:t>etc</a:t>
            </a:r>
            <a:r>
              <a:rPr lang="en-US" altLang="en-US" dirty="0" smtClean="0"/>
              <a:t>) into desired results</a:t>
            </a:r>
            <a:endParaRPr lang="en-US" altLang="en-US" dirty="0"/>
          </a:p>
          <a:p>
            <a:r>
              <a:rPr lang="en-US" dirty="0" smtClean="0"/>
              <a:t>Algorithm discovery</a:t>
            </a:r>
          </a:p>
          <a:p>
            <a:pPr lvl="1"/>
            <a:r>
              <a:rPr lang="en-US" altLang="en-US" dirty="0" smtClean="0"/>
              <a:t>More challenging of the two steps</a:t>
            </a:r>
            <a:endParaRPr lang="en-US" altLang="en-US" dirty="0"/>
          </a:p>
          <a:p>
            <a:pPr lvl="1"/>
            <a:r>
              <a:rPr lang="en-US" altLang="en-US" dirty="0" smtClean="0"/>
              <a:t>Requires problem solving</a:t>
            </a:r>
          </a:p>
          <a:p>
            <a:r>
              <a:rPr lang="en-US" dirty="0" smtClean="0"/>
              <a:t>Problem solving</a:t>
            </a:r>
            <a:endParaRPr lang="en-US" dirty="0"/>
          </a:p>
          <a:p>
            <a:pPr lvl="1"/>
            <a:r>
              <a:rPr lang="en-US" altLang="en-US" dirty="0" smtClean="0"/>
              <a:t>Pertinent to all fields of study</a:t>
            </a:r>
            <a:endParaRPr lang="en-US" altLang="en-US" dirty="0"/>
          </a:p>
          <a:p>
            <a:pPr lvl="1"/>
            <a:r>
              <a:rPr lang="en-US" altLang="en-US" dirty="0" smtClean="0"/>
              <a:t>Many methodologies proposed</a:t>
            </a:r>
          </a:p>
          <a:p>
            <a:pPr lvl="1"/>
            <a:r>
              <a:rPr lang="en-US" altLang="en-US" dirty="0" smtClean="0"/>
              <a:t>Cannot be reduced to an algorithm</a:t>
            </a:r>
            <a:endParaRPr lang="en-US" altLang="en-US" dirty="0"/>
          </a:p>
          <a:p>
            <a:pPr marL="0" lvl="1" indent="0">
              <a:buNone/>
            </a:pPr>
            <a:endParaRPr lang="en-US" altLang="en-US" dirty="0"/>
          </a:p>
        </p:txBody>
      </p:sp>
    </p:spTree>
    <p:extLst>
      <p:ext uri="{BB962C8B-B14F-4D97-AF65-F5344CB8AC3E}">
        <p14:creationId xmlns:p14="http://schemas.microsoft.com/office/powerpoint/2010/main" xmlns="" val="3048727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lstStyle/>
          <a:p>
            <a:r>
              <a:rPr lang="en-US" altLang="en-US" dirty="0" smtClean="0"/>
              <a:t>Overview of the Scientific Method (</a:t>
            </a:r>
            <a:r>
              <a:rPr lang="en-US" altLang="en-US" dirty="0" err="1" smtClean="0"/>
              <a:t>con’t</a:t>
            </a:r>
            <a:r>
              <a:rPr lang="en-US" altLang="en-US" dirty="0" smtClean="0"/>
              <a:t>)</a:t>
            </a:r>
            <a:endParaRPr lang="en-US" altLang="en-US" dirty="0"/>
          </a:p>
          <a:p>
            <a:pPr lvl="1"/>
            <a:r>
              <a:rPr lang="en-US" altLang="en-US" dirty="0" smtClean="0">
                <a:solidFill>
                  <a:srgbClr val="000000"/>
                </a:solidFill>
              </a:rPr>
              <a:t>Analyze the data for relationships</a:t>
            </a:r>
          </a:p>
          <a:p>
            <a:pPr lvl="2"/>
            <a:r>
              <a:rPr lang="en-US" altLang="en-US" dirty="0" smtClean="0">
                <a:solidFill>
                  <a:srgbClr val="000000"/>
                </a:solidFill>
              </a:rPr>
              <a:t>Logical Positivism </a:t>
            </a:r>
          </a:p>
          <a:p>
            <a:pPr lvl="2"/>
            <a:r>
              <a:rPr lang="en-US" altLang="en-US" dirty="0" smtClean="0">
                <a:solidFill>
                  <a:srgbClr val="000000"/>
                </a:solidFill>
              </a:rPr>
              <a:t>Relational Analysis</a:t>
            </a:r>
          </a:p>
          <a:p>
            <a:pPr lvl="1"/>
            <a:r>
              <a:rPr lang="en-US" altLang="en-US" dirty="0" smtClean="0">
                <a:solidFill>
                  <a:srgbClr val="000000"/>
                </a:solidFill>
              </a:rPr>
              <a:t>Draw conclusions</a:t>
            </a:r>
          </a:p>
          <a:p>
            <a:pPr lvl="1"/>
            <a:r>
              <a:rPr lang="en-US" altLang="en-US" dirty="0" smtClean="0">
                <a:solidFill>
                  <a:srgbClr val="000000"/>
                </a:solidFill>
              </a:rPr>
              <a:t>Can findings be generalized</a:t>
            </a:r>
          </a:p>
          <a:p>
            <a:pPr lvl="1"/>
            <a:endParaRPr lang="en-US" altLang="en-US" dirty="0" smtClean="0">
              <a:solidFill>
                <a:srgbClr val="000000"/>
              </a:solidFill>
            </a:endParaRPr>
          </a:p>
          <a:p>
            <a:pPr lvl="2"/>
            <a:endParaRPr lang="en-US" altLang="en-US" dirty="0" smtClean="0">
              <a:solidFill>
                <a:srgbClr val="000000"/>
              </a:solidFill>
            </a:endParaRPr>
          </a:p>
          <a:p>
            <a:pPr marL="0" lvl="1" indent="0">
              <a:buNone/>
            </a:pPr>
            <a:endParaRPr lang="en-US" altLang="en-US" dirty="0" smtClean="0">
              <a:solidFill>
                <a:srgbClr val="000000"/>
              </a:solidFill>
            </a:endParaRPr>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a:solidFill>
                  <a:schemeClr val="tx1">
                    <a:lumMod val="85000"/>
                    <a:lumOff val="15000"/>
                  </a:schemeClr>
                </a:solidFill>
              </a:rPr>
              <a:t>5</a:t>
            </a:r>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Texas </a:t>
            </a:r>
            <a:r>
              <a:rPr lang="en-US" sz="900" dirty="0">
                <a:solidFill>
                  <a:schemeClr val="tx1">
                    <a:lumMod val="85000"/>
                    <a:lumOff val="15000"/>
                  </a:schemeClr>
                </a:solidFill>
              </a:rPr>
              <a:t>Education Agency (2006, April 26). </a:t>
            </a:r>
            <a:r>
              <a:rPr lang="en-US" sz="900" i="1" dirty="0">
                <a:solidFill>
                  <a:schemeClr val="tx1">
                    <a:lumMod val="85000"/>
                    <a:lumOff val="15000"/>
                  </a:schemeClr>
                </a:solidFill>
              </a:rPr>
              <a:t>Scientific Method</a:t>
            </a:r>
            <a:r>
              <a:rPr lang="en-US" sz="900" dirty="0">
                <a:solidFill>
                  <a:schemeClr val="tx1">
                    <a:lumMod val="85000"/>
                    <a:lumOff val="15000"/>
                  </a:schemeClr>
                </a:solidFill>
              </a:rPr>
              <a:t>. Retrieved from </a:t>
            </a:r>
            <a:r>
              <a:rPr lang="en-US" sz="900" dirty="0">
                <a:solidFill>
                  <a:schemeClr val="tx1">
                    <a:lumMod val="85000"/>
                    <a:lumOff val="15000"/>
                  </a:schemeClr>
                </a:solidFill>
                <a:hlinkClick r:id="rId2"/>
              </a:rPr>
              <a:t>http://</a:t>
            </a:r>
            <a:r>
              <a:rPr lang="en-US" sz="900" dirty="0" smtClean="0">
                <a:solidFill>
                  <a:schemeClr val="tx1">
                    <a:lumMod val="85000"/>
                    <a:lumOff val="15000"/>
                  </a:schemeClr>
                </a:solidFill>
                <a:hlinkClick r:id="rId2"/>
              </a:rPr>
              <a:t>www.texashste.com/documents/curriculum/scientific_research_design/scientific_method.pdf</a:t>
            </a:r>
            <a:endParaRPr lang="en-US" sz="900" dirty="0" smtClean="0">
              <a:solidFill>
                <a:schemeClr val="tx1">
                  <a:lumMod val="85000"/>
                  <a:lumOff val="15000"/>
                </a:schemeClr>
              </a:solidFill>
            </a:endParaRPr>
          </a:p>
          <a:p>
            <a:pPr algn="just"/>
            <a:r>
              <a:rPr lang="en-US" sz="900" dirty="0" smtClean="0">
                <a:solidFill>
                  <a:schemeClr val="tx1">
                    <a:lumMod val="85000"/>
                    <a:lumOff val="15000"/>
                  </a:schemeClr>
                </a:solidFill>
              </a:rPr>
              <a:t>[</a:t>
            </a:r>
            <a:r>
              <a:rPr lang="en-US" sz="900" dirty="0">
                <a:solidFill>
                  <a:schemeClr val="tx1">
                    <a:lumMod val="85000"/>
                    <a:lumOff val="15000"/>
                  </a:schemeClr>
                </a:solidFill>
              </a:rPr>
              <a:t>6</a:t>
            </a:r>
            <a:r>
              <a:rPr lang="en-US" sz="900" dirty="0" smtClean="0">
                <a:solidFill>
                  <a:schemeClr val="tx1">
                    <a:lumMod val="85000"/>
                    <a:lumOff val="15000"/>
                  </a:schemeClr>
                </a:solidFill>
              </a:rPr>
              <a:t>] Yin, R. (2008).</a:t>
            </a:r>
            <a:r>
              <a:rPr lang="en-US" sz="900" i="1" dirty="0" smtClean="0">
                <a:solidFill>
                  <a:schemeClr val="tx1">
                    <a:lumMod val="85000"/>
                    <a:lumOff val="15000"/>
                  </a:schemeClr>
                </a:solidFill>
              </a:rPr>
              <a:t>Case Study Research: Design and Methods</a:t>
            </a:r>
            <a:r>
              <a:rPr lang="en-US" sz="900" dirty="0" smtClean="0">
                <a:solidFill>
                  <a:schemeClr val="tx1">
                    <a:lumMod val="85000"/>
                    <a:lumOff val="15000"/>
                  </a:schemeClr>
                </a:solidFill>
              </a:rPr>
              <a:t>. Thousand Oaks, CA: Sage Publications, Inc.</a:t>
            </a:r>
          </a:p>
          <a:p>
            <a:pPr algn="just"/>
            <a:r>
              <a:rPr lang="en-US" sz="900" dirty="0" smtClean="0">
                <a:solidFill>
                  <a:schemeClr val="tx1">
                    <a:lumMod val="85000"/>
                    <a:lumOff val="15000"/>
                  </a:schemeClr>
                </a:solidFill>
              </a:rPr>
              <a:t>[7] </a:t>
            </a:r>
            <a:r>
              <a:rPr lang="en-US" sz="900" dirty="0">
                <a:solidFill>
                  <a:schemeClr val="tx1">
                    <a:lumMod val="85000"/>
                    <a:lumOff val="15000"/>
                  </a:schemeClr>
                </a:solidFill>
              </a:rPr>
              <a:t>Creswell, J. (2007). </a:t>
            </a:r>
            <a:r>
              <a:rPr lang="en-US" sz="900" i="1" dirty="0">
                <a:solidFill>
                  <a:schemeClr val="tx1">
                    <a:lumMod val="85000"/>
                    <a:lumOff val="15000"/>
                  </a:schemeClr>
                </a:solidFill>
              </a:rPr>
              <a:t>Qualitative Inquiry &amp; Research Design: Choosing Among Five Approaches</a:t>
            </a:r>
            <a:r>
              <a:rPr lang="en-US" sz="900" dirty="0">
                <a:solidFill>
                  <a:schemeClr val="tx1">
                    <a:lumMod val="85000"/>
                    <a:lumOff val="15000"/>
                  </a:schemeClr>
                </a:solidFill>
              </a:rPr>
              <a:t>. Thousand Oaks, CA: Sage Publications. </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612762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lstStyle/>
          <a:p>
            <a:r>
              <a:rPr lang="en-US" altLang="en-US" dirty="0" smtClean="0"/>
              <a:t>The Software Development Method</a:t>
            </a:r>
            <a:endParaRPr lang="en-US" altLang="en-US" dirty="0"/>
          </a:p>
          <a:p>
            <a:pPr lvl="1"/>
            <a:r>
              <a:rPr lang="en-US" altLang="en-US" dirty="0" smtClean="0">
                <a:solidFill>
                  <a:srgbClr val="000000"/>
                </a:solidFill>
              </a:rPr>
              <a:t>Specify the problem</a:t>
            </a:r>
          </a:p>
          <a:p>
            <a:pPr lvl="1"/>
            <a:r>
              <a:rPr lang="en-US" altLang="en-US" dirty="0" smtClean="0">
                <a:solidFill>
                  <a:srgbClr val="000000"/>
                </a:solidFill>
              </a:rPr>
              <a:t>Analyze the problem</a:t>
            </a:r>
          </a:p>
          <a:p>
            <a:pPr lvl="1"/>
            <a:r>
              <a:rPr lang="en-US" altLang="en-US" dirty="0" smtClean="0">
                <a:solidFill>
                  <a:srgbClr val="000000"/>
                </a:solidFill>
              </a:rPr>
              <a:t>Design the algorithm to solve the problem</a:t>
            </a:r>
          </a:p>
          <a:p>
            <a:pPr lvl="1"/>
            <a:r>
              <a:rPr lang="en-US" altLang="en-US" dirty="0" smtClean="0">
                <a:solidFill>
                  <a:srgbClr val="000000"/>
                </a:solidFill>
              </a:rPr>
              <a:t>Implement the algorithm</a:t>
            </a:r>
          </a:p>
          <a:p>
            <a:pPr lvl="1"/>
            <a:r>
              <a:rPr lang="en-US" altLang="en-US" dirty="0" smtClean="0">
                <a:solidFill>
                  <a:srgbClr val="000000"/>
                </a:solidFill>
              </a:rPr>
              <a:t>Test and verify the completed program</a:t>
            </a:r>
          </a:p>
          <a:p>
            <a:pPr lvl="1"/>
            <a:r>
              <a:rPr lang="en-US" altLang="en-US" dirty="0" smtClean="0">
                <a:solidFill>
                  <a:srgbClr val="000000"/>
                </a:solidFill>
              </a:rPr>
              <a:t>Maintain and update the program</a:t>
            </a:r>
          </a:p>
          <a:p>
            <a:pPr lvl="1"/>
            <a:endParaRPr lang="en-US" altLang="en-US" dirty="0" smtClean="0">
              <a:solidFill>
                <a:srgbClr val="000000"/>
              </a:solidFill>
            </a:endParaRPr>
          </a:p>
          <a:p>
            <a:pPr lvl="2"/>
            <a:endParaRPr lang="en-US" altLang="en-US" dirty="0" smtClean="0">
              <a:solidFill>
                <a:srgbClr val="000000"/>
              </a:solidFill>
            </a:endParaRPr>
          </a:p>
          <a:p>
            <a:pPr marL="0" lvl="1" indent="0">
              <a:buNone/>
            </a:pPr>
            <a:endParaRPr lang="en-US" altLang="en-US" dirty="0" smtClean="0">
              <a:solidFill>
                <a:srgbClr val="000000"/>
              </a:solidFill>
            </a:endParaRP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a:solidFill>
                  <a:schemeClr val="tx1">
                    <a:lumMod val="85000"/>
                    <a:lumOff val="15000"/>
                  </a:schemeClr>
                </a:solidFill>
              </a:rPr>
              <a:t>8</a:t>
            </a:r>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 </a:t>
            </a:r>
            <a:r>
              <a:rPr lang="en-US" sz="900" dirty="0" err="1" smtClean="0">
                <a:solidFill>
                  <a:schemeClr val="tx1">
                    <a:lumMod val="85000"/>
                    <a:lumOff val="15000"/>
                  </a:schemeClr>
                </a:solidFill>
              </a:rPr>
              <a:t>Hanly</a:t>
            </a:r>
            <a:r>
              <a:rPr lang="en-US" sz="900" dirty="0" smtClean="0">
                <a:solidFill>
                  <a:schemeClr val="tx1">
                    <a:lumMod val="85000"/>
                    <a:lumOff val="15000"/>
                  </a:schemeClr>
                </a:solidFill>
              </a:rPr>
              <a:t>, </a:t>
            </a:r>
            <a:r>
              <a:rPr lang="en-US" sz="900" dirty="0">
                <a:solidFill>
                  <a:schemeClr val="tx1">
                    <a:lumMod val="85000"/>
                    <a:lumOff val="15000"/>
                  </a:schemeClr>
                </a:solidFill>
              </a:rPr>
              <a:t>J</a:t>
            </a:r>
            <a:r>
              <a:rPr lang="en-US" sz="900" dirty="0" smtClean="0">
                <a:solidFill>
                  <a:schemeClr val="tx1">
                    <a:lumMod val="85000"/>
                    <a:lumOff val="15000"/>
                  </a:schemeClr>
                </a:solidFill>
              </a:rPr>
              <a:t>. &amp; E. </a:t>
            </a:r>
            <a:r>
              <a:rPr lang="en-US" sz="900" dirty="0" err="1" smtClean="0">
                <a:solidFill>
                  <a:schemeClr val="tx1">
                    <a:lumMod val="85000"/>
                    <a:lumOff val="15000"/>
                  </a:schemeClr>
                </a:solidFill>
              </a:rPr>
              <a:t>Koffman</a:t>
            </a:r>
            <a:r>
              <a:rPr lang="en-US" sz="900" dirty="0" smtClean="0">
                <a:solidFill>
                  <a:schemeClr val="tx1">
                    <a:lumMod val="85000"/>
                    <a:lumOff val="15000"/>
                  </a:schemeClr>
                </a:solidFill>
              </a:rPr>
              <a:t> (2010).</a:t>
            </a:r>
            <a:r>
              <a:rPr lang="en-US" sz="900" i="1" dirty="0" smtClean="0">
                <a:solidFill>
                  <a:schemeClr val="tx1">
                    <a:lumMod val="85000"/>
                    <a:lumOff val="15000"/>
                  </a:schemeClr>
                </a:solidFill>
              </a:rPr>
              <a:t>Problem Solving and Program Design</a:t>
            </a:r>
            <a:r>
              <a:rPr lang="en-US" sz="900" dirty="0" smtClean="0">
                <a:solidFill>
                  <a:schemeClr val="tx1">
                    <a:lumMod val="85000"/>
                    <a:lumOff val="15000"/>
                  </a:schemeClr>
                </a:solidFill>
              </a:rPr>
              <a:t>. Boston: Addison-Wesley</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2053891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a:xfrm>
            <a:off x="822325" y="1100138"/>
            <a:ext cx="7521575" cy="3852862"/>
          </a:xfrm>
        </p:spPr>
        <p:txBody>
          <a:bodyPr/>
          <a:lstStyle/>
          <a:p>
            <a:r>
              <a:rPr lang="en-US" altLang="en-US" dirty="0" smtClean="0"/>
              <a:t>Design</a:t>
            </a:r>
            <a:endParaRPr lang="en-US" altLang="en-US" dirty="0"/>
          </a:p>
          <a:p>
            <a:pPr lvl="1"/>
            <a:r>
              <a:rPr lang="en-US" altLang="en-US" dirty="0" smtClean="0">
                <a:solidFill>
                  <a:srgbClr val="000000"/>
                </a:solidFill>
              </a:rPr>
              <a:t>List all the operational steps to solve the problem</a:t>
            </a:r>
          </a:p>
          <a:p>
            <a:pPr lvl="1"/>
            <a:r>
              <a:rPr lang="en-US" altLang="en-US" dirty="0" smtClean="0">
                <a:solidFill>
                  <a:srgbClr val="000000"/>
                </a:solidFill>
              </a:rPr>
              <a:t>Verify that algorithm of steps solves problem as intended</a:t>
            </a:r>
          </a:p>
          <a:p>
            <a:r>
              <a:rPr lang="en-US" altLang="en-US" dirty="0" smtClean="0"/>
              <a:t>General </a:t>
            </a:r>
            <a:r>
              <a:rPr lang="en-US" altLang="en-US" dirty="0" smtClean="0"/>
              <a:t>High Level steps</a:t>
            </a:r>
            <a:endParaRPr lang="en-US" altLang="en-US" dirty="0"/>
          </a:p>
          <a:p>
            <a:pPr lvl="1"/>
            <a:r>
              <a:rPr lang="en-US" altLang="en-US" dirty="0" smtClean="0">
                <a:solidFill>
                  <a:srgbClr val="000000"/>
                </a:solidFill>
              </a:rPr>
              <a:t>Get the givens or data</a:t>
            </a:r>
            <a:endParaRPr lang="en-US" altLang="en-US" dirty="0">
              <a:solidFill>
                <a:srgbClr val="000000"/>
              </a:solidFill>
            </a:endParaRPr>
          </a:p>
          <a:p>
            <a:pPr lvl="1"/>
            <a:r>
              <a:rPr lang="en-US" altLang="en-US" dirty="0" smtClean="0">
                <a:solidFill>
                  <a:srgbClr val="000000"/>
                </a:solidFill>
              </a:rPr>
              <a:t>Perform operations to analyze and synthesize data into desired result</a:t>
            </a:r>
          </a:p>
          <a:p>
            <a:pPr lvl="1"/>
            <a:r>
              <a:rPr lang="en-US" altLang="en-US" dirty="0" smtClean="0">
                <a:solidFill>
                  <a:srgbClr val="000000"/>
                </a:solidFill>
              </a:rPr>
              <a:t>Display result</a:t>
            </a:r>
            <a:endParaRPr lang="en-US" altLang="en-US" dirty="0">
              <a:solidFill>
                <a:srgbClr val="000000"/>
              </a:solidFill>
            </a:endParaRPr>
          </a:p>
          <a:p>
            <a:pPr marL="0" lvl="1" indent="0">
              <a:buNone/>
            </a:pPr>
            <a:endParaRPr lang="en-US" altLang="en-US" dirty="0" smtClean="0">
              <a:solidFill>
                <a:srgbClr val="000000"/>
              </a:solidFill>
            </a:endParaRPr>
          </a:p>
          <a:p>
            <a:pPr lvl="2"/>
            <a:endParaRPr lang="en-US" altLang="en-US" dirty="0" smtClean="0">
              <a:solidFill>
                <a:srgbClr val="000000"/>
              </a:solidFill>
            </a:endParaRPr>
          </a:p>
          <a:p>
            <a:pPr marL="0" lvl="1" indent="0">
              <a:buNone/>
            </a:pPr>
            <a:endParaRPr lang="en-US" altLang="en-US" dirty="0" smtClean="0">
              <a:solidFill>
                <a:srgbClr val="000000"/>
              </a:solidFill>
            </a:endParaRP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10</a:t>
            </a:r>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 </a:t>
            </a:r>
            <a:r>
              <a:rPr lang="en-US" sz="900" dirty="0" err="1" smtClean="0">
                <a:solidFill>
                  <a:schemeClr val="tx1">
                    <a:lumMod val="85000"/>
                    <a:lumOff val="15000"/>
                  </a:schemeClr>
                </a:solidFill>
              </a:rPr>
              <a:t>Hanly</a:t>
            </a:r>
            <a:r>
              <a:rPr lang="en-US" sz="900" dirty="0" smtClean="0">
                <a:solidFill>
                  <a:schemeClr val="tx1">
                    <a:lumMod val="85000"/>
                    <a:lumOff val="15000"/>
                  </a:schemeClr>
                </a:solidFill>
              </a:rPr>
              <a:t>, </a:t>
            </a:r>
            <a:r>
              <a:rPr lang="en-US" sz="900" dirty="0">
                <a:solidFill>
                  <a:schemeClr val="tx1">
                    <a:lumMod val="85000"/>
                    <a:lumOff val="15000"/>
                  </a:schemeClr>
                </a:solidFill>
              </a:rPr>
              <a:t>J</a:t>
            </a:r>
            <a:r>
              <a:rPr lang="en-US" sz="900" dirty="0" smtClean="0">
                <a:solidFill>
                  <a:schemeClr val="tx1">
                    <a:lumMod val="85000"/>
                    <a:lumOff val="15000"/>
                  </a:schemeClr>
                </a:solidFill>
              </a:rPr>
              <a:t>. &amp; E. </a:t>
            </a:r>
            <a:r>
              <a:rPr lang="en-US" sz="900" dirty="0" err="1" smtClean="0">
                <a:solidFill>
                  <a:schemeClr val="tx1">
                    <a:lumMod val="85000"/>
                    <a:lumOff val="15000"/>
                  </a:schemeClr>
                </a:solidFill>
              </a:rPr>
              <a:t>Koffman</a:t>
            </a:r>
            <a:r>
              <a:rPr lang="en-US" sz="900" dirty="0" smtClean="0">
                <a:solidFill>
                  <a:schemeClr val="tx1">
                    <a:lumMod val="85000"/>
                    <a:lumOff val="15000"/>
                  </a:schemeClr>
                </a:solidFill>
              </a:rPr>
              <a:t> (2010).</a:t>
            </a:r>
            <a:r>
              <a:rPr lang="en-US" sz="900" i="1" dirty="0" smtClean="0">
                <a:solidFill>
                  <a:schemeClr val="tx1">
                    <a:lumMod val="85000"/>
                    <a:lumOff val="15000"/>
                  </a:schemeClr>
                </a:solidFill>
              </a:rPr>
              <a:t>Problem Solving and Program Design</a:t>
            </a:r>
            <a:r>
              <a:rPr lang="en-US" sz="900" dirty="0" smtClean="0">
                <a:solidFill>
                  <a:schemeClr val="tx1">
                    <a:lumMod val="85000"/>
                    <a:lumOff val="15000"/>
                  </a:schemeClr>
                </a:solidFill>
              </a:rPr>
              <a:t>. Boston: Addison-Wesley</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3028569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a:xfrm>
            <a:off x="822325" y="1100138"/>
            <a:ext cx="7521575" cy="3852862"/>
          </a:xfrm>
        </p:spPr>
        <p:txBody>
          <a:bodyPr/>
          <a:lstStyle/>
          <a:p>
            <a:r>
              <a:rPr lang="en-US" altLang="en-US" dirty="0" smtClean="0"/>
              <a:t>Consider this pattern of numbers</a:t>
            </a:r>
            <a:endParaRPr lang="en-US" altLang="en-US" dirty="0"/>
          </a:p>
          <a:p>
            <a:pPr lvl="1"/>
            <a:r>
              <a:rPr lang="en-US" altLang="en-US" dirty="0" smtClean="0">
                <a:solidFill>
                  <a:srgbClr val="000000"/>
                </a:solidFill>
              </a:rPr>
              <a:t>920,920</a:t>
            </a:r>
          </a:p>
          <a:p>
            <a:pPr lvl="1"/>
            <a:r>
              <a:rPr lang="en-US" altLang="en-US" dirty="0" smtClean="0">
                <a:solidFill>
                  <a:srgbClr val="000000"/>
                </a:solidFill>
              </a:rPr>
              <a:t>134,134</a:t>
            </a:r>
          </a:p>
          <a:p>
            <a:pPr lvl="1"/>
            <a:r>
              <a:rPr lang="en-US" altLang="en-US" dirty="0" smtClean="0">
                <a:solidFill>
                  <a:srgbClr val="000000"/>
                </a:solidFill>
              </a:rPr>
              <a:t>567,567</a:t>
            </a:r>
          </a:p>
          <a:p>
            <a:pPr lvl="1"/>
            <a:r>
              <a:rPr lang="en-US" altLang="en-US" dirty="0" smtClean="0">
                <a:solidFill>
                  <a:srgbClr val="000000"/>
                </a:solidFill>
              </a:rPr>
              <a:t>…</a:t>
            </a:r>
            <a:endParaRPr lang="en-US" altLang="en-US" dirty="0" smtClean="0">
              <a:solidFill>
                <a:srgbClr val="000000"/>
              </a:solidFill>
            </a:endParaRPr>
          </a:p>
          <a:p>
            <a:r>
              <a:rPr lang="en-US" altLang="en-US" dirty="0" smtClean="0"/>
              <a:t>Any six digit number of this type is evenly divisible by 77</a:t>
            </a:r>
          </a:p>
          <a:p>
            <a:r>
              <a:rPr lang="en-US" altLang="en-US" dirty="0" smtClean="0"/>
              <a:t>Why is that?</a:t>
            </a:r>
            <a:endParaRPr lang="en-US" altLang="en-US" dirty="0"/>
          </a:p>
          <a:p>
            <a:pPr marL="0" lvl="1" indent="0">
              <a:buNone/>
            </a:pPr>
            <a:endParaRPr lang="en-US" altLang="en-US" dirty="0" smtClean="0">
              <a:solidFill>
                <a:srgbClr val="000000"/>
              </a:solidFill>
            </a:endParaRPr>
          </a:p>
          <a:p>
            <a:pPr lvl="2"/>
            <a:endParaRPr lang="en-US" altLang="en-US" dirty="0" smtClean="0">
              <a:solidFill>
                <a:srgbClr val="000000"/>
              </a:solidFill>
            </a:endParaRPr>
          </a:p>
          <a:p>
            <a:pPr marL="0" lvl="1" indent="0">
              <a:buNone/>
            </a:pPr>
            <a:endParaRPr lang="en-US" altLang="en-US" dirty="0" smtClean="0">
              <a:solidFill>
                <a:srgbClr val="000000"/>
              </a:solidFill>
            </a:endParaRPr>
          </a:p>
        </p:txBody>
      </p:sp>
    </p:spTree>
    <p:extLst>
      <p:ext uri="{BB962C8B-B14F-4D97-AF65-F5344CB8AC3E}">
        <p14:creationId xmlns:p14="http://schemas.microsoft.com/office/powerpoint/2010/main" xmlns="" val="3028569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Polya</a:t>
            </a:r>
            <a:r>
              <a:rPr lang="en-US" dirty="0" smtClean="0"/>
              <a:t> and Problem solving</a:t>
            </a:r>
            <a:endParaRPr lang="en-US" dirty="0"/>
          </a:p>
        </p:txBody>
      </p:sp>
      <p:sp>
        <p:nvSpPr>
          <p:cNvPr id="3" name="Content Placeholder 2"/>
          <p:cNvSpPr>
            <a:spLocks noGrp="1"/>
          </p:cNvSpPr>
          <p:nvPr>
            <p:ph idx="1"/>
          </p:nvPr>
        </p:nvSpPr>
        <p:spPr/>
        <p:txBody>
          <a:bodyPr/>
          <a:lstStyle/>
          <a:p>
            <a:r>
              <a:rPr lang="en-US" altLang="en-US" dirty="0" smtClean="0"/>
              <a:t>There are three aspects to a problem</a:t>
            </a:r>
            <a:endParaRPr lang="en-US" altLang="en-US" dirty="0"/>
          </a:p>
          <a:p>
            <a:pPr lvl="1"/>
            <a:r>
              <a:rPr lang="en-US" altLang="en-US" dirty="0" smtClean="0"/>
              <a:t>1: What is known (data, aka the givens)</a:t>
            </a:r>
          </a:p>
          <a:p>
            <a:pPr lvl="1"/>
            <a:r>
              <a:rPr lang="en-US" altLang="en-US" dirty="0" smtClean="0"/>
              <a:t>2: What is unknown or required: the goal; find the unknown; or reach the requirement</a:t>
            </a:r>
          </a:p>
          <a:p>
            <a:pPr lvl="1"/>
            <a:r>
              <a:rPr lang="en-US" altLang="en-US" dirty="0" smtClean="0"/>
              <a:t>3: Conditions: relations and potential relations between the known and unknown</a:t>
            </a:r>
          </a:p>
          <a:p>
            <a:pPr lvl="2"/>
            <a:r>
              <a:rPr lang="en-US" altLang="en-US" dirty="0" smtClean="0"/>
              <a:t>Start with general domains of knowledge that may relate </a:t>
            </a:r>
            <a:r>
              <a:rPr lang="en-US" altLang="en-US" dirty="0" err="1" smtClean="0"/>
              <a:t>knowns</a:t>
            </a:r>
            <a:r>
              <a:rPr lang="en-US" altLang="en-US" dirty="0" smtClean="0"/>
              <a:t> to unknown</a:t>
            </a:r>
          </a:p>
          <a:p>
            <a:pPr lvl="2"/>
            <a:r>
              <a:rPr lang="en-US" altLang="en-US" dirty="0" smtClean="0"/>
              <a:t>Within these domains, keep searching more specific paradigms until you get a set of relations to try and to test </a:t>
            </a:r>
            <a:endParaRPr lang="en-US" altLang="en-US" dirty="0"/>
          </a:p>
          <a:p>
            <a:pPr marL="0" lvl="1" indent="0">
              <a:buNone/>
            </a:pPr>
            <a:endParaRPr lang="en-US" alt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Polya</a:t>
            </a:r>
            <a:r>
              <a:rPr lang="en-US" sz="900" dirty="0">
                <a:solidFill>
                  <a:schemeClr val="tx1">
                    <a:lumMod val="85000"/>
                    <a:lumOff val="15000"/>
                  </a:schemeClr>
                </a:solidFill>
              </a:rPr>
              <a:t>, G. </a:t>
            </a:r>
            <a:r>
              <a:rPr lang="en-US" sz="900" i="1" dirty="0">
                <a:solidFill>
                  <a:schemeClr val="tx1">
                    <a:lumMod val="85000"/>
                    <a:lumOff val="15000"/>
                  </a:schemeClr>
                </a:solidFill>
              </a:rPr>
              <a:t>How to Solve It</a:t>
            </a:r>
            <a:r>
              <a:rPr lang="en-US" sz="900" dirty="0">
                <a:solidFill>
                  <a:schemeClr val="tx1">
                    <a:lumMod val="85000"/>
                    <a:lumOff val="15000"/>
                  </a:schemeClr>
                </a:solidFill>
              </a:rPr>
              <a:t>. Princeton, NJ: Princeton University Press, 1973.</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706593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3716</TotalTime>
  <Pages>13</Pages>
  <Words>3548</Words>
  <Application>Microsoft Office PowerPoint</Application>
  <PresentationFormat>Letter Paper (8.5x11 in)</PresentationFormat>
  <Paragraphs>416</Paragraphs>
  <Slides>49</Slides>
  <Notes>4</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Angles</vt:lpstr>
      <vt:lpstr>Problem solving</vt:lpstr>
      <vt:lpstr>Foundational concept</vt:lpstr>
      <vt:lpstr>Why study Problem Solving</vt:lpstr>
      <vt:lpstr>Problem solving</vt:lpstr>
      <vt:lpstr>Problem solving</vt:lpstr>
      <vt:lpstr>Problem solving</vt:lpstr>
      <vt:lpstr>Problem solving</vt:lpstr>
      <vt:lpstr>Problem solving</vt:lpstr>
      <vt:lpstr>Polya and Problem solving</vt:lpstr>
      <vt:lpstr>Polya and Problem solving</vt:lpstr>
      <vt:lpstr>Polya and Problem solving</vt:lpstr>
      <vt:lpstr>Polya and Problem solving</vt:lpstr>
      <vt:lpstr>Polya and Problem solving</vt:lpstr>
      <vt:lpstr>Polya and Problem solving</vt:lpstr>
      <vt:lpstr>Polya and Problem solving</vt:lpstr>
      <vt:lpstr>Polya and Problem solving</vt:lpstr>
      <vt:lpstr>Polya and Problem solving</vt:lpstr>
      <vt:lpstr>Polya and Problem solving</vt:lpstr>
      <vt:lpstr>Generic algorithm: an example</vt:lpstr>
      <vt:lpstr>Generic algorithm: an example</vt:lpstr>
      <vt:lpstr>Generic algorithm: an example</vt:lpstr>
      <vt:lpstr>Approaches to Problem solving</vt:lpstr>
      <vt:lpstr>Approaches to Problem solving</vt:lpstr>
      <vt:lpstr>Approaches to Problem solving</vt:lpstr>
      <vt:lpstr>Approaches to Problem solving</vt:lpstr>
      <vt:lpstr>Approaches to Problem solving</vt:lpstr>
      <vt:lpstr>Approaches to Problem solving</vt:lpstr>
      <vt:lpstr>Approaches to Problem solving</vt:lpstr>
      <vt:lpstr>Approaches to Problem solving</vt:lpstr>
      <vt:lpstr>Approaches to Problem solving</vt:lpstr>
      <vt:lpstr>Approaches to Problem solving</vt:lpstr>
      <vt:lpstr>Approaches to Problem solving</vt:lpstr>
      <vt:lpstr>Approaches to Problem solving</vt:lpstr>
      <vt:lpstr>Problem solving</vt:lpstr>
      <vt:lpstr>Organizing</vt:lpstr>
      <vt:lpstr>Organizing knowledge </vt:lpstr>
      <vt:lpstr>algorithms</vt:lpstr>
      <vt:lpstr>Examples of Algorithms</vt:lpstr>
      <vt:lpstr>Washing Machine Instructions</vt:lpstr>
      <vt:lpstr>Washing Machine Instructions (con’t)</vt:lpstr>
      <vt:lpstr>Refinement of Algorithm Definition</vt:lpstr>
      <vt:lpstr>Ambiguous Algorithms</vt:lpstr>
      <vt:lpstr>Final Version of the Algorithm Definition</vt:lpstr>
      <vt:lpstr>Euclid’s Algorithm</vt:lpstr>
      <vt:lpstr>Finding the GCD of 24 and 9</vt:lpstr>
      <vt:lpstr>Euclid’s Algorithm (con’t)</vt:lpstr>
      <vt:lpstr>The Idea Behind Algorithms</vt:lpstr>
      <vt:lpstr>algorithms</vt:lpstr>
      <vt:lpstr>Algorithm discovery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fu ms</cp:lastModifiedBy>
  <cp:revision>325</cp:revision>
  <cp:lastPrinted>2000-08-25T01:48:19Z</cp:lastPrinted>
  <dcterms:created xsi:type="dcterms:W3CDTF">2014-07-26T13:21:02Z</dcterms:created>
  <dcterms:modified xsi:type="dcterms:W3CDTF">2015-04-26T01:37:17Z</dcterms:modified>
</cp:coreProperties>
</file>