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62"/>
  </p:notesMasterIdLst>
  <p:handoutMasterIdLst>
    <p:handoutMasterId r:id="rId63"/>
  </p:handoutMasterIdLst>
  <p:sldIdLst>
    <p:sldId id="293" r:id="rId2"/>
    <p:sldId id="369" r:id="rId3"/>
    <p:sldId id="370" r:id="rId4"/>
    <p:sldId id="371" r:id="rId5"/>
    <p:sldId id="372" r:id="rId6"/>
    <p:sldId id="373" r:id="rId7"/>
    <p:sldId id="374" r:id="rId8"/>
    <p:sldId id="375" r:id="rId9"/>
    <p:sldId id="376" r:id="rId10"/>
    <p:sldId id="377" r:id="rId11"/>
    <p:sldId id="378" r:id="rId12"/>
    <p:sldId id="379" r:id="rId13"/>
    <p:sldId id="380" r:id="rId14"/>
    <p:sldId id="381" r:id="rId15"/>
    <p:sldId id="382" r:id="rId16"/>
    <p:sldId id="383" r:id="rId17"/>
    <p:sldId id="384" r:id="rId18"/>
    <p:sldId id="385" r:id="rId19"/>
    <p:sldId id="386" r:id="rId20"/>
    <p:sldId id="387" r:id="rId21"/>
    <p:sldId id="388" r:id="rId22"/>
    <p:sldId id="389" r:id="rId23"/>
    <p:sldId id="390" r:id="rId24"/>
    <p:sldId id="391" r:id="rId25"/>
    <p:sldId id="392" r:id="rId26"/>
    <p:sldId id="393" r:id="rId27"/>
    <p:sldId id="394" r:id="rId28"/>
    <p:sldId id="395" r:id="rId29"/>
    <p:sldId id="396" r:id="rId30"/>
    <p:sldId id="397" r:id="rId31"/>
    <p:sldId id="398" r:id="rId32"/>
    <p:sldId id="399" r:id="rId33"/>
    <p:sldId id="400" r:id="rId34"/>
    <p:sldId id="401" r:id="rId35"/>
    <p:sldId id="402" r:id="rId36"/>
    <p:sldId id="403" r:id="rId37"/>
    <p:sldId id="404" r:id="rId38"/>
    <p:sldId id="405" r:id="rId39"/>
    <p:sldId id="406" r:id="rId40"/>
    <p:sldId id="407" r:id="rId41"/>
    <p:sldId id="408" r:id="rId42"/>
    <p:sldId id="409" r:id="rId43"/>
    <p:sldId id="410" r:id="rId44"/>
    <p:sldId id="411" r:id="rId45"/>
    <p:sldId id="412" r:id="rId46"/>
    <p:sldId id="413" r:id="rId47"/>
    <p:sldId id="414" r:id="rId48"/>
    <p:sldId id="415" r:id="rId49"/>
    <p:sldId id="416" r:id="rId50"/>
    <p:sldId id="417" r:id="rId51"/>
    <p:sldId id="418" r:id="rId52"/>
    <p:sldId id="419" r:id="rId53"/>
    <p:sldId id="420" r:id="rId54"/>
    <p:sldId id="421" r:id="rId55"/>
    <p:sldId id="422" r:id="rId56"/>
    <p:sldId id="423" r:id="rId57"/>
    <p:sldId id="424" r:id="rId58"/>
    <p:sldId id="425" r:id="rId59"/>
    <p:sldId id="426" r:id="rId60"/>
    <p:sldId id="427" r:id="rId61"/>
  </p:sldIdLst>
  <p:sldSz cx="9144000" cy="6858000" type="letter"/>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64F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7" autoAdjust="0"/>
    <p:restoredTop sz="67152" autoAdjust="0"/>
  </p:normalViewPr>
  <p:slideViewPr>
    <p:cSldViewPr>
      <p:cViewPr varScale="1">
        <p:scale>
          <a:sx n="110" d="100"/>
          <a:sy n="110" d="100"/>
        </p:scale>
        <p:origin x="2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566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07" tIns="45295" rIns="92207" bIns="45295" numCol="1" anchor="t" anchorCtr="0" compatLnSpc="1">
            <a:prstTxWarp prst="textNoShape">
              <a:avLst/>
            </a:prstTxWarp>
          </a:bodyPr>
          <a:lstStyle/>
          <a:p>
            <a:pPr lvl="0"/>
            <a:r>
              <a:rPr lang="en-US" altLang="en-US" noProof="0" smtClean="0"/>
              <a:t>Click to edit Master notes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7171" name="Rectangle 3"/>
          <p:cNvSpPr>
            <a:spLocks noGrp="1" noRot="1" noChangeAspect="1" noChangeArrowheads="1" noTextEdit="1"/>
          </p:cNvSpPr>
          <p:nvPr>
            <p:ph type="sldImg" idx="2"/>
          </p:nvPr>
        </p:nvSpPr>
        <p:spPr bwMode="auto">
          <a:xfrm>
            <a:off x="1190625" y="703263"/>
            <a:ext cx="4630738" cy="3473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30031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4131091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36C3702-74B3-4C59-843B-564CBC1CF736}" type="slidenum">
              <a:rPr lang="en-GB" altLang="en-US"/>
              <a:pPr/>
              <a:t>13</a:t>
            </a:fld>
            <a:endParaRPr lang="en-GB" altLang="en-US"/>
          </a:p>
        </p:txBody>
      </p:sp>
      <p:sp>
        <p:nvSpPr>
          <p:cNvPr id="7373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35844" name="Text Box 2"/>
          <p:cNvSpPr>
            <a:spLocks noGrp="1" noChangeArrowheads="1"/>
          </p:cNvSpPr>
          <p:nvPr>
            <p:ph type="body"/>
          </p:nvPr>
        </p:nvSpPr>
        <p:spPr>
          <a:xfrm>
            <a:off x="974725" y="4560888"/>
            <a:ext cx="5365750" cy="4319587"/>
          </a:xfrm>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charset="0"/>
                <a:cs typeface="Lucida Sans Unicode" charset="0"/>
              </a:rPr>
              <a:t>The 1990s</a:t>
            </a:r>
          </a:p>
          <a:p>
            <a:pPr marL="342900" indent="-342900">
              <a:spcBef>
                <a:spcPct val="20000"/>
              </a:spcBef>
              <a:buFontTx/>
              <a:buChar char="•"/>
              <a:defRPr/>
            </a:pPr>
            <a:r>
              <a:rPr lang="en-GB" altLang="en-US" sz="2600" kern="0" dirty="0" smtClean="0">
                <a:solidFill>
                  <a:srgbClr val="222222"/>
                </a:solidFill>
                <a:latin typeface="Arial"/>
              </a:rPr>
              <a:t>Networks of computers became more common; so did the need to connect them to each other</a:t>
            </a:r>
          </a:p>
          <a:p>
            <a:pPr marL="342900" indent="-342900">
              <a:spcBef>
                <a:spcPct val="20000"/>
              </a:spcBef>
              <a:buFontTx/>
              <a:buChar char="•"/>
              <a:defRPr/>
            </a:pPr>
            <a:r>
              <a:rPr lang="en-GB" altLang="en-US" sz="2600" kern="0" dirty="0" smtClean="0">
                <a:solidFill>
                  <a:srgbClr val="222222"/>
                </a:solidFill>
                <a:latin typeface="Arial"/>
              </a:rPr>
              <a:t>Internet became first global network of networks</a:t>
            </a:r>
          </a:p>
          <a:p>
            <a:pPr marL="342900" indent="-342900">
              <a:spcBef>
                <a:spcPct val="20000"/>
              </a:spcBef>
              <a:buFontTx/>
              <a:buChar char="•"/>
              <a:defRPr/>
            </a:pPr>
            <a:r>
              <a:rPr lang="en-GB" altLang="en-US" sz="2600" kern="0" dirty="0" smtClean="0">
                <a:solidFill>
                  <a:srgbClr val="222222"/>
                </a:solidFill>
                <a:latin typeface="Arial"/>
              </a:rPr>
              <a:t>Initially based on de facto standards</a:t>
            </a:r>
          </a:p>
          <a:p>
            <a:pPr marL="342900" indent="-342900">
              <a:spcBef>
                <a:spcPct val="20000"/>
              </a:spcBef>
              <a:buFontTx/>
              <a:buChar char="•"/>
              <a:defRPr/>
            </a:pPr>
            <a:r>
              <a:rPr lang="en-GB" altLang="en-US" sz="2600" kern="0" dirty="0" smtClean="0">
                <a:solidFill>
                  <a:srgbClr val="222222"/>
                </a:solidFill>
                <a:latin typeface="Arial"/>
              </a:rPr>
              <a:t>In early Internet deployments, security was treated as a low priority</a:t>
            </a:r>
          </a:p>
          <a:p>
            <a:pPr marL="342900" indent="-342900">
              <a:spcBef>
                <a:spcPct val="20000"/>
              </a:spcBef>
              <a:buFontTx/>
              <a:buChar char="•"/>
              <a:defRPr/>
            </a:pPr>
            <a:r>
              <a:rPr lang="en-GB" altLang="en-US" sz="2600" kern="0" dirty="0" smtClean="0">
                <a:solidFill>
                  <a:srgbClr val="222222"/>
                </a:solidFill>
                <a:latin typeface="Arial"/>
              </a:rPr>
              <a:t>In 1993, DEFCON conference established for those interested in information security</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tLang="en-US" dirty="0" smtClean="0">
              <a:ea typeface="Lucida Sans Unicode" charset="0"/>
              <a:cs typeface="Lucida Sans Unicode" charset="0"/>
            </a:endParaRPr>
          </a:p>
        </p:txBody>
      </p:sp>
    </p:spTree>
    <p:extLst>
      <p:ext uri="{BB962C8B-B14F-4D97-AF65-F5344CB8AC3E}">
        <p14:creationId xmlns:p14="http://schemas.microsoft.com/office/powerpoint/2010/main" val="2649604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7F54B7A-E1E2-4FE5-92FD-81E8CA4F6577}" type="slidenum">
              <a:rPr lang="en-GB" altLang="en-US"/>
              <a:pPr/>
              <a:t>14</a:t>
            </a:fld>
            <a:endParaRPr lang="en-GB" altLang="en-US"/>
          </a:p>
        </p:txBody>
      </p:sp>
      <p:sp>
        <p:nvSpPr>
          <p:cNvPr id="7475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37892" name="Text Box 2"/>
          <p:cNvSpPr>
            <a:spLocks noGrp="1" noChangeArrowheads="1"/>
          </p:cNvSpPr>
          <p:nvPr>
            <p:ph type="body"/>
          </p:nvPr>
        </p:nvSpPr>
        <p:spPr>
          <a:xfrm>
            <a:off x="974725" y="4560888"/>
            <a:ext cx="5365750" cy="4319587"/>
          </a:xfrm>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charset="0"/>
                <a:cs typeface="Lucida Sans Unicode" charset="0"/>
              </a:rPr>
              <a:t>2000 to Present</a:t>
            </a:r>
          </a:p>
          <a:p>
            <a:pPr marL="346075" indent="-342900" eaLnBrk="1" hangingPunct="1">
              <a:spcBef>
                <a:spcPts val="625"/>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600" kern="0" dirty="0" smtClean="0">
                <a:solidFill>
                  <a:srgbClr val="222222"/>
                </a:solidFill>
                <a:latin typeface="Arial"/>
                <a:cs typeface="Arial" charset="0"/>
              </a:rPr>
              <a:t>The Internet brings millions of unsecured computer networks into continuous communication with each other</a:t>
            </a:r>
          </a:p>
          <a:p>
            <a:pPr marL="346075" indent="-342900" eaLnBrk="1" hangingPunct="1">
              <a:spcBef>
                <a:spcPts val="625"/>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600" kern="0" dirty="0" smtClean="0">
                <a:solidFill>
                  <a:srgbClr val="222222"/>
                </a:solidFill>
                <a:latin typeface="Arial"/>
                <a:cs typeface="Arial" charset="0"/>
              </a:rPr>
              <a:t>Ability to secure a computer’s data influenced by the security of every computer to which it is connected</a:t>
            </a:r>
          </a:p>
          <a:p>
            <a:pPr marL="346075" indent="-342900" eaLnBrk="1" hangingPunct="1">
              <a:spcBef>
                <a:spcPts val="625"/>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600" kern="0" dirty="0" smtClean="0">
                <a:solidFill>
                  <a:srgbClr val="222222"/>
                </a:solidFill>
                <a:latin typeface="Arial"/>
                <a:cs typeface="Arial" charset="0"/>
              </a:rPr>
              <a:t>Growing threat of cyber attacks has increased the awareness of need for improved security</a:t>
            </a:r>
          </a:p>
          <a:p>
            <a:pPr marL="746125" lvl="1" indent="-285750" eaLnBrk="1" hangingPunct="1">
              <a:spcBef>
                <a:spcPts val="625"/>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400" kern="0" dirty="0" smtClean="0">
                <a:solidFill>
                  <a:srgbClr val="222222"/>
                </a:solidFill>
                <a:latin typeface="Arial"/>
                <a:cs typeface="Arial" charset="0"/>
              </a:rPr>
              <a:t>Nation-states engaging in information warfare</a:t>
            </a:r>
          </a:p>
        </p:txBody>
      </p:sp>
    </p:spTree>
    <p:extLst>
      <p:ext uri="{BB962C8B-B14F-4D97-AF65-F5344CB8AC3E}">
        <p14:creationId xmlns:p14="http://schemas.microsoft.com/office/powerpoint/2010/main" val="2434421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6160A48-60E6-4A0E-AB54-147588309ECD}" type="slidenum">
              <a:rPr lang="en-GB" altLang="en-US"/>
              <a:pPr/>
              <a:t>15</a:t>
            </a:fld>
            <a:endParaRPr lang="en-GB" altLang="en-US"/>
          </a:p>
        </p:txBody>
      </p:sp>
      <p:sp>
        <p:nvSpPr>
          <p:cNvPr id="75779"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39940" name="Text Box 2"/>
          <p:cNvSpPr>
            <a:spLocks noGrp="1" noChangeArrowheads="1"/>
          </p:cNvSpPr>
          <p:nvPr>
            <p:ph type="body"/>
          </p:nvPr>
        </p:nvSpPr>
        <p:spPr>
          <a:xfrm>
            <a:off x="974725" y="4560888"/>
            <a:ext cx="5365750" cy="4319587"/>
          </a:xfrm>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charset="0"/>
                <a:cs typeface="Lucida Sans Unicode" charset="0"/>
              </a:rPr>
              <a:t>What Is Security?</a:t>
            </a:r>
          </a:p>
          <a:p>
            <a:pPr marL="342900" indent="-342900" eaLnBrk="1" hangingPunct="1">
              <a:spcBef>
                <a:spcPts val="625"/>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600" kern="0" dirty="0" smtClean="0">
                <a:solidFill>
                  <a:srgbClr val="222222"/>
                </a:solidFill>
                <a:latin typeface="Arial"/>
                <a:cs typeface="Arial" charset="0"/>
              </a:rPr>
              <a:t>“A state of being secure and free from danger or harm; the actions taken to make someone or something secure”  </a:t>
            </a:r>
          </a:p>
          <a:p>
            <a:pPr marL="342900" indent="-342900" eaLnBrk="1" hangingPunct="1">
              <a:spcBef>
                <a:spcPts val="625"/>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600" kern="0" dirty="0" smtClean="0">
                <a:solidFill>
                  <a:srgbClr val="222222"/>
                </a:solidFill>
                <a:latin typeface="Arial"/>
                <a:cs typeface="Arial" charset="0"/>
              </a:rPr>
              <a:t>A successful organization should have multiple layers of security in place to protect: </a:t>
            </a:r>
          </a:p>
          <a:p>
            <a:pPr marL="742950" lvl="1" indent="-285750" eaLnBrk="1" hangingPunct="1">
              <a:spcBef>
                <a:spcPts val="575"/>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400" kern="0" dirty="0" smtClean="0">
                <a:solidFill>
                  <a:srgbClr val="222222"/>
                </a:solidFill>
                <a:latin typeface="Arial"/>
                <a:cs typeface="Arial" charset="0"/>
              </a:rPr>
              <a:t>Operations</a:t>
            </a:r>
          </a:p>
          <a:p>
            <a:pPr marL="742950" lvl="1" indent="-285750" eaLnBrk="1" hangingPunct="1">
              <a:spcBef>
                <a:spcPts val="575"/>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400" kern="0" dirty="0" smtClean="0">
                <a:solidFill>
                  <a:srgbClr val="222222"/>
                </a:solidFill>
                <a:latin typeface="Arial"/>
                <a:cs typeface="Arial" charset="0"/>
              </a:rPr>
              <a:t>Physical Infrastructure</a:t>
            </a:r>
          </a:p>
          <a:p>
            <a:pPr marL="742950" lvl="1" indent="-285750" eaLnBrk="1" hangingPunct="1">
              <a:spcBef>
                <a:spcPts val="575"/>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400" kern="0" dirty="0" smtClean="0">
                <a:solidFill>
                  <a:srgbClr val="222222"/>
                </a:solidFill>
                <a:latin typeface="Arial"/>
                <a:cs typeface="Arial" charset="0"/>
              </a:rPr>
              <a:t>People</a:t>
            </a:r>
          </a:p>
          <a:p>
            <a:pPr marL="742950" lvl="1" indent="-285750" eaLnBrk="1" hangingPunct="1">
              <a:spcBef>
                <a:spcPts val="575"/>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400" kern="0" dirty="0" smtClean="0">
                <a:solidFill>
                  <a:srgbClr val="222222"/>
                </a:solidFill>
                <a:latin typeface="Arial"/>
                <a:cs typeface="Arial" charset="0"/>
              </a:rPr>
              <a:t>Functions</a:t>
            </a:r>
          </a:p>
          <a:p>
            <a:pPr marL="742950" lvl="1" indent="-285750" eaLnBrk="1" hangingPunct="1">
              <a:spcBef>
                <a:spcPts val="575"/>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400" kern="0" dirty="0" smtClean="0">
                <a:solidFill>
                  <a:srgbClr val="222222"/>
                </a:solidFill>
                <a:latin typeface="Arial"/>
                <a:cs typeface="Arial" charset="0"/>
              </a:rPr>
              <a:t>Communications</a:t>
            </a:r>
          </a:p>
          <a:p>
            <a:pPr marL="742950" lvl="1" indent="-285750" eaLnBrk="1" hangingPunct="1">
              <a:spcBef>
                <a:spcPts val="575"/>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400" kern="0" dirty="0" smtClean="0">
                <a:solidFill>
                  <a:srgbClr val="222222"/>
                </a:solidFill>
                <a:latin typeface="Arial"/>
                <a:cs typeface="Arial" charset="0"/>
              </a:rPr>
              <a:t>Information</a:t>
            </a:r>
          </a:p>
        </p:txBody>
      </p:sp>
    </p:spTree>
    <p:extLst>
      <p:ext uri="{BB962C8B-B14F-4D97-AF65-F5344CB8AC3E}">
        <p14:creationId xmlns:p14="http://schemas.microsoft.com/office/powerpoint/2010/main" val="1141875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241D2BE-B2F1-4BED-88A3-1581ECB69B90}" type="slidenum">
              <a:rPr lang="en-GB" altLang="en-US"/>
              <a:pPr/>
              <a:t>16</a:t>
            </a:fld>
            <a:endParaRPr lang="en-GB" altLang="en-US"/>
          </a:p>
        </p:txBody>
      </p:sp>
      <p:sp>
        <p:nvSpPr>
          <p:cNvPr id="76803" name="Rectangle 1"/>
          <p:cNvSpPr>
            <a:spLocks noGrp="1" noRot="1" noChangeAspect="1" noChangeArrowheads="1" noTextEdit="1"/>
          </p:cNvSpPr>
          <p:nvPr>
            <p:ph type="sldImg"/>
          </p:nvPr>
        </p:nvSpPr>
        <p:spPr>
          <a:ln/>
        </p:spPr>
      </p:sp>
      <p:sp>
        <p:nvSpPr>
          <p:cNvPr id="76804" name="Rectangle 2"/>
          <p:cNvSpPr>
            <a:spLocks noGrp="1" noChangeArrowheads="1"/>
          </p:cNvSpPr>
          <p:nvPr>
            <p:ph type="body" idx="1"/>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552939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7828" name="Slide Number Placeholder 3"/>
          <p:cNvSpPr>
            <a:spLocks noGrp="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4DD56F4-8EF8-47D6-9EB3-F80D5563EEBF}" type="slidenum">
              <a:rPr lang="en-US" altLang="en-US"/>
              <a:pPr/>
              <a:t>17</a:t>
            </a:fld>
            <a:endParaRPr lang="en-US" altLang="en-US"/>
          </a:p>
        </p:txBody>
      </p:sp>
    </p:spTree>
    <p:extLst>
      <p:ext uri="{BB962C8B-B14F-4D97-AF65-F5344CB8AC3E}">
        <p14:creationId xmlns:p14="http://schemas.microsoft.com/office/powerpoint/2010/main" val="210974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089B973-AF4A-46F3-8D8B-17BC6E071776}" type="slidenum">
              <a:rPr lang="en-GB" altLang="en-US"/>
              <a:pPr/>
              <a:t>18</a:t>
            </a:fld>
            <a:endParaRPr lang="en-GB" altLang="en-US"/>
          </a:p>
        </p:txBody>
      </p:sp>
      <p:sp>
        <p:nvSpPr>
          <p:cNvPr id="7885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78852" name="Text Box 2"/>
          <p:cNvSpPr>
            <a:spLocks noGrp="1" noChangeArrowheads="1"/>
          </p:cNvSpPr>
          <p:nvPr>
            <p:ph type="body"/>
          </p:nvPr>
        </p:nvSpPr>
        <p:spPr>
          <a:xfrm>
            <a:off x="974725" y="4560888"/>
            <a:ext cx="5365750" cy="5583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Key Terms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Access - a subject or object’s ability to use, manipulate, modify, or affect another subject or object.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Asset - the organizational resource that is being protected.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Attack - an intentional or unintentional act that can damage or otherwise compromise information and the systems that support it.</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Control, Safeguard, or Countermeasure - </a:t>
            </a:r>
            <a:r>
              <a:rPr lang="en-US" altLang="en-US" smtClean="0">
                <a:cs typeface="Lucida Sans Unicode" panose="020B0602030504020204" pitchFamily="34" charset="0"/>
              </a:rPr>
              <a:t>Security mechanisms, policies, or procedures that can successfully counter attacks, reduce risk, resolve vulnerabilities, and otherwise improve security within an organization.</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Exploit – a technique used to compromise a system.</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Exposure - a condition or state of being exposed.</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Loss: A single instance of an information asset suffering damage or destruction, unintended or unauthorized modification or disclosure, or denial of use.</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Protection Profile or Security Posture-entire set of controls and safeguards that the organization implements to protect the asset.</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Risk - the probability of an unwanted occurrence.</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Subjects and Objects – a computer can be either an agent entity used to conduct an attack, or the target entity.</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Threat - a category of objects, people, or other entities that represents a danger to an asset.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Threat Agent – the specific instance or a component of a threat.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Vulnerability - weaknesses or faults in a system or protection mechanism that expose information to attack or damage.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3161492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6B4E9B6-7D3C-43DA-A946-64BD0A9C3139}" type="slidenum">
              <a:rPr lang="en-GB" altLang="en-US"/>
              <a:pPr/>
              <a:t>19</a:t>
            </a:fld>
            <a:endParaRPr lang="en-GB" altLang="en-US"/>
          </a:p>
        </p:txBody>
      </p:sp>
      <p:sp>
        <p:nvSpPr>
          <p:cNvPr id="7987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79876"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Arial" panose="020B0604020202020204" pitchFamily="34" charset="0"/>
              </a:rPr>
              <a:t>Key Information Security Concepts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When considering the security of information systems components, it is important to understand the concept of the computer as the subject of an attack as opposed to the computer as the object of an attack.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When a computer is the subject of an attack, it is used as an active tool to conduct the attack. When a computer is the object of an attack, it is the entity being attacked.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3880539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196276C-0851-406A-94D5-FE753719A684}" type="slidenum">
              <a:rPr lang="en-GB" altLang="en-US"/>
              <a:pPr/>
              <a:t>20</a:t>
            </a:fld>
            <a:endParaRPr lang="en-GB" altLang="en-US"/>
          </a:p>
        </p:txBody>
      </p:sp>
      <p:sp>
        <p:nvSpPr>
          <p:cNvPr id="80899"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80900"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Critical Characteristics of Information</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value of information comes from the characteristics it possesses.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Availability – Enables users who need to access information to do so without interference or obstruction and in the required format. The information is said to be available to an authorized user when and where needed and in the correct format.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Accuracy – Free from mistake or error and having the value that the end user expects. If information contains a value different from the user’s expectations due to the intentional or unintentional modification of its content, it is no longer accurate.</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Authenticity –The quality or state of being genuine or original, rather than a reproduction or fabrication. Information is authentic when it is the information that was originally created, placed, stored, or transferred.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Confidentiality – The quality or state of preventing disclosure or exposure to unauthorized individuals or systems.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Integrity – The quality or state of being whole, complete, and uncorrupted.  The integrity of information is threatened when the information is exposed to corruption, damage, destruction, or other disruption of its authentic state.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Utility – The quality or state of having value for some purpose or end. Information has value when it serves a particular purpose. This means that if information is available, but not in a format meaningful to the end user, it is not useful.</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Possession – The quality or state of having ownership or control of some object or item. Information is said to be in possession if one obtains it, independent of format or other characteristic. While a breach of confidentiality always results in a breach of possession, a breach of possession does not always result in a breach of confidentiality.</a:t>
            </a:r>
          </a:p>
        </p:txBody>
      </p:sp>
    </p:spTree>
    <p:extLst>
      <p:ext uri="{BB962C8B-B14F-4D97-AF65-F5344CB8AC3E}">
        <p14:creationId xmlns:p14="http://schemas.microsoft.com/office/powerpoint/2010/main" val="747054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C00AB88-4426-4E2E-9A68-729B6CA0A69D}" type="slidenum">
              <a:rPr lang="en-GB" altLang="en-US"/>
              <a:pPr/>
              <a:t>21</a:t>
            </a:fld>
            <a:endParaRPr lang="en-GB" altLang="en-US"/>
          </a:p>
        </p:txBody>
      </p:sp>
      <p:sp>
        <p:nvSpPr>
          <p:cNvPr id="81923"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81924"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This graphic informs the fundamental approach of the chapter and can be used to illustrate the intersection of information states (x-axis), key objectives of C.I.A. (y-axis), and the three primary means to implement (policy, education, and technology).</a:t>
            </a:r>
          </a:p>
        </p:txBody>
      </p:sp>
    </p:spTree>
    <p:extLst>
      <p:ext uri="{BB962C8B-B14F-4D97-AF65-F5344CB8AC3E}">
        <p14:creationId xmlns:p14="http://schemas.microsoft.com/office/powerpoint/2010/main" val="2354819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C614F98-3F3F-4E79-B977-0841BA0023DF}" type="slidenum">
              <a:rPr lang="en-GB" altLang="en-US"/>
              <a:pPr/>
              <a:t>22</a:t>
            </a:fld>
            <a:endParaRPr lang="en-GB" altLang="en-US"/>
          </a:p>
        </p:txBody>
      </p:sp>
      <p:sp>
        <p:nvSpPr>
          <p:cNvPr id="82947"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56324" name="Text Box 2"/>
          <p:cNvSpPr>
            <a:spLocks noGrp="1" noChangeArrowheads="1"/>
          </p:cNvSpPr>
          <p:nvPr>
            <p:ph type="body"/>
          </p:nvPr>
        </p:nvSpPr>
        <p:spPr>
          <a:xfrm>
            <a:off x="974725" y="4560888"/>
            <a:ext cx="5365750" cy="4319587"/>
          </a:xfrm>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charset="0"/>
                <a:cs typeface="Lucida Sans Unicode" charset="0"/>
              </a:rPr>
              <a:t>Components of an Information System</a:t>
            </a:r>
          </a:p>
          <a:p>
            <a:pPr marL="342900" indent="-342900">
              <a:spcBef>
                <a:spcPct val="20000"/>
              </a:spcBef>
              <a:buFontTx/>
              <a:buChar char="•"/>
              <a:defRPr/>
            </a:pPr>
            <a:r>
              <a:rPr lang="en-GB" altLang="en-US" sz="2600" kern="0" dirty="0" smtClean="0">
                <a:solidFill>
                  <a:srgbClr val="222222"/>
                </a:solidFill>
                <a:latin typeface="Arial"/>
              </a:rPr>
              <a:t>Information system (IS) is entire set of people, procedures, and technology that enable business to use information.</a:t>
            </a:r>
          </a:p>
          <a:p>
            <a:pPr marL="742950" lvl="1" indent="-285750">
              <a:spcBef>
                <a:spcPct val="20000"/>
              </a:spcBef>
              <a:buFontTx/>
              <a:buChar char="–"/>
              <a:defRPr/>
            </a:pPr>
            <a:r>
              <a:rPr lang="en-GB" altLang="en-US" sz="2400" kern="0" dirty="0" smtClean="0">
                <a:solidFill>
                  <a:srgbClr val="222222"/>
                </a:solidFill>
                <a:latin typeface="Arial"/>
              </a:rPr>
              <a:t>Software</a:t>
            </a:r>
          </a:p>
          <a:p>
            <a:pPr marL="742950" lvl="1" indent="-285750">
              <a:spcBef>
                <a:spcPct val="20000"/>
              </a:spcBef>
              <a:buFontTx/>
              <a:buChar char="–"/>
              <a:defRPr/>
            </a:pPr>
            <a:r>
              <a:rPr lang="en-GB" altLang="en-US" sz="2400" kern="0" dirty="0" smtClean="0">
                <a:solidFill>
                  <a:srgbClr val="222222"/>
                </a:solidFill>
                <a:latin typeface="Arial"/>
              </a:rPr>
              <a:t>Hardware</a:t>
            </a:r>
          </a:p>
          <a:p>
            <a:pPr marL="742950" lvl="1" indent="-285750">
              <a:spcBef>
                <a:spcPct val="20000"/>
              </a:spcBef>
              <a:buFontTx/>
              <a:buChar char="–"/>
              <a:defRPr/>
            </a:pPr>
            <a:r>
              <a:rPr lang="en-GB" altLang="en-US" sz="2400" kern="0" dirty="0" smtClean="0">
                <a:solidFill>
                  <a:srgbClr val="222222"/>
                </a:solidFill>
                <a:latin typeface="Arial"/>
              </a:rPr>
              <a:t>Data</a:t>
            </a:r>
          </a:p>
          <a:p>
            <a:pPr marL="742950" lvl="1" indent="-285750">
              <a:spcBef>
                <a:spcPct val="20000"/>
              </a:spcBef>
              <a:buFontTx/>
              <a:buChar char="–"/>
              <a:defRPr/>
            </a:pPr>
            <a:r>
              <a:rPr lang="en-GB" altLang="en-US" sz="2400" kern="0" dirty="0" smtClean="0">
                <a:solidFill>
                  <a:srgbClr val="222222"/>
                </a:solidFill>
                <a:latin typeface="Arial"/>
              </a:rPr>
              <a:t>People</a:t>
            </a:r>
          </a:p>
          <a:p>
            <a:pPr marL="742950" lvl="1" indent="-285750">
              <a:spcBef>
                <a:spcPct val="20000"/>
              </a:spcBef>
              <a:buFontTx/>
              <a:buChar char="–"/>
              <a:defRPr/>
            </a:pPr>
            <a:r>
              <a:rPr lang="en-GB" altLang="en-US" sz="2400" kern="0" dirty="0" smtClean="0">
                <a:solidFill>
                  <a:srgbClr val="222222"/>
                </a:solidFill>
                <a:latin typeface="Arial"/>
              </a:rPr>
              <a:t>Procedures</a:t>
            </a:r>
          </a:p>
          <a:p>
            <a:pPr marL="742950" lvl="1" indent="-285750">
              <a:spcBef>
                <a:spcPct val="20000"/>
              </a:spcBef>
              <a:buFontTx/>
              <a:buChar char="–"/>
              <a:defRPr/>
            </a:pPr>
            <a:r>
              <a:rPr lang="en-GB" altLang="en-US" sz="2400" kern="0" dirty="0" smtClean="0">
                <a:solidFill>
                  <a:srgbClr val="222222"/>
                </a:solidFill>
                <a:latin typeface="Arial"/>
              </a:rPr>
              <a:t>Networks</a:t>
            </a:r>
          </a:p>
        </p:txBody>
      </p:sp>
    </p:spTree>
    <p:extLst>
      <p:ext uri="{BB962C8B-B14F-4D97-AF65-F5344CB8AC3E}">
        <p14:creationId xmlns:p14="http://schemas.microsoft.com/office/powerpoint/2010/main" val="1609360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solidFill>
            <a:srgbClr val="FFFFFF"/>
          </a:solidFill>
          <a:ln/>
        </p:spPr>
      </p:sp>
      <p:sp>
        <p:nvSpPr>
          <p:cNvPr id="12291"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4058916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752A1F9-3CC2-4D6F-8FB9-A018FB6BE1A4}" type="slidenum">
              <a:rPr lang="en-GB" altLang="en-US"/>
              <a:pPr/>
              <a:t>23</a:t>
            </a:fld>
            <a:endParaRPr lang="en-GB" altLang="en-US"/>
          </a:p>
        </p:txBody>
      </p:sp>
      <p:sp>
        <p:nvSpPr>
          <p:cNvPr id="8397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83972"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Security and Access Balancing</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When considering information security, it is important to realize that it is impossible to obtain perfect security. Security is not an absolute; it is a process not a goal.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Security should be considered a balance between protection and availability.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To achieve balance, the level of security must allow reasonable access yet protect against threats.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1391171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DDB3EE0-6B57-482A-B43F-657CC5BCF0E9}" type="slidenum">
              <a:rPr lang="en-GB" altLang="en-US"/>
              <a:pPr/>
              <a:t>24</a:t>
            </a:fld>
            <a:endParaRPr lang="en-GB" altLang="en-US"/>
          </a:p>
        </p:txBody>
      </p:sp>
      <p:sp>
        <p:nvSpPr>
          <p:cNvPr id="8499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84996"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Bottom-up Approach to Security Implementation</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Security can begin as a grass-roots effort when systems administrators attempt to improve the security of their systems. This is referred to as the bottom-up approach.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key advantage of the bottom-up approach is the technical expertise of the individual administrators.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Unfortunately, this approach seldom works, as it lacks a number of critical features, such as participant support and organizational staying power.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526382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AF5977D-5384-4665-81AC-DEA70978A9FB}" type="slidenum">
              <a:rPr lang="en-GB" altLang="en-US"/>
              <a:pPr/>
              <a:t>25</a:t>
            </a:fld>
            <a:endParaRPr lang="en-GB" altLang="en-US"/>
          </a:p>
        </p:txBody>
      </p:sp>
      <p:sp>
        <p:nvSpPr>
          <p:cNvPr id="86019"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86020"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Top-down Approach to Security Implementation</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An alternative approach, which has a higher probability of success, is called the top-down approach. The project is initiated by upper management who issue policy, procedures, and processes; dictate the goals and expected outcomes of the project; and determine who is accountable for each of the required actions.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top-down approach has strong upper-management support, a dedicated champion, dedicated funding, clear planning, and the opportunity to influence organizational culture.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most successful top-down approach also involves a formal development strategy referred to as a systems development life cycle.</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3257163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0E0FF85-17AE-4EF9-808F-54C7E60382A4}" type="slidenum">
              <a:rPr lang="en-GB" altLang="en-US"/>
              <a:pPr/>
              <a:t>26</a:t>
            </a:fld>
            <a:endParaRPr lang="en-GB" altLang="en-US"/>
          </a:p>
        </p:txBody>
      </p:sp>
      <p:sp>
        <p:nvSpPr>
          <p:cNvPr id="87043"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87044"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key concept here is the direction of the left and right side arrows to show where planning is sourced and from which direction the pressure for success is driven.</a:t>
            </a:r>
          </a:p>
        </p:txBody>
      </p:sp>
    </p:spTree>
    <p:extLst>
      <p:ext uri="{BB962C8B-B14F-4D97-AF65-F5344CB8AC3E}">
        <p14:creationId xmlns:p14="http://schemas.microsoft.com/office/powerpoint/2010/main" val="3576867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178E674-0DFC-4F6C-9298-A2BA88D9BE16}" type="slidenum">
              <a:rPr lang="en-GB" altLang="en-US"/>
              <a:pPr/>
              <a:t>27</a:t>
            </a:fld>
            <a:endParaRPr lang="en-GB" altLang="en-US"/>
          </a:p>
        </p:txBody>
      </p:sp>
      <p:sp>
        <p:nvSpPr>
          <p:cNvPr id="88067"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88068"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Very much a traditional SDLC diagram.</a:t>
            </a:r>
          </a:p>
        </p:txBody>
      </p:sp>
    </p:spTree>
    <p:extLst>
      <p:ext uri="{BB962C8B-B14F-4D97-AF65-F5344CB8AC3E}">
        <p14:creationId xmlns:p14="http://schemas.microsoft.com/office/powerpoint/2010/main" val="125576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4BEA387-9D31-4102-A4E3-93784AFF3BB3}" type="slidenum">
              <a:rPr lang="en-GB" altLang="en-US"/>
              <a:pPr/>
              <a:t>28</a:t>
            </a:fld>
            <a:endParaRPr lang="en-GB" altLang="en-US"/>
          </a:p>
        </p:txBody>
      </p:sp>
      <p:sp>
        <p:nvSpPr>
          <p:cNvPr id="8909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72708" name="Text Box 2"/>
          <p:cNvSpPr>
            <a:spLocks noGrp="1" noChangeArrowheads="1"/>
          </p:cNvSpPr>
          <p:nvPr>
            <p:ph type="body"/>
          </p:nvPr>
        </p:nvSpPr>
        <p:spPr>
          <a:xfrm>
            <a:off x="974725" y="4560888"/>
            <a:ext cx="5365750" cy="4319587"/>
          </a:xfrm>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charset="0"/>
                <a:cs typeface="Lucida Sans Unicode" charset="0"/>
              </a:rPr>
              <a:t>Investigation</a:t>
            </a:r>
          </a:p>
          <a:p>
            <a:pPr marL="342900" indent="-342900">
              <a:spcBef>
                <a:spcPct val="20000"/>
              </a:spcBef>
              <a:buFontTx/>
              <a:buChar char="•"/>
              <a:defRPr/>
            </a:pPr>
            <a:r>
              <a:rPr lang="en-GB" altLang="en-US" sz="2600" kern="0" dirty="0" smtClean="0">
                <a:solidFill>
                  <a:srgbClr val="222222"/>
                </a:solidFill>
                <a:latin typeface="Arial"/>
              </a:rPr>
              <a:t>What problem is the system being developed to solve?  </a:t>
            </a:r>
          </a:p>
          <a:p>
            <a:pPr marL="342900" indent="-342900">
              <a:spcBef>
                <a:spcPct val="20000"/>
              </a:spcBef>
              <a:buFontTx/>
              <a:buChar char="•"/>
              <a:defRPr/>
            </a:pPr>
            <a:r>
              <a:rPr lang="en-GB" altLang="en-US" sz="2600" kern="0" dirty="0" smtClean="0">
                <a:solidFill>
                  <a:srgbClr val="222222"/>
                </a:solidFill>
                <a:latin typeface="Arial"/>
              </a:rPr>
              <a:t>Objectives, constraints, and scope of project are specified</a:t>
            </a:r>
          </a:p>
          <a:p>
            <a:pPr marL="342900" indent="-342900">
              <a:spcBef>
                <a:spcPct val="20000"/>
              </a:spcBef>
              <a:buFontTx/>
              <a:buChar char="•"/>
              <a:defRPr/>
            </a:pPr>
            <a:r>
              <a:rPr lang="en-GB" altLang="en-US" sz="2600" kern="0" dirty="0" smtClean="0">
                <a:solidFill>
                  <a:srgbClr val="222222"/>
                </a:solidFill>
                <a:latin typeface="Arial"/>
              </a:rPr>
              <a:t>Preliminary </a:t>
            </a:r>
            <a:r>
              <a:rPr lang="en-US" altLang="en-US" sz="2600" kern="0" dirty="0" smtClean="0">
                <a:solidFill>
                  <a:srgbClr val="222222"/>
                </a:solidFill>
                <a:latin typeface="Arial"/>
              </a:rPr>
              <a:t>cost-benefit</a:t>
            </a:r>
            <a:r>
              <a:rPr lang="en-GB" altLang="en-US" sz="2600" kern="0" dirty="0" smtClean="0">
                <a:solidFill>
                  <a:srgbClr val="222222"/>
                </a:solidFill>
                <a:latin typeface="Arial"/>
              </a:rPr>
              <a:t> analysis is developed</a:t>
            </a:r>
          </a:p>
          <a:p>
            <a:pPr marL="342900" indent="-342900">
              <a:spcBef>
                <a:spcPct val="20000"/>
              </a:spcBef>
              <a:buFontTx/>
              <a:buChar char="•"/>
              <a:defRPr/>
            </a:pPr>
            <a:r>
              <a:rPr lang="en-GB" altLang="en-US" sz="2600" kern="0" dirty="0" smtClean="0">
                <a:solidFill>
                  <a:srgbClr val="222222"/>
                </a:solidFill>
                <a:latin typeface="Arial"/>
              </a:rPr>
              <a:t>At the end of all phases, a process is undertaken to assess economic, technical, and behavioral feasibilities and ensure implementation is worth time and effort</a:t>
            </a:r>
          </a:p>
        </p:txBody>
      </p:sp>
    </p:spTree>
    <p:extLst>
      <p:ext uri="{BB962C8B-B14F-4D97-AF65-F5344CB8AC3E}">
        <p14:creationId xmlns:p14="http://schemas.microsoft.com/office/powerpoint/2010/main" val="1717630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99CF51E-B935-45ED-A2C4-DD2836B0653B}" type="slidenum">
              <a:rPr lang="en-GB" altLang="en-US"/>
              <a:pPr/>
              <a:t>29</a:t>
            </a:fld>
            <a:endParaRPr lang="en-GB" altLang="en-US"/>
          </a:p>
        </p:txBody>
      </p:sp>
      <p:sp>
        <p:nvSpPr>
          <p:cNvPr id="901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90116"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Analysis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analysis phase begins with the information learned during the investigation phase.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This phase consists primarily of assessments of the organization, the status of current systems, and the capability to support the proposed systems.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Analysts begin to determine what the new system is expected to do and how it will interact with existing systems.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This phase ends with the documentation of the findings and a feasibility analysis update.</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632021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184BFA9-9B56-4709-8DC9-6EE940FB767D}" type="slidenum">
              <a:rPr lang="en-GB" altLang="en-US"/>
              <a:pPr/>
              <a:t>30</a:t>
            </a:fld>
            <a:endParaRPr lang="en-GB" altLang="en-US"/>
          </a:p>
        </p:txBody>
      </p:sp>
      <p:sp>
        <p:nvSpPr>
          <p:cNvPr id="91139"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91140"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Logical Design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First and driving factor is business need</a:t>
            </a:r>
          </a:p>
          <a:p>
            <a:pPr lvl="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Applications are selected to provide needed services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Data support and structures capable of providing the needed inputs are identified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Specific technologies are delineated to implement the physical solution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Analysts generate estimates of costs and benefits to allow comparison of available options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t>Feasibility analysis performed at the end</a:t>
            </a:r>
          </a:p>
        </p:txBody>
      </p:sp>
    </p:spTree>
    <p:extLst>
      <p:ext uri="{BB962C8B-B14F-4D97-AF65-F5344CB8AC3E}">
        <p14:creationId xmlns:p14="http://schemas.microsoft.com/office/powerpoint/2010/main" val="764322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60FFFD6-0239-4589-829E-2532F3279F96}" type="slidenum">
              <a:rPr lang="en-GB" altLang="en-US"/>
              <a:pPr/>
              <a:t>31</a:t>
            </a:fld>
            <a:endParaRPr lang="en-GB" altLang="en-US"/>
          </a:p>
        </p:txBody>
      </p:sp>
      <p:sp>
        <p:nvSpPr>
          <p:cNvPr id="92163"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99332" name="Text Box 2"/>
          <p:cNvSpPr>
            <a:spLocks noGrp="1" noChangeArrowheads="1"/>
          </p:cNvSpPr>
          <p:nvPr>
            <p:ph type="body"/>
          </p:nvPr>
        </p:nvSpPr>
        <p:spPr>
          <a:xfrm>
            <a:off x="974725" y="4560888"/>
            <a:ext cx="5365750" cy="4319587"/>
          </a:xfrm>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charset="0"/>
                <a:cs typeface="Lucida Sans Unicode" charset="0"/>
              </a:rPr>
              <a:t>Physical Design</a:t>
            </a:r>
          </a:p>
          <a:p>
            <a:pPr marL="342900" indent="-342900">
              <a:spcBef>
                <a:spcPct val="20000"/>
              </a:spcBef>
              <a:buFontTx/>
              <a:buChar char="•"/>
              <a:defRPr/>
            </a:pPr>
            <a:r>
              <a:rPr lang="en-US" altLang="en-US" sz="2600" kern="0" dirty="0" smtClean="0">
                <a:solidFill>
                  <a:srgbClr val="222222"/>
                </a:solidFill>
                <a:latin typeface="Arial"/>
              </a:rPr>
              <a:t>Specific technologies selected to support the alternatives identified and evaluated in the logical design</a:t>
            </a:r>
          </a:p>
          <a:p>
            <a:pPr marL="342900" indent="-342900">
              <a:spcBef>
                <a:spcPct val="20000"/>
              </a:spcBef>
              <a:buFontTx/>
              <a:buChar char="•"/>
              <a:defRPr/>
            </a:pPr>
            <a:r>
              <a:rPr lang="en-GB" altLang="en-US" sz="2600" kern="0" dirty="0" smtClean="0">
                <a:solidFill>
                  <a:srgbClr val="222222"/>
                </a:solidFill>
                <a:latin typeface="Arial"/>
              </a:rPr>
              <a:t>Selected components evaluated on make-or-buy decision </a:t>
            </a:r>
          </a:p>
          <a:p>
            <a:pPr marL="342900" indent="-342900">
              <a:spcBef>
                <a:spcPct val="20000"/>
              </a:spcBef>
              <a:buFontTx/>
              <a:buChar char="•"/>
              <a:defRPr/>
            </a:pPr>
            <a:r>
              <a:rPr lang="en-GB" altLang="en-US" sz="2600" kern="0" dirty="0" smtClean="0">
                <a:solidFill>
                  <a:srgbClr val="222222"/>
                </a:solidFill>
                <a:latin typeface="Arial"/>
              </a:rPr>
              <a:t>Feasibility analysis performed</a:t>
            </a:r>
          </a:p>
          <a:p>
            <a:pPr marL="742950" lvl="1" indent="-285750">
              <a:spcBef>
                <a:spcPct val="20000"/>
              </a:spcBef>
              <a:buFontTx/>
              <a:buChar char="–"/>
              <a:defRPr/>
            </a:pPr>
            <a:r>
              <a:rPr lang="en-GB" altLang="en-US" sz="2400" kern="0" dirty="0" smtClean="0">
                <a:solidFill>
                  <a:srgbClr val="222222"/>
                </a:solidFill>
                <a:latin typeface="Arial"/>
              </a:rPr>
              <a:t>Entire solution presented to organization’s management for approval</a:t>
            </a:r>
          </a:p>
        </p:txBody>
      </p:sp>
    </p:spTree>
    <p:extLst>
      <p:ext uri="{BB962C8B-B14F-4D97-AF65-F5344CB8AC3E}">
        <p14:creationId xmlns:p14="http://schemas.microsoft.com/office/powerpoint/2010/main" val="3427263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484216B-615F-4EB7-99D8-38C971C14420}" type="slidenum">
              <a:rPr lang="en-GB" altLang="en-US"/>
              <a:pPr/>
              <a:t>32</a:t>
            </a:fld>
            <a:endParaRPr lang="en-GB" altLang="en-US"/>
          </a:p>
        </p:txBody>
      </p:sp>
      <p:sp>
        <p:nvSpPr>
          <p:cNvPr id="93187"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100356" name="Text Box 2"/>
          <p:cNvSpPr>
            <a:spLocks noGrp="1" noChangeArrowheads="1"/>
          </p:cNvSpPr>
          <p:nvPr>
            <p:ph type="body"/>
          </p:nvPr>
        </p:nvSpPr>
        <p:spPr>
          <a:xfrm>
            <a:off x="974725" y="4560888"/>
            <a:ext cx="5365750" cy="4319587"/>
          </a:xfrm>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charset="0"/>
                <a:cs typeface="Lucida Sans Unicode" charset="0"/>
              </a:rPr>
              <a:t>Implementation</a:t>
            </a:r>
          </a:p>
          <a:p>
            <a:pPr marL="342900" indent="-342900">
              <a:spcBef>
                <a:spcPct val="20000"/>
              </a:spcBef>
              <a:buFontTx/>
              <a:buChar char="•"/>
              <a:defRPr/>
            </a:pPr>
            <a:r>
              <a:rPr lang="en-GB" altLang="en-US" sz="2600" kern="0" dirty="0" smtClean="0">
                <a:solidFill>
                  <a:srgbClr val="222222"/>
                </a:solidFill>
                <a:latin typeface="Arial"/>
              </a:rPr>
              <a:t>Needed software created</a:t>
            </a:r>
          </a:p>
          <a:p>
            <a:pPr marL="342900" indent="-342900">
              <a:spcBef>
                <a:spcPct val="20000"/>
              </a:spcBef>
              <a:buFontTx/>
              <a:buChar char="•"/>
              <a:defRPr/>
            </a:pPr>
            <a:r>
              <a:rPr lang="en-GB" altLang="en-US" sz="2600" kern="0" dirty="0" smtClean="0">
                <a:solidFill>
                  <a:srgbClr val="222222"/>
                </a:solidFill>
                <a:latin typeface="Arial"/>
              </a:rPr>
              <a:t>Components ordered, received, and tested</a:t>
            </a:r>
          </a:p>
          <a:p>
            <a:pPr marL="342900" indent="-342900">
              <a:spcBef>
                <a:spcPct val="20000"/>
              </a:spcBef>
              <a:buFontTx/>
              <a:buChar char="•"/>
              <a:defRPr/>
            </a:pPr>
            <a:r>
              <a:rPr lang="en-GB" altLang="en-US" sz="2600" kern="0" dirty="0" smtClean="0">
                <a:solidFill>
                  <a:srgbClr val="222222"/>
                </a:solidFill>
                <a:latin typeface="Arial"/>
              </a:rPr>
              <a:t>Users trained and supporting documentation created</a:t>
            </a:r>
          </a:p>
          <a:p>
            <a:pPr marL="342900" indent="-342900">
              <a:spcBef>
                <a:spcPct val="20000"/>
              </a:spcBef>
              <a:buFontTx/>
              <a:buChar char="•"/>
              <a:defRPr/>
            </a:pPr>
            <a:r>
              <a:rPr lang="en-GB" altLang="en-US" sz="2600" kern="0" dirty="0" smtClean="0">
                <a:solidFill>
                  <a:srgbClr val="222222"/>
                </a:solidFill>
                <a:latin typeface="Arial"/>
              </a:rPr>
              <a:t>Feasibility analysis prepared</a:t>
            </a:r>
          </a:p>
          <a:p>
            <a:pPr marL="742950" lvl="1" indent="-285750">
              <a:spcBef>
                <a:spcPct val="20000"/>
              </a:spcBef>
              <a:buFontTx/>
              <a:buChar char="–"/>
              <a:defRPr/>
            </a:pPr>
            <a:r>
              <a:rPr lang="en-GB" altLang="en-US" sz="2400" kern="0" dirty="0" smtClean="0">
                <a:solidFill>
                  <a:srgbClr val="222222"/>
                </a:solidFill>
                <a:latin typeface="Arial"/>
              </a:rPr>
              <a:t>Sponsors presented with system for performance review and acceptance test</a:t>
            </a:r>
          </a:p>
        </p:txBody>
      </p:sp>
    </p:spTree>
    <p:extLst>
      <p:ext uri="{BB962C8B-B14F-4D97-AF65-F5344CB8AC3E}">
        <p14:creationId xmlns:p14="http://schemas.microsoft.com/office/powerpoint/2010/main" val="1913191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solidFill>
            <a:srgbClr val="FFFFFF"/>
          </a:solidFill>
          <a:ln/>
        </p:spPr>
      </p:sp>
      <p:sp>
        <p:nvSpPr>
          <p:cNvPr id="24579"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110567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1762994-6934-41F5-8682-AC38F860E86A}" type="slidenum">
              <a:rPr lang="en-GB" altLang="en-US"/>
              <a:pPr/>
              <a:t>33</a:t>
            </a:fld>
            <a:endParaRPr lang="en-GB" altLang="en-US"/>
          </a:p>
        </p:txBody>
      </p:sp>
      <p:sp>
        <p:nvSpPr>
          <p:cNvPr id="9421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94212"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Maintenance and Change</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maintenance and change phase is the longest and most expensive phase of the process.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This phase consists of the tasks necessary to support and modify the system for the remainder of its useful life cycle.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Even though formal development may conclude during this phase, the life cycle of the project continues until it is determined that the process should begin again from the investigation phase. When the current system can no longer support the changed mission of the organization, the project is terminated and a new project is implemented.</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375792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211B677-3E58-4106-B86C-D9153FB5E8BF}" type="slidenum">
              <a:rPr lang="en-GB" altLang="en-US"/>
              <a:pPr/>
              <a:t>34</a:t>
            </a:fld>
            <a:endParaRPr lang="en-GB" altLang="en-US"/>
          </a:p>
        </p:txBody>
      </p:sp>
      <p:sp>
        <p:nvSpPr>
          <p:cNvPr id="9523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95236"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The Security Systems Development Life Cycle</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same phases used in the traditional SDLC can be adapted to support the specialized implementation of a security project.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fundamental process is the identification of specific threats and the creation of specific controls to counter those threats.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SecSDLC unifies the process and makes it a coherent program rather than a series of random, seemingly unconnected actions.</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2231596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A416DBD-667B-4DFC-B61A-E551CBE2BD16}" type="slidenum">
              <a:rPr lang="en-GB" altLang="en-US"/>
              <a:pPr/>
              <a:t>35</a:t>
            </a:fld>
            <a:endParaRPr lang="en-GB" altLang="en-US"/>
          </a:p>
        </p:txBody>
      </p:sp>
      <p:sp>
        <p:nvSpPr>
          <p:cNvPr id="96259"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96260"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Investigation</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investigation of the SecSDLC begins with a directive from upper management, dictating the process, outcomes, and goals of the project, as well as the constraints placed on the activity.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Frequently, this phase begins with a statement of program security policy that outlines the implementation of security.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Teams of responsible managers, employees, and contractors are organized, problems are analyzed, and scope is defined, including goals, objectives, and constraints not covered in the program policy.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Finally, an organizational feasibility analysis is performed to determine whether the organization has the resources and commitment necessary to conduct a successful security analysis and design.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9566428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2904228-C024-4784-A221-13C68EF33342}" type="slidenum">
              <a:rPr lang="en-GB" altLang="en-US"/>
              <a:pPr/>
              <a:t>36</a:t>
            </a:fld>
            <a:endParaRPr lang="en-GB" altLang="en-US"/>
          </a:p>
        </p:txBody>
      </p:sp>
      <p:sp>
        <p:nvSpPr>
          <p:cNvPr id="97283"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97284"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Analysis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In the analysis phase, the documents from the investigation phase are studied.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development team conducts a preliminary analysis of existing security policies or programs, along with documented current threats and associated controls.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This phase also includes an analysis of relevant legal issues that could impact the design of the security solution.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risk management task – identifying, assessing and evaluating the levels of risk facing the organization – also begins in this stage.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27722444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31FDDB7-D914-4B16-9229-3848A84F1A14}" type="slidenum">
              <a:rPr lang="en-GB" altLang="en-US"/>
              <a:pPr/>
              <a:t>37</a:t>
            </a:fld>
            <a:endParaRPr lang="en-GB" altLang="en-US"/>
          </a:p>
        </p:txBody>
      </p:sp>
      <p:sp>
        <p:nvSpPr>
          <p:cNvPr id="98307"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98308" name="Text Box 2"/>
          <p:cNvSpPr>
            <a:spLocks noGrp="1" noChangeArrowheads="1"/>
          </p:cNvSpPr>
          <p:nvPr>
            <p:ph type="body"/>
          </p:nvPr>
        </p:nvSpPr>
        <p:spPr>
          <a:xfrm>
            <a:off x="974725" y="4560888"/>
            <a:ext cx="5365750" cy="5414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Logical Design</a:t>
            </a:r>
            <a:r>
              <a:rPr lang="en-GB" altLang="en-US" smtClean="0">
                <a:cs typeface="Lucida Sans Unicode" panose="020B0602030504020204" pitchFamily="34" charset="0"/>
              </a:rPr>
              <a:t>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logical design phase creates and develops the blueprints for security, and it  examines and implements key policies that influence later decisions.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Also at this stage, critical planning is developed for incident response actions to be taken in the event of partial or catastrophic loss.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Next, a feasibility analysis determines whether or not the project should continue or should be outsourced.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559438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8C65B42-704C-4DE3-B1C7-1B310260047B}" type="slidenum">
              <a:rPr lang="en-GB" altLang="en-US"/>
              <a:pPr/>
              <a:t>38</a:t>
            </a:fld>
            <a:endParaRPr lang="en-GB" altLang="en-US"/>
          </a:p>
        </p:txBody>
      </p:sp>
      <p:sp>
        <p:nvSpPr>
          <p:cNvPr id="99331" name="Rectangle 1"/>
          <p:cNvSpPr>
            <a:spLocks noGrp="1" noRot="1" noChangeAspect="1" noChangeArrowheads="1" noTextEdit="1"/>
          </p:cNvSpPr>
          <p:nvPr>
            <p:ph type="sldImg"/>
          </p:nvPr>
        </p:nvSpPr>
        <p:spPr>
          <a:ln/>
        </p:spPr>
      </p:sp>
      <p:sp>
        <p:nvSpPr>
          <p:cNvPr id="106500" name="Rectangle 2"/>
          <p:cNvSpPr>
            <a:spLocks noGrp="1" noChangeArrowheads="1"/>
          </p:cNvSpPr>
          <p:nvPr>
            <p:ph type="body" idx="1"/>
          </p:nvPr>
        </p:nvSpPr>
        <p:spPr>
          <a:xfrm>
            <a:off x="974725" y="4560888"/>
            <a:ext cx="5365750" cy="4319587"/>
          </a:xfrm>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charset="0"/>
                <a:cs typeface="Lucida Sans Unicode" charset="0"/>
              </a:rPr>
              <a:t>Physical Design </a:t>
            </a:r>
          </a:p>
          <a:p>
            <a:pPr marL="342900" indent="-342900">
              <a:spcBef>
                <a:spcPct val="20000"/>
              </a:spcBef>
              <a:buFontTx/>
              <a:buChar char="•"/>
              <a:defRPr/>
            </a:pPr>
            <a:r>
              <a:rPr lang="en-US" altLang="en-US" sz="2600" kern="0" dirty="0" smtClean="0">
                <a:solidFill>
                  <a:srgbClr val="222222"/>
                </a:solidFill>
                <a:latin typeface="Arial"/>
              </a:rPr>
              <a:t>Evaluates information security technology needed to support blueprint, as outlined in logical design</a:t>
            </a:r>
          </a:p>
          <a:p>
            <a:pPr marL="342900" indent="-342900">
              <a:spcBef>
                <a:spcPct val="20000"/>
              </a:spcBef>
              <a:buFontTx/>
              <a:buChar char="•"/>
              <a:defRPr/>
            </a:pPr>
            <a:r>
              <a:rPr lang="en-US" altLang="en-US" sz="2600" kern="0" dirty="0" smtClean="0">
                <a:solidFill>
                  <a:srgbClr val="222222"/>
                </a:solidFill>
                <a:latin typeface="Arial"/>
              </a:rPr>
              <a:t>Final physical design chosen</a:t>
            </a:r>
          </a:p>
          <a:p>
            <a:pPr marL="342900" indent="-342900">
              <a:spcBef>
                <a:spcPct val="20000"/>
              </a:spcBef>
              <a:buFontTx/>
              <a:buChar char="•"/>
              <a:defRPr/>
            </a:pPr>
            <a:r>
              <a:rPr lang="en-GB" altLang="en-US" sz="2600" kern="0" dirty="0" smtClean="0">
                <a:solidFill>
                  <a:srgbClr val="222222"/>
                </a:solidFill>
                <a:latin typeface="Arial"/>
              </a:rPr>
              <a:t>At end of phase, feasibility study determines readiness of organization for project</a:t>
            </a:r>
          </a:p>
          <a:p>
            <a:pPr marL="742950" lvl="1" indent="-285750">
              <a:spcBef>
                <a:spcPct val="20000"/>
              </a:spcBef>
              <a:buFontTx/>
              <a:buChar char="–"/>
              <a:defRPr/>
            </a:pPr>
            <a:r>
              <a:rPr lang="en-GB" altLang="en-US" sz="2400" kern="0" dirty="0" smtClean="0">
                <a:solidFill>
                  <a:srgbClr val="222222"/>
                </a:solidFill>
                <a:latin typeface="Arial"/>
              </a:rPr>
              <a:t>Champion and sponsors presented with design for approval</a:t>
            </a:r>
          </a:p>
        </p:txBody>
      </p:sp>
    </p:spTree>
    <p:extLst>
      <p:ext uri="{BB962C8B-B14F-4D97-AF65-F5344CB8AC3E}">
        <p14:creationId xmlns:p14="http://schemas.microsoft.com/office/powerpoint/2010/main" val="2797015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A0DBECE-269A-4274-B915-A7629B932260}" type="slidenum">
              <a:rPr lang="en-GB" altLang="en-US"/>
              <a:pPr/>
              <a:t>39</a:t>
            </a:fld>
            <a:endParaRPr lang="en-GB" altLang="en-US"/>
          </a:p>
        </p:txBody>
      </p:sp>
      <p:sp>
        <p:nvSpPr>
          <p:cNvPr id="10035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100356"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Implementation</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implementation phase is similar to the traditional SDLC.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security solutions are acquired (made or bought), tested, implemented, and tested again.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Personnel issues are evaluated, and specific training and education programs are conducted.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Finally, the entire tested package is presented to upper management for final approval.</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2635699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153676B-97F1-4D01-945F-F93C6A7FA509}" type="slidenum">
              <a:rPr lang="en-GB" altLang="en-US"/>
              <a:pPr/>
              <a:t>40</a:t>
            </a:fld>
            <a:endParaRPr lang="en-GB" altLang="en-US"/>
          </a:p>
        </p:txBody>
      </p:sp>
      <p:sp>
        <p:nvSpPr>
          <p:cNvPr id="101379"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101380"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Maintenance and Change</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maintenance and change phase, though last, is perhaps most important, given the high level of ingenuity in today’s threats.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reparation and restoration of information is a constant duel with an often-unseen adversary.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As new threats emerge and old threats evolve, the information security profile of an organization requires constant adaptation to prevent threats from successfully penetrating sensitive data</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30761363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342900" indent="-342900">
              <a:spcBef>
                <a:spcPct val="20000"/>
              </a:spcBef>
              <a:buFontTx/>
              <a:buChar char="•"/>
              <a:defRPr/>
            </a:pPr>
            <a:r>
              <a:rPr lang="en-US" sz="2400" kern="0" dirty="0" smtClean="0">
                <a:solidFill>
                  <a:srgbClr val="222222"/>
                </a:solidFill>
                <a:latin typeface="Arial"/>
              </a:rPr>
              <a:t>SwA CBK is a work in progress, contains following sections:</a:t>
            </a:r>
          </a:p>
          <a:p>
            <a:pPr marL="742950" lvl="1" indent="-285750">
              <a:spcBef>
                <a:spcPct val="20000"/>
              </a:spcBef>
              <a:buFontTx/>
              <a:buChar char="–"/>
              <a:defRPr/>
            </a:pPr>
            <a:r>
              <a:rPr lang="en-US" sz="1800" kern="0" dirty="0" smtClean="0">
                <a:solidFill>
                  <a:srgbClr val="222222"/>
                </a:solidFill>
                <a:latin typeface="Arial"/>
              </a:rPr>
              <a:t>Nature of Dangers</a:t>
            </a:r>
          </a:p>
          <a:p>
            <a:pPr marL="742950" lvl="1" indent="-285750">
              <a:spcBef>
                <a:spcPct val="20000"/>
              </a:spcBef>
              <a:buFontTx/>
              <a:buChar char="–"/>
              <a:defRPr/>
            </a:pPr>
            <a:r>
              <a:rPr lang="en-US" sz="1800" kern="0" dirty="0" smtClean="0">
                <a:solidFill>
                  <a:srgbClr val="222222"/>
                </a:solidFill>
                <a:latin typeface="Arial"/>
              </a:rPr>
              <a:t>Fundamental Concepts and Principles</a:t>
            </a:r>
          </a:p>
          <a:p>
            <a:pPr marL="742950" lvl="1" indent="-285750">
              <a:spcBef>
                <a:spcPct val="20000"/>
              </a:spcBef>
              <a:buFontTx/>
              <a:buChar char="–"/>
              <a:defRPr/>
            </a:pPr>
            <a:r>
              <a:rPr lang="en-US" sz="1800" kern="0" dirty="0" smtClean="0">
                <a:solidFill>
                  <a:srgbClr val="222222"/>
                </a:solidFill>
                <a:latin typeface="Arial"/>
              </a:rPr>
              <a:t>Ethics, Law, and Governance</a:t>
            </a:r>
          </a:p>
          <a:p>
            <a:pPr marL="742950" lvl="1" indent="-285750">
              <a:spcBef>
                <a:spcPct val="20000"/>
              </a:spcBef>
              <a:buFontTx/>
              <a:buChar char="–"/>
              <a:defRPr/>
            </a:pPr>
            <a:r>
              <a:rPr lang="en-US" sz="1800" kern="0" dirty="0" smtClean="0">
                <a:solidFill>
                  <a:srgbClr val="222222"/>
                </a:solidFill>
                <a:latin typeface="Arial"/>
              </a:rPr>
              <a:t>Secure Software Requirements</a:t>
            </a:r>
          </a:p>
          <a:p>
            <a:pPr marL="742950" lvl="1" indent="-285750">
              <a:spcBef>
                <a:spcPct val="20000"/>
              </a:spcBef>
              <a:buFontTx/>
              <a:buChar char="–"/>
              <a:defRPr/>
            </a:pPr>
            <a:r>
              <a:rPr lang="en-US" sz="1800" kern="0" dirty="0" smtClean="0">
                <a:solidFill>
                  <a:srgbClr val="222222"/>
                </a:solidFill>
                <a:latin typeface="Arial"/>
              </a:rPr>
              <a:t>Secure Software Design</a:t>
            </a:r>
          </a:p>
          <a:p>
            <a:pPr marL="742950" lvl="1" indent="-285750">
              <a:spcBef>
                <a:spcPct val="20000"/>
              </a:spcBef>
              <a:buFontTx/>
              <a:buChar char="–"/>
              <a:defRPr/>
            </a:pPr>
            <a:r>
              <a:rPr lang="en-US" sz="1800" kern="0" dirty="0" smtClean="0">
                <a:solidFill>
                  <a:srgbClr val="222222"/>
                </a:solidFill>
                <a:latin typeface="Arial"/>
              </a:rPr>
              <a:t>Secure Software Construction</a:t>
            </a:r>
          </a:p>
          <a:p>
            <a:pPr marL="742950" lvl="1" indent="-285750">
              <a:spcBef>
                <a:spcPct val="20000"/>
              </a:spcBef>
              <a:buFontTx/>
              <a:buChar char="–"/>
              <a:defRPr/>
            </a:pPr>
            <a:r>
              <a:rPr lang="en-US" sz="1800" kern="0" dirty="0" smtClean="0">
                <a:solidFill>
                  <a:srgbClr val="222222"/>
                </a:solidFill>
                <a:latin typeface="Arial"/>
              </a:rPr>
              <a:t>Secure Software Verification, Validation, and Evaluation</a:t>
            </a:r>
          </a:p>
          <a:p>
            <a:pPr marL="742950" lvl="1" indent="-285750">
              <a:spcBef>
                <a:spcPct val="20000"/>
              </a:spcBef>
              <a:buFontTx/>
              <a:buChar char="–"/>
              <a:defRPr/>
            </a:pPr>
            <a:r>
              <a:rPr lang="en-US" sz="1800" kern="0" dirty="0" smtClean="0">
                <a:solidFill>
                  <a:srgbClr val="222222"/>
                </a:solidFill>
                <a:latin typeface="Arial"/>
              </a:rPr>
              <a:t>Secure Software Tools and Methods</a:t>
            </a:r>
          </a:p>
          <a:p>
            <a:pPr marL="742950" lvl="1" indent="-285750">
              <a:spcBef>
                <a:spcPct val="20000"/>
              </a:spcBef>
              <a:buFontTx/>
              <a:buChar char="–"/>
              <a:defRPr/>
            </a:pPr>
            <a:r>
              <a:rPr lang="en-US" sz="1800" kern="0" dirty="0" smtClean="0">
                <a:solidFill>
                  <a:srgbClr val="222222"/>
                </a:solidFill>
                <a:latin typeface="Arial"/>
              </a:rPr>
              <a:t>Secure Software Processes</a:t>
            </a:r>
          </a:p>
          <a:p>
            <a:pPr marL="742950" lvl="1" indent="-285750">
              <a:spcBef>
                <a:spcPct val="20000"/>
              </a:spcBef>
              <a:buFontTx/>
              <a:buChar char="–"/>
              <a:defRPr/>
            </a:pPr>
            <a:r>
              <a:rPr lang="en-US" sz="1800" kern="0" dirty="0" smtClean="0">
                <a:solidFill>
                  <a:srgbClr val="222222"/>
                </a:solidFill>
                <a:latin typeface="Arial"/>
              </a:rPr>
              <a:t>Secure Software Project Management</a:t>
            </a:r>
          </a:p>
          <a:p>
            <a:pPr marL="742950" lvl="1" indent="-285750">
              <a:spcBef>
                <a:spcPct val="20000"/>
              </a:spcBef>
              <a:buFontTx/>
              <a:buChar char="–"/>
              <a:defRPr/>
            </a:pPr>
            <a:r>
              <a:rPr lang="en-US" sz="1800" kern="0" dirty="0" smtClean="0">
                <a:solidFill>
                  <a:srgbClr val="222222"/>
                </a:solidFill>
                <a:latin typeface="Arial"/>
              </a:rPr>
              <a:t>Acquisition of Secure Software</a:t>
            </a:r>
          </a:p>
          <a:p>
            <a:pPr marL="742950" lvl="1" indent="-285750">
              <a:spcBef>
                <a:spcPct val="20000"/>
              </a:spcBef>
              <a:buFontTx/>
              <a:buChar char="–"/>
              <a:defRPr/>
            </a:pPr>
            <a:r>
              <a:rPr lang="en-US" sz="1800" kern="0" dirty="0" smtClean="0">
                <a:solidFill>
                  <a:srgbClr val="222222"/>
                </a:solidFill>
                <a:latin typeface="Arial"/>
              </a:rPr>
              <a:t>Secure Software Sustainment</a:t>
            </a:r>
          </a:p>
          <a:p>
            <a:pPr>
              <a:defRPr/>
            </a:pPr>
            <a:endParaRPr lang="en-US" dirty="0"/>
          </a:p>
        </p:txBody>
      </p:sp>
      <p:sp>
        <p:nvSpPr>
          <p:cNvPr id="102404" name="Slide Number Placeholder 3"/>
          <p:cNvSpPr>
            <a:spLocks noGrp="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85A696A-0C94-4D25-B306-63A80BF0E098}" type="slidenum">
              <a:rPr lang="en-US" altLang="en-US"/>
              <a:pPr/>
              <a:t>41</a:t>
            </a:fld>
            <a:endParaRPr lang="en-US" altLang="en-US"/>
          </a:p>
        </p:txBody>
      </p:sp>
    </p:spTree>
    <p:extLst>
      <p:ext uri="{BB962C8B-B14F-4D97-AF65-F5344CB8AC3E}">
        <p14:creationId xmlns:p14="http://schemas.microsoft.com/office/powerpoint/2010/main" val="9313915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Initiation</a:t>
            </a:r>
          </a:p>
          <a:p>
            <a:r>
              <a:rPr lang="en-US" altLang="en-US" smtClean="0"/>
              <a:t>Security at this point looked at in terms of business risks, with information security office providing input</a:t>
            </a:r>
          </a:p>
          <a:p>
            <a:r>
              <a:rPr lang="en-US" altLang="en-US" smtClean="0"/>
              <a:t>Key security activities include:</a:t>
            </a:r>
          </a:p>
          <a:p>
            <a:pPr lvl="1"/>
            <a:r>
              <a:rPr lang="en-US" altLang="en-US" smtClean="0"/>
              <a:t>Delineation of business requirements in terms of confidentiality, integrity, and availability</a:t>
            </a:r>
          </a:p>
          <a:p>
            <a:pPr lvl="1"/>
            <a:r>
              <a:rPr lang="en-US" altLang="en-US" smtClean="0"/>
              <a:t>Determination of information categorization and identification of known special handling requirements to transmit, store, or create information </a:t>
            </a:r>
          </a:p>
          <a:p>
            <a:pPr lvl="1"/>
            <a:r>
              <a:rPr lang="en-US" altLang="en-US" smtClean="0"/>
              <a:t>Determination of any privacy requirements</a:t>
            </a:r>
          </a:p>
          <a:p>
            <a:endParaRPr lang="en-US" altLang="en-US" smtClean="0"/>
          </a:p>
        </p:txBody>
      </p:sp>
      <p:sp>
        <p:nvSpPr>
          <p:cNvPr id="103428" name="Slide Number Placeholder 3"/>
          <p:cNvSpPr>
            <a:spLocks noGrp="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C92FB86-AD19-4DA1-A17F-CA212D5001B3}" type="slidenum">
              <a:rPr lang="en-US" altLang="en-US"/>
              <a:pPr/>
              <a:t>44</a:t>
            </a:fld>
            <a:endParaRPr lang="en-US" altLang="en-US"/>
          </a:p>
        </p:txBody>
      </p:sp>
    </p:spTree>
    <p:extLst>
      <p:ext uri="{BB962C8B-B14F-4D97-AF65-F5344CB8AC3E}">
        <p14:creationId xmlns:p14="http://schemas.microsoft.com/office/powerpoint/2010/main" val="11615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E53C4A6-D138-4D8B-B7AD-4ACAEEA2CB01}" type="slidenum">
              <a:rPr lang="en-GB" altLang="en-US"/>
              <a:pPr/>
              <a:t>6</a:t>
            </a:fld>
            <a:endParaRPr lang="en-GB" altLang="en-US"/>
          </a:p>
        </p:txBody>
      </p:sp>
      <p:sp>
        <p:nvSpPr>
          <p:cNvPr id="67587"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67588"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What Is Information Security?</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Information security in today’s enterprise is a “well-informed sense of assurance that the information risks and controls are in balance.” – Jim Anderson, Inovant (2002)</a:t>
            </a:r>
            <a:r>
              <a:rPr lang="ar-SA" altLang="en-US" smtClean="0"/>
              <a:t>‏</a:t>
            </a:r>
            <a:endParaRPr lang="en-GB" altLang="en-US" smtClean="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Before we can begin analyzing the details of information security, it is necessary to review the origins of this field and its impact on our understanding of information security today.</a:t>
            </a:r>
          </a:p>
        </p:txBody>
      </p:sp>
    </p:spTree>
    <p:extLst>
      <p:ext uri="{BB962C8B-B14F-4D97-AF65-F5344CB8AC3E}">
        <p14:creationId xmlns:p14="http://schemas.microsoft.com/office/powerpoint/2010/main" val="11806551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b="1" dirty="0" smtClean="0"/>
              <a:t>Development/Acquisition</a:t>
            </a:r>
          </a:p>
          <a:p>
            <a:pPr marL="342900" indent="-342900">
              <a:spcBef>
                <a:spcPct val="20000"/>
              </a:spcBef>
              <a:buFontTx/>
              <a:buChar char="•"/>
              <a:defRPr/>
            </a:pPr>
            <a:r>
              <a:rPr lang="en-US" sz="2600" kern="0" dirty="0" smtClean="0">
                <a:solidFill>
                  <a:srgbClr val="222222"/>
                </a:solidFill>
                <a:latin typeface="Arial"/>
              </a:rPr>
              <a:t>Key security activities include:</a:t>
            </a:r>
          </a:p>
          <a:p>
            <a:pPr marL="742950" lvl="1" indent="-285750">
              <a:spcBef>
                <a:spcPct val="20000"/>
              </a:spcBef>
              <a:buFontTx/>
              <a:buChar char="–"/>
              <a:defRPr/>
            </a:pPr>
            <a:r>
              <a:rPr lang="en-US" sz="2400" kern="0" dirty="0" smtClean="0">
                <a:solidFill>
                  <a:srgbClr val="222222"/>
                </a:solidFill>
                <a:latin typeface="Arial"/>
              </a:rPr>
              <a:t>Conduct risk assessment and use results to supplement baseline security controls</a:t>
            </a:r>
          </a:p>
          <a:p>
            <a:pPr marL="742950" lvl="1" indent="-285750">
              <a:spcBef>
                <a:spcPct val="20000"/>
              </a:spcBef>
              <a:buFontTx/>
              <a:buChar char="–"/>
              <a:defRPr/>
            </a:pPr>
            <a:r>
              <a:rPr lang="en-US" sz="2400" kern="0" dirty="0" smtClean="0">
                <a:solidFill>
                  <a:srgbClr val="222222"/>
                </a:solidFill>
                <a:latin typeface="Arial"/>
              </a:rPr>
              <a:t>Analyze security requirements</a:t>
            </a:r>
          </a:p>
          <a:p>
            <a:pPr marL="742950" lvl="1" indent="-285750">
              <a:spcBef>
                <a:spcPct val="20000"/>
              </a:spcBef>
              <a:buFontTx/>
              <a:buChar char="–"/>
              <a:defRPr/>
            </a:pPr>
            <a:r>
              <a:rPr lang="en-US" sz="2400" kern="0" dirty="0" smtClean="0">
                <a:solidFill>
                  <a:srgbClr val="222222"/>
                </a:solidFill>
                <a:latin typeface="Arial"/>
              </a:rPr>
              <a:t>Perform functional and security testing</a:t>
            </a:r>
          </a:p>
          <a:p>
            <a:pPr marL="742950" lvl="1" indent="-285750">
              <a:spcBef>
                <a:spcPct val="20000"/>
              </a:spcBef>
              <a:buFontTx/>
              <a:buChar char="–"/>
              <a:defRPr/>
            </a:pPr>
            <a:r>
              <a:rPr lang="en-US" sz="2400" kern="0" dirty="0" smtClean="0">
                <a:solidFill>
                  <a:srgbClr val="222222"/>
                </a:solidFill>
                <a:latin typeface="Arial"/>
              </a:rPr>
              <a:t>Prepare initial documents for system certification and accreditation</a:t>
            </a:r>
          </a:p>
          <a:p>
            <a:pPr marL="742950" lvl="1" indent="-285750">
              <a:spcBef>
                <a:spcPct val="20000"/>
              </a:spcBef>
              <a:buFontTx/>
              <a:buChar char="–"/>
              <a:defRPr/>
            </a:pPr>
            <a:r>
              <a:rPr lang="en-US" sz="2400" kern="0" dirty="0" smtClean="0">
                <a:solidFill>
                  <a:srgbClr val="222222"/>
                </a:solidFill>
                <a:latin typeface="Arial"/>
              </a:rPr>
              <a:t>Design security architecture</a:t>
            </a:r>
          </a:p>
          <a:p>
            <a:pPr>
              <a:defRPr/>
            </a:pPr>
            <a:endParaRPr lang="en-US" dirty="0"/>
          </a:p>
        </p:txBody>
      </p:sp>
      <p:sp>
        <p:nvSpPr>
          <p:cNvPr id="104452" name="Slide Number Placeholder 3"/>
          <p:cNvSpPr>
            <a:spLocks noGrp="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407BB8B-CEED-496C-8560-0473F64C210F}" type="slidenum">
              <a:rPr lang="en-US" altLang="en-US"/>
              <a:pPr/>
              <a:t>45</a:t>
            </a:fld>
            <a:endParaRPr lang="en-US" altLang="en-US"/>
          </a:p>
        </p:txBody>
      </p:sp>
    </p:spTree>
    <p:extLst>
      <p:ext uri="{BB962C8B-B14F-4D97-AF65-F5344CB8AC3E}">
        <p14:creationId xmlns:p14="http://schemas.microsoft.com/office/powerpoint/2010/main" val="11935069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b="1" dirty="0" smtClean="0"/>
              <a:t>Implementation/Assessment</a:t>
            </a:r>
          </a:p>
          <a:p>
            <a:pPr marL="342900" indent="-342900">
              <a:spcBef>
                <a:spcPct val="20000"/>
              </a:spcBef>
              <a:buFontTx/>
              <a:buChar char="•"/>
              <a:defRPr/>
            </a:pPr>
            <a:r>
              <a:rPr lang="en-US" sz="2600" kern="0" dirty="0" smtClean="0">
                <a:solidFill>
                  <a:srgbClr val="222222"/>
                </a:solidFill>
                <a:latin typeface="Arial"/>
              </a:rPr>
              <a:t>System installed and evaluated in operational environment</a:t>
            </a:r>
          </a:p>
          <a:p>
            <a:pPr marL="342900" indent="-342900">
              <a:spcBef>
                <a:spcPct val="20000"/>
              </a:spcBef>
              <a:buFontTx/>
              <a:buChar char="•"/>
              <a:defRPr/>
            </a:pPr>
            <a:r>
              <a:rPr lang="en-US" sz="2600" kern="0" dirty="0" smtClean="0">
                <a:solidFill>
                  <a:srgbClr val="222222"/>
                </a:solidFill>
                <a:latin typeface="Arial"/>
              </a:rPr>
              <a:t>Key security activities include:</a:t>
            </a:r>
          </a:p>
          <a:p>
            <a:pPr marL="742950" lvl="1" indent="-285750">
              <a:spcBef>
                <a:spcPct val="20000"/>
              </a:spcBef>
              <a:buFontTx/>
              <a:buChar char="–"/>
              <a:defRPr/>
            </a:pPr>
            <a:r>
              <a:rPr lang="en-US" sz="2400" kern="0" dirty="0" smtClean="0">
                <a:solidFill>
                  <a:srgbClr val="222222"/>
                </a:solidFill>
                <a:latin typeface="Arial"/>
              </a:rPr>
              <a:t>Integrate information system into its environment</a:t>
            </a:r>
          </a:p>
          <a:p>
            <a:pPr marL="742950" lvl="1" indent="-285750">
              <a:spcBef>
                <a:spcPct val="20000"/>
              </a:spcBef>
              <a:buFontTx/>
              <a:buChar char="–"/>
              <a:defRPr/>
            </a:pPr>
            <a:r>
              <a:rPr lang="en-US" sz="2400" kern="0" dirty="0" smtClean="0">
                <a:solidFill>
                  <a:srgbClr val="222222"/>
                </a:solidFill>
                <a:latin typeface="Arial"/>
              </a:rPr>
              <a:t>Plan and conduct system certification activities in synchronization with testing of security controls</a:t>
            </a:r>
          </a:p>
          <a:p>
            <a:pPr marL="742950" lvl="1" indent="-285750">
              <a:spcBef>
                <a:spcPct val="20000"/>
              </a:spcBef>
              <a:buFontTx/>
              <a:buChar char="–"/>
              <a:defRPr/>
            </a:pPr>
            <a:r>
              <a:rPr lang="en-US" sz="2400" kern="0" dirty="0" smtClean="0">
                <a:solidFill>
                  <a:srgbClr val="222222"/>
                </a:solidFill>
                <a:latin typeface="Arial"/>
              </a:rPr>
              <a:t>Complete system accreditation activities</a:t>
            </a:r>
          </a:p>
          <a:p>
            <a:pPr>
              <a:defRPr/>
            </a:pPr>
            <a:endParaRPr lang="en-US" dirty="0"/>
          </a:p>
        </p:txBody>
      </p:sp>
      <p:sp>
        <p:nvSpPr>
          <p:cNvPr id="105476" name="Slide Number Placeholder 3"/>
          <p:cNvSpPr>
            <a:spLocks noGrp="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6B92BE9-F957-424C-A57E-56DDDA2406FA}" type="slidenum">
              <a:rPr lang="en-US" altLang="en-US"/>
              <a:pPr/>
              <a:t>46</a:t>
            </a:fld>
            <a:endParaRPr lang="en-US" altLang="en-US"/>
          </a:p>
        </p:txBody>
      </p:sp>
    </p:spTree>
    <p:extLst>
      <p:ext uri="{BB962C8B-B14F-4D97-AF65-F5344CB8AC3E}">
        <p14:creationId xmlns:p14="http://schemas.microsoft.com/office/powerpoint/2010/main" val="14197906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b="1" dirty="0" smtClean="0"/>
              <a:t>Operations and Maintenance:</a:t>
            </a:r>
          </a:p>
          <a:p>
            <a:pPr marL="342900" indent="-342900">
              <a:spcBef>
                <a:spcPct val="20000"/>
              </a:spcBef>
              <a:buFontTx/>
              <a:buChar char="•"/>
              <a:defRPr/>
            </a:pPr>
            <a:r>
              <a:rPr lang="en-US" sz="2600" kern="0" dirty="0" smtClean="0">
                <a:solidFill>
                  <a:srgbClr val="222222"/>
                </a:solidFill>
                <a:latin typeface="Arial"/>
              </a:rPr>
              <a:t>Systems are in place and operating, enhancements and/or modifications to the system are developed and tested, and hardware and/or software added or replaced</a:t>
            </a:r>
          </a:p>
          <a:p>
            <a:pPr marL="342900" indent="-342900">
              <a:spcBef>
                <a:spcPct val="20000"/>
              </a:spcBef>
              <a:buFontTx/>
              <a:buChar char="•"/>
              <a:defRPr/>
            </a:pPr>
            <a:r>
              <a:rPr lang="en-US" sz="2600" kern="0" dirty="0" smtClean="0">
                <a:solidFill>
                  <a:srgbClr val="222222"/>
                </a:solidFill>
                <a:latin typeface="Arial"/>
              </a:rPr>
              <a:t>Key security activities include:</a:t>
            </a:r>
          </a:p>
          <a:p>
            <a:pPr marL="742950" lvl="1" indent="-285750">
              <a:spcBef>
                <a:spcPct val="20000"/>
              </a:spcBef>
              <a:buFontTx/>
              <a:buChar char="–"/>
              <a:defRPr/>
            </a:pPr>
            <a:r>
              <a:rPr lang="en-US" sz="2400" kern="0" dirty="0" smtClean="0">
                <a:solidFill>
                  <a:srgbClr val="222222"/>
                </a:solidFill>
                <a:latin typeface="Arial"/>
              </a:rPr>
              <a:t>Conduct operational readiness review</a:t>
            </a:r>
          </a:p>
          <a:p>
            <a:pPr marL="742950" lvl="1" indent="-285750">
              <a:spcBef>
                <a:spcPct val="20000"/>
              </a:spcBef>
              <a:buFontTx/>
              <a:buChar char="–"/>
              <a:defRPr/>
            </a:pPr>
            <a:r>
              <a:rPr lang="en-US" sz="2400" kern="0" dirty="0" smtClean="0">
                <a:solidFill>
                  <a:srgbClr val="222222"/>
                </a:solidFill>
                <a:latin typeface="Arial"/>
              </a:rPr>
              <a:t>Manage configuration of system</a:t>
            </a:r>
          </a:p>
          <a:p>
            <a:pPr marL="742950" lvl="1" indent="-285750">
              <a:spcBef>
                <a:spcPct val="20000"/>
              </a:spcBef>
              <a:buFontTx/>
              <a:buChar char="–"/>
              <a:defRPr/>
            </a:pPr>
            <a:r>
              <a:rPr lang="en-US" sz="2400" kern="0" dirty="0" smtClean="0">
                <a:solidFill>
                  <a:srgbClr val="222222"/>
                </a:solidFill>
                <a:latin typeface="Arial"/>
              </a:rPr>
              <a:t>Institute process and procedure for assured operations and continuous monitoring of information system’s security controls</a:t>
            </a:r>
          </a:p>
          <a:p>
            <a:pPr marL="742950" lvl="1" indent="-285750">
              <a:spcBef>
                <a:spcPct val="20000"/>
              </a:spcBef>
              <a:buFontTx/>
              <a:buChar char="–"/>
              <a:defRPr/>
            </a:pPr>
            <a:r>
              <a:rPr lang="en-US" sz="2400" kern="0" dirty="0" smtClean="0">
                <a:solidFill>
                  <a:srgbClr val="222222"/>
                </a:solidFill>
                <a:latin typeface="Arial"/>
              </a:rPr>
              <a:t>Perform reauthorization as required</a:t>
            </a:r>
          </a:p>
          <a:p>
            <a:pPr>
              <a:defRPr/>
            </a:pPr>
            <a:endParaRPr lang="en-US" b="1" dirty="0"/>
          </a:p>
        </p:txBody>
      </p:sp>
      <p:sp>
        <p:nvSpPr>
          <p:cNvPr id="106500" name="Slide Number Placeholder 3"/>
          <p:cNvSpPr>
            <a:spLocks noGrp="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1961837-7470-479C-89DD-03ECFD5879C3}" type="slidenum">
              <a:rPr lang="en-US" altLang="en-US"/>
              <a:pPr/>
              <a:t>47</a:t>
            </a:fld>
            <a:endParaRPr lang="en-US" altLang="en-US"/>
          </a:p>
        </p:txBody>
      </p:sp>
    </p:spTree>
    <p:extLst>
      <p:ext uri="{BB962C8B-B14F-4D97-AF65-F5344CB8AC3E}">
        <p14:creationId xmlns:p14="http://schemas.microsoft.com/office/powerpoint/2010/main" val="36697582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b="1" dirty="0" smtClean="0"/>
              <a:t>Disposal:</a:t>
            </a:r>
          </a:p>
          <a:p>
            <a:pPr marL="342900" indent="-342900">
              <a:spcBef>
                <a:spcPct val="20000"/>
              </a:spcBef>
              <a:buFontTx/>
              <a:buChar char="•"/>
              <a:defRPr/>
            </a:pPr>
            <a:r>
              <a:rPr lang="en-US" sz="2600" kern="0" dirty="0" smtClean="0">
                <a:solidFill>
                  <a:srgbClr val="222222"/>
                </a:solidFill>
                <a:latin typeface="Arial"/>
              </a:rPr>
              <a:t>Provides for disposal of system and closeout of any contracts in place</a:t>
            </a:r>
          </a:p>
          <a:p>
            <a:pPr marL="342900" indent="-342900">
              <a:spcBef>
                <a:spcPct val="20000"/>
              </a:spcBef>
              <a:buFontTx/>
              <a:buChar char="•"/>
              <a:defRPr/>
            </a:pPr>
            <a:r>
              <a:rPr lang="en-US" sz="2600" kern="0" dirty="0" smtClean="0">
                <a:solidFill>
                  <a:srgbClr val="222222"/>
                </a:solidFill>
                <a:latin typeface="Arial"/>
              </a:rPr>
              <a:t>Key security activities include:</a:t>
            </a:r>
          </a:p>
          <a:p>
            <a:pPr marL="742950" lvl="1" indent="-285750">
              <a:spcBef>
                <a:spcPct val="20000"/>
              </a:spcBef>
              <a:buFontTx/>
              <a:buChar char="–"/>
              <a:defRPr/>
            </a:pPr>
            <a:r>
              <a:rPr lang="en-US" sz="2400" kern="0" dirty="0" smtClean="0">
                <a:solidFill>
                  <a:srgbClr val="222222"/>
                </a:solidFill>
                <a:latin typeface="Arial"/>
              </a:rPr>
              <a:t>Building and executing disposal/transition plan</a:t>
            </a:r>
          </a:p>
          <a:p>
            <a:pPr marL="742950" lvl="1" indent="-285750">
              <a:spcBef>
                <a:spcPct val="20000"/>
              </a:spcBef>
              <a:buFontTx/>
              <a:buChar char="–"/>
              <a:defRPr/>
            </a:pPr>
            <a:r>
              <a:rPr lang="en-US" sz="2400" kern="0" dirty="0" smtClean="0">
                <a:solidFill>
                  <a:srgbClr val="222222"/>
                </a:solidFill>
                <a:latin typeface="Arial"/>
              </a:rPr>
              <a:t>Archival of critical information</a:t>
            </a:r>
          </a:p>
          <a:p>
            <a:pPr marL="742950" lvl="1" indent="-285750">
              <a:spcBef>
                <a:spcPct val="20000"/>
              </a:spcBef>
              <a:buFontTx/>
              <a:buChar char="–"/>
              <a:defRPr/>
            </a:pPr>
            <a:r>
              <a:rPr lang="en-US" sz="2400" kern="0" dirty="0" smtClean="0">
                <a:solidFill>
                  <a:srgbClr val="222222"/>
                </a:solidFill>
                <a:latin typeface="Arial"/>
              </a:rPr>
              <a:t>Sanitization of media</a:t>
            </a:r>
          </a:p>
          <a:p>
            <a:pPr marL="742950" lvl="1" indent="-285750">
              <a:spcBef>
                <a:spcPct val="20000"/>
              </a:spcBef>
              <a:buFontTx/>
              <a:buChar char="–"/>
              <a:defRPr/>
            </a:pPr>
            <a:r>
              <a:rPr lang="en-US" sz="2400" kern="0" dirty="0" smtClean="0">
                <a:solidFill>
                  <a:srgbClr val="222222"/>
                </a:solidFill>
                <a:latin typeface="Arial"/>
              </a:rPr>
              <a:t>Disposal of hardware and software</a:t>
            </a:r>
          </a:p>
          <a:p>
            <a:pPr>
              <a:defRPr/>
            </a:pPr>
            <a:endParaRPr lang="en-US" b="1" dirty="0"/>
          </a:p>
        </p:txBody>
      </p:sp>
      <p:sp>
        <p:nvSpPr>
          <p:cNvPr id="107524" name="Slide Number Placeholder 3"/>
          <p:cNvSpPr>
            <a:spLocks noGrp="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33876A4-6E52-42A7-8622-43AF6A9EF69F}" type="slidenum">
              <a:rPr lang="en-US" altLang="en-US"/>
              <a:pPr/>
              <a:t>48</a:t>
            </a:fld>
            <a:endParaRPr lang="en-US" altLang="en-US"/>
          </a:p>
        </p:txBody>
      </p:sp>
    </p:spTree>
    <p:extLst>
      <p:ext uri="{BB962C8B-B14F-4D97-AF65-F5344CB8AC3E}">
        <p14:creationId xmlns:p14="http://schemas.microsoft.com/office/powerpoint/2010/main" val="7043671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B3EFFA4-6FD6-42CD-A130-C13CEFB58269}" type="slidenum">
              <a:rPr lang="en-GB" altLang="en-US"/>
              <a:pPr/>
              <a:t>50</a:t>
            </a:fld>
            <a:endParaRPr lang="en-GB" altLang="en-US"/>
          </a:p>
        </p:txBody>
      </p:sp>
      <p:sp>
        <p:nvSpPr>
          <p:cNvPr id="108547"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108548"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Security Professionals and the Organization</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It takes a wide range of professionals to support a diverse information security program.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To develop and execute specific security policies and procedures, additional administrative support and technical expertise is required.</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42081416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FEA7B06-2274-44C6-9CE6-CB29EB15CCD8}" type="slidenum">
              <a:rPr lang="en-GB" altLang="en-US"/>
              <a:pPr/>
              <a:t>51</a:t>
            </a:fld>
            <a:endParaRPr lang="en-GB" altLang="en-US"/>
          </a:p>
        </p:txBody>
      </p:sp>
      <p:sp>
        <p:nvSpPr>
          <p:cNvPr id="10957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109572"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Senior Management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Chief Information Officer – The senior technology officer, although other titles such as Vice President of Information, VP of Information Technology, and VP of Systems may be used. The CIO is primarily responsible for advising the Chief Executive Officer, President, or company owner on the strategic planning that affects the management of information in the organization.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Chief Information Security Officer – The individual primarily responsible for the assessment, management, and implementation of securing the information in the organization. The CISO may also be referred to as the Manager for Security, the Security Administrator, or a similar title.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13522481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7D6B451-8907-4164-B4CA-70D48605C641}" type="slidenum">
              <a:rPr lang="en-GB" altLang="en-US"/>
              <a:pPr/>
              <a:t>52</a:t>
            </a:fld>
            <a:endParaRPr lang="en-GB" altLang="en-US"/>
          </a:p>
        </p:txBody>
      </p:sp>
      <p:sp>
        <p:nvSpPr>
          <p:cNvPr id="11059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110596"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Security Project Team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A number of individuals who are experienced in one or multiple requirements of both the technical and nontechnical areas.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champion: A senior executive who promotes the project and ensures its support, both financially and administratively, at the highest levels of the organization.</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team leader: A project manager, who may be a departmental line manager or staff unit manager, who understands project management, personnel management, and information security technical requirements.</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Security policy developers: Individuals who understand the organizational culture, policies, and requirements for developing and implementing successful policies.</a:t>
            </a:r>
          </a:p>
          <a:p>
            <a:pPr eaLnBrk="1" hangingPunct="1">
              <a:spcBef>
                <a:spcPts val="3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Risk assessment specialists: People who understand financial risk assessment techniques, the value of organizational assets, and the security methods to be used.</a:t>
            </a:r>
          </a:p>
          <a:p>
            <a:pPr eaLnBrk="1" hangingPunct="1">
              <a:spcBef>
                <a:spcPts val="3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Security professionals: Dedicated, trained, and well-educated specialists in all aspects of information security from both technical and nontechnical standpoints.  </a:t>
            </a:r>
          </a:p>
          <a:p>
            <a:pPr eaLnBrk="1" hangingPunct="1">
              <a:spcBef>
                <a:spcPts val="3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Systems administrators: People with the primary responsibility for administering the systems that house the information used by the organization.</a:t>
            </a:r>
          </a:p>
          <a:p>
            <a:pPr eaLnBrk="1" hangingPunct="1">
              <a:spcBef>
                <a:spcPts val="3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End users: Those whom the new system will most directly impact. Ideally, a selection of users from various departments, levels, and degrees of technical knowledge assist the team in focusing on the application of realistic controls applied in ways that do not disrupt the essential business activities they seek to safeguard.</a:t>
            </a:r>
          </a:p>
          <a:p>
            <a:pPr eaLnBrk="1" hangingPunct="1">
              <a:spcBef>
                <a:spcPts val="33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6550719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01FD8A2-36F1-4F6C-AF3D-AAAFFD5BEB71}" type="slidenum">
              <a:rPr lang="en-GB" altLang="en-US"/>
              <a:pPr/>
              <a:t>53</a:t>
            </a:fld>
            <a:endParaRPr lang="en-GB" altLang="en-US"/>
          </a:p>
        </p:txBody>
      </p:sp>
      <p:sp>
        <p:nvSpPr>
          <p:cNvPr id="111619"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111620"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Data Responsibilities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dvOT66af078c.B"/>
              </a:rPr>
              <a:t>Data owners</a:t>
            </a:r>
            <a:r>
              <a:rPr lang="en-US" altLang="en-US" smtClean="0">
                <a:latin typeface="AdvOTbc475f09"/>
              </a:rPr>
              <a:t>: Members of senior management who are responsible for the security and use of a particular set of information. The data owners usually determine the level of data classification (discussed later), as well as the changes to that classification required by organizational change. The data owners work with subordinate managers to oversee the day-to-day administration of the data.</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800" smtClean="0">
                <a:latin typeface="AdvOT526a88f1+25"/>
              </a:rPr>
              <a:t>● </a:t>
            </a:r>
            <a:r>
              <a:rPr lang="en-US" altLang="en-US" smtClean="0">
                <a:latin typeface="AdvOT66af078c.B"/>
              </a:rPr>
              <a:t>Data custodians</a:t>
            </a:r>
            <a:r>
              <a:rPr lang="en-US" altLang="en-US" smtClean="0">
                <a:latin typeface="AdvOTbc475f09"/>
              </a:rPr>
              <a:t>: Working directly with data owners, data custodians are responsible for the information and the systems that process, transmit, and store it. Depending on the size of the organization, this may be a dedicated position, such as the CISO, or it may be an additional responsibility of a systems administrator or other technology manager. The duties of a data custodian often include overseeing data storage and backups, implementing the specific procedures and policies laid out in the security policies and plans, and reporting to the data owner.</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800" smtClean="0">
                <a:latin typeface="AdvOT526a88f1+25"/>
              </a:rPr>
              <a:t>● </a:t>
            </a:r>
            <a:r>
              <a:rPr lang="en-US" altLang="en-US" smtClean="0">
                <a:latin typeface="AdvOT66af078c.B"/>
              </a:rPr>
              <a:t>Data users</a:t>
            </a:r>
            <a:r>
              <a:rPr lang="en-US" altLang="en-US" smtClean="0">
                <a:latin typeface="AdvOTbc475f09"/>
              </a:rPr>
              <a:t>: Everyone in the organization is responsible for the security of data, so data users are included here as individuals with an information security role.</a:t>
            </a: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14030629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E5D2529-5987-4286-BA7D-640E2E0DE47A}" type="slidenum">
              <a:rPr lang="en-GB" altLang="en-US"/>
              <a:pPr/>
              <a:t>54</a:t>
            </a:fld>
            <a:endParaRPr lang="en-GB" altLang="en-US"/>
          </a:p>
        </p:txBody>
      </p:sp>
      <p:sp>
        <p:nvSpPr>
          <p:cNvPr id="112643"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112644"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Communities of Interest</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Each organization develops and maintains its own unique culture and values. Within that corporate culture, there are communities of interest. These include:</a:t>
            </a:r>
          </a:p>
          <a:p>
            <a:pPr eaLnBrk="1" hangingPunct="1">
              <a:spcBef>
                <a:spcPts val="450"/>
              </a:spcBef>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 Information Security Management and Professionals</a:t>
            </a:r>
          </a:p>
          <a:p>
            <a:pPr eaLnBrk="1" hangingPunct="1">
              <a:spcBef>
                <a:spcPts val="450"/>
              </a:spcBef>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 Information Technology Management and Professionals</a:t>
            </a:r>
          </a:p>
          <a:p>
            <a:pPr eaLnBrk="1" hangingPunct="1">
              <a:spcBef>
                <a:spcPts val="450"/>
              </a:spcBef>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 Organizational Management and Professionals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9680271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6F54300-37A5-477A-BC0C-5AA7764E001D}" type="slidenum">
              <a:rPr lang="en-GB" altLang="en-US"/>
              <a:pPr/>
              <a:t>55</a:t>
            </a:fld>
            <a:endParaRPr lang="en-GB" altLang="en-US"/>
          </a:p>
        </p:txBody>
      </p:sp>
      <p:sp>
        <p:nvSpPr>
          <p:cNvPr id="113667"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113668"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Information Security: Is It an Art or a Science?</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With the level of complexity in today’s information systems, the implementation of information security has often been described as a combination of art and science.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 concept of the security artisan  is based on the way individuals perceived systems technologists since computers became commonplace.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288843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8612" name="Slide Number Placeholder 3"/>
          <p:cNvSpPr>
            <a:spLocks noGrp="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A7A6EC6-D584-477C-9FCA-712CD62C492E}" type="slidenum">
              <a:rPr lang="en-US" altLang="en-US"/>
              <a:pPr/>
              <a:t>7</a:t>
            </a:fld>
            <a:endParaRPr lang="en-US" altLang="en-US"/>
          </a:p>
        </p:txBody>
      </p:sp>
    </p:spTree>
    <p:extLst>
      <p:ext uri="{BB962C8B-B14F-4D97-AF65-F5344CB8AC3E}">
        <p14:creationId xmlns:p14="http://schemas.microsoft.com/office/powerpoint/2010/main" val="17112794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7F677D0-0A88-4A96-A603-6BDACA5353D6}" type="slidenum">
              <a:rPr lang="en-GB" altLang="en-US"/>
              <a:pPr/>
              <a:t>56</a:t>
            </a:fld>
            <a:endParaRPr lang="en-GB" altLang="en-US"/>
          </a:p>
        </p:txBody>
      </p:sp>
      <p:sp>
        <p:nvSpPr>
          <p:cNvPr id="114691"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114692"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Security as Art</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There are no hard and fast rules regulating the installation of various security mechanisms.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Nor are there many universally accepted complete solutions.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While there are many manuals to support individual systems, once these systems are interconnected, there is no magic user’s manual for the security of the entire system.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This is especially true with the complex levels of interaction between users, policy, and technology controls.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9503812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C8BA643-0974-498C-AEC3-9C809BD08D72}" type="slidenum">
              <a:rPr lang="en-GB" altLang="en-US"/>
              <a:pPr/>
              <a:t>57</a:t>
            </a:fld>
            <a:endParaRPr lang="en-GB" altLang="en-US"/>
          </a:p>
        </p:txBody>
      </p:sp>
      <p:sp>
        <p:nvSpPr>
          <p:cNvPr id="11571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115716"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Security as Science</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We are dealing with technology developed by computer scientists and engineers—technology designed to perform at rigorous levels of performance.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Even with the complexity of the technology, most scientists would agree that specific scientific conditions cause virtually all actions that occur in computer systems.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Almost every fault, security hole, and systems malfunction is a result of the interaction of specific hardware and software.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If the developers had sufficient time, they could resolve and eliminate these faults. </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mtClean="0">
              <a:cs typeface="Lucida Sans Unicode" panose="020B0602030504020204" pitchFamily="34" charset="0"/>
            </a:endParaRPr>
          </a:p>
        </p:txBody>
      </p:sp>
    </p:spTree>
    <p:extLst>
      <p:ext uri="{BB962C8B-B14F-4D97-AF65-F5344CB8AC3E}">
        <p14:creationId xmlns:p14="http://schemas.microsoft.com/office/powerpoint/2010/main" val="19525463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8E7A8BE-DFFA-421E-A341-CC4C4224BF89}" type="slidenum">
              <a:rPr lang="en-GB" altLang="en-US"/>
              <a:pPr/>
              <a:t>58</a:t>
            </a:fld>
            <a:endParaRPr lang="en-GB" altLang="en-US"/>
          </a:p>
        </p:txBody>
      </p:sp>
      <p:sp>
        <p:nvSpPr>
          <p:cNvPr id="116739"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116740"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smtClean="0">
                <a:cs typeface="Lucida Sans Unicode" panose="020B0602030504020204" pitchFamily="34" charset="0"/>
              </a:rPr>
              <a:t>Security as a Social Science</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There is a third view: security as a social science.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Social science examines the behavior of individuals as they interact with systems, whether societal systems or in our case information systems.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Security begins and ends with the people inside the organization and the people that interact with the system planned or otherwise.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End users that need the very information the security personnel are trying to protect may be the weakest link in the security chain.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By understanding some of the behavioral aspects of organizational science and change management, security administrators can greatly reduce the levels of risk caused by end users and create more acceptable and supportable security profiles.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1000" smtClean="0">
              <a:cs typeface="Lucida Sans Unicode" panose="020B0602030504020204" pitchFamily="34" charset="0"/>
            </a:endParaRPr>
          </a:p>
        </p:txBody>
      </p:sp>
    </p:spTree>
    <p:extLst>
      <p:ext uri="{BB962C8B-B14F-4D97-AF65-F5344CB8AC3E}">
        <p14:creationId xmlns:p14="http://schemas.microsoft.com/office/powerpoint/2010/main" val="41651079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5444403-82AC-425D-A5ED-483DB8890D3C}" type="slidenum">
              <a:rPr lang="en-GB" altLang="en-US"/>
              <a:pPr/>
              <a:t>59</a:t>
            </a:fld>
            <a:endParaRPr lang="en-GB" altLang="en-US"/>
          </a:p>
        </p:txBody>
      </p:sp>
      <p:sp>
        <p:nvSpPr>
          <p:cNvPr id="117763"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117764" name="Rectangle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5228422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4569B31-0A3A-4CE9-8E18-B85D36DC238C}" type="slidenum">
              <a:rPr lang="en-GB" altLang="en-US"/>
              <a:pPr/>
              <a:t>60</a:t>
            </a:fld>
            <a:endParaRPr lang="en-GB" altLang="en-US"/>
          </a:p>
        </p:txBody>
      </p:sp>
      <p:sp>
        <p:nvSpPr>
          <p:cNvPr id="118787"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118788" name="Rectangle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652030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22867DC-ED81-4180-B02D-00EEFE246E2F}" type="slidenum">
              <a:rPr lang="en-GB" altLang="en-US"/>
              <a:pPr/>
              <a:t>8</a:t>
            </a:fld>
            <a:endParaRPr lang="en-GB" altLang="en-US"/>
          </a:p>
        </p:txBody>
      </p:sp>
      <p:sp>
        <p:nvSpPr>
          <p:cNvPr id="69635"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69636"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This picture shows a high-visibility artifact associated with the early days of information security – focusing on the confidentiality of information. This artifact is also part of the study of cryptography from Chapter 8.</a:t>
            </a:r>
          </a:p>
        </p:txBody>
      </p:sp>
    </p:spTree>
    <p:extLst>
      <p:ext uri="{BB962C8B-B14F-4D97-AF65-F5344CB8AC3E}">
        <p14:creationId xmlns:p14="http://schemas.microsoft.com/office/powerpoint/2010/main" val="2269542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4FDD269-9572-4062-838B-A65EC8888764}" type="slidenum">
              <a:rPr lang="en-GB" altLang="en-US"/>
              <a:pPr/>
              <a:t>9</a:t>
            </a:fld>
            <a:endParaRPr lang="en-GB" altLang="en-US"/>
          </a:p>
        </p:txBody>
      </p:sp>
      <p:sp>
        <p:nvSpPr>
          <p:cNvPr id="70659"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70660" name="Text Box 2"/>
          <p:cNvSpPr>
            <a:spLocks noGrp="1" noChangeArrowheads="1"/>
          </p:cNvSpPr>
          <p:nvPr>
            <p:ph type="body"/>
          </p:nvPr>
        </p:nvSpPr>
        <p:spPr>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Lucida Sans Unicode" panose="020B0602030504020204" pitchFamily="34" charset="0"/>
              </a:rPr>
              <a:t>Founding document from the ARPANET.</a:t>
            </a:r>
          </a:p>
        </p:txBody>
      </p:sp>
    </p:spTree>
    <p:extLst>
      <p:ext uri="{BB962C8B-B14F-4D97-AF65-F5344CB8AC3E}">
        <p14:creationId xmlns:p14="http://schemas.microsoft.com/office/powerpoint/2010/main" val="2897855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A19F612-DC70-445D-97D7-67D41C5415CB}" type="slidenum">
              <a:rPr lang="en-GB" altLang="en-US"/>
              <a:pPr/>
              <a:t>10</a:t>
            </a:fld>
            <a:endParaRPr lang="en-GB" altLang="en-US"/>
          </a:p>
        </p:txBody>
      </p:sp>
      <p:sp>
        <p:nvSpPr>
          <p:cNvPr id="71683"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30724" name="Text Box 2"/>
          <p:cNvSpPr>
            <a:spLocks noGrp="1" noChangeArrowheads="1"/>
          </p:cNvSpPr>
          <p:nvPr>
            <p:ph type="body"/>
          </p:nvPr>
        </p:nvSpPr>
        <p:spPr>
          <a:xfrm>
            <a:off x="974725" y="4560888"/>
            <a:ext cx="5365750" cy="4319587"/>
          </a:xfrm>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charset="0"/>
                <a:cs typeface="Lucida Sans Unicode" charset="0"/>
              </a:rPr>
              <a:t>The 1970s and 80s (cont’d.)</a:t>
            </a:r>
          </a:p>
          <a:p>
            <a:pPr marL="342900" indent="-342900" eaLnBrk="1" hangingPunct="1">
              <a:spcBef>
                <a:spcPts val="625"/>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600" kern="0" dirty="0" smtClean="0">
                <a:solidFill>
                  <a:srgbClr val="222222"/>
                </a:solidFill>
                <a:latin typeface="Arial"/>
                <a:cs typeface="Arial" charset="0"/>
              </a:rPr>
              <a:t>Information security began with Rand Report R-609 (paper that started the study of computer security and identified role of management and policy issues in it)</a:t>
            </a:r>
            <a:r>
              <a:rPr lang="ar-SA" altLang="en-US" sz="2600" kern="0" dirty="0" smtClean="0">
                <a:solidFill>
                  <a:srgbClr val="222222"/>
                </a:solidFill>
                <a:latin typeface="Arial"/>
              </a:rPr>
              <a:t>‏</a:t>
            </a:r>
            <a:endParaRPr lang="en-GB" altLang="en-US" sz="2600" kern="0" dirty="0" smtClean="0">
              <a:solidFill>
                <a:srgbClr val="222222"/>
              </a:solidFill>
              <a:latin typeface="Arial"/>
              <a:cs typeface="Arial" charset="0"/>
            </a:endParaRPr>
          </a:p>
          <a:p>
            <a:pPr marL="342900" indent="-342900" eaLnBrk="1" hangingPunct="1">
              <a:spcBef>
                <a:spcPts val="625"/>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600" kern="0" dirty="0" smtClean="0">
                <a:solidFill>
                  <a:srgbClr val="222222"/>
                </a:solidFill>
                <a:latin typeface="Arial"/>
                <a:cs typeface="Arial" charset="0"/>
              </a:rPr>
              <a:t>Scope of computer security grew from physical security to include: </a:t>
            </a:r>
          </a:p>
          <a:p>
            <a:pPr marL="742950" lvl="1" indent="-285750" eaLnBrk="1" hangingPunct="1">
              <a:spcBef>
                <a:spcPts val="575"/>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400" kern="0" dirty="0" smtClean="0">
                <a:solidFill>
                  <a:srgbClr val="222222"/>
                </a:solidFill>
                <a:latin typeface="Arial"/>
                <a:cs typeface="Arial" charset="0"/>
              </a:rPr>
              <a:t>Securing the data</a:t>
            </a:r>
          </a:p>
          <a:p>
            <a:pPr marL="742950" lvl="1" indent="-285750" eaLnBrk="1" hangingPunct="1">
              <a:spcBef>
                <a:spcPts val="575"/>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400" kern="0" dirty="0" smtClean="0">
                <a:solidFill>
                  <a:srgbClr val="222222"/>
                </a:solidFill>
                <a:latin typeface="Arial"/>
                <a:cs typeface="Arial" charset="0"/>
              </a:rPr>
              <a:t>Limiting random and unauthorized access to data</a:t>
            </a:r>
          </a:p>
          <a:p>
            <a:pPr marL="742950" lvl="1" indent="-285750" eaLnBrk="1" hangingPunct="1">
              <a:spcBef>
                <a:spcPts val="575"/>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400" kern="0" dirty="0" smtClean="0">
                <a:solidFill>
                  <a:srgbClr val="222222"/>
                </a:solidFill>
                <a:latin typeface="Arial"/>
                <a:cs typeface="Arial" charset="0"/>
              </a:rPr>
              <a:t>Involving personnel from multiple levels of the organization in information security</a:t>
            </a:r>
          </a:p>
        </p:txBody>
      </p:sp>
    </p:spTree>
    <p:extLst>
      <p:ext uri="{BB962C8B-B14F-4D97-AF65-F5344CB8AC3E}">
        <p14:creationId xmlns:p14="http://schemas.microsoft.com/office/powerpoint/2010/main" val="3141271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E1D07BA-E6C3-4F57-BFC1-87C42AD2694C}" type="slidenum">
              <a:rPr lang="en-GB" altLang="en-US"/>
              <a:pPr/>
              <a:t>12</a:t>
            </a:fld>
            <a:endParaRPr lang="en-GB" altLang="en-US"/>
          </a:p>
        </p:txBody>
      </p:sp>
      <p:sp>
        <p:nvSpPr>
          <p:cNvPr id="72707" name="Text Box 1"/>
          <p:cNvSpPr txBox="1">
            <a:spLocks noChangeArrowheads="1"/>
          </p:cNvSpPr>
          <p:nvPr/>
        </p:nvSpPr>
        <p:spPr bwMode="auto">
          <a:xfrm>
            <a:off x="1219200" y="720725"/>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900">
              <a:cs typeface="Lucida Sans Unicode" panose="020B0602030504020204" pitchFamily="34" charset="0"/>
            </a:endParaRPr>
          </a:p>
        </p:txBody>
      </p:sp>
      <p:sp>
        <p:nvSpPr>
          <p:cNvPr id="33796" name="Text Box 2"/>
          <p:cNvSpPr>
            <a:spLocks noGrp="1" noChangeArrowheads="1"/>
          </p:cNvSpPr>
          <p:nvPr>
            <p:ph type="body"/>
          </p:nvPr>
        </p:nvSpPr>
        <p:spPr>
          <a:xfrm>
            <a:off x="974725" y="4560888"/>
            <a:ext cx="5365750" cy="4319587"/>
          </a:xfrm>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en-US" b="1" dirty="0" smtClean="0">
                <a:ea typeface="Lucida Sans Unicode" charset="0"/>
                <a:cs typeface="Lucida Sans Unicode" charset="0"/>
              </a:rPr>
              <a:t>MULTICS</a:t>
            </a:r>
          </a:p>
          <a:p>
            <a:pPr marL="342900" indent="-342900">
              <a:spcBef>
                <a:spcPct val="20000"/>
              </a:spcBef>
              <a:buFontTx/>
              <a:buChar char="•"/>
              <a:defRPr/>
            </a:pPr>
            <a:r>
              <a:rPr lang="en-GB" altLang="en-US" sz="2300" kern="0" dirty="0" smtClean="0">
                <a:solidFill>
                  <a:srgbClr val="222222"/>
                </a:solidFill>
                <a:latin typeface="Arial"/>
              </a:rPr>
              <a:t>Early focus of computer security research centered on a system called Multiplexed Information and Computing Service (MULTICS)</a:t>
            </a:r>
            <a:r>
              <a:rPr lang="ar-SA" altLang="en-US" sz="2300" kern="0" dirty="0" smtClean="0">
                <a:solidFill>
                  <a:srgbClr val="222222"/>
                </a:solidFill>
                <a:latin typeface="Arial"/>
              </a:rPr>
              <a:t>‏</a:t>
            </a:r>
            <a:endParaRPr lang="en-GB" altLang="en-US" sz="2300" kern="0" dirty="0" smtClean="0">
              <a:solidFill>
                <a:srgbClr val="222222"/>
              </a:solidFill>
              <a:latin typeface="Arial"/>
            </a:endParaRPr>
          </a:p>
          <a:p>
            <a:pPr marL="342900" indent="-342900">
              <a:spcBef>
                <a:spcPct val="20000"/>
              </a:spcBef>
              <a:buFontTx/>
              <a:buChar char="•"/>
              <a:defRPr/>
            </a:pPr>
            <a:r>
              <a:rPr lang="en-GB" altLang="en-US" sz="2300" kern="0" dirty="0" smtClean="0">
                <a:solidFill>
                  <a:srgbClr val="222222"/>
                </a:solidFill>
                <a:latin typeface="Arial"/>
              </a:rPr>
              <a:t>First operating system created with security integrated into core functions</a:t>
            </a:r>
          </a:p>
          <a:p>
            <a:pPr marL="342900" indent="-342900">
              <a:spcBef>
                <a:spcPct val="20000"/>
              </a:spcBef>
              <a:buFontTx/>
              <a:buChar char="•"/>
              <a:defRPr/>
            </a:pPr>
            <a:r>
              <a:rPr lang="en-GB" altLang="en-US" sz="2300" kern="0" dirty="0" smtClean="0">
                <a:solidFill>
                  <a:srgbClr val="222222"/>
                </a:solidFill>
                <a:latin typeface="Arial"/>
              </a:rPr>
              <a:t>Mainframe, time-sharing OS developed in mid-1960s by General Electric (GE), Bell Labs, and Massachusetts Institute of Technology (MIT)</a:t>
            </a:r>
            <a:r>
              <a:rPr lang="ar-SA" altLang="en-US" sz="2300" kern="0" dirty="0" smtClean="0">
                <a:solidFill>
                  <a:srgbClr val="222222"/>
                </a:solidFill>
                <a:latin typeface="Arial"/>
              </a:rPr>
              <a:t>‏</a:t>
            </a:r>
            <a:endParaRPr lang="en-GB" altLang="en-US" sz="2300" kern="0" dirty="0" smtClean="0">
              <a:solidFill>
                <a:srgbClr val="222222"/>
              </a:solidFill>
              <a:latin typeface="Arial"/>
            </a:endParaRPr>
          </a:p>
          <a:p>
            <a:pPr marL="342900" indent="-342900">
              <a:spcBef>
                <a:spcPct val="20000"/>
              </a:spcBef>
              <a:buFontTx/>
              <a:buChar char="•"/>
              <a:defRPr/>
            </a:pPr>
            <a:r>
              <a:rPr lang="en-GB" altLang="en-US" sz="2300" kern="0" dirty="0" smtClean="0">
                <a:solidFill>
                  <a:srgbClr val="222222"/>
                </a:solidFill>
                <a:latin typeface="Arial"/>
              </a:rPr>
              <a:t>Several MULTICS key players created UNIX</a:t>
            </a:r>
          </a:p>
          <a:p>
            <a:pPr marL="742950" lvl="1" indent="-285750">
              <a:spcBef>
                <a:spcPct val="20000"/>
              </a:spcBef>
              <a:buFontTx/>
              <a:buChar char="–"/>
              <a:defRPr/>
            </a:pPr>
            <a:r>
              <a:rPr lang="en-GB" altLang="en-US" sz="2100" kern="0" dirty="0" smtClean="0">
                <a:solidFill>
                  <a:srgbClr val="222222"/>
                </a:solidFill>
                <a:latin typeface="Arial"/>
              </a:rPr>
              <a:t>Primary purpose of UNIX was text processing</a:t>
            </a:r>
          </a:p>
          <a:p>
            <a:pPr marL="342900" indent="-342900">
              <a:spcBef>
                <a:spcPct val="20000"/>
              </a:spcBef>
              <a:buFontTx/>
              <a:buChar char="•"/>
              <a:defRPr/>
            </a:pPr>
            <a:r>
              <a:rPr lang="en-GB" altLang="en-US" sz="2300" kern="0" dirty="0" smtClean="0">
                <a:solidFill>
                  <a:srgbClr val="222222"/>
                </a:solidFill>
                <a:latin typeface="Arial"/>
                <a:cs typeface="Arial" charset="0"/>
              </a:rPr>
              <a:t>Late 1970s: microprocessor expanded computing capabilities and security threats</a:t>
            </a:r>
          </a:p>
        </p:txBody>
      </p:sp>
    </p:spTree>
    <p:extLst>
      <p:ext uri="{BB962C8B-B14F-4D97-AF65-F5344CB8AC3E}">
        <p14:creationId xmlns:p14="http://schemas.microsoft.com/office/powerpoint/2010/main" val="201427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4"/>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010D5C37-4CCB-4701-B7F0-FA87B06A06AB}" type="slidenum">
              <a:rPr lang="en-US"/>
              <a:pPr>
                <a:defRPr/>
              </a:pPr>
              <a:t>‹#›</a:t>
            </a:fld>
            <a:endParaRPr lang="en-US"/>
          </a:p>
        </p:txBody>
      </p:sp>
    </p:spTree>
    <p:extLst>
      <p:ext uri="{BB962C8B-B14F-4D97-AF65-F5344CB8AC3E}">
        <p14:creationId xmlns:p14="http://schemas.microsoft.com/office/powerpoint/2010/main" val="8232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198C3E35-0407-451B-9E68-8042E98B9CC5}" type="slidenum">
              <a:rPr lang="en-US"/>
              <a:pPr>
                <a:defRPr/>
              </a:pPr>
              <a:t>‹#›</a:t>
            </a:fld>
            <a:endParaRPr lang="en-US" dirty="0"/>
          </a:p>
        </p:txBody>
      </p:sp>
    </p:spTree>
    <p:extLst>
      <p:ext uri="{BB962C8B-B14F-4D97-AF65-F5344CB8AC3E}">
        <p14:creationId xmlns:p14="http://schemas.microsoft.com/office/powerpoint/2010/main" val="591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367D6697-B25D-4A14-BC1E-32ED40E1A99A}" type="slidenum">
              <a:rPr lang="en-US"/>
              <a:pPr>
                <a:defRPr/>
              </a:pPr>
              <a:t>‹#›</a:t>
            </a:fld>
            <a:endParaRPr lang="en-US" dirty="0"/>
          </a:p>
        </p:txBody>
      </p:sp>
    </p:spTree>
    <p:extLst>
      <p:ext uri="{BB962C8B-B14F-4D97-AF65-F5344CB8AC3E}">
        <p14:creationId xmlns:p14="http://schemas.microsoft.com/office/powerpoint/2010/main" val="31615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758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3"/>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ight Triangle 4"/>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2B035855-35B9-4E8F-9340-60DBCD730F32}" type="slidenum">
              <a:rPr lang="en-US"/>
              <a:pPr>
                <a:defRPr/>
              </a:pPr>
              <a:t>‹#›</a:t>
            </a:fld>
            <a:endParaRPr lang="en-US"/>
          </a:p>
        </p:txBody>
      </p:sp>
    </p:spTree>
    <p:extLst>
      <p:ext uri="{BB962C8B-B14F-4D97-AF65-F5344CB8AC3E}">
        <p14:creationId xmlns:p14="http://schemas.microsoft.com/office/powerpoint/2010/main" val="97034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ln/>
        </p:spPr>
        <p:txBody>
          <a:bodyPr/>
          <a:lstStyle>
            <a:lvl1pPr>
              <a:defRPr/>
            </a:lvl1pPr>
          </a:lstStyle>
          <a:p>
            <a:pPr>
              <a:defRPr/>
            </a:pPr>
            <a:fld id="{01AF7735-5342-489D-B8CC-C34B3B5DB74F}" type="slidenum">
              <a:rPr lang="en-US"/>
              <a:pPr>
                <a:defRPr/>
              </a:pPr>
              <a:t>‹#›</a:t>
            </a:fld>
            <a:endParaRPr lang="en-US" dirty="0"/>
          </a:p>
        </p:txBody>
      </p:sp>
    </p:spTree>
    <p:extLst>
      <p:ext uri="{BB962C8B-B14F-4D97-AF65-F5344CB8AC3E}">
        <p14:creationId xmlns:p14="http://schemas.microsoft.com/office/powerpoint/2010/main" val="730433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a:ln/>
        </p:spPr>
        <p:txBody>
          <a:bodyPr/>
          <a:lstStyle>
            <a:lvl1pPr>
              <a:defRPr/>
            </a:lvl1pPr>
          </a:lstStyle>
          <a:p>
            <a:pPr>
              <a:defRPr/>
            </a:pPr>
            <a:fld id="{01D8541A-6215-48B5-BC24-D1E44420277D}" type="slidenum">
              <a:rPr lang="en-US"/>
              <a:pPr>
                <a:defRPr/>
              </a:pPr>
              <a:t>‹#›</a:t>
            </a:fld>
            <a:endParaRPr lang="en-US" dirty="0"/>
          </a:p>
        </p:txBody>
      </p:sp>
    </p:spTree>
    <p:extLst>
      <p:ext uri="{BB962C8B-B14F-4D97-AF65-F5344CB8AC3E}">
        <p14:creationId xmlns:p14="http://schemas.microsoft.com/office/powerpoint/2010/main" val="93404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a:ln/>
        </p:spPr>
        <p:txBody>
          <a:bodyPr/>
          <a:lstStyle>
            <a:lvl1pPr>
              <a:defRPr/>
            </a:lvl1pPr>
          </a:lstStyle>
          <a:p>
            <a:pPr>
              <a:defRPr/>
            </a:pPr>
            <a:fld id="{73C4A9C3-5634-4767-8FF1-0663CB98C659}" type="slidenum">
              <a:rPr lang="en-US"/>
              <a:pPr>
                <a:defRPr/>
              </a:pPr>
              <a:t>‹#›</a:t>
            </a:fld>
            <a:endParaRPr lang="en-US" dirty="0"/>
          </a:p>
        </p:txBody>
      </p:sp>
    </p:spTree>
    <p:extLst>
      <p:ext uri="{BB962C8B-B14F-4D97-AF65-F5344CB8AC3E}">
        <p14:creationId xmlns:p14="http://schemas.microsoft.com/office/powerpoint/2010/main" val="398176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a:ln/>
        </p:spPr>
        <p:txBody>
          <a:bodyPr/>
          <a:lstStyle>
            <a:lvl1pPr>
              <a:defRPr/>
            </a:lvl1pPr>
          </a:lstStyle>
          <a:p>
            <a:pPr>
              <a:defRPr/>
            </a:pPr>
            <a:fld id="{018006A7-2BBA-4AC2-8780-BA1090C38D8E}" type="slidenum">
              <a:rPr lang="en-US"/>
              <a:pPr>
                <a:defRPr/>
              </a:pPr>
              <a:t>‹#›</a:t>
            </a:fld>
            <a:endParaRPr lang="en-US" dirty="0"/>
          </a:p>
        </p:txBody>
      </p:sp>
    </p:spTree>
    <p:extLst>
      <p:ext uri="{BB962C8B-B14F-4D97-AF65-F5344CB8AC3E}">
        <p14:creationId xmlns:p14="http://schemas.microsoft.com/office/powerpoint/2010/main" val="378260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5400000">
            <a:off x="433388" y="-433388"/>
            <a:ext cx="6858000" cy="77247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dirty="0">
                <a:solidFill>
                  <a:schemeClr val="tx2"/>
                </a:solidFill>
              </a:defRPr>
            </a:lvl1pPr>
          </a:lstStyle>
          <a:p>
            <a:pPr>
              <a:defRPr/>
            </a:pPr>
            <a:endParaRPr lang="en-US"/>
          </a:p>
        </p:txBody>
      </p:sp>
      <p:sp>
        <p:nvSpPr>
          <p:cNvPr id="9" name="Slide Number Placeholder 6"/>
          <p:cNvSpPr>
            <a:spLocks noGrp="1"/>
          </p:cNvSpPr>
          <p:nvPr>
            <p:ph type="sldNum" sz="quarter" idx="12"/>
          </p:nvPr>
        </p:nvSpPr>
        <p:spPr>
          <a:ln>
            <a:solidFill>
              <a:schemeClr val="tx2"/>
            </a:solidFill>
          </a:ln>
        </p:spPr>
        <p:txBody>
          <a:bodyPr/>
          <a:lstStyle>
            <a:lvl1pPr>
              <a:defRPr smtClean="0">
                <a:solidFill>
                  <a:schemeClr val="tx2"/>
                </a:solidFill>
              </a:defRPr>
            </a:lvl1pPr>
          </a:lstStyle>
          <a:p>
            <a:pPr>
              <a:defRPr/>
            </a:pPr>
            <a:fld id="{AB3087CE-D020-48AB-8586-8D3B841EC672}" type="slidenum">
              <a:rPr lang="en-US"/>
              <a:pPr>
                <a:defRPr/>
              </a:pPr>
              <a:t>‹#›</a:t>
            </a:fld>
            <a:endParaRPr lang="en-US" dirty="0"/>
          </a:p>
        </p:txBody>
      </p:sp>
    </p:spTree>
    <p:extLst>
      <p:ext uri="{BB962C8B-B14F-4D97-AF65-F5344CB8AC3E}">
        <p14:creationId xmlns:p14="http://schemas.microsoft.com/office/powerpoint/2010/main" val="47663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Freeform 5"/>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rtlCol="0" anchor="ctr">
            <a:normAutofit/>
          </a:bodyPr>
          <a:lstStyle>
            <a:lvl1pPr algn="r">
              <a:defRPr/>
            </a:lvl1pPr>
          </a:lstStyle>
          <a:p>
            <a:pPr lvl="0"/>
            <a:r>
              <a:rPr lang="en-US" noProof="0" smtClean="0"/>
              <a:t>Click icon to add picture</a:t>
            </a:r>
            <a:endParaRPr lang="en-US" noProof="0"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5"/>
          </p:nvPr>
        </p:nvSpPr>
        <p:spPr/>
        <p:txBody>
          <a:bodyPr/>
          <a:lstStyle>
            <a:lvl1pPr>
              <a:defRPr/>
            </a:lvl1pPr>
          </a:lstStyle>
          <a:p>
            <a:pPr>
              <a:defRPr/>
            </a:pPr>
            <a:endParaRPr lang="en-US"/>
          </a:p>
        </p:txBody>
      </p:sp>
      <p:sp>
        <p:nvSpPr>
          <p:cNvPr id="8" name="Footer Placeholder 5"/>
          <p:cNvSpPr>
            <a:spLocks noGrp="1"/>
          </p:cNvSpPr>
          <p:nvPr>
            <p:ph type="ftr" sz="quarter" idx="16"/>
          </p:nvPr>
        </p:nvSpPr>
        <p:spPr/>
        <p:txBody>
          <a:bodyPr/>
          <a:lstStyle>
            <a:lvl1pPr>
              <a:defRPr/>
            </a:lvl1pPr>
          </a:lstStyle>
          <a:p>
            <a:pPr>
              <a:defRPr/>
            </a:pPr>
            <a:endParaRPr lang="en-US"/>
          </a:p>
        </p:txBody>
      </p:sp>
      <p:sp>
        <p:nvSpPr>
          <p:cNvPr id="9" name="Slide Number Placeholder 6"/>
          <p:cNvSpPr>
            <a:spLocks noGrp="1"/>
          </p:cNvSpPr>
          <p:nvPr>
            <p:ph type="sldNum" sz="quarter" idx="17"/>
          </p:nvPr>
        </p:nvSpPr>
        <p:spPr/>
        <p:txBody>
          <a:bodyPr/>
          <a:lstStyle>
            <a:lvl1pPr>
              <a:defRPr/>
            </a:lvl1pPr>
          </a:lstStyle>
          <a:p>
            <a:pPr>
              <a:defRPr/>
            </a:pPr>
            <a:fld id="{62934D50-24D2-4427-8A3E-703E931AEB0F}" type="slidenum">
              <a:rPr lang="en-US"/>
              <a:pPr>
                <a:defRPr/>
              </a:pPr>
              <a:t>‹#›</a:t>
            </a:fld>
            <a:endParaRPr lang="en-US"/>
          </a:p>
        </p:txBody>
      </p:sp>
    </p:spTree>
    <p:extLst>
      <p:ext uri="{BB962C8B-B14F-4D97-AF65-F5344CB8AC3E}">
        <p14:creationId xmlns:p14="http://schemas.microsoft.com/office/powerpoint/2010/main" val="107083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p:nvPr/>
        </p:nvSpPr>
        <p:spPr>
          <a:xfrm>
            <a:off x="-3175" y="5051425"/>
            <a:ext cx="3575050" cy="180657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reeform 7"/>
          <p:cNvSpPr/>
          <p:nvPr/>
        </p:nvSpPr>
        <p:spPr>
          <a:xfrm>
            <a:off x="-1588" y="5051425"/>
            <a:ext cx="9145588" cy="180657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822325" y="365125"/>
            <a:ext cx="7521575" cy="5492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100138"/>
            <a:ext cx="7521575"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rot="19140000">
            <a:off x="201613" y="5870575"/>
            <a:ext cx="2176462" cy="201613"/>
          </a:xfrm>
          <a:prstGeom prst="rect">
            <a:avLst/>
          </a:prstGeom>
        </p:spPr>
        <p:txBody>
          <a:bodyPr vert="horz" lIns="91440" tIns="45720" rIns="91440" bIns="45720" rtlCol="0" anchor="ctr"/>
          <a:lstStyle>
            <a:lvl1pPr algn="l">
              <a:defRPr sz="1200" dirty="0">
                <a:solidFill>
                  <a:srgbClr val="FFFFFF"/>
                </a:solidFill>
                <a:latin typeface="Arial" charset="0"/>
              </a:defRPr>
            </a:lvl1pPr>
          </a:lstStyle>
          <a:p>
            <a:pPr>
              <a:defRPr/>
            </a:pPr>
            <a:endParaRPr lang="en-US"/>
          </a:p>
        </p:txBody>
      </p:sp>
      <p:sp>
        <p:nvSpPr>
          <p:cNvPr id="5" name="Footer Placeholder 4"/>
          <p:cNvSpPr>
            <a:spLocks noGrp="1"/>
          </p:cNvSpPr>
          <p:nvPr>
            <p:ph type="ftr" sz="quarter" idx="3"/>
          </p:nvPr>
        </p:nvSpPr>
        <p:spPr>
          <a:xfrm>
            <a:off x="3517900" y="6284913"/>
            <a:ext cx="4724400" cy="274637"/>
          </a:xfrm>
          <a:prstGeom prst="rect">
            <a:avLst/>
          </a:prstGeom>
        </p:spPr>
        <p:txBody>
          <a:bodyPr vert="horz" lIns="91440" tIns="45720" rIns="91440" bIns="45720" rtlCol="0" anchor="ctr"/>
          <a:lstStyle>
            <a:lvl1pPr algn="r">
              <a:defRPr sz="1200" cap="all" spc="200" baseline="0" dirty="0">
                <a:solidFill>
                  <a:srgbClr val="FF0000"/>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8401050" y="6170613"/>
            <a:ext cx="503238" cy="503237"/>
          </a:xfrm>
          <a:prstGeom prst="ellipse">
            <a:avLst/>
          </a:prstGeom>
          <a:ln w="19050">
            <a:solidFill>
              <a:srgbClr val="FFFFFF"/>
            </a:solidFill>
          </a:ln>
        </p:spPr>
        <p:txBody>
          <a:bodyPr vert="horz" lIns="9144" tIns="9144" rIns="9144" bIns="9144" rtlCol="0" anchor="ctr">
            <a:normAutofit/>
          </a:bodyPr>
          <a:lstStyle>
            <a:lvl1pPr algn="ctr">
              <a:defRPr sz="1650" smtClean="0">
                <a:solidFill>
                  <a:srgbClr val="FFFFFF"/>
                </a:solidFill>
                <a:latin typeface="Arial" charset="0"/>
              </a:defRPr>
            </a:lvl1pPr>
          </a:lstStyle>
          <a:p>
            <a:pPr>
              <a:defRPr/>
            </a:pPr>
            <a:fld id="{D38D466B-CC97-4D46-8F80-63541549720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7" r:id="rId4"/>
    <p:sldLayoutId id="2147483678" r:id="rId5"/>
    <p:sldLayoutId id="2147483679" r:id="rId6"/>
    <p:sldLayoutId id="2147483680" r:id="rId7"/>
    <p:sldLayoutId id="2147483686" r:id="rId8"/>
    <p:sldLayoutId id="2147483687" r:id="rId9"/>
    <p:sldLayoutId id="2147483681" r:id="rId10"/>
    <p:sldLayoutId id="214748368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p:titleStyle>
    <p:bodyStyle>
      <a:lvl1pPr marL="342900" indent="-342900" algn="l" rtl="0" eaLnBrk="1" fontAlgn="base" hangingPunct="1">
        <a:spcBef>
          <a:spcPts val="800"/>
        </a:spcBef>
        <a:spcAft>
          <a:spcPct val="0"/>
        </a:spcAft>
        <a:buFont typeface="Arial" panose="020B0604020202020204" pitchFamily="34" charset="0"/>
        <a:defRPr sz="16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692150" y="1628775"/>
            <a:ext cx="5649913" cy="1204913"/>
          </a:xfrm>
        </p:spPr>
        <p:txBody>
          <a:bodyPr/>
          <a:lstStyle/>
          <a:p>
            <a:pPr fontAlgn="auto">
              <a:spcAft>
                <a:spcPts val="0"/>
              </a:spcAft>
              <a:defRPr/>
            </a:pPr>
            <a:r>
              <a:rPr lang="en-US" sz="4400" dirty="0" smtClean="0"/>
              <a:t>CIT 310</a:t>
            </a:r>
            <a:endParaRPr lang="en-US" sz="1200" spc="400" dirty="0">
              <a:latin typeface="+mn-lt"/>
              <a:cs typeface="Tunga" pitchFamily="2"/>
            </a:endParaRPr>
          </a:p>
        </p:txBody>
      </p:sp>
      <p:sp>
        <p:nvSpPr>
          <p:cNvPr id="3" name="Subtitle 2"/>
          <p:cNvSpPr>
            <a:spLocks noGrp="1"/>
          </p:cNvSpPr>
          <p:nvPr>
            <p:ph type="subTitle" idx="1"/>
          </p:nvPr>
        </p:nvSpPr>
        <p:spPr>
          <a:xfrm rot="19140000">
            <a:off x="1125881" y="2300230"/>
            <a:ext cx="6511925" cy="523240"/>
          </a:xfrm>
        </p:spPr>
        <p:txBody>
          <a:bodyPr rtlCol="0">
            <a:noAutofit/>
          </a:bodyPr>
          <a:lstStyle/>
          <a:p>
            <a:pPr fontAlgn="auto">
              <a:spcAft>
                <a:spcPts val="0"/>
              </a:spcAft>
              <a:defRPr/>
            </a:pPr>
            <a:r>
              <a:rPr sz="1200" dirty="0"/>
              <a:t>Lecture </a:t>
            </a:r>
            <a:r>
              <a:rPr sz="1200" dirty="0" smtClean="0"/>
              <a:t>: </a:t>
            </a:r>
            <a:r>
              <a:rPr sz="1200" dirty="0" smtClean="0"/>
              <a:t>1Introduction</a:t>
            </a:r>
          </a:p>
          <a:p>
            <a:pPr fontAlgn="auto">
              <a:spcAft>
                <a:spcPts val="0"/>
              </a:spcAft>
              <a:defRPr/>
            </a:pPr>
            <a:r>
              <a:rPr lang="en-US" altLang="en-US" sz="1200" b="1" dirty="0"/>
              <a:t>Principles of Information </a:t>
            </a:r>
            <a:r>
              <a:rPr lang="en-US" altLang="en-US" sz="1200" b="1" dirty="0" err="1" smtClean="0"/>
              <a:t>Security,cengage</a:t>
            </a:r>
            <a:endParaRPr sz="1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Arial" panose="020B0604020202020204" pitchFamily="34" charset="0"/>
              </a:rPr>
              <a:t>The 1970s and 80s</a:t>
            </a:r>
            <a:r>
              <a:rPr lang="ar-SA" altLang="en-US" smtClean="0">
                <a:cs typeface="Arial" panose="020B0604020202020204" pitchFamily="34" charset="0"/>
              </a:rPr>
              <a:t>‏</a:t>
            </a:r>
            <a:endParaRPr lang="en-GB" altLang="en-US" smtClean="0">
              <a:cs typeface="Arial" panose="020B0604020202020204" pitchFamily="34" charset="0"/>
            </a:endParaRPr>
          </a:p>
        </p:txBody>
      </p:sp>
      <p:sp>
        <p:nvSpPr>
          <p:cNvPr id="13315" name="Rectangle 2"/>
          <p:cNvSpPr>
            <a:spLocks noGrp="1" noChangeArrowheads="1"/>
          </p:cNvSpPr>
          <p:nvPr>
            <p:ph idx="1"/>
          </p:nvPr>
        </p:nvSpPr>
        <p:spPr/>
        <p:txBody>
          <a:bodyPr/>
          <a:lstStyle/>
          <a:p>
            <a:pPr eaLnBrk="1" hangingPunct="1">
              <a:spcBef>
                <a:spcPts val="6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Information security began with Rand Report R-609 (paper that started the study of computer security and identified the role of management and policy issues in it)</a:t>
            </a:r>
            <a:r>
              <a:rPr lang="ar-SA" altLang="en-US" smtClean="0">
                <a:cs typeface="Arial" panose="020B0604020202020204" pitchFamily="34" charset="0"/>
              </a:rPr>
              <a:t>‏</a:t>
            </a:r>
            <a:r>
              <a:rPr lang="en-US" altLang="en-US" smtClean="0">
                <a:cs typeface="Arial" panose="020B0604020202020204" pitchFamily="34" charset="0"/>
              </a:rPr>
              <a:t>.</a:t>
            </a:r>
            <a:endParaRPr lang="en-GB" altLang="en-US" smtClean="0">
              <a:cs typeface="Arial" panose="020B0604020202020204" pitchFamily="34" charset="0"/>
            </a:endParaRPr>
          </a:p>
          <a:p>
            <a:pPr eaLnBrk="1" hangingPunct="1">
              <a:spcBef>
                <a:spcPts val="6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The scope of computer security grew from physical security to include: </a:t>
            </a:r>
          </a:p>
          <a:p>
            <a:pPr lvl="1" eaLnBrk="1" hangingPunct="1">
              <a:spcBef>
                <a:spcPts val="5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Securing the data</a:t>
            </a:r>
          </a:p>
          <a:p>
            <a:pPr lvl="1" eaLnBrk="1" hangingPunct="1">
              <a:spcBef>
                <a:spcPts val="5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Limiting random and unauthorized access to data</a:t>
            </a:r>
          </a:p>
          <a:p>
            <a:pPr lvl="1" eaLnBrk="1" hangingPunct="1">
              <a:spcBef>
                <a:spcPts val="5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Involving personnel from multiple levels of the organization in information security</a:t>
            </a:r>
          </a:p>
        </p:txBody>
      </p:sp>
      <p:sp>
        <p:nvSpPr>
          <p:cNvPr id="13316"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608209C-37F6-480F-9CCC-561759261F56}" type="slidenum">
              <a:rPr lang="en-GB" altLang="en-US">
                <a:cs typeface="Arial" panose="020B0604020202020204" pitchFamily="34" charset="0"/>
              </a:rPr>
              <a:pPr/>
              <a:t>10</a:t>
            </a:fld>
            <a:endParaRPr lang="en-GB" altLang="en-US">
              <a:cs typeface="Arial" panose="020B0604020202020204" pitchFamily="34" charset="0"/>
            </a:endParaRPr>
          </a:p>
        </p:txBody>
      </p:sp>
      <p:sp>
        <p:nvSpPr>
          <p:cNvPr id="13317"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Tree>
    <p:extLst>
      <p:ext uri="{BB962C8B-B14F-4D97-AF65-F5344CB8AC3E}">
        <p14:creationId xmlns:p14="http://schemas.microsoft.com/office/powerpoint/2010/main" val="39788335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
        <p:nvSpPr>
          <p:cNvPr id="14339" name="Slide Number Placeholder 4"/>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138DC9-6648-418F-AD0B-44833A88A453}" type="slidenum">
              <a:rPr lang="en-US" altLang="en-US">
                <a:solidFill>
                  <a:srgbClr val="222222"/>
                </a:solidFill>
              </a:rPr>
              <a:pPr/>
              <a:t>11</a:t>
            </a:fld>
            <a:endParaRPr lang="en-US" altLang="en-US">
              <a:solidFill>
                <a:srgbClr val="222222"/>
              </a:solidFill>
            </a:endParaRPr>
          </a:p>
        </p:txBody>
      </p:sp>
      <p:pic>
        <p:nvPicPr>
          <p:cNvPr id="1434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288" y="152400"/>
            <a:ext cx="7591425"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5342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r>
              <a:rPr lang="en-GB" altLang="en-US" smtClean="0"/>
              <a:t>MULTICS</a:t>
            </a:r>
          </a:p>
        </p:txBody>
      </p:sp>
      <p:sp>
        <p:nvSpPr>
          <p:cNvPr id="15363" name="Rectangle 2"/>
          <p:cNvSpPr>
            <a:spLocks noGrp="1" noChangeArrowheads="1"/>
          </p:cNvSpPr>
          <p:nvPr>
            <p:ph idx="1"/>
          </p:nvPr>
        </p:nvSpPr>
        <p:spPr/>
        <p:txBody>
          <a:bodyPr/>
          <a:lstStyle/>
          <a:p>
            <a:r>
              <a:rPr lang="en-GB" altLang="en-US" sz="2300" smtClean="0"/>
              <a:t>Mainframe, time-sharing OS was developed in the mid-1960s by General Electric (GE), Bell Labs, and Massachusetts Institute of Technology (MIT)</a:t>
            </a:r>
            <a:r>
              <a:rPr lang="ar-SA" altLang="en-US" sz="2300" smtClean="0"/>
              <a:t>‏</a:t>
            </a:r>
            <a:r>
              <a:rPr lang="en-US" altLang="en-US" sz="2300" smtClean="0"/>
              <a:t>.</a:t>
            </a:r>
            <a:endParaRPr lang="en-GB" altLang="en-US" sz="2300" smtClean="0"/>
          </a:p>
          <a:p>
            <a:r>
              <a:rPr lang="en-GB" altLang="en-US" sz="2300" smtClean="0"/>
              <a:t>Several MULTICS key players created UNIX.</a:t>
            </a:r>
          </a:p>
          <a:p>
            <a:pPr lvl="1"/>
            <a:r>
              <a:rPr lang="en-GB" altLang="en-US" sz="2100" smtClean="0"/>
              <a:t>Primary purpose of UNIX was text processing.</a:t>
            </a:r>
          </a:p>
          <a:p>
            <a:r>
              <a:rPr lang="en-GB" altLang="en-US" sz="2300" smtClean="0">
                <a:cs typeface="Arial" panose="020B0604020202020204" pitchFamily="34" charset="0"/>
              </a:rPr>
              <a:t>Late 1970s: The microprocessor expanded computing capabilities and security threats.</a:t>
            </a:r>
            <a:endParaRPr lang="en-GB" altLang="en-US" sz="2300" smtClean="0"/>
          </a:p>
        </p:txBody>
      </p:sp>
      <p:sp>
        <p:nvSpPr>
          <p:cNvPr id="15364"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15365"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A1B4C3-307E-4022-81D9-8502B19EF7C2}" type="slidenum">
              <a:rPr lang="en-GB" altLang="en-US">
                <a:solidFill>
                  <a:srgbClr val="222222"/>
                </a:solidFill>
              </a:rPr>
              <a:pPr/>
              <a:t>12</a:t>
            </a:fld>
            <a:endParaRPr lang="en-GB" altLang="en-US">
              <a:solidFill>
                <a:srgbClr val="222222"/>
              </a:solidFill>
            </a:endParaRPr>
          </a:p>
        </p:txBody>
      </p:sp>
    </p:spTree>
    <p:extLst>
      <p:ext uri="{BB962C8B-B14F-4D97-AF65-F5344CB8AC3E}">
        <p14:creationId xmlns:p14="http://schemas.microsoft.com/office/powerpoint/2010/main" val="23594319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r>
              <a:rPr lang="en-GB" altLang="en-US" smtClean="0"/>
              <a:t>The 1990s</a:t>
            </a:r>
          </a:p>
        </p:txBody>
      </p:sp>
      <p:sp>
        <p:nvSpPr>
          <p:cNvPr id="16387" name="Rectangle 2"/>
          <p:cNvSpPr>
            <a:spLocks noGrp="1" noChangeArrowheads="1"/>
          </p:cNvSpPr>
          <p:nvPr>
            <p:ph idx="1"/>
          </p:nvPr>
        </p:nvSpPr>
        <p:spPr/>
        <p:txBody>
          <a:bodyPr/>
          <a:lstStyle/>
          <a:p>
            <a:r>
              <a:rPr lang="en-GB" altLang="en-US" smtClean="0"/>
              <a:t>Internet became the first global network of networks.</a:t>
            </a:r>
          </a:p>
          <a:p>
            <a:r>
              <a:rPr lang="en-GB" altLang="en-US" smtClean="0"/>
              <a:t>In early Internet deployments, security was treated as a low priority</a:t>
            </a:r>
            <a:r>
              <a:rPr lang="en-US" altLang="en-US" smtClean="0"/>
              <a:t>.</a:t>
            </a:r>
            <a:endParaRPr lang="en-GB" altLang="en-US" smtClean="0"/>
          </a:p>
          <a:p>
            <a:r>
              <a:rPr lang="en-GB" altLang="en-US" smtClean="0"/>
              <a:t>In 1993, DEFCON conference was</a:t>
            </a:r>
            <a:r>
              <a:rPr lang="en-US" altLang="en-US" smtClean="0"/>
              <a:t> </a:t>
            </a:r>
            <a:r>
              <a:rPr lang="en-GB" altLang="en-US" smtClean="0"/>
              <a:t>established for those interested in information security.</a:t>
            </a:r>
          </a:p>
        </p:txBody>
      </p:sp>
      <p:sp>
        <p:nvSpPr>
          <p:cNvPr id="16388"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16389"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50CC7F0-8C1D-4283-A766-76FC41AFAE4C}" type="slidenum">
              <a:rPr lang="en-GB" altLang="en-US">
                <a:solidFill>
                  <a:srgbClr val="222222"/>
                </a:solidFill>
              </a:rPr>
              <a:pPr/>
              <a:t>13</a:t>
            </a:fld>
            <a:endParaRPr lang="en-GB" altLang="en-US">
              <a:solidFill>
                <a:srgbClr val="222222"/>
              </a:solidFill>
            </a:endParaRPr>
          </a:p>
        </p:txBody>
      </p:sp>
    </p:spTree>
    <p:extLst>
      <p:ext uri="{BB962C8B-B14F-4D97-AF65-F5344CB8AC3E}">
        <p14:creationId xmlns:p14="http://schemas.microsoft.com/office/powerpoint/2010/main" val="931815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Arial" panose="020B0604020202020204" pitchFamily="34" charset="0"/>
              </a:rPr>
              <a:t>2000 to Present</a:t>
            </a:r>
          </a:p>
        </p:txBody>
      </p:sp>
      <p:sp>
        <p:nvSpPr>
          <p:cNvPr id="17411" name="Rectangle 2"/>
          <p:cNvSpPr>
            <a:spLocks noGrp="1" noChangeArrowheads="1"/>
          </p:cNvSpPr>
          <p:nvPr>
            <p:ph idx="1"/>
          </p:nvPr>
        </p:nvSpPr>
        <p:spPr/>
        <p:txBody>
          <a:bodyPr/>
          <a:lstStyle/>
          <a:p>
            <a:pPr marL="346075" eaLnBrk="1" hangingPunct="1">
              <a:spcBef>
                <a:spcPts val="6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The ability to secure a computer’s data </a:t>
            </a:r>
            <a:r>
              <a:rPr lang="en-US" altLang="en-US" smtClean="0">
                <a:cs typeface="Arial" panose="020B0604020202020204" pitchFamily="34" charset="0"/>
              </a:rPr>
              <a:t>was </a:t>
            </a:r>
            <a:r>
              <a:rPr lang="en-GB" altLang="en-US" smtClean="0">
                <a:cs typeface="Arial" panose="020B0604020202020204" pitchFamily="34" charset="0"/>
              </a:rPr>
              <a:t>influenced by the security of every computer to which it is connected.</a:t>
            </a:r>
          </a:p>
          <a:p>
            <a:pPr marL="346075" eaLnBrk="1" hangingPunct="1">
              <a:spcBef>
                <a:spcPts val="6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Growing threat of cyber attacks has increased the awareness of need for improved security</a:t>
            </a:r>
            <a:r>
              <a:rPr lang="en-US" altLang="en-US" smtClean="0">
                <a:cs typeface="Arial" panose="020B0604020202020204" pitchFamily="34" charset="0"/>
              </a:rPr>
              <a:t>.</a:t>
            </a:r>
            <a:endParaRPr lang="en-GB" altLang="en-US" smtClean="0">
              <a:cs typeface="Arial" panose="020B0604020202020204" pitchFamily="34" charset="0"/>
            </a:endParaRPr>
          </a:p>
          <a:p>
            <a:pPr marL="746125" lvl="1" eaLnBrk="1" hangingPunct="1">
              <a:spcBef>
                <a:spcPts val="6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Nation-states engaging in information warfare</a:t>
            </a:r>
          </a:p>
        </p:txBody>
      </p:sp>
      <p:sp>
        <p:nvSpPr>
          <p:cNvPr id="17412"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4A02FE-FD91-4091-AA9B-773F37591FF2}" type="slidenum">
              <a:rPr lang="en-GB" altLang="en-US">
                <a:cs typeface="Arial" panose="020B0604020202020204" pitchFamily="34" charset="0"/>
              </a:rPr>
              <a:pPr/>
              <a:t>14</a:t>
            </a:fld>
            <a:endParaRPr lang="en-GB" altLang="en-US">
              <a:cs typeface="Arial" panose="020B0604020202020204" pitchFamily="34" charset="0"/>
            </a:endParaRPr>
          </a:p>
        </p:txBody>
      </p:sp>
      <p:sp>
        <p:nvSpPr>
          <p:cNvPr id="17413"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Tree>
    <p:extLst>
      <p:ext uri="{BB962C8B-B14F-4D97-AF65-F5344CB8AC3E}">
        <p14:creationId xmlns:p14="http://schemas.microsoft.com/office/powerpoint/2010/main" val="5604782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Arial" panose="020B0604020202020204" pitchFamily="34" charset="0"/>
              </a:rPr>
              <a:t>What Comprises Security?</a:t>
            </a:r>
          </a:p>
        </p:txBody>
      </p:sp>
      <p:sp>
        <p:nvSpPr>
          <p:cNvPr id="18435" name="Rectangle 2"/>
          <p:cNvSpPr>
            <a:spLocks noGrp="1" noChangeArrowheads="1"/>
          </p:cNvSpPr>
          <p:nvPr>
            <p:ph idx="1"/>
          </p:nvPr>
        </p:nvSpPr>
        <p:spPr>
          <a:xfrm>
            <a:off x="533400" y="1600200"/>
            <a:ext cx="8077200" cy="4572000"/>
          </a:xfrm>
        </p:spPr>
        <p:txBody>
          <a:bodyPr/>
          <a:lstStyle/>
          <a:p>
            <a:pPr eaLnBrk="1" hangingPunct="1">
              <a:spcBef>
                <a:spcPts val="6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A successful organization should have multiple layers of security in place to protect: </a:t>
            </a:r>
          </a:p>
          <a:p>
            <a:pPr lvl="1" eaLnBrk="1" hangingPunct="1">
              <a:spcBef>
                <a:spcPts val="5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Operations</a:t>
            </a:r>
          </a:p>
          <a:p>
            <a:pPr lvl="1" eaLnBrk="1" hangingPunct="1">
              <a:spcBef>
                <a:spcPts val="5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Physical infrastructure</a:t>
            </a:r>
          </a:p>
          <a:p>
            <a:pPr lvl="1" eaLnBrk="1" hangingPunct="1">
              <a:spcBef>
                <a:spcPts val="5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People</a:t>
            </a:r>
          </a:p>
          <a:p>
            <a:pPr lvl="1" eaLnBrk="1" hangingPunct="1">
              <a:spcBef>
                <a:spcPts val="5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Functions</a:t>
            </a:r>
          </a:p>
          <a:p>
            <a:pPr lvl="1" eaLnBrk="1" hangingPunct="1">
              <a:spcBef>
                <a:spcPts val="5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Communications</a:t>
            </a:r>
          </a:p>
          <a:p>
            <a:pPr lvl="1" eaLnBrk="1" hangingPunct="1">
              <a:spcBef>
                <a:spcPts val="5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Information</a:t>
            </a:r>
          </a:p>
        </p:txBody>
      </p:sp>
      <p:sp>
        <p:nvSpPr>
          <p:cNvPr id="18436"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2E9325-DB94-448F-82CD-FF71FFA1C19E}" type="slidenum">
              <a:rPr lang="en-GB" altLang="en-US">
                <a:cs typeface="Arial" panose="020B0604020202020204" pitchFamily="34" charset="0"/>
              </a:rPr>
              <a:pPr/>
              <a:t>15</a:t>
            </a:fld>
            <a:endParaRPr lang="en-GB" altLang="en-US">
              <a:cs typeface="Arial" panose="020B0604020202020204" pitchFamily="34" charset="0"/>
            </a:endParaRPr>
          </a:p>
        </p:txBody>
      </p:sp>
      <p:sp>
        <p:nvSpPr>
          <p:cNvPr id="18437"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Tree>
    <p:extLst>
      <p:ext uri="{BB962C8B-B14F-4D97-AF65-F5344CB8AC3E}">
        <p14:creationId xmlns:p14="http://schemas.microsoft.com/office/powerpoint/2010/main" val="25989227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9DFEFB-332E-4A49-83D4-532A6DAE157B}" type="slidenum">
              <a:rPr lang="en-GB" altLang="en-US">
                <a:cs typeface="Arial" panose="020B0604020202020204" pitchFamily="34" charset="0"/>
              </a:rPr>
              <a:pPr/>
              <a:t>16</a:t>
            </a:fld>
            <a:endParaRPr lang="en-GB" altLang="en-US">
              <a:cs typeface="Arial" panose="020B0604020202020204" pitchFamily="34" charset="0"/>
            </a:endParaRPr>
          </a:p>
        </p:txBody>
      </p:sp>
      <p:sp>
        <p:nvSpPr>
          <p:cNvPr id="19459" name="Rectangle 5"/>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pic>
        <p:nvPicPr>
          <p:cNvPr id="1946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 y="1152525"/>
            <a:ext cx="89535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3903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
        <p:nvSpPr>
          <p:cNvPr id="20483" name="Slide Number Placeholder 4"/>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A9E2D9-8BA0-40E9-B53E-DCF6FD40C5EF}" type="slidenum">
              <a:rPr lang="en-US" altLang="en-US">
                <a:solidFill>
                  <a:srgbClr val="222222"/>
                </a:solidFill>
              </a:rPr>
              <a:pPr/>
              <a:t>17</a:t>
            </a:fld>
            <a:endParaRPr lang="en-US" altLang="en-US">
              <a:solidFill>
                <a:srgbClr val="222222"/>
              </a:solidFill>
            </a:endParaRPr>
          </a:p>
        </p:txBody>
      </p:sp>
      <p:pic>
        <p:nvPicPr>
          <p:cNvPr id="20484" name="Picture 11" descr="ch01_slide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
            <a:ext cx="7315200" cy="622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2900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cs typeface="Arial" panose="020B0604020202020204" pitchFamily="34" charset="0"/>
              </a:rPr>
              <a:t>Key Information Security Concepts</a:t>
            </a:r>
            <a:br>
              <a:rPr lang="en-GB" altLang="en-US" smtClean="0">
                <a:cs typeface="Arial" panose="020B0604020202020204" pitchFamily="34" charset="0"/>
              </a:rPr>
            </a:br>
            <a:r>
              <a:rPr lang="en-GB" altLang="en-US" sz="2400" smtClean="0">
                <a:cs typeface="Arial" panose="020B0604020202020204" pitchFamily="34" charset="0"/>
              </a:rPr>
              <a:t>The book talks about these</a:t>
            </a:r>
          </a:p>
        </p:txBody>
      </p:sp>
      <p:sp>
        <p:nvSpPr>
          <p:cNvPr id="21507" name="Rectangle 2"/>
          <p:cNvSpPr>
            <a:spLocks noGrp="1" noChangeArrowheads="1"/>
          </p:cNvSpPr>
          <p:nvPr>
            <p:ph idx="1"/>
          </p:nvPr>
        </p:nvSpPr>
        <p:spPr>
          <a:xfrm>
            <a:off x="533400" y="1676400"/>
            <a:ext cx="4343400" cy="4572000"/>
          </a:xfrm>
        </p:spPr>
        <p:txBody>
          <a:bodyPr/>
          <a:lstStyle/>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Access</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Asset</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Attack </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Control, safeguard, or countermeasure</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Exploit</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Exposure</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cs typeface="Arial" panose="020B0604020202020204" pitchFamily="34" charset="0"/>
              </a:rPr>
              <a:t>Loss</a:t>
            </a:r>
          </a:p>
        </p:txBody>
      </p:sp>
      <p:sp>
        <p:nvSpPr>
          <p:cNvPr id="21508"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5B5E4C-C261-49DF-9162-618BA1C26CBA}" type="slidenum">
              <a:rPr lang="en-GB" altLang="en-US">
                <a:cs typeface="Arial" panose="020B0604020202020204" pitchFamily="34" charset="0"/>
              </a:rPr>
              <a:pPr/>
              <a:t>18</a:t>
            </a:fld>
            <a:endParaRPr lang="en-GB" altLang="en-US">
              <a:cs typeface="Arial" panose="020B0604020202020204" pitchFamily="34" charset="0"/>
            </a:endParaRPr>
          </a:p>
        </p:txBody>
      </p:sp>
      <p:sp>
        <p:nvSpPr>
          <p:cNvPr id="21509" name="Text Box 3"/>
          <p:cNvSpPr txBox="1">
            <a:spLocks noChangeArrowheads="1"/>
          </p:cNvSpPr>
          <p:nvPr/>
        </p:nvSpPr>
        <p:spPr bwMode="auto">
          <a:xfrm>
            <a:off x="4648200" y="1676400"/>
            <a:ext cx="42291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457200" indent="-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2950" indent="-28575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1430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002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20574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eaLnBrk="1" hangingPunct="1">
              <a:spcBef>
                <a:spcPts val="700"/>
              </a:spcBef>
              <a:buFontTx/>
              <a:buChar char="•"/>
            </a:pPr>
            <a:r>
              <a:rPr lang="en-GB" altLang="en-US" sz="2800">
                <a:cs typeface="Arial" panose="020B0604020202020204" pitchFamily="34" charset="0"/>
              </a:rPr>
              <a:t>Protection profile or security posture</a:t>
            </a:r>
          </a:p>
          <a:p>
            <a:pPr eaLnBrk="1" hangingPunct="1">
              <a:spcBef>
                <a:spcPts val="700"/>
              </a:spcBef>
              <a:buFontTx/>
              <a:buChar char="•"/>
            </a:pPr>
            <a:r>
              <a:rPr lang="en-GB" altLang="en-US" sz="2800">
                <a:solidFill>
                  <a:srgbClr val="000000"/>
                </a:solidFill>
              </a:rPr>
              <a:t>Risk</a:t>
            </a:r>
          </a:p>
          <a:p>
            <a:pPr eaLnBrk="1" hangingPunct="1">
              <a:spcBef>
                <a:spcPts val="700"/>
              </a:spcBef>
              <a:buFontTx/>
              <a:buChar char="•"/>
            </a:pPr>
            <a:r>
              <a:rPr lang="en-GB" altLang="en-US" sz="2800">
                <a:solidFill>
                  <a:srgbClr val="000000"/>
                </a:solidFill>
              </a:rPr>
              <a:t>Subjects and objects</a:t>
            </a:r>
          </a:p>
          <a:p>
            <a:pPr eaLnBrk="1" hangingPunct="1">
              <a:spcBef>
                <a:spcPts val="700"/>
              </a:spcBef>
              <a:buFontTx/>
              <a:buChar char="•"/>
            </a:pPr>
            <a:r>
              <a:rPr lang="en-GB" altLang="en-US" sz="2800">
                <a:solidFill>
                  <a:srgbClr val="000000"/>
                </a:solidFill>
              </a:rPr>
              <a:t>Threat</a:t>
            </a:r>
          </a:p>
          <a:p>
            <a:pPr eaLnBrk="1" hangingPunct="1">
              <a:spcBef>
                <a:spcPts val="700"/>
              </a:spcBef>
              <a:buFontTx/>
              <a:buChar char="•"/>
            </a:pPr>
            <a:r>
              <a:rPr lang="en-GB" altLang="en-US" sz="2800">
                <a:solidFill>
                  <a:srgbClr val="000000"/>
                </a:solidFill>
              </a:rPr>
              <a:t>Threat agent </a:t>
            </a:r>
          </a:p>
          <a:p>
            <a:pPr eaLnBrk="1" hangingPunct="1">
              <a:spcBef>
                <a:spcPts val="700"/>
              </a:spcBef>
              <a:buFontTx/>
              <a:buChar char="•"/>
            </a:pPr>
            <a:r>
              <a:rPr lang="en-GB" altLang="en-US" sz="2800">
                <a:solidFill>
                  <a:srgbClr val="000000"/>
                </a:solidFill>
              </a:rPr>
              <a:t>Vulnerability</a:t>
            </a:r>
          </a:p>
        </p:txBody>
      </p:sp>
      <p:sp>
        <p:nvSpPr>
          <p:cNvPr id="21510"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Tree>
    <p:extLst>
      <p:ext uri="{BB962C8B-B14F-4D97-AF65-F5344CB8AC3E}">
        <p14:creationId xmlns:p14="http://schemas.microsoft.com/office/powerpoint/2010/main" val="27135377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r>
              <a:rPr lang="en-GB" altLang="en-US" smtClean="0"/>
              <a:t>Key Information Security Concepts</a:t>
            </a:r>
          </a:p>
        </p:txBody>
      </p:sp>
      <p:sp>
        <p:nvSpPr>
          <p:cNvPr id="22531" name="Rectangle 2"/>
          <p:cNvSpPr>
            <a:spLocks noGrp="1" noChangeArrowheads="1"/>
          </p:cNvSpPr>
          <p:nvPr>
            <p:ph idx="1"/>
          </p:nvPr>
        </p:nvSpPr>
        <p:spPr/>
        <p:txBody>
          <a:bodyPr/>
          <a:lstStyle/>
          <a:p>
            <a:r>
              <a:rPr lang="en-GB" altLang="en-US" smtClean="0"/>
              <a:t>A computer can be the subject of an attack and/or the object of an attack.</a:t>
            </a:r>
          </a:p>
          <a:p>
            <a:pPr lvl="1"/>
            <a:r>
              <a:rPr lang="en-GB" altLang="en-US" smtClean="0"/>
              <a:t>When the subject of an attack, the computer is used as an active tool to conduct attack.</a:t>
            </a:r>
          </a:p>
          <a:p>
            <a:pPr lvl="1"/>
            <a:r>
              <a:rPr lang="en-GB" altLang="en-US" smtClean="0"/>
              <a:t>When the object of an attack, the computer is the entity being attacked.</a:t>
            </a:r>
          </a:p>
        </p:txBody>
      </p:sp>
      <p:sp>
        <p:nvSpPr>
          <p:cNvPr id="22532"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22533"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AA5662-3600-429E-8B7C-74ADEAA939B2}" type="slidenum">
              <a:rPr lang="en-GB" altLang="en-US">
                <a:solidFill>
                  <a:srgbClr val="222222"/>
                </a:solidFill>
              </a:rPr>
              <a:pPr/>
              <a:t>19</a:t>
            </a:fld>
            <a:endParaRPr lang="en-GB" altLang="en-US">
              <a:solidFill>
                <a:srgbClr val="222222"/>
              </a:solidFill>
            </a:endParaRPr>
          </a:p>
        </p:txBody>
      </p:sp>
    </p:spTree>
    <p:extLst>
      <p:ext uri="{BB962C8B-B14F-4D97-AF65-F5344CB8AC3E}">
        <p14:creationId xmlns:p14="http://schemas.microsoft.com/office/powerpoint/2010/main" val="2078183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altLang="en-US" dirty="0" smtClean="0"/>
              <a:t>CIT 310 Course </a:t>
            </a:r>
            <a:r>
              <a:rPr lang="en-US" altLang="en-US" dirty="0" smtClean="0"/>
              <a:t>Information</a:t>
            </a:r>
          </a:p>
        </p:txBody>
      </p:sp>
      <p:sp>
        <p:nvSpPr>
          <p:cNvPr id="9219" name="Rectangle 3"/>
          <p:cNvSpPr>
            <a:spLocks noGrp="1" noChangeArrowheads="1"/>
          </p:cNvSpPr>
          <p:nvPr>
            <p:ph idx="1"/>
          </p:nvPr>
        </p:nvSpPr>
        <p:spPr>
          <a:xfrm>
            <a:off x="609600" y="1371600"/>
            <a:ext cx="7924800" cy="4953000"/>
          </a:xfrm>
        </p:spPr>
        <p:txBody>
          <a:bodyPr/>
          <a:lstStyle/>
          <a:p>
            <a:r>
              <a:rPr lang="en-US" altLang="en-US" dirty="0" smtClean="0"/>
              <a:t>Instructor: Dr. George Ray</a:t>
            </a:r>
          </a:p>
          <a:p>
            <a:r>
              <a:rPr lang="en-US" altLang="en-US" dirty="0" smtClean="0"/>
              <a:t>Email: </a:t>
            </a:r>
            <a:r>
              <a:rPr lang="en-US" altLang="en-US" dirty="0" smtClean="0"/>
              <a:t>gray@shepherd.edu</a:t>
            </a:r>
            <a:endParaRPr lang="en-US" altLang="en-US" dirty="0" smtClean="0"/>
          </a:p>
          <a:p>
            <a:pPr lvl="1">
              <a:buFontTx/>
              <a:buNone/>
            </a:pPr>
            <a:r>
              <a:rPr lang="en-US" altLang="en-US" dirty="0" smtClean="0"/>
              <a:t>Office Hours: </a:t>
            </a:r>
            <a:r>
              <a:rPr lang="en-US" altLang="en-US" dirty="0" smtClean="0"/>
              <a:t>Snyder Hall 10-11 AM</a:t>
            </a:r>
            <a:endParaRPr lang="en-US" altLang="en-US" dirty="0" smtClean="0"/>
          </a:p>
        </p:txBody>
      </p:sp>
    </p:spTree>
    <p:extLst>
      <p:ext uri="{BB962C8B-B14F-4D97-AF65-F5344CB8AC3E}">
        <p14:creationId xmlns:p14="http://schemas.microsoft.com/office/powerpoint/2010/main" val="225196139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a:lstStyle/>
          <a:p>
            <a:r>
              <a:rPr lang="en-GB" altLang="en-US" smtClean="0"/>
              <a:t>Critical Characteristics of Information</a:t>
            </a:r>
          </a:p>
        </p:txBody>
      </p:sp>
      <p:sp>
        <p:nvSpPr>
          <p:cNvPr id="23555" name="Rectangle 2"/>
          <p:cNvSpPr>
            <a:spLocks noGrp="1" noChangeArrowheads="1"/>
          </p:cNvSpPr>
          <p:nvPr>
            <p:ph idx="1"/>
          </p:nvPr>
        </p:nvSpPr>
        <p:spPr/>
        <p:txBody>
          <a:bodyPr/>
          <a:lstStyle/>
          <a:p>
            <a:r>
              <a:rPr lang="en-GB" altLang="en-US" smtClean="0"/>
              <a:t>The value of information comes from the characteristics it possesses: </a:t>
            </a:r>
          </a:p>
          <a:p>
            <a:pPr lvl="1"/>
            <a:r>
              <a:rPr lang="en-GB" altLang="en-US" smtClean="0"/>
              <a:t>Availability</a:t>
            </a:r>
          </a:p>
          <a:p>
            <a:pPr lvl="1"/>
            <a:r>
              <a:rPr lang="en-GB" altLang="en-US" smtClean="0"/>
              <a:t>Accuracy</a:t>
            </a:r>
          </a:p>
          <a:p>
            <a:pPr lvl="1"/>
            <a:r>
              <a:rPr lang="en-GB" altLang="en-US" smtClean="0"/>
              <a:t>Authenticity</a:t>
            </a:r>
          </a:p>
          <a:p>
            <a:pPr lvl="1"/>
            <a:r>
              <a:rPr lang="en-GB" altLang="en-US" smtClean="0"/>
              <a:t>Confidentiality</a:t>
            </a:r>
          </a:p>
          <a:p>
            <a:pPr lvl="1"/>
            <a:r>
              <a:rPr lang="en-GB" altLang="en-US" smtClean="0"/>
              <a:t>Integrity</a:t>
            </a:r>
          </a:p>
          <a:p>
            <a:pPr lvl="1"/>
            <a:r>
              <a:rPr lang="en-GB" altLang="en-US" smtClean="0"/>
              <a:t>Utility</a:t>
            </a:r>
          </a:p>
          <a:p>
            <a:pPr lvl="1"/>
            <a:r>
              <a:rPr lang="en-GB" altLang="en-US" smtClean="0"/>
              <a:t>Possession</a:t>
            </a:r>
          </a:p>
        </p:txBody>
      </p:sp>
      <p:sp>
        <p:nvSpPr>
          <p:cNvPr id="23556"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23557"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BE6ED6-8785-4109-916C-D9E2D448F2F9}" type="slidenum">
              <a:rPr lang="en-GB" altLang="en-US">
                <a:solidFill>
                  <a:srgbClr val="222222"/>
                </a:solidFill>
              </a:rPr>
              <a:pPr/>
              <a:t>20</a:t>
            </a:fld>
            <a:endParaRPr lang="en-GB" altLang="en-US">
              <a:solidFill>
                <a:srgbClr val="222222"/>
              </a:solidFill>
            </a:endParaRPr>
          </a:p>
        </p:txBody>
      </p:sp>
    </p:spTree>
    <p:extLst>
      <p:ext uri="{BB962C8B-B14F-4D97-AF65-F5344CB8AC3E}">
        <p14:creationId xmlns:p14="http://schemas.microsoft.com/office/powerpoint/2010/main" val="9588729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lstStyle/>
          <a:p>
            <a:r>
              <a:rPr lang="en-GB" altLang="en-US" smtClean="0"/>
              <a:t>CNSS Security Model</a:t>
            </a:r>
          </a:p>
        </p:txBody>
      </p:sp>
      <p:sp>
        <p:nvSpPr>
          <p:cNvPr id="24579"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
        <p:nvSpPr>
          <p:cNvPr id="24580"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fld id="{8BD4C798-5A59-4EEE-A03D-819A44430E7D}" type="slidenum">
              <a:rPr lang="en-GB" altLang="en-US"/>
              <a:pPr eaLnBrk="0" hangingPunct="0"/>
              <a:t>21</a:t>
            </a:fld>
            <a:endParaRPr lang="en-GB" altLang="en-US"/>
          </a:p>
        </p:txBody>
      </p:sp>
      <p:pic>
        <p:nvPicPr>
          <p:cNvPr id="2458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013" y="1447800"/>
            <a:ext cx="89439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90465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r>
              <a:rPr lang="en-GB" altLang="en-US" smtClean="0"/>
              <a:t>Components of an Information System</a:t>
            </a:r>
          </a:p>
        </p:txBody>
      </p:sp>
      <p:sp>
        <p:nvSpPr>
          <p:cNvPr id="25603" name="Rectangle 2"/>
          <p:cNvSpPr>
            <a:spLocks noGrp="1" noChangeArrowheads="1"/>
          </p:cNvSpPr>
          <p:nvPr>
            <p:ph idx="1"/>
          </p:nvPr>
        </p:nvSpPr>
        <p:spPr/>
        <p:txBody>
          <a:bodyPr/>
          <a:lstStyle/>
          <a:p>
            <a:r>
              <a:rPr lang="en-GB" altLang="en-US" smtClean="0"/>
              <a:t>Information system (IS) is the entire set of people, procedures, and technology that enable business to use information.</a:t>
            </a:r>
          </a:p>
          <a:p>
            <a:pPr lvl="1"/>
            <a:r>
              <a:rPr lang="en-GB" altLang="en-US" smtClean="0"/>
              <a:t>Software</a:t>
            </a:r>
          </a:p>
          <a:p>
            <a:pPr lvl="1"/>
            <a:r>
              <a:rPr lang="en-GB" altLang="en-US" smtClean="0"/>
              <a:t>Hardware</a:t>
            </a:r>
          </a:p>
          <a:p>
            <a:pPr lvl="1"/>
            <a:r>
              <a:rPr lang="en-GB" altLang="en-US" smtClean="0"/>
              <a:t>Data</a:t>
            </a:r>
          </a:p>
          <a:p>
            <a:pPr lvl="1"/>
            <a:r>
              <a:rPr lang="en-GB" altLang="en-US" smtClean="0"/>
              <a:t>People</a:t>
            </a:r>
          </a:p>
          <a:p>
            <a:pPr lvl="1"/>
            <a:r>
              <a:rPr lang="en-GB" altLang="en-US" smtClean="0"/>
              <a:t>Procedures</a:t>
            </a:r>
          </a:p>
          <a:p>
            <a:pPr lvl="1"/>
            <a:r>
              <a:rPr lang="en-GB" altLang="en-US" smtClean="0"/>
              <a:t>Networks</a:t>
            </a:r>
          </a:p>
        </p:txBody>
      </p:sp>
      <p:sp>
        <p:nvSpPr>
          <p:cNvPr id="25604"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25605"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EFEF27-375F-424F-80B4-F210ADD83CAD}" type="slidenum">
              <a:rPr lang="en-GB" altLang="en-US">
                <a:solidFill>
                  <a:srgbClr val="222222"/>
                </a:solidFill>
              </a:rPr>
              <a:pPr/>
              <a:t>22</a:t>
            </a:fld>
            <a:endParaRPr lang="en-GB" altLang="en-US">
              <a:solidFill>
                <a:srgbClr val="222222"/>
              </a:solidFill>
            </a:endParaRPr>
          </a:p>
        </p:txBody>
      </p:sp>
    </p:spTree>
    <p:extLst>
      <p:ext uri="{BB962C8B-B14F-4D97-AF65-F5344CB8AC3E}">
        <p14:creationId xmlns:p14="http://schemas.microsoft.com/office/powerpoint/2010/main" val="14483027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p:txBody>
          <a:bodyPr/>
          <a:lstStyle/>
          <a:p>
            <a:r>
              <a:rPr lang="en-GB" altLang="en-US" smtClean="0"/>
              <a:t>Balancing Information Security and Access</a:t>
            </a:r>
          </a:p>
        </p:txBody>
      </p:sp>
      <p:sp>
        <p:nvSpPr>
          <p:cNvPr id="26627" name="Rectangle 2"/>
          <p:cNvSpPr>
            <a:spLocks noGrp="1" noChangeArrowheads="1"/>
          </p:cNvSpPr>
          <p:nvPr>
            <p:ph idx="1"/>
          </p:nvPr>
        </p:nvSpPr>
        <p:spPr/>
        <p:txBody>
          <a:bodyPr/>
          <a:lstStyle/>
          <a:p>
            <a:r>
              <a:rPr lang="en-GB" altLang="en-US" smtClean="0"/>
              <a:t>Impossible to obtain perfect information security—it is a process, not a goal.</a:t>
            </a:r>
          </a:p>
          <a:p>
            <a:r>
              <a:rPr lang="en-GB" altLang="en-US" smtClean="0"/>
              <a:t>Security should be considered a balance between protection and availability.</a:t>
            </a:r>
          </a:p>
          <a:p>
            <a:r>
              <a:rPr lang="en-GB" altLang="en-US" smtClean="0"/>
              <a:t>To achieve balance, </a:t>
            </a:r>
            <a:r>
              <a:rPr lang="en-US" altLang="en-US" smtClean="0"/>
              <a:t>the </a:t>
            </a:r>
            <a:r>
              <a:rPr lang="en-GB" altLang="en-US" smtClean="0"/>
              <a:t>level of security must allow reasonable access, yet protect against threats.</a:t>
            </a:r>
          </a:p>
        </p:txBody>
      </p:sp>
      <p:sp>
        <p:nvSpPr>
          <p:cNvPr id="26628"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26629"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2B17EC-A16D-42A4-8068-8A5E1282B096}" type="slidenum">
              <a:rPr lang="en-GB" altLang="en-US">
                <a:solidFill>
                  <a:srgbClr val="222222"/>
                </a:solidFill>
              </a:rPr>
              <a:pPr/>
              <a:t>23</a:t>
            </a:fld>
            <a:endParaRPr lang="en-GB" altLang="en-US">
              <a:solidFill>
                <a:srgbClr val="222222"/>
              </a:solidFill>
            </a:endParaRPr>
          </a:p>
        </p:txBody>
      </p:sp>
    </p:spTree>
    <p:extLst>
      <p:ext uri="{BB962C8B-B14F-4D97-AF65-F5344CB8AC3E}">
        <p14:creationId xmlns:p14="http://schemas.microsoft.com/office/powerpoint/2010/main" val="13427232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a:lstStyle/>
          <a:p>
            <a:r>
              <a:rPr lang="en-GB" altLang="en-US" smtClean="0"/>
              <a:t>Approaches to Information Security Implementation: Bottom-Up Approach</a:t>
            </a:r>
          </a:p>
        </p:txBody>
      </p:sp>
      <p:sp>
        <p:nvSpPr>
          <p:cNvPr id="27651" name="Rectangle 2"/>
          <p:cNvSpPr>
            <a:spLocks noGrp="1" noChangeArrowheads="1"/>
          </p:cNvSpPr>
          <p:nvPr>
            <p:ph idx="1"/>
          </p:nvPr>
        </p:nvSpPr>
        <p:spPr/>
        <p:txBody>
          <a:bodyPr/>
          <a:lstStyle/>
          <a:p>
            <a:r>
              <a:rPr lang="en-GB" altLang="en-US" smtClean="0"/>
              <a:t>Grassroots effort: Systems administrators attempt to improve security of their systems.</a:t>
            </a:r>
          </a:p>
          <a:p>
            <a:r>
              <a:rPr lang="en-GB" altLang="en-US" smtClean="0"/>
              <a:t>Key advantage: technical expertise of individual administrators</a:t>
            </a:r>
          </a:p>
          <a:p>
            <a:r>
              <a:rPr lang="en-GB" altLang="en-US" smtClean="0"/>
              <a:t>Seldom works, as it lacks a number of critical features:</a:t>
            </a:r>
          </a:p>
          <a:p>
            <a:pPr lvl="1"/>
            <a:r>
              <a:rPr lang="en-GB" altLang="en-US" smtClean="0"/>
              <a:t>Participant support </a:t>
            </a:r>
          </a:p>
          <a:p>
            <a:pPr lvl="1"/>
            <a:r>
              <a:rPr lang="en-GB" altLang="en-US" smtClean="0"/>
              <a:t>Organizational staying power</a:t>
            </a:r>
          </a:p>
        </p:txBody>
      </p:sp>
      <p:sp>
        <p:nvSpPr>
          <p:cNvPr id="27652"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27653"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A72C99-29D2-49BE-B6ED-4FAC533779B6}" type="slidenum">
              <a:rPr lang="en-GB" altLang="en-US">
                <a:solidFill>
                  <a:srgbClr val="222222"/>
                </a:solidFill>
              </a:rPr>
              <a:pPr/>
              <a:t>24</a:t>
            </a:fld>
            <a:endParaRPr lang="en-GB" altLang="en-US">
              <a:solidFill>
                <a:srgbClr val="222222"/>
              </a:solidFill>
            </a:endParaRPr>
          </a:p>
        </p:txBody>
      </p:sp>
    </p:spTree>
    <p:extLst>
      <p:ext uri="{BB962C8B-B14F-4D97-AF65-F5344CB8AC3E}">
        <p14:creationId xmlns:p14="http://schemas.microsoft.com/office/powerpoint/2010/main" val="8046660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a:lstStyle/>
          <a:p>
            <a:r>
              <a:rPr lang="en-GB" altLang="en-US" smtClean="0"/>
              <a:t>Approaches to Information Security Implementation: Top-Down Approach</a:t>
            </a:r>
          </a:p>
        </p:txBody>
      </p:sp>
      <p:sp>
        <p:nvSpPr>
          <p:cNvPr id="28675" name="Rectangle 2"/>
          <p:cNvSpPr>
            <a:spLocks noGrp="1" noChangeArrowheads="1"/>
          </p:cNvSpPr>
          <p:nvPr>
            <p:ph idx="1"/>
          </p:nvPr>
        </p:nvSpPr>
        <p:spPr/>
        <p:txBody>
          <a:bodyPr/>
          <a:lstStyle/>
          <a:p>
            <a:r>
              <a:rPr lang="en-GB" altLang="en-US" smtClean="0"/>
              <a:t>Initiated by upper management</a:t>
            </a:r>
          </a:p>
          <a:p>
            <a:pPr lvl="1"/>
            <a:r>
              <a:rPr lang="en-GB" altLang="en-US" smtClean="0"/>
              <a:t>Issue policy, procedures, and processes</a:t>
            </a:r>
          </a:p>
          <a:p>
            <a:pPr lvl="1"/>
            <a:r>
              <a:rPr lang="en-GB" altLang="en-US" smtClean="0"/>
              <a:t>Dictate goals and expected outcomes of project</a:t>
            </a:r>
          </a:p>
          <a:p>
            <a:pPr lvl="1"/>
            <a:r>
              <a:rPr lang="en-GB" altLang="en-US" smtClean="0"/>
              <a:t>Determine accountability for each required action</a:t>
            </a:r>
          </a:p>
          <a:p>
            <a:r>
              <a:rPr lang="en-GB" altLang="en-US" smtClean="0"/>
              <a:t>The most successful type of top-down approach also involves a formal development strategy referred to as systems development life cycle.</a:t>
            </a:r>
          </a:p>
        </p:txBody>
      </p:sp>
      <p:sp>
        <p:nvSpPr>
          <p:cNvPr id="28676"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28677"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8993AAF-9E9F-4B78-B45E-E156EFBF9C31}" type="slidenum">
              <a:rPr lang="en-GB" altLang="en-US">
                <a:solidFill>
                  <a:srgbClr val="222222"/>
                </a:solidFill>
              </a:rPr>
              <a:pPr/>
              <a:t>25</a:t>
            </a:fld>
            <a:endParaRPr lang="en-GB" altLang="en-US">
              <a:solidFill>
                <a:srgbClr val="222222"/>
              </a:solidFill>
            </a:endParaRPr>
          </a:p>
        </p:txBody>
      </p:sp>
    </p:spTree>
    <p:extLst>
      <p:ext uri="{BB962C8B-B14F-4D97-AF65-F5344CB8AC3E}">
        <p14:creationId xmlns:p14="http://schemas.microsoft.com/office/powerpoint/2010/main" val="22364901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76DB9CE-3511-49FE-9F66-5B01D2CFD562}" type="slidenum">
              <a:rPr lang="en-GB" altLang="en-US">
                <a:cs typeface="Arial" panose="020B0604020202020204" pitchFamily="34" charset="0"/>
              </a:rPr>
              <a:pPr/>
              <a:t>26</a:t>
            </a:fld>
            <a:endParaRPr lang="en-GB" altLang="en-US">
              <a:cs typeface="Arial" panose="020B0604020202020204" pitchFamily="34" charset="0"/>
            </a:endParaRPr>
          </a:p>
        </p:txBody>
      </p:sp>
      <p:sp>
        <p:nvSpPr>
          <p:cNvPr id="29699" name="Rectangle 5"/>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t="877" b="2"/>
          <a:stretch>
            <a:fillRect/>
          </a:stretch>
        </p:blipFill>
        <p:spPr bwMode="auto">
          <a:xfrm>
            <a:off x="65088" y="654050"/>
            <a:ext cx="9002712"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61243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2B2170-F4A0-4083-B7CD-8FFA0730FEBA}" type="slidenum">
              <a:rPr lang="en-GB" altLang="en-US">
                <a:cs typeface="Arial" panose="020B0604020202020204" pitchFamily="34" charset="0"/>
              </a:rPr>
              <a:pPr/>
              <a:t>27</a:t>
            </a:fld>
            <a:endParaRPr lang="en-GB" altLang="en-US">
              <a:cs typeface="Arial" panose="020B0604020202020204" pitchFamily="34" charset="0"/>
            </a:endParaRPr>
          </a:p>
        </p:txBody>
      </p:sp>
      <p:sp>
        <p:nvSpPr>
          <p:cNvPr id="30723" name="Rectangle 5"/>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pic>
        <p:nvPicPr>
          <p:cNvPr id="3072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 y="1104900"/>
            <a:ext cx="89535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96586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r>
              <a:rPr lang="en-GB" altLang="en-US" smtClean="0"/>
              <a:t>Investigation</a:t>
            </a:r>
          </a:p>
        </p:txBody>
      </p:sp>
      <p:sp>
        <p:nvSpPr>
          <p:cNvPr id="31747" name="Rectangle 2"/>
          <p:cNvSpPr>
            <a:spLocks noGrp="1" noChangeArrowheads="1"/>
          </p:cNvSpPr>
          <p:nvPr>
            <p:ph idx="1"/>
          </p:nvPr>
        </p:nvSpPr>
        <p:spPr/>
        <p:txBody>
          <a:bodyPr/>
          <a:lstStyle/>
          <a:p>
            <a:r>
              <a:rPr lang="en-GB" altLang="en-US" smtClean="0"/>
              <a:t>What problem is the system being developed to solve?  </a:t>
            </a:r>
          </a:p>
          <a:p>
            <a:r>
              <a:rPr lang="en-GB" altLang="en-US" smtClean="0"/>
              <a:t>Objectives, constraints, and scope of project are specified.</a:t>
            </a:r>
          </a:p>
        </p:txBody>
      </p:sp>
      <p:sp>
        <p:nvSpPr>
          <p:cNvPr id="31748"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31749"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B54F00-C142-403C-A417-9B47B8F7D7C6}" type="slidenum">
              <a:rPr lang="en-GB" altLang="en-US">
                <a:solidFill>
                  <a:srgbClr val="222222"/>
                </a:solidFill>
              </a:rPr>
              <a:pPr/>
              <a:t>28</a:t>
            </a:fld>
            <a:endParaRPr lang="en-GB" altLang="en-US">
              <a:solidFill>
                <a:srgbClr val="222222"/>
              </a:solidFill>
            </a:endParaRPr>
          </a:p>
        </p:txBody>
      </p:sp>
    </p:spTree>
    <p:extLst>
      <p:ext uri="{BB962C8B-B14F-4D97-AF65-F5344CB8AC3E}">
        <p14:creationId xmlns:p14="http://schemas.microsoft.com/office/powerpoint/2010/main" val="5288618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r>
              <a:rPr lang="en-GB" altLang="en-US" smtClean="0"/>
              <a:t>Analysis</a:t>
            </a:r>
          </a:p>
        </p:txBody>
      </p:sp>
      <p:sp>
        <p:nvSpPr>
          <p:cNvPr id="32771" name="Rectangle 2"/>
          <p:cNvSpPr>
            <a:spLocks noGrp="1" noChangeArrowheads="1"/>
          </p:cNvSpPr>
          <p:nvPr>
            <p:ph idx="1"/>
          </p:nvPr>
        </p:nvSpPr>
        <p:spPr/>
        <p:txBody>
          <a:bodyPr/>
          <a:lstStyle/>
          <a:p>
            <a:r>
              <a:rPr lang="en-GB" altLang="en-US" smtClean="0"/>
              <a:t>Consists of assessments of: </a:t>
            </a:r>
          </a:p>
          <a:p>
            <a:pPr lvl="1"/>
            <a:r>
              <a:rPr lang="en-GB" altLang="en-US" smtClean="0"/>
              <a:t>The organization</a:t>
            </a:r>
          </a:p>
          <a:p>
            <a:pPr lvl="1"/>
            <a:r>
              <a:rPr lang="en-GB" altLang="en-US" smtClean="0"/>
              <a:t>Current systems</a:t>
            </a:r>
          </a:p>
          <a:p>
            <a:pPr lvl="1"/>
            <a:r>
              <a:rPr lang="en-GB" altLang="en-US" smtClean="0"/>
              <a:t>Capability to support proposed systems</a:t>
            </a:r>
          </a:p>
          <a:p>
            <a:r>
              <a:rPr lang="en-GB" altLang="en-US" smtClean="0"/>
              <a:t>Analysts determine what new system is expected to do and how it will interact with existing systems.</a:t>
            </a:r>
          </a:p>
          <a:p>
            <a:r>
              <a:rPr lang="en-GB" altLang="en-US" smtClean="0"/>
              <a:t>Analysis ends with documentation of findings and an update of feasibility.</a:t>
            </a:r>
          </a:p>
        </p:txBody>
      </p:sp>
      <p:sp>
        <p:nvSpPr>
          <p:cNvPr id="32772"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32773"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65D7F3-553E-4393-8B6A-EDBC1C049F25}" type="slidenum">
              <a:rPr lang="en-GB" altLang="en-US">
                <a:solidFill>
                  <a:srgbClr val="222222"/>
                </a:solidFill>
              </a:rPr>
              <a:pPr/>
              <a:t>29</a:t>
            </a:fld>
            <a:endParaRPr lang="en-GB" altLang="en-US">
              <a:solidFill>
                <a:srgbClr val="222222"/>
              </a:solidFill>
            </a:endParaRPr>
          </a:p>
        </p:txBody>
      </p:sp>
    </p:spTree>
    <p:extLst>
      <p:ext uri="{BB962C8B-B14F-4D97-AF65-F5344CB8AC3E}">
        <p14:creationId xmlns:p14="http://schemas.microsoft.com/office/powerpoint/2010/main" val="17098102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pPr fontAlgn="auto">
              <a:spcAft>
                <a:spcPts val="0"/>
              </a:spcAft>
              <a:defRPr/>
            </a:pPr>
            <a:r>
              <a:rPr lang="en-US" altLang="en-US" dirty="0" smtClean="0"/>
              <a:t>CIT 310 Course </a:t>
            </a:r>
            <a:r>
              <a:rPr lang="en-US" altLang="en-US" dirty="0" smtClean="0"/>
              <a:t>Information</a:t>
            </a:r>
          </a:p>
        </p:txBody>
      </p:sp>
      <p:sp>
        <p:nvSpPr>
          <p:cNvPr id="11267" name="Rectangle 1027"/>
          <p:cNvSpPr>
            <a:spLocks noGrp="1" noChangeArrowheads="1"/>
          </p:cNvSpPr>
          <p:nvPr>
            <p:ph idx="1"/>
          </p:nvPr>
        </p:nvSpPr>
        <p:spPr>
          <a:xfrm>
            <a:off x="609600" y="1371600"/>
            <a:ext cx="7924800" cy="3581400"/>
          </a:xfrm>
        </p:spPr>
        <p:txBody>
          <a:bodyPr/>
          <a:lstStyle/>
          <a:p>
            <a:r>
              <a:rPr lang="en-US" altLang="en-US" dirty="0" smtClean="0"/>
              <a:t>Textbooks</a:t>
            </a:r>
          </a:p>
          <a:p>
            <a:r>
              <a:rPr lang="en-US" i="1" dirty="0"/>
              <a:t> Principles of Information Security, 5</a:t>
            </a:r>
            <a:r>
              <a:rPr lang="en-US" i="1" baseline="30000" dirty="0"/>
              <a:t>th</a:t>
            </a:r>
            <a:r>
              <a:rPr lang="en-US" i="1" dirty="0"/>
              <a:t> Edition, by Whitman and </a:t>
            </a:r>
            <a:r>
              <a:rPr lang="en-US" i="1" dirty="0" err="1"/>
              <a:t>Mattord</a:t>
            </a:r>
            <a:r>
              <a:rPr lang="en-US" i="1" dirty="0"/>
              <a:t>.  </a:t>
            </a:r>
            <a:r>
              <a:rPr lang="en-US" dirty="0"/>
              <a:t>Stamford, CT. Cengage Learning; November 18, 2014. ISBN-13: 978-1285448367. Course materials adapted to Shepherd University CIS 310</a:t>
            </a:r>
          </a:p>
          <a:p>
            <a:r>
              <a:rPr lang="en-US" altLang="en-US" dirty="0" smtClean="0"/>
              <a:t>Course </a:t>
            </a:r>
            <a:r>
              <a:rPr lang="en-US" altLang="en-US" dirty="0" smtClean="0"/>
              <a:t>Homepage:</a:t>
            </a:r>
          </a:p>
          <a:p>
            <a:pPr lvl="1"/>
            <a:r>
              <a:rPr lang="en-US" dirty="0" smtClean="0"/>
              <a:t>SAKAI</a:t>
            </a:r>
            <a:endParaRPr lang="en-US" dirty="0" smtClean="0"/>
          </a:p>
          <a:p>
            <a:pPr lvl="1"/>
            <a:r>
              <a:rPr lang="en-US" altLang="en-US" dirty="0" smtClean="0"/>
              <a:t>Syllabus, schedules, readings </a:t>
            </a:r>
          </a:p>
          <a:p>
            <a:pPr lvl="1"/>
            <a:r>
              <a:rPr lang="en-US" altLang="en-US" dirty="0" smtClean="0"/>
              <a:t>Lecture notes, homework assignments, </a:t>
            </a:r>
            <a:r>
              <a:rPr lang="en-US" altLang="en-US" dirty="0" smtClean="0"/>
              <a:t>project</a:t>
            </a:r>
            <a:endParaRPr lang="en-US" altLang="en-US" dirty="0" smtClean="0"/>
          </a:p>
        </p:txBody>
      </p:sp>
    </p:spTree>
    <p:extLst>
      <p:ext uri="{BB962C8B-B14F-4D97-AF65-F5344CB8AC3E}">
        <p14:creationId xmlns:p14="http://schemas.microsoft.com/office/powerpoint/2010/main" val="36781676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r>
              <a:rPr lang="en-GB" altLang="en-US" smtClean="0"/>
              <a:t>Logical Design</a:t>
            </a:r>
          </a:p>
        </p:txBody>
      </p:sp>
      <p:sp>
        <p:nvSpPr>
          <p:cNvPr id="33795" name="Rectangle 2"/>
          <p:cNvSpPr>
            <a:spLocks noGrp="1" noChangeArrowheads="1"/>
          </p:cNvSpPr>
          <p:nvPr>
            <p:ph idx="1"/>
          </p:nvPr>
        </p:nvSpPr>
        <p:spPr/>
        <p:txBody>
          <a:bodyPr/>
          <a:lstStyle/>
          <a:p>
            <a:r>
              <a:rPr lang="en-GB" altLang="en-US" smtClean="0"/>
              <a:t>Data support and structures capable of providing the needed inputs are identified.</a:t>
            </a:r>
          </a:p>
          <a:p>
            <a:r>
              <a:rPr lang="en-US" altLang="en-US" smtClean="0"/>
              <a:t>Specific technologies are delineated to implement the physical solution.</a:t>
            </a:r>
          </a:p>
          <a:p>
            <a:r>
              <a:rPr lang="en-US" altLang="en-US" smtClean="0"/>
              <a:t>Analysts generate estimates of costs and benefits to allow comparison of available options.</a:t>
            </a:r>
          </a:p>
          <a:p>
            <a:r>
              <a:rPr lang="en-GB" altLang="en-US" smtClean="0"/>
              <a:t>Feasibility analysis is performed at the end.</a:t>
            </a:r>
          </a:p>
        </p:txBody>
      </p:sp>
      <p:sp>
        <p:nvSpPr>
          <p:cNvPr id="33796"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33797"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F64AAA2-5CEB-4144-AA5F-91CFEB609A4E}" type="slidenum">
              <a:rPr lang="en-GB" altLang="en-US">
                <a:solidFill>
                  <a:srgbClr val="222222"/>
                </a:solidFill>
              </a:rPr>
              <a:pPr/>
              <a:t>30</a:t>
            </a:fld>
            <a:endParaRPr lang="en-GB" altLang="en-US">
              <a:solidFill>
                <a:srgbClr val="222222"/>
              </a:solidFill>
            </a:endParaRPr>
          </a:p>
        </p:txBody>
      </p:sp>
    </p:spTree>
    <p:extLst>
      <p:ext uri="{BB962C8B-B14F-4D97-AF65-F5344CB8AC3E}">
        <p14:creationId xmlns:p14="http://schemas.microsoft.com/office/powerpoint/2010/main" val="18379027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p:txBody>
          <a:bodyPr/>
          <a:lstStyle/>
          <a:p>
            <a:r>
              <a:rPr lang="en-GB" altLang="en-US" smtClean="0"/>
              <a:t>Physical Design</a:t>
            </a:r>
          </a:p>
        </p:txBody>
      </p:sp>
      <p:sp>
        <p:nvSpPr>
          <p:cNvPr id="34819" name="Rectangle 2"/>
          <p:cNvSpPr>
            <a:spLocks noGrp="1" noChangeArrowheads="1"/>
          </p:cNvSpPr>
          <p:nvPr>
            <p:ph idx="1"/>
          </p:nvPr>
        </p:nvSpPr>
        <p:spPr/>
        <p:txBody>
          <a:bodyPr/>
          <a:lstStyle/>
          <a:p>
            <a:r>
              <a:rPr lang="en-US" altLang="en-US" smtClean="0"/>
              <a:t>Specific technologies are selected to support the alternatives identified and evaluated in the logical design.</a:t>
            </a:r>
          </a:p>
          <a:p>
            <a:r>
              <a:rPr lang="en-GB" altLang="en-US" smtClean="0"/>
              <a:t>Selected components are evaluated on make-or-buy decision. </a:t>
            </a:r>
          </a:p>
        </p:txBody>
      </p:sp>
      <p:sp>
        <p:nvSpPr>
          <p:cNvPr id="34820"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34821"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18E697D-A75A-42FF-A80D-2157EB16A3CE}" type="slidenum">
              <a:rPr lang="en-GB" altLang="en-US">
                <a:solidFill>
                  <a:srgbClr val="222222"/>
                </a:solidFill>
              </a:rPr>
              <a:pPr/>
              <a:t>31</a:t>
            </a:fld>
            <a:endParaRPr lang="en-GB" altLang="en-US">
              <a:solidFill>
                <a:srgbClr val="222222"/>
              </a:solidFill>
            </a:endParaRPr>
          </a:p>
        </p:txBody>
      </p:sp>
    </p:spTree>
    <p:extLst>
      <p:ext uri="{BB962C8B-B14F-4D97-AF65-F5344CB8AC3E}">
        <p14:creationId xmlns:p14="http://schemas.microsoft.com/office/powerpoint/2010/main" val="17077528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lstStyle/>
          <a:p>
            <a:r>
              <a:rPr lang="en-GB" altLang="en-US" smtClean="0"/>
              <a:t>Implementation</a:t>
            </a:r>
          </a:p>
        </p:txBody>
      </p:sp>
      <p:sp>
        <p:nvSpPr>
          <p:cNvPr id="35843" name="Rectangle 2"/>
          <p:cNvSpPr>
            <a:spLocks noGrp="1" noChangeArrowheads="1"/>
          </p:cNvSpPr>
          <p:nvPr>
            <p:ph idx="1"/>
          </p:nvPr>
        </p:nvSpPr>
        <p:spPr/>
        <p:txBody>
          <a:bodyPr/>
          <a:lstStyle/>
          <a:p>
            <a:r>
              <a:rPr lang="en-GB" altLang="en-US" smtClean="0"/>
              <a:t>Needed software is created.</a:t>
            </a:r>
          </a:p>
          <a:p>
            <a:r>
              <a:rPr lang="en-GB" altLang="en-US" smtClean="0"/>
              <a:t>Components are ordered, received, and tested.</a:t>
            </a:r>
          </a:p>
          <a:p>
            <a:r>
              <a:rPr lang="en-GB" altLang="en-US" smtClean="0"/>
              <a:t>Users are trained and supporting documentation created.</a:t>
            </a:r>
          </a:p>
        </p:txBody>
      </p:sp>
      <p:sp>
        <p:nvSpPr>
          <p:cNvPr id="35844"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35845"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55F0A3-0A86-4441-90EB-F549AACB23E8}" type="slidenum">
              <a:rPr lang="en-GB" altLang="en-US">
                <a:solidFill>
                  <a:srgbClr val="222222"/>
                </a:solidFill>
              </a:rPr>
              <a:pPr/>
              <a:t>32</a:t>
            </a:fld>
            <a:endParaRPr lang="en-GB" altLang="en-US">
              <a:solidFill>
                <a:srgbClr val="222222"/>
              </a:solidFill>
            </a:endParaRPr>
          </a:p>
        </p:txBody>
      </p:sp>
    </p:spTree>
    <p:extLst>
      <p:ext uri="{BB962C8B-B14F-4D97-AF65-F5344CB8AC3E}">
        <p14:creationId xmlns:p14="http://schemas.microsoft.com/office/powerpoint/2010/main" val="27132359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p:txBody>
          <a:bodyPr/>
          <a:lstStyle/>
          <a:p>
            <a:r>
              <a:rPr lang="en-GB" altLang="en-US" smtClean="0"/>
              <a:t>Maintenance and Change</a:t>
            </a:r>
          </a:p>
        </p:txBody>
      </p:sp>
      <p:sp>
        <p:nvSpPr>
          <p:cNvPr id="36867" name="Rectangle 2"/>
          <p:cNvSpPr>
            <a:spLocks noGrp="1" noChangeArrowheads="1"/>
          </p:cNvSpPr>
          <p:nvPr>
            <p:ph idx="1"/>
          </p:nvPr>
        </p:nvSpPr>
        <p:spPr/>
        <p:txBody>
          <a:bodyPr/>
          <a:lstStyle/>
          <a:p>
            <a:r>
              <a:rPr lang="en-GB" altLang="en-US" smtClean="0"/>
              <a:t>Consists of the tasks necessary to support and modify the system for the remainder of its useful life </a:t>
            </a:r>
          </a:p>
          <a:p>
            <a:r>
              <a:rPr lang="en-GB" altLang="en-US" smtClean="0"/>
              <a:t>Life cycle continues until the</a:t>
            </a:r>
            <a:r>
              <a:rPr lang="en-US" altLang="en-US" smtClean="0"/>
              <a:t> </a:t>
            </a:r>
            <a:r>
              <a:rPr lang="en-GB" altLang="en-US" smtClean="0"/>
              <a:t>team determines the process should begin again from the investigation phase.</a:t>
            </a:r>
          </a:p>
        </p:txBody>
      </p:sp>
      <p:sp>
        <p:nvSpPr>
          <p:cNvPr id="36868"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36869"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2A64B0-AFBD-492E-B2EC-45B6036D2C75}" type="slidenum">
              <a:rPr lang="en-GB" altLang="en-US">
                <a:solidFill>
                  <a:srgbClr val="222222"/>
                </a:solidFill>
              </a:rPr>
              <a:pPr/>
              <a:t>33</a:t>
            </a:fld>
            <a:endParaRPr lang="en-GB" altLang="en-US">
              <a:solidFill>
                <a:srgbClr val="222222"/>
              </a:solidFill>
            </a:endParaRPr>
          </a:p>
        </p:txBody>
      </p:sp>
    </p:spTree>
    <p:extLst>
      <p:ext uri="{BB962C8B-B14F-4D97-AF65-F5344CB8AC3E}">
        <p14:creationId xmlns:p14="http://schemas.microsoft.com/office/powerpoint/2010/main" val="16310738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r>
              <a:rPr lang="en-GB" altLang="en-US" smtClean="0"/>
              <a:t>The Security Systems Development Life Cycle (SecSDLC)</a:t>
            </a:r>
          </a:p>
        </p:txBody>
      </p:sp>
      <p:sp>
        <p:nvSpPr>
          <p:cNvPr id="37891" name="Rectangle 2"/>
          <p:cNvSpPr>
            <a:spLocks noGrp="1" noChangeArrowheads="1"/>
          </p:cNvSpPr>
          <p:nvPr>
            <p:ph idx="1"/>
          </p:nvPr>
        </p:nvSpPr>
        <p:spPr/>
        <p:txBody>
          <a:bodyPr/>
          <a:lstStyle/>
          <a:p>
            <a:r>
              <a:rPr lang="en-GB" altLang="en-US" smtClean="0"/>
              <a:t>The same phases used in traditional SDLC can be adapted to support implementation of an IS project.</a:t>
            </a:r>
          </a:p>
          <a:p>
            <a:r>
              <a:rPr lang="en-GB" altLang="en-US" smtClean="0"/>
              <a:t>It involves identifying specific threats and creating specific controls to counter them.</a:t>
            </a:r>
          </a:p>
          <a:p>
            <a:r>
              <a:rPr lang="en-GB" altLang="en-US" smtClean="0"/>
              <a:t>SecSDLC is a coherent program rather than a series of random, seemingly unconnected actions.</a:t>
            </a:r>
          </a:p>
        </p:txBody>
      </p:sp>
      <p:sp>
        <p:nvSpPr>
          <p:cNvPr id="37892"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37893"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75073F4-474D-4C57-8396-0661F2D1E8E1}" type="slidenum">
              <a:rPr lang="en-GB" altLang="en-US">
                <a:solidFill>
                  <a:srgbClr val="222222"/>
                </a:solidFill>
              </a:rPr>
              <a:pPr/>
              <a:t>34</a:t>
            </a:fld>
            <a:endParaRPr lang="en-GB" altLang="en-US">
              <a:solidFill>
                <a:srgbClr val="222222"/>
              </a:solidFill>
            </a:endParaRPr>
          </a:p>
        </p:txBody>
      </p:sp>
    </p:spTree>
    <p:extLst>
      <p:ext uri="{BB962C8B-B14F-4D97-AF65-F5344CB8AC3E}">
        <p14:creationId xmlns:p14="http://schemas.microsoft.com/office/powerpoint/2010/main" val="13980074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p:txBody>
          <a:bodyPr/>
          <a:lstStyle/>
          <a:p>
            <a:r>
              <a:rPr lang="en-GB" altLang="en-US" smtClean="0"/>
              <a:t>Investigation</a:t>
            </a:r>
          </a:p>
        </p:txBody>
      </p:sp>
      <p:sp>
        <p:nvSpPr>
          <p:cNvPr id="38915" name="Rectangle 2"/>
          <p:cNvSpPr>
            <a:spLocks noGrp="1" noChangeArrowheads="1"/>
          </p:cNvSpPr>
          <p:nvPr>
            <p:ph idx="1"/>
          </p:nvPr>
        </p:nvSpPr>
        <p:spPr/>
        <p:txBody>
          <a:bodyPr/>
          <a:lstStyle/>
          <a:p>
            <a:r>
              <a:rPr lang="en-GB" altLang="en-US" smtClean="0"/>
              <a:t>Identifies process, outcomes, goals, and constraints of the project</a:t>
            </a:r>
          </a:p>
          <a:p>
            <a:r>
              <a:rPr lang="en-GB" altLang="en-US" smtClean="0"/>
              <a:t>Begins with an enterprise information security policy (EISP)</a:t>
            </a:r>
            <a:r>
              <a:rPr lang="ar-SA" altLang="en-US" smtClean="0"/>
              <a:t>‏</a:t>
            </a:r>
            <a:endParaRPr lang="en-US" altLang="en-US" smtClean="0"/>
          </a:p>
          <a:p>
            <a:pPr lvl="1"/>
            <a:r>
              <a:rPr lang="en-US" altLang="en-US" smtClean="0"/>
              <a:t>Outlines implementation of a security program within the organization</a:t>
            </a:r>
            <a:endParaRPr lang="en-GB" altLang="en-US" smtClean="0"/>
          </a:p>
          <a:p>
            <a:r>
              <a:rPr lang="en-GB" altLang="en-US" smtClean="0"/>
              <a:t>Organizational feasibility analysis is performed.</a:t>
            </a:r>
          </a:p>
        </p:txBody>
      </p:sp>
      <p:sp>
        <p:nvSpPr>
          <p:cNvPr id="38916"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38917"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7F4EF8E-4A32-4A69-A9B9-FF243E04C7D3}" type="slidenum">
              <a:rPr lang="en-GB" altLang="en-US">
                <a:solidFill>
                  <a:srgbClr val="222222"/>
                </a:solidFill>
              </a:rPr>
              <a:pPr/>
              <a:t>35</a:t>
            </a:fld>
            <a:endParaRPr lang="en-GB" altLang="en-US">
              <a:solidFill>
                <a:srgbClr val="222222"/>
              </a:solidFill>
            </a:endParaRPr>
          </a:p>
        </p:txBody>
      </p:sp>
    </p:spTree>
    <p:extLst>
      <p:ext uri="{BB962C8B-B14F-4D97-AF65-F5344CB8AC3E}">
        <p14:creationId xmlns:p14="http://schemas.microsoft.com/office/powerpoint/2010/main" val="8425395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p:txBody>
          <a:bodyPr/>
          <a:lstStyle/>
          <a:p>
            <a:r>
              <a:rPr lang="en-GB" altLang="en-US" smtClean="0"/>
              <a:t>Analysis</a:t>
            </a:r>
          </a:p>
        </p:txBody>
      </p:sp>
      <p:sp>
        <p:nvSpPr>
          <p:cNvPr id="39939" name="Rectangle 2"/>
          <p:cNvSpPr>
            <a:spLocks noGrp="1" noChangeArrowheads="1"/>
          </p:cNvSpPr>
          <p:nvPr>
            <p:ph idx="1"/>
          </p:nvPr>
        </p:nvSpPr>
        <p:spPr/>
        <p:txBody>
          <a:bodyPr/>
          <a:lstStyle/>
          <a:p>
            <a:r>
              <a:rPr lang="en-GB" altLang="en-US" smtClean="0"/>
              <a:t>Documents from investigation phase are studied.</a:t>
            </a:r>
          </a:p>
          <a:p>
            <a:r>
              <a:rPr lang="en-GB" altLang="en-US" smtClean="0"/>
              <a:t>Preliminary analysis of existing security policies or programs, along with documented current threats and associated controls</a:t>
            </a:r>
          </a:p>
          <a:p>
            <a:r>
              <a:rPr lang="en-GB" altLang="en-US" smtClean="0"/>
              <a:t>Includes analysis of relevant legal issues that could affect design of the security solution  </a:t>
            </a:r>
          </a:p>
          <a:p>
            <a:r>
              <a:rPr lang="en-GB" altLang="en-US" smtClean="0"/>
              <a:t>Risk management begins.</a:t>
            </a:r>
          </a:p>
        </p:txBody>
      </p:sp>
      <p:sp>
        <p:nvSpPr>
          <p:cNvPr id="39940"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39941"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834C08-2FDD-44BD-B252-F97A112A8BCC}" type="slidenum">
              <a:rPr lang="en-GB" altLang="en-US">
                <a:solidFill>
                  <a:srgbClr val="222222"/>
                </a:solidFill>
              </a:rPr>
              <a:pPr/>
              <a:t>36</a:t>
            </a:fld>
            <a:endParaRPr lang="en-GB" altLang="en-US">
              <a:solidFill>
                <a:srgbClr val="222222"/>
              </a:solidFill>
            </a:endParaRPr>
          </a:p>
        </p:txBody>
      </p:sp>
    </p:spTree>
    <p:extLst>
      <p:ext uri="{BB962C8B-B14F-4D97-AF65-F5344CB8AC3E}">
        <p14:creationId xmlns:p14="http://schemas.microsoft.com/office/powerpoint/2010/main" val="34120192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p:txBody>
          <a:bodyPr/>
          <a:lstStyle/>
          <a:p>
            <a:r>
              <a:rPr lang="en-GB" altLang="en-US" smtClean="0"/>
              <a:t>Logical Design  </a:t>
            </a:r>
          </a:p>
        </p:txBody>
      </p:sp>
      <p:sp>
        <p:nvSpPr>
          <p:cNvPr id="40963" name="Rectangle 2"/>
          <p:cNvSpPr>
            <a:spLocks noGrp="1" noChangeArrowheads="1"/>
          </p:cNvSpPr>
          <p:nvPr>
            <p:ph idx="1"/>
          </p:nvPr>
        </p:nvSpPr>
        <p:spPr/>
        <p:txBody>
          <a:bodyPr/>
          <a:lstStyle/>
          <a:p>
            <a:r>
              <a:rPr lang="en-GB" altLang="en-US" smtClean="0"/>
              <a:t>Creates and develops blueprints for information security; examines and implements key policies</a:t>
            </a:r>
          </a:p>
          <a:p>
            <a:r>
              <a:rPr lang="en-GB" altLang="en-US" smtClean="0"/>
              <a:t>Incident response actions planned:</a:t>
            </a:r>
          </a:p>
          <a:p>
            <a:pPr lvl="1"/>
            <a:r>
              <a:rPr lang="en-GB" altLang="en-US" smtClean="0"/>
              <a:t>Continuity planning</a:t>
            </a:r>
          </a:p>
          <a:p>
            <a:pPr lvl="1"/>
            <a:r>
              <a:rPr lang="en-GB" altLang="en-US" smtClean="0"/>
              <a:t>Incident response</a:t>
            </a:r>
          </a:p>
          <a:p>
            <a:pPr lvl="1"/>
            <a:r>
              <a:rPr lang="en-GB" altLang="en-US" smtClean="0"/>
              <a:t>Disaster recovery</a:t>
            </a:r>
          </a:p>
          <a:p>
            <a:r>
              <a:rPr lang="en-GB" altLang="en-US" smtClean="0"/>
              <a:t>Feasibility analysis to determine whether project should be continued or outsourced</a:t>
            </a:r>
          </a:p>
        </p:txBody>
      </p:sp>
      <p:sp>
        <p:nvSpPr>
          <p:cNvPr id="40964"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40965"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E5CE7D-C779-45B3-A4E5-58366C93FA80}" type="slidenum">
              <a:rPr lang="en-GB" altLang="en-US">
                <a:solidFill>
                  <a:srgbClr val="222222"/>
                </a:solidFill>
              </a:rPr>
              <a:pPr/>
              <a:t>37</a:t>
            </a:fld>
            <a:endParaRPr lang="en-GB" altLang="en-US">
              <a:solidFill>
                <a:srgbClr val="222222"/>
              </a:solidFill>
            </a:endParaRPr>
          </a:p>
        </p:txBody>
      </p:sp>
    </p:spTree>
    <p:extLst>
      <p:ext uri="{BB962C8B-B14F-4D97-AF65-F5344CB8AC3E}">
        <p14:creationId xmlns:p14="http://schemas.microsoft.com/office/powerpoint/2010/main" val="14206511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p:txBody>
          <a:bodyPr/>
          <a:lstStyle/>
          <a:p>
            <a:r>
              <a:rPr lang="en-GB" altLang="en-US" smtClean="0"/>
              <a:t>Physical Design</a:t>
            </a:r>
          </a:p>
        </p:txBody>
      </p:sp>
      <p:sp>
        <p:nvSpPr>
          <p:cNvPr id="41987" name="Rectangle 2"/>
          <p:cNvSpPr>
            <a:spLocks noGrp="1" noChangeArrowheads="1"/>
          </p:cNvSpPr>
          <p:nvPr>
            <p:ph idx="1"/>
          </p:nvPr>
        </p:nvSpPr>
        <p:spPr/>
        <p:txBody>
          <a:bodyPr/>
          <a:lstStyle/>
          <a:p>
            <a:r>
              <a:rPr lang="en-US" altLang="en-US" smtClean="0"/>
              <a:t>Evaluates information security technology needed to support blueprint, as outlined in logical design</a:t>
            </a:r>
          </a:p>
          <a:p>
            <a:r>
              <a:rPr lang="en-US" altLang="en-US" smtClean="0"/>
              <a:t>Final physical design chosen.</a:t>
            </a:r>
          </a:p>
          <a:p>
            <a:r>
              <a:rPr lang="en-GB" altLang="en-US" smtClean="0"/>
              <a:t>At end of phase, feasibility study determines readiness of organization for project.</a:t>
            </a:r>
          </a:p>
          <a:p>
            <a:pPr lvl="1"/>
            <a:r>
              <a:rPr lang="en-GB" altLang="en-US" smtClean="0"/>
              <a:t>Champion and sponsors presented with design for approval</a:t>
            </a:r>
          </a:p>
          <a:p>
            <a:endParaRPr lang="en-GB" altLang="en-US" smtClean="0"/>
          </a:p>
        </p:txBody>
      </p:sp>
      <p:sp>
        <p:nvSpPr>
          <p:cNvPr id="41988"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41989"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F9C5837-73C9-4DB7-9A4B-487AAE4C98D4}" type="slidenum">
              <a:rPr lang="en-GB" altLang="en-US">
                <a:solidFill>
                  <a:srgbClr val="222222"/>
                </a:solidFill>
              </a:rPr>
              <a:pPr/>
              <a:t>38</a:t>
            </a:fld>
            <a:endParaRPr lang="en-GB" altLang="en-US">
              <a:solidFill>
                <a:srgbClr val="222222"/>
              </a:solidFill>
            </a:endParaRPr>
          </a:p>
        </p:txBody>
      </p:sp>
    </p:spTree>
    <p:extLst>
      <p:ext uri="{BB962C8B-B14F-4D97-AF65-F5344CB8AC3E}">
        <p14:creationId xmlns:p14="http://schemas.microsoft.com/office/powerpoint/2010/main" val="39735560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p:txBody>
          <a:bodyPr/>
          <a:lstStyle/>
          <a:p>
            <a:r>
              <a:rPr lang="en-GB" altLang="en-US" smtClean="0"/>
              <a:t>Implementation</a:t>
            </a:r>
          </a:p>
        </p:txBody>
      </p:sp>
      <p:sp>
        <p:nvSpPr>
          <p:cNvPr id="43011" name="Rectangle 2"/>
          <p:cNvSpPr>
            <a:spLocks noGrp="1" noChangeArrowheads="1"/>
          </p:cNvSpPr>
          <p:nvPr>
            <p:ph idx="1"/>
          </p:nvPr>
        </p:nvSpPr>
        <p:spPr/>
        <p:txBody>
          <a:bodyPr/>
          <a:lstStyle/>
          <a:p>
            <a:r>
              <a:rPr lang="en-GB" altLang="en-US" smtClean="0"/>
              <a:t>Security solutions are acquired, tested, implemented, and tested again.</a:t>
            </a:r>
          </a:p>
          <a:p>
            <a:r>
              <a:rPr lang="en-GB" altLang="en-US" smtClean="0"/>
              <a:t>Personnel issues are evaluated; specific training and education programs are conducted.</a:t>
            </a:r>
          </a:p>
          <a:p>
            <a:r>
              <a:rPr lang="en-GB" altLang="en-US" smtClean="0"/>
              <a:t>Entire tested package is presented to upper management for final approval.</a:t>
            </a:r>
          </a:p>
        </p:txBody>
      </p:sp>
      <p:sp>
        <p:nvSpPr>
          <p:cNvPr id="43012"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43013"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BF1FA9-AD9A-4B36-A967-087CA2153E3B}" type="slidenum">
              <a:rPr lang="en-GB" altLang="en-US">
                <a:solidFill>
                  <a:srgbClr val="222222"/>
                </a:solidFill>
              </a:rPr>
              <a:pPr/>
              <a:t>39</a:t>
            </a:fld>
            <a:endParaRPr lang="en-GB" altLang="en-US">
              <a:solidFill>
                <a:srgbClr val="222222"/>
              </a:solidFill>
            </a:endParaRPr>
          </a:p>
        </p:txBody>
      </p:sp>
    </p:spTree>
    <p:extLst>
      <p:ext uri="{BB962C8B-B14F-4D97-AF65-F5344CB8AC3E}">
        <p14:creationId xmlns:p14="http://schemas.microsoft.com/office/powerpoint/2010/main" val="6624644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646" y="0"/>
            <a:ext cx="7521575" cy="549275"/>
          </a:xfrm>
        </p:spPr>
        <p:txBody>
          <a:bodyPr/>
          <a:lstStyle/>
          <a:p>
            <a:pPr fontAlgn="auto">
              <a:spcAft>
                <a:spcPts val="0"/>
              </a:spcAft>
              <a:defRPr/>
            </a:pPr>
            <a:r>
              <a:rPr lang="en-US" altLang="en-US" dirty="0" smtClean="0"/>
              <a:t>Course Outline</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176696652"/>
              </p:ext>
            </p:extLst>
          </p:nvPr>
        </p:nvGraphicFramePr>
        <p:xfrm>
          <a:off x="228600" y="457191"/>
          <a:ext cx="8534401" cy="6385376"/>
        </p:xfrm>
        <a:graphic>
          <a:graphicData uri="http://schemas.openxmlformats.org/drawingml/2006/table">
            <a:tbl>
              <a:tblPr firstRow="1" firstCol="1" bandRow="1">
                <a:tableStyleId>{5C22544A-7EE6-4342-B048-85BDC9FD1C3A}</a:tableStyleId>
              </a:tblPr>
              <a:tblGrid>
                <a:gridCol w="771729"/>
                <a:gridCol w="453956"/>
                <a:gridCol w="590145"/>
                <a:gridCol w="4471480"/>
                <a:gridCol w="794427"/>
                <a:gridCol w="1452664"/>
              </a:tblGrid>
              <a:tr h="199543">
                <a:tc>
                  <a:txBody>
                    <a:bodyPr/>
                    <a:lstStyle/>
                    <a:p>
                      <a:pPr marL="0" marR="0" algn="ctr">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gn="ctr">
                        <a:lnSpc>
                          <a:spcPct val="107000"/>
                        </a:lnSpc>
                        <a:spcBef>
                          <a:spcPts val="0"/>
                        </a:spcBef>
                        <a:spcAft>
                          <a:spcPts val="0"/>
                        </a:spcAft>
                      </a:pPr>
                      <a:r>
                        <a:rPr lang="en-US" sz="600">
                          <a:effectLst/>
                        </a:rPr>
                        <a:t>DAY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gn="ctr">
                        <a:lnSpc>
                          <a:spcPct val="107000"/>
                        </a:lnSpc>
                        <a:spcBef>
                          <a:spcPts val="0"/>
                        </a:spcBef>
                        <a:spcAft>
                          <a:spcPts val="0"/>
                        </a:spcAft>
                      </a:pPr>
                      <a:r>
                        <a:rPr lang="en-US" sz="600">
                          <a:effectLst/>
                        </a:rPr>
                        <a:t>DATE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gn="ctr">
                        <a:lnSpc>
                          <a:spcPct val="107000"/>
                        </a:lnSpc>
                        <a:spcBef>
                          <a:spcPts val="0"/>
                        </a:spcBef>
                        <a:spcAft>
                          <a:spcPts val="0"/>
                        </a:spcAft>
                      </a:pPr>
                      <a:r>
                        <a:rPr lang="en-US" sz="600">
                          <a:effectLst/>
                        </a:rPr>
                        <a:t>TOPIC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gn="ctr">
                        <a:lnSpc>
                          <a:spcPct val="107000"/>
                        </a:lnSpc>
                        <a:spcBef>
                          <a:spcPts val="0"/>
                        </a:spcBef>
                        <a:spcAft>
                          <a:spcPts val="0"/>
                        </a:spcAft>
                      </a:pPr>
                      <a:r>
                        <a:rPr lang="en-US" sz="600">
                          <a:effectLst/>
                        </a:rPr>
                        <a:t>READ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gn="ctr">
                        <a:lnSpc>
                          <a:spcPct val="107000"/>
                        </a:lnSpc>
                        <a:spcBef>
                          <a:spcPts val="0"/>
                        </a:spcBef>
                        <a:spcAft>
                          <a:spcPts val="0"/>
                        </a:spcAft>
                      </a:pPr>
                      <a:r>
                        <a:rPr lang="en-US" sz="600">
                          <a:effectLst/>
                        </a:rPr>
                        <a:t>ASSIGNMENT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L01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1/10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The History of Information Security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Chap. 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L02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1/12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Information Security Concepts and Models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a:lnSpc>
                          <a:spcPct val="107000"/>
                        </a:lnSpc>
                      </a:pPr>
                      <a:endParaRPr lang="en-US" sz="600">
                        <a:effectLst/>
                        <a:latin typeface="Calibri" panose="020F0502020204030204" pitchFamily="34"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L03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1/17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Organizational need for Information Security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Chap. 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L04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1/19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Threats to Information Security and common attacks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L05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1/24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Law and Information Security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Chap. 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L06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1/26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Ethics and Information Security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L07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1/31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Information Security Policy, Standards, and Practices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Chap. 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L08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2/2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Information Security Blueprints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Assignment 1 out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L09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2/7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Risk Management: identification and control</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Chap.5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L10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2/9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Conceptual framework to evaluate security controls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Assignment 1 due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L11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2/14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Access Control, firewalls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Chap. 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L12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2/16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Remote access, content filtering, VPNs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Lab</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2/21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Hands-on: Access Control, firewalls, VPNs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EXAM</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2/23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Midterm Exam</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L13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2/28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Models of intrusion detection; Prevention systems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Chap 7.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Project Out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L14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3/2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Honeypots/nets, padded cell systems; scan/analysis tools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L15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3/7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Cryptology: history and principles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Chap. 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L16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3/9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Cryptology tools and protocols for secure communication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Assignment 2 out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Break</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3/14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Spring Break</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Break</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3/16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Spring Break</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Lab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3/21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Hands-on: Encryption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L17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3/23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Physical security considerations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Chap. 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L18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3/28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Environmental considerations for computing facilities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Assignment 2 due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L19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3/30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Transforming security blueprint into project plan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Chap. 10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L20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4/4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Issues caused by rapid change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L21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4/6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Organizing the security function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Chap. 11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L22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4/11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Ensuring privacy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L23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4/13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Security management models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Chap. 12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L24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4/18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Digital forensics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L25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Th</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4/20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Course Review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Project due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r h="199543">
                <a:tc>
                  <a:txBody>
                    <a:bodyPr/>
                    <a:lstStyle/>
                    <a:p>
                      <a:pPr marL="0" marR="0">
                        <a:lnSpc>
                          <a:spcPct val="107000"/>
                        </a:lnSpc>
                        <a:spcBef>
                          <a:spcPts val="0"/>
                        </a:spcBef>
                        <a:spcAft>
                          <a:spcPts val="0"/>
                        </a:spcAft>
                      </a:pPr>
                      <a:r>
                        <a:rPr lang="en-US" sz="600">
                          <a:effectLst/>
                        </a:rPr>
                        <a:t> EXAM</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Tu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4/25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Final</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c>
                  <a:txBody>
                    <a:bodyPr/>
                    <a:lstStyle/>
                    <a:p>
                      <a:pPr marL="0" marR="0">
                        <a:lnSpc>
                          <a:spcPct val="107000"/>
                        </a:lnSpc>
                        <a:spcBef>
                          <a:spcPts val="0"/>
                        </a:spcBef>
                        <a:spcAft>
                          <a:spcPts val="0"/>
                        </a:spcAft>
                      </a:pPr>
                      <a:r>
                        <a:rPr lang="en-US" sz="600" dirty="0">
                          <a:effectLst/>
                        </a:rPr>
                        <a:t> </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5069" marR="5069" marT="5069" marB="5069" anchor="ctr"/>
                </a:tc>
              </a:tr>
            </a:tbl>
          </a:graphicData>
        </a:graphic>
      </p:graphicFrame>
    </p:spTree>
    <p:extLst>
      <p:ext uri="{BB962C8B-B14F-4D97-AF65-F5344CB8AC3E}">
        <p14:creationId xmlns:p14="http://schemas.microsoft.com/office/powerpoint/2010/main" val="156137267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p:txBody>
          <a:bodyPr/>
          <a:lstStyle/>
          <a:p>
            <a:r>
              <a:rPr lang="en-GB" altLang="en-US" smtClean="0"/>
              <a:t>Maintenance and Change</a:t>
            </a:r>
          </a:p>
        </p:txBody>
      </p:sp>
      <p:sp>
        <p:nvSpPr>
          <p:cNvPr id="44035" name="Rectangle 2"/>
          <p:cNvSpPr>
            <a:spLocks noGrp="1" noChangeArrowheads="1"/>
          </p:cNvSpPr>
          <p:nvPr>
            <p:ph idx="1"/>
          </p:nvPr>
        </p:nvSpPr>
        <p:spPr/>
        <p:txBody>
          <a:bodyPr/>
          <a:lstStyle/>
          <a:p>
            <a:r>
              <a:rPr lang="en-GB" altLang="en-US" smtClean="0"/>
              <a:t>Perhaps the most important phase, given the ever-changing threat environment.</a:t>
            </a:r>
          </a:p>
          <a:p>
            <a:r>
              <a:rPr lang="en-GB" altLang="en-US" smtClean="0"/>
              <a:t>Often, repairing damage and restoring information is a constant effort against an unseen adversary. </a:t>
            </a:r>
          </a:p>
          <a:p>
            <a:r>
              <a:rPr lang="en-GB" altLang="en-US" smtClean="0"/>
              <a:t>Information security profile of an organization requires constant adaptation as new threats emerge and old threats evolve.</a:t>
            </a:r>
          </a:p>
        </p:txBody>
      </p:sp>
      <p:sp>
        <p:nvSpPr>
          <p:cNvPr id="44036"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44037"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D082A05-CC05-437E-B836-FF732DA9C247}" type="slidenum">
              <a:rPr lang="en-GB" altLang="en-US">
                <a:solidFill>
                  <a:srgbClr val="222222"/>
                </a:solidFill>
              </a:rPr>
              <a:pPr/>
              <a:t>40</a:t>
            </a:fld>
            <a:endParaRPr lang="en-GB" altLang="en-US">
              <a:solidFill>
                <a:srgbClr val="222222"/>
              </a:solidFill>
            </a:endParaRPr>
          </a:p>
        </p:txBody>
      </p:sp>
    </p:spTree>
    <p:extLst>
      <p:ext uri="{BB962C8B-B14F-4D97-AF65-F5344CB8AC3E}">
        <p14:creationId xmlns:p14="http://schemas.microsoft.com/office/powerpoint/2010/main" val="22496872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Software Assurance—Security in the SDLC </a:t>
            </a:r>
          </a:p>
        </p:txBody>
      </p:sp>
      <p:sp>
        <p:nvSpPr>
          <p:cNvPr id="45059" name="Content Placeholder 2"/>
          <p:cNvSpPr>
            <a:spLocks noGrp="1"/>
          </p:cNvSpPr>
          <p:nvPr>
            <p:ph idx="1"/>
          </p:nvPr>
        </p:nvSpPr>
        <p:spPr>
          <a:xfrm>
            <a:off x="533400" y="1647825"/>
            <a:ext cx="8077200" cy="4572000"/>
          </a:xfrm>
        </p:spPr>
        <p:txBody>
          <a:bodyPr/>
          <a:lstStyle/>
          <a:p>
            <a:r>
              <a:rPr lang="en-US" altLang="en-US" sz="2400" smtClean="0"/>
              <a:t>SwA CBK, which is a work in progress, contains the following sections:</a:t>
            </a:r>
          </a:p>
          <a:p>
            <a:pPr lvl="1"/>
            <a:r>
              <a:rPr lang="en-US" altLang="en-US" sz="1800" smtClean="0"/>
              <a:t>Nature of Dangers</a:t>
            </a:r>
          </a:p>
          <a:p>
            <a:pPr lvl="1"/>
            <a:r>
              <a:rPr lang="en-US" altLang="en-US" sz="1800" smtClean="0"/>
              <a:t>Fundamental Concepts and Principles</a:t>
            </a:r>
          </a:p>
          <a:p>
            <a:pPr lvl="1"/>
            <a:r>
              <a:rPr lang="en-US" altLang="en-US" sz="1800" smtClean="0"/>
              <a:t>Ethics, Law, and Governance</a:t>
            </a:r>
          </a:p>
          <a:p>
            <a:pPr lvl="1"/>
            <a:r>
              <a:rPr lang="en-US" altLang="en-US" sz="1800" smtClean="0"/>
              <a:t>Secure Software Requirements</a:t>
            </a:r>
          </a:p>
          <a:p>
            <a:pPr lvl="1"/>
            <a:r>
              <a:rPr lang="en-US" altLang="en-US" sz="1800" smtClean="0"/>
              <a:t>Secure Software Design</a:t>
            </a:r>
          </a:p>
          <a:p>
            <a:pPr lvl="1"/>
            <a:r>
              <a:rPr lang="en-US" altLang="en-US" sz="1800" smtClean="0"/>
              <a:t>Secure Software Construction</a:t>
            </a:r>
          </a:p>
          <a:p>
            <a:pPr lvl="1"/>
            <a:r>
              <a:rPr lang="en-US" altLang="en-US" sz="1800" smtClean="0"/>
              <a:t>Secure Software Verification, Validation, and Evaluation</a:t>
            </a:r>
          </a:p>
          <a:p>
            <a:pPr lvl="1"/>
            <a:r>
              <a:rPr lang="en-US" altLang="en-US" sz="1800" smtClean="0"/>
              <a:t>Secure Software Tools and Methods</a:t>
            </a:r>
          </a:p>
          <a:p>
            <a:pPr lvl="1"/>
            <a:r>
              <a:rPr lang="en-US" altLang="en-US" sz="1800" smtClean="0"/>
              <a:t>Secure Software Processes</a:t>
            </a:r>
          </a:p>
          <a:p>
            <a:pPr lvl="1"/>
            <a:r>
              <a:rPr lang="en-US" altLang="en-US" sz="1800" smtClean="0"/>
              <a:t>Secure Software Project Management</a:t>
            </a:r>
          </a:p>
          <a:p>
            <a:pPr lvl="1"/>
            <a:r>
              <a:rPr lang="en-US" altLang="en-US" sz="1800" smtClean="0"/>
              <a:t>Acquisition of Secure Software</a:t>
            </a:r>
          </a:p>
          <a:p>
            <a:pPr lvl="1"/>
            <a:r>
              <a:rPr lang="en-US" altLang="en-US" sz="1800" smtClean="0"/>
              <a:t>Secure Software Sustainment</a:t>
            </a:r>
          </a:p>
        </p:txBody>
      </p:sp>
      <p:sp>
        <p:nvSpPr>
          <p:cNvPr id="45060" name="Footer Placeholder 3"/>
          <p:cNvSpPr>
            <a:spLocks noGrp="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
        <p:nvSpPr>
          <p:cNvPr id="45061" name="Slide Number Placeholder 4"/>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5DCA60-EB79-455E-BF67-7C75DEC9EE3B}" type="slidenum">
              <a:rPr lang="en-US" altLang="en-US">
                <a:solidFill>
                  <a:srgbClr val="222222"/>
                </a:solidFill>
              </a:rPr>
              <a:pPr/>
              <a:t>41</a:t>
            </a:fld>
            <a:endParaRPr lang="en-US" altLang="en-US">
              <a:solidFill>
                <a:srgbClr val="222222"/>
              </a:solidFill>
            </a:endParaRPr>
          </a:p>
        </p:txBody>
      </p:sp>
    </p:spTree>
    <p:extLst>
      <p:ext uri="{BB962C8B-B14F-4D97-AF65-F5344CB8AC3E}">
        <p14:creationId xmlns:p14="http://schemas.microsoft.com/office/powerpoint/2010/main" val="25927158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
        <p:nvSpPr>
          <p:cNvPr id="46083" name="Slide Number Placeholder 4"/>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A4F596-09C5-45E0-B48F-3600FB68EF00}" type="slidenum">
              <a:rPr lang="en-US" altLang="en-US">
                <a:solidFill>
                  <a:srgbClr val="222222"/>
                </a:solidFill>
              </a:rPr>
              <a:pPr/>
              <a:t>42</a:t>
            </a:fld>
            <a:endParaRPr lang="en-US" altLang="en-US">
              <a:solidFill>
                <a:srgbClr val="222222"/>
              </a:solidFill>
            </a:endParaRPr>
          </a:p>
        </p:txBody>
      </p:sp>
      <p:pic>
        <p:nvPicPr>
          <p:cNvPr id="4608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19063"/>
            <a:ext cx="5324475" cy="616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02946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Software Design Principles</a:t>
            </a:r>
          </a:p>
        </p:txBody>
      </p:sp>
      <p:sp>
        <p:nvSpPr>
          <p:cNvPr id="47107" name="Content Placeholder 2"/>
          <p:cNvSpPr>
            <a:spLocks noGrp="1"/>
          </p:cNvSpPr>
          <p:nvPr>
            <p:ph idx="1"/>
          </p:nvPr>
        </p:nvSpPr>
        <p:spPr/>
        <p:txBody>
          <a:bodyPr/>
          <a:lstStyle/>
          <a:p>
            <a:r>
              <a:rPr lang="en-US" altLang="en-US" smtClean="0"/>
              <a:t>Software development leaders J. H. Saltzer and  M. D. Schroeder first identified security principles:</a:t>
            </a:r>
          </a:p>
          <a:p>
            <a:pPr lvl="1"/>
            <a:r>
              <a:rPr lang="en-US" altLang="en-US" smtClean="0"/>
              <a:t>Economy of mechanism</a:t>
            </a:r>
          </a:p>
          <a:p>
            <a:pPr lvl="1"/>
            <a:r>
              <a:rPr lang="en-US" altLang="en-US" smtClean="0"/>
              <a:t>Fail-safe defaults</a:t>
            </a:r>
          </a:p>
          <a:p>
            <a:pPr lvl="1"/>
            <a:r>
              <a:rPr lang="en-US" altLang="en-US" smtClean="0"/>
              <a:t>Complete mediation</a:t>
            </a:r>
          </a:p>
          <a:p>
            <a:pPr lvl="1"/>
            <a:r>
              <a:rPr lang="en-US" altLang="en-US" smtClean="0"/>
              <a:t>Open design</a:t>
            </a:r>
          </a:p>
          <a:p>
            <a:pPr lvl="1"/>
            <a:r>
              <a:rPr lang="en-US" altLang="en-US" smtClean="0"/>
              <a:t>Separation of privilege</a:t>
            </a:r>
          </a:p>
          <a:p>
            <a:pPr lvl="1"/>
            <a:r>
              <a:rPr lang="en-US" altLang="en-US" smtClean="0"/>
              <a:t>Least privilege</a:t>
            </a:r>
          </a:p>
          <a:p>
            <a:pPr lvl="1"/>
            <a:r>
              <a:rPr lang="en-US" altLang="en-US" smtClean="0"/>
              <a:t>Least common mechanism</a:t>
            </a:r>
          </a:p>
          <a:p>
            <a:pPr lvl="1"/>
            <a:r>
              <a:rPr lang="en-US" altLang="en-US" smtClean="0"/>
              <a:t>Psychological acceptability </a:t>
            </a:r>
          </a:p>
        </p:txBody>
      </p:sp>
      <p:sp>
        <p:nvSpPr>
          <p:cNvPr id="47108" name="Footer Placeholder 3"/>
          <p:cNvSpPr>
            <a:spLocks noGrp="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
        <p:nvSpPr>
          <p:cNvPr id="47109" name="Slide Number Placeholder 4"/>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D11E49-7711-4BB3-85BC-6DD07B52C68B}" type="slidenum">
              <a:rPr lang="en-US" altLang="en-US">
                <a:solidFill>
                  <a:srgbClr val="222222"/>
                </a:solidFill>
              </a:rPr>
              <a:pPr/>
              <a:t>43</a:t>
            </a:fld>
            <a:endParaRPr lang="en-US" altLang="en-US">
              <a:solidFill>
                <a:srgbClr val="222222"/>
              </a:solidFill>
            </a:endParaRPr>
          </a:p>
        </p:txBody>
      </p:sp>
    </p:spTree>
    <p:extLst>
      <p:ext uri="{BB962C8B-B14F-4D97-AF65-F5344CB8AC3E}">
        <p14:creationId xmlns:p14="http://schemas.microsoft.com/office/powerpoint/2010/main" val="2357852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The NIST Approach: Initiation</a:t>
            </a:r>
          </a:p>
        </p:txBody>
      </p:sp>
      <p:sp>
        <p:nvSpPr>
          <p:cNvPr id="48131" name="Content Placeholder 2"/>
          <p:cNvSpPr>
            <a:spLocks noGrp="1"/>
          </p:cNvSpPr>
          <p:nvPr>
            <p:ph idx="1"/>
          </p:nvPr>
        </p:nvSpPr>
        <p:spPr/>
        <p:txBody>
          <a:bodyPr/>
          <a:lstStyle/>
          <a:p>
            <a:r>
              <a:rPr lang="en-US" altLang="en-US" smtClean="0"/>
              <a:t>Key security activities include:</a:t>
            </a:r>
          </a:p>
          <a:p>
            <a:pPr lvl="1"/>
            <a:r>
              <a:rPr lang="en-US" altLang="en-US" smtClean="0"/>
              <a:t>Delineation of business requirements in terms of confidentiality, integrity, and availability</a:t>
            </a:r>
          </a:p>
          <a:p>
            <a:pPr lvl="1"/>
            <a:r>
              <a:rPr lang="en-US" altLang="en-US" smtClean="0"/>
              <a:t>Determination of information categorization and identification of known special handling requirements to transmit, store, or create information </a:t>
            </a:r>
          </a:p>
          <a:p>
            <a:pPr lvl="1"/>
            <a:r>
              <a:rPr lang="en-US" altLang="en-US" smtClean="0"/>
              <a:t>Determination of any privacy requirements</a:t>
            </a:r>
          </a:p>
        </p:txBody>
      </p:sp>
      <p:sp>
        <p:nvSpPr>
          <p:cNvPr id="48132" name="Footer Placeholder 3"/>
          <p:cNvSpPr>
            <a:spLocks noGrp="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
        <p:nvSpPr>
          <p:cNvPr id="48133" name="Slide Number Placeholder 4"/>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61CC7F-94FD-47C6-BD95-1FB69CEC8EF0}" type="slidenum">
              <a:rPr lang="en-US" altLang="en-US">
                <a:solidFill>
                  <a:srgbClr val="222222"/>
                </a:solidFill>
              </a:rPr>
              <a:pPr/>
              <a:t>44</a:t>
            </a:fld>
            <a:endParaRPr lang="en-US" altLang="en-US">
              <a:solidFill>
                <a:srgbClr val="222222"/>
              </a:solidFill>
            </a:endParaRPr>
          </a:p>
        </p:txBody>
      </p:sp>
    </p:spTree>
    <p:extLst>
      <p:ext uri="{BB962C8B-B14F-4D97-AF65-F5344CB8AC3E}">
        <p14:creationId xmlns:p14="http://schemas.microsoft.com/office/powerpoint/2010/main" val="40650304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t>The NIST Approach: Development/Acquisition</a:t>
            </a:r>
          </a:p>
        </p:txBody>
      </p:sp>
      <p:sp>
        <p:nvSpPr>
          <p:cNvPr id="49155" name="Content Placeholder 2"/>
          <p:cNvSpPr>
            <a:spLocks noGrp="1"/>
          </p:cNvSpPr>
          <p:nvPr>
            <p:ph idx="1"/>
          </p:nvPr>
        </p:nvSpPr>
        <p:spPr/>
        <p:txBody>
          <a:bodyPr/>
          <a:lstStyle/>
          <a:p>
            <a:r>
              <a:rPr lang="en-US" altLang="en-US" smtClean="0"/>
              <a:t>Key security activities include:</a:t>
            </a:r>
          </a:p>
          <a:p>
            <a:pPr lvl="1"/>
            <a:r>
              <a:rPr lang="en-US" altLang="en-US" smtClean="0"/>
              <a:t>Conducting risk assessment and using results to supplement baseline security controls</a:t>
            </a:r>
          </a:p>
          <a:p>
            <a:pPr lvl="1"/>
            <a:r>
              <a:rPr lang="en-US" altLang="en-US" smtClean="0"/>
              <a:t>Analyzing security requirements</a:t>
            </a:r>
          </a:p>
          <a:p>
            <a:pPr lvl="1"/>
            <a:r>
              <a:rPr lang="en-US" altLang="en-US" smtClean="0"/>
              <a:t>Performing functional and security testing</a:t>
            </a:r>
          </a:p>
          <a:p>
            <a:pPr lvl="1"/>
            <a:r>
              <a:rPr lang="en-US" altLang="en-US" smtClean="0"/>
              <a:t>Preparing initial documents for system certification and accreditation</a:t>
            </a:r>
          </a:p>
          <a:p>
            <a:pPr lvl="1"/>
            <a:r>
              <a:rPr lang="en-US" altLang="en-US" smtClean="0"/>
              <a:t>Designing security architecture</a:t>
            </a:r>
          </a:p>
        </p:txBody>
      </p:sp>
      <p:sp>
        <p:nvSpPr>
          <p:cNvPr id="49156" name="Footer Placeholder 3"/>
          <p:cNvSpPr>
            <a:spLocks noGrp="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
        <p:nvSpPr>
          <p:cNvPr id="49157" name="Slide Number Placeholder 4"/>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FA3AB07-72A3-4700-89BE-D29DE203B6E0}" type="slidenum">
              <a:rPr lang="en-US" altLang="en-US">
                <a:solidFill>
                  <a:srgbClr val="222222"/>
                </a:solidFill>
              </a:rPr>
              <a:pPr/>
              <a:t>45</a:t>
            </a:fld>
            <a:endParaRPr lang="en-US" altLang="en-US">
              <a:solidFill>
                <a:srgbClr val="222222"/>
              </a:solidFill>
            </a:endParaRPr>
          </a:p>
        </p:txBody>
      </p:sp>
    </p:spTree>
    <p:extLst>
      <p:ext uri="{BB962C8B-B14F-4D97-AF65-F5344CB8AC3E}">
        <p14:creationId xmlns:p14="http://schemas.microsoft.com/office/powerpoint/2010/main" val="30485738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The NIST Approach: Implementation/Assessment</a:t>
            </a:r>
          </a:p>
        </p:txBody>
      </p:sp>
      <p:sp>
        <p:nvSpPr>
          <p:cNvPr id="50179" name="Content Placeholder 2"/>
          <p:cNvSpPr>
            <a:spLocks noGrp="1"/>
          </p:cNvSpPr>
          <p:nvPr>
            <p:ph idx="1"/>
          </p:nvPr>
        </p:nvSpPr>
        <p:spPr/>
        <p:txBody>
          <a:bodyPr/>
          <a:lstStyle/>
          <a:p>
            <a:r>
              <a:rPr lang="en-US" altLang="en-US" smtClean="0"/>
              <a:t>Key security activities include:</a:t>
            </a:r>
          </a:p>
          <a:p>
            <a:pPr lvl="1"/>
            <a:r>
              <a:rPr lang="en-US" altLang="en-US" smtClean="0"/>
              <a:t>Integrating information system into its environment</a:t>
            </a:r>
          </a:p>
          <a:p>
            <a:pPr lvl="1"/>
            <a:r>
              <a:rPr lang="en-US" altLang="en-US" smtClean="0"/>
              <a:t>Planning and conducting system certification activities in synchronization with testing of security controls</a:t>
            </a:r>
          </a:p>
          <a:p>
            <a:pPr lvl="1"/>
            <a:r>
              <a:rPr lang="en-US" altLang="en-US" smtClean="0"/>
              <a:t>Completing system accreditation activities</a:t>
            </a:r>
          </a:p>
        </p:txBody>
      </p:sp>
      <p:sp>
        <p:nvSpPr>
          <p:cNvPr id="50180" name="Footer Placeholder 3"/>
          <p:cNvSpPr>
            <a:spLocks noGrp="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
        <p:nvSpPr>
          <p:cNvPr id="50181" name="Slide Number Placeholder 4"/>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5449EA-484A-4397-8326-16311DC53C1D}" type="slidenum">
              <a:rPr lang="en-US" altLang="en-US">
                <a:solidFill>
                  <a:srgbClr val="222222"/>
                </a:solidFill>
              </a:rPr>
              <a:pPr/>
              <a:t>46</a:t>
            </a:fld>
            <a:endParaRPr lang="en-US" altLang="en-US">
              <a:solidFill>
                <a:srgbClr val="222222"/>
              </a:solidFill>
            </a:endParaRPr>
          </a:p>
        </p:txBody>
      </p:sp>
    </p:spTree>
    <p:extLst>
      <p:ext uri="{BB962C8B-B14F-4D97-AF65-F5344CB8AC3E}">
        <p14:creationId xmlns:p14="http://schemas.microsoft.com/office/powerpoint/2010/main" val="22531363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smtClean="0"/>
              <a:t>The NIST Approach: Operations and Maintenance</a:t>
            </a:r>
          </a:p>
        </p:txBody>
      </p:sp>
      <p:sp>
        <p:nvSpPr>
          <p:cNvPr id="51203" name="Content Placeholder 2"/>
          <p:cNvSpPr>
            <a:spLocks noGrp="1"/>
          </p:cNvSpPr>
          <p:nvPr>
            <p:ph idx="1"/>
          </p:nvPr>
        </p:nvSpPr>
        <p:spPr/>
        <p:txBody>
          <a:bodyPr/>
          <a:lstStyle/>
          <a:p>
            <a:r>
              <a:rPr lang="en-US" altLang="en-US" smtClean="0"/>
              <a:t>Key security activities include:</a:t>
            </a:r>
          </a:p>
          <a:p>
            <a:pPr lvl="1"/>
            <a:r>
              <a:rPr lang="en-US" altLang="en-US" smtClean="0"/>
              <a:t>Conducting operational readiness review</a:t>
            </a:r>
          </a:p>
          <a:p>
            <a:pPr lvl="1"/>
            <a:r>
              <a:rPr lang="en-US" altLang="en-US" smtClean="0"/>
              <a:t>Managing configuration of system</a:t>
            </a:r>
          </a:p>
          <a:p>
            <a:pPr lvl="1"/>
            <a:r>
              <a:rPr lang="en-US" altLang="en-US" smtClean="0"/>
              <a:t>Instituting process and procedure for assured operations and continuous monitoring of information system’s security controls</a:t>
            </a:r>
          </a:p>
          <a:p>
            <a:pPr lvl="1"/>
            <a:r>
              <a:rPr lang="en-US" altLang="en-US" smtClean="0"/>
              <a:t>Performing reauthorization as required</a:t>
            </a:r>
          </a:p>
        </p:txBody>
      </p:sp>
      <p:sp>
        <p:nvSpPr>
          <p:cNvPr id="51204" name="Footer Placeholder 3"/>
          <p:cNvSpPr>
            <a:spLocks noGrp="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
        <p:nvSpPr>
          <p:cNvPr id="51205" name="Slide Number Placeholder 4"/>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C4CF3F-B5B7-41C7-A55E-5E4B407B32E1}" type="slidenum">
              <a:rPr lang="en-US" altLang="en-US">
                <a:solidFill>
                  <a:srgbClr val="222222"/>
                </a:solidFill>
              </a:rPr>
              <a:pPr/>
              <a:t>47</a:t>
            </a:fld>
            <a:endParaRPr lang="en-US" altLang="en-US">
              <a:solidFill>
                <a:srgbClr val="222222"/>
              </a:solidFill>
            </a:endParaRPr>
          </a:p>
        </p:txBody>
      </p:sp>
    </p:spTree>
    <p:extLst>
      <p:ext uri="{BB962C8B-B14F-4D97-AF65-F5344CB8AC3E}">
        <p14:creationId xmlns:p14="http://schemas.microsoft.com/office/powerpoint/2010/main" val="17849366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t>The NIST Approach: Disposal</a:t>
            </a:r>
          </a:p>
        </p:txBody>
      </p:sp>
      <p:sp>
        <p:nvSpPr>
          <p:cNvPr id="52227" name="Content Placeholder 2"/>
          <p:cNvSpPr>
            <a:spLocks noGrp="1"/>
          </p:cNvSpPr>
          <p:nvPr>
            <p:ph idx="1"/>
          </p:nvPr>
        </p:nvSpPr>
        <p:spPr/>
        <p:txBody>
          <a:bodyPr/>
          <a:lstStyle/>
          <a:p>
            <a:r>
              <a:rPr lang="en-US" altLang="en-US" smtClean="0"/>
              <a:t>Key security activities include:</a:t>
            </a:r>
          </a:p>
          <a:p>
            <a:pPr lvl="1"/>
            <a:r>
              <a:rPr lang="en-US" altLang="en-US" smtClean="0"/>
              <a:t>Building and executing disposal/transition plan</a:t>
            </a:r>
          </a:p>
          <a:p>
            <a:pPr lvl="1"/>
            <a:r>
              <a:rPr lang="en-US" altLang="en-US" smtClean="0"/>
              <a:t>Archival of critical information</a:t>
            </a:r>
          </a:p>
          <a:p>
            <a:pPr lvl="1"/>
            <a:r>
              <a:rPr lang="en-US" altLang="en-US" smtClean="0"/>
              <a:t>Sanitization of media</a:t>
            </a:r>
          </a:p>
          <a:p>
            <a:pPr lvl="1"/>
            <a:r>
              <a:rPr lang="en-US" altLang="en-US" smtClean="0"/>
              <a:t>Disposal of hardware and software</a:t>
            </a:r>
          </a:p>
        </p:txBody>
      </p:sp>
      <p:sp>
        <p:nvSpPr>
          <p:cNvPr id="52228" name="Footer Placeholder 3"/>
          <p:cNvSpPr>
            <a:spLocks noGrp="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
        <p:nvSpPr>
          <p:cNvPr id="52229" name="Slide Number Placeholder 4"/>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AACB3E-8543-4657-8FC9-369341ACADD3}" type="slidenum">
              <a:rPr lang="en-US" altLang="en-US">
                <a:solidFill>
                  <a:srgbClr val="222222"/>
                </a:solidFill>
              </a:rPr>
              <a:pPr/>
              <a:t>48</a:t>
            </a:fld>
            <a:endParaRPr lang="en-US" altLang="en-US">
              <a:solidFill>
                <a:srgbClr val="222222"/>
              </a:solidFill>
            </a:endParaRPr>
          </a:p>
        </p:txBody>
      </p:sp>
    </p:spTree>
    <p:extLst>
      <p:ext uri="{BB962C8B-B14F-4D97-AF65-F5344CB8AC3E}">
        <p14:creationId xmlns:p14="http://schemas.microsoft.com/office/powerpoint/2010/main" val="31802905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
        <p:nvSpPr>
          <p:cNvPr id="53251" name="Slide Number Placeholder 4"/>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7F58D8-FFCD-461F-B657-8C96C8706BA3}" type="slidenum">
              <a:rPr lang="en-US" altLang="en-US">
                <a:solidFill>
                  <a:srgbClr val="222222"/>
                </a:solidFill>
              </a:rPr>
              <a:pPr/>
              <a:t>49</a:t>
            </a:fld>
            <a:endParaRPr lang="en-US" altLang="en-US">
              <a:solidFill>
                <a:srgbClr val="222222"/>
              </a:solidFill>
            </a:endParaRPr>
          </a:p>
        </p:txBody>
      </p:sp>
      <p:pic>
        <p:nvPicPr>
          <p:cNvPr id="5325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1447800"/>
            <a:ext cx="893445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4995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a:t>
            </a:r>
            <a:endParaRPr lang="en-US" dirty="0"/>
          </a:p>
        </p:txBody>
      </p:sp>
      <p:sp>
        <p:nvSpPr>
          <p:cNvPr id="3" name="Content Placeholder 2"/>
          <p:cNvSpPr>
            <a:spLocks noGrp="1"/>
          </p:cNvSpPr>
          <p:nvPr>
            <p:ph idx="1"/>
          </p:nvPr>
        </p:nvSpPr>
        <p:spPr/>
        <p:txBody>
          <a:bodyPr/>
          <a:lstStyle/>
          <a:p>
            <a:r>
              <a:rPr lang="en-US" dirty="0"/>
              <a:t>Your final grade will be computed from the following components:</a:t>
            </a:r>
          </a:p>
          <a:p>
            <a:r>
              <a:rPr lang="en-US" dirty="0"/>
              <a:t>2 Assignments (15% each)	</a:t>
            </a:r>
            <a:r>
              <a:rPr lang="en-US" dirty="0" smtClean="0"/>
              <a:t>	30</a:t>
            </a:r>
            <a:r>
              <a:rPr lang="en-US" dirty="0"/>
              <a:t>%</a:t>
            </a:r>
          </a:p>
          <a:p>
            <a:r>
              <a:rPr lang="en-US" dirty="0"/>
              <a:t>1 Group Project 	</a:t>
            </a:r>
            <a:r>
              <a:rPr lang="en-US" dirty="0" smtClean="0"/>
              <a:t>		20</a:t>
            </a:r>
            <a:r>
              <a:rPr lang="en-US" dirty="0"/>
              <a:t>%</a:t>
            </a:r>
          </a:p>
          <a:p>
            <a:r>
              <a:rPr lang="en-US" dirty="0"/>
              <a:t>2 Exams (25% each)	</a:t>
            </a:r>
            <a:r>
              <a:rPr lang="en-US" dirty="0" smtClean="0"/>
              <a:t>	50</a:t>
            </a:r>
            <a:r>
              <a:rPr lang="en-US" dirty="0"/>
              <a:t>%</a:t>
            </a:r>
          </a:p>
          <a:p>
            <a:endParaRPr lang="en-US" dirty="0"/>
          </a:p>
        </p:txBody>
      </p:sp>
    </p:spTree>
    <p:extLst>
      <p:ext uri="{BB962C8B-B14F-4D97-AF65-F5344CB8AC3E}">
        <p14:creationId xmlns:p14="http://schemas.microsoft.com/office/powerpoint/2010/main" val="35406858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ChangeArrowheads="1"/>
          </p:cNvSpPr>
          <p:nvPr>
            <p:ph type="title"/>
          </p:nvPr>
        </p:nvSpPr>
        <p:spPr/>
        <p:txBody>
          <a:bodyPr/>
          <a:lstStyle/>
          <a:p>
            <a:r>
              <a:rPr lang="en-GB" altLang="en-US" smtClean="0"/>
              <a:t>Security Professionals and the Organization</a:t>
            </a:r>
          </a:p>
        </p:txBody>
      </p:sp>
      <p:sp>
        <p:nvSpPr>
          <p:cNvPr id="54275" name="Rectangle 2"/>
          <p:cNvSpPr>
            <a:spLocks noGrp="1" noChangeArrowheads="1"/>
          </p:cNvSpPr>
          <p:nvPr>
            <p:ph idx="1"/>
          </p:nvPr>
        </p:nvSpPr>
        <p:spPr/>
        <p:txBody>
          <a:bodyPr/>
          <a:lstStyle/>
          <a:p>
            <a:r>
              <a:rPr lang="en-GB" altLang="en-US" smtClean="0"/>
              <a:t>Wide range of professionals are required to support a diverse information security program.</a:t>
            </a:r>
          </a:p>
          <a:p>
            <a:r>
              <a:rPr lang="en-GB" altLang="en-US" smtClean="0"/>
              <a:t>Senior management is the key component.</a:t>
            </a:r>
          </a:p>
          <a:p>
            <a:r>
              <a:rPr lang="en-GB" altLang="en-US" smtClean="0"/>
              <a:t>Additional administrative support and technical expertise are required to implement details of IS program.	</a:t>
            </a:r>
          </a:p>
        </p:txBody>
      </p:sp>
      <p:sp>
        <p:nvSpPr>
          <p:cNvPr id="54276"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54277"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B6E3C0-E956-450E-A1C9-A1D98129C275}" type="slidenum">
              <a:rPr lang="en-GB" altLang="en-US">
                <a:solidFill>
                  <a:srgbClr val="222222"/>
                </a:solidFill>
              </a:rPr>
              <a:pPr/>
              <a:t>50</a:t>
            </a:fld>
            <a:endParaRPr lang="en-GB" altLang="en-US">
              <a:solidFill>
                <a:srgbClr val="222222"/>
              </a:solidFill>
            </a:endParaRPr>
          </a:p>
        </p:txBody>
      </p:sp>
    </p:spTree>
    <p:extLst>
      <p:ext uri="{BB962C8B-B14F-4D97-AF65-F5344CB8AC3E}">
        <p14:creationId xmlns:p14="http://schemas.microsoft.com/office/powerpoint/2010/main" val="17941021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p:nvPr>
        </p:nvSpPr>
        <p:spPr/>
        <p:txBody>
          <a:bodyPr/>
          <a:lstStyle/>
          <a:p>
            <a:r>
              <a:rPr lang="en-GB" altLang="en-US" smtClean="0"/>
              <a:t>Senior Management </a:t>
            </a:r>
          </a:p>
        </p:txBody>
      </p:sp>
      <p:sp>
        <p:nvSpPr>
          <p:cNvPr id="55299" name="Rectangle 2"/>
          <p:cNvSpPr>
            <a:spLocks noGrp="1" noChangeArrowheads="1"/>
          </p:cNvSpPr>
          <p:nvPr>
            <p:ph idx="1"/>
          </p:nvPr>
        </p:nvSpPr>
        <p:spPr/>
        <p:txBody>
          <a:bodyPr/>
          <a:lstStyle/>
          <a:p>
            <a:r>
              <a:rPr lang="en-GB" altLang="en-US" smtClean="0"/>
              <a:t>Chief information officer (CIO)</a:t>
            </a:r>
            <a:r>
              <a:rPr lang="ar-SA" altLang="en-US" smtClean="0"/>
              <a:t>‏</a:t>
            </a:r>
            <a:endParaRPr lang="en-GB" altLang="en-US" smtClean="0"/>
          </a:p>
          <a:p>
            <a:pPr lvl="1"/>
            <a:r>
              <a:rPr lang="en-GB" altLang="en-US" smtClean="0"/>
              <a:t>Senior technology officer</a:t>
            </a:r>
          </a:p>
          <a:p>
            <a:pPr lvl="1"/>
            <a:r>
              <a:rPr lang="en-GB" altLang="en-US" smtClean="0"/>
              <a:t>Primarily responsible for advising the senior executives on strategic planning </a:t>
            </a:r>
          </a:p>
          <a:p>
            <a:r>
              <a:rPr lang="en-GB" altLang="en-US" smtClean="0"/>
              <a:t>Chief information security officer (CISO)</a:t>
            </a:r>
            <a:r>
              <a:rPr lang="ar-SA" altLang="en-US" smtClean="0"/>
              <a:t>‏</a:t>
            </a:r>
            <a:endParaRPr lang="en-GB" altLang="en-US" smtClean="0"/>
          </a:p>
          <a:p>
            <a:pPr lvl="1"/>
            <a:r>
              <a:rPr lang="en-GB" altLang="en-US" smtClean="0"/>
              <a:t>Has primary responsibility for assessment, management, and implementation of IS in the organization</a:t>
            </a:r>
          </a:p>
          <a:p>
            <a:pPr lvl="1"/>
            <a:r>
              <a:rPr lang="en-GB" altLang="en-US" smtClean="0"/>
              <a:t>Usually reports directly to the CIO</a:t>
            </a:r>
          </a:p>
        </p:txBody>
      </p:sp>
      <p:sp>
        <p:nvSpPr>
          <p:cNvPr id="55300"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55301"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982E98-6982-473C-9E52-2ECE554E6BF2}" type="slidenum">
              <a:rPr lang="en-GB" altLang="en-US">
                <a:solidFill>
                  <a:srgbClr val="222222"/>
                </a:solidFill>
              </a:rPr>
              <a:pPr/>
              <a:t>51</a:t>
            </a:fld>
            <a:endParaRPr lang="en-GB" altLang="en-US">
              <a:solidFill>
                <a:srgbClr val="222222"/>
              </a:solidFill>
            </a:endParaRPr>
          </a:p>
        </p:txBody>
      </p:sp>
    </p:spTree>
    <p:extLst>
      <p:ext uri="{BB962C8B-B14F-4D97-AF65-F5344CB8AC3E}">
        <p14:creationId xmlns:p14="http://schemas.microsoft.com/office/powerpoint/2010/main" val="40727243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ChangeArrowheads="1"/>
          </p:cNvSpPr>
          <p:nvPr>
            <p:ph type="title"/>
          </p:nvPr>
        </p:nvSpPr>
        <p:spPr/>
        <p:txBody>
          <a:bodyPr/>
          <a:lstStyle/>
          <a:p>
            <a:r>
              <a:rPr lang="en-GB" altLang="en-US" smtClean="0"/>
              <a:t>Information Security Project Team </a:t>
            </a:r>
          </a:p>
        </p:txBody>
      </p:sp>
      <p:sp>
        <p:nvSpPr>
          <p:cNvPr id="56323" name="Rectangle 2"/>
          <p:cNvSpPr>
            <a:spLocks noGrp="1" noChangeArrowheads="1"/>
          </p:cNvSpPr>
          <p:nvPr>
            <p:ph idx="1"/>
          </p:nvPr>
        </p:nvSpPr>
        <p:spPr/>
        <p:txBody>
          <a:bodyPr/>
          <a:lstStyle/>
          <a:p>
            <a:r>
              <a:rPr lang="en-GB" altLang="en-US" smtClean="0"/>
              <a:t>A small functional team of people who are experienced in one or multiple facets of required technical and nontechnical areas:</a:t>
            </a:r>
          </a:p>
          <a:p>
            <a:pPr lvl="1"/>
            <a:r>
              <a:rPr lang="en-GB" altLang="en-US" smtClean="0"/>
              <a:t>Champion</a:t>
            </a:r>
          </a:p>
          <a:p>
            <a:pPr lvl="1"/>
            <a:r>
              <a:rPr lang="en-GB" altLang="en-US" smtClean="0"/>
              <a:t>Team leader</a:t>
            </a:r>
          </a:p>
          <a:p>
            <a:pPr lvl="1"/>
            <a:r>
              <a:rPr lang="en-GB" altLang="en-US" smtClean="0"/>
              <a:t>Security policy developers</a:t>
            </a:r>
          </a:p>
          <a:p>
            <a:pPr lvl="1"/>
            <a:r>
              <a:rPr lang="en-GB" altLang="en-US" smtClean="0"/>
              <a:t>Risk assessment specialists</a:t>
            </a:r>
          </a:p>
          <a:p>
            <a:pPr lvl="1"/>
            <a:r>
              <a:rPr lang="en-GB" altLang="en-US" smtClean="0"/>
              <a:t>Security professionals  </a:t>
            </a:r>
          </a:p>
          <a:p>
            <a:pPr lvl="1"/>
            <a:r>
              <a:rPr lang="en-GB" altLang="en-US" smtClean="0"/>
              <a:t>Systems administrators</a:t>
            </a:r>
          </a:p>
          <a:p>
            <a:pPr lvl="1"/>
            <a:r>
              <a:rPr lang="en-GB" altLang="en-US" smtClean="0"/>
              <a:t>End users</a:t>
            </a:r>
          </a:p>
        </p:txBody>
      </p:sp>
      <p:sp>
        <p:nvSpPr>
          <p:cNvPr id="56324"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56325"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CFB038-E8D5-4F62-BF72-A06FC8C85394}" type="slidenum">
              <a:rPr lang="en-GB" altLang="en-US">
                <a:solidFill>
                  <a:srgbClr val="222222"/>
                </a:solidFill>
              </a:rPr>
              <a:pPr/>
              <a:t>52</a:t>
            </a:fld>
            <a:endParaRPr lang="en-GB" altLang="en-US">
              <a:solidFill>
                <a:srgbClr val="222222"/>
              </a:solidFill>
            </a:endParaRPr>
          </a:p>
        </p:txBody>
      </p:sp>
    </p:spTree>
    <p:extLst>
      <p:ext uri="{BB962C8B-B14F-4D97-AF65-F5344CB8AC3E}">
        <p14:creationId xmlns:p14="http://schemas.microsoft.com/office/powerpoint/2010/main" val="32993941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ChangeArrowheads="1"/>
          </p:cNvSpPr>
          <p:nvPr>
            <p:ph type="title"/>
          </p:nvPr>
        </p:nvSpPr>
        <p:spPr/>
        <p:txBody>
          <a:bodyPr/>
          <a:lstStyle/>
          <a:p>
            <a:r>
              <a:rPr lang="en-GB" altLang="en-US" smtClean="0"/>
              <a:t>Data Responsibilities</a:t>
            </a:r>
          </a:p>
        </p:txBody>
      </p:sp>
      <p:sp>
        <p:nvSpPr>
          <p:cNvPr id="57347" name="Rectangle 2"/>
          <p:cNvSpPr>
            <a:spLocks noGrp="1" noChangeArrowheads="1"/>
          </p:cNvSpPr>
          <p:nvPr>
            <p:ph idx="1"/>
          </p:nvPr>
        </p:nvSpPr>
        <p:spPr/>
        <p:txBody>
          <a:bodyPr/>
          <a:lstStyle/>
          <a:p>
            <a:r>
              <a:rPr lang="en-GB" altLang="en-US" smtClean="0"/>
              <a:t>Data owners: senior management responsible for the security and use of a particular set of information</a:t>
            </a:r>
          </a:p>
          <a:p>
            <a:r>
              <a:rPr lang="en-GB" altLang="en-US" smtClean="0"/>
              <a:t>Data custodian: responsible for information and systems that process, transmit, and store it</a:t>
            </a:r>
          </a:p>
          <a:p>
            <a:r>
              <a:rPr lang="en-GB" altLang="en-US" smtClean="0"/>
              <a:t>Data users: individuals with an information security role</a:t>
            </a:r>
          </a:p>
        </p:txBody>
      </p:sp>
      <p:sp>
        <p:nvSpPr>
          <p:cNvPr id="57348"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57349"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082752-0602-4943-A385-02E763E46AA1}" type="slidenum">
              <a:rPr lang="en-GB" altLang="en-US">
                <a:solidFill>
                  <a:srgbClr val="222222"/>
                </a:solidFill>
              </a:rPr>
              <a:pPr/>
              <a:t>53</a:t>
            </a:fld>
            <a:endParaRPr lang="en-GB" altLang="en-US">
              <a:solidFill>
                <a:srgbClr val="222222"/>
              </a:solidFill>
            </a:endParaRPr>
          </a:p>
        </p:txBody>
      </p:sp>
    </p:spTree>
    <p:extLst>
      <p:ext uri="{BB962C8B-B14F-4D97-AF65-F5344CB8AC3E}">
        <p14:creationId xmlns:p14="http://schemas.microsoft.com/office/powerpoint/2010/main" val="16251381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ChangeArrowheads="1"/>
          </p:cNvSpPr>
          <p:nvPr>
            <p:ph type="title"/>
          </p:nvPr>
        </p:nvSpPr>
        <p:spPr/>
        <p:txBody>
          <a:bodyPr/>
          <a:lstStyle/>
          <a:p>
            <a:r>
              <a:rPr lang="en-GB" altLang="en-US" smtClean="0"/>
              <a:t>Communities of Interest</a:t>
            </a:r>
          </a:p>
        </p:txBody>
      </p:sp>
      <p:sp>
        <p:nvSpPr>
          <p:cNvPr id="58371" name="Rectangle 2"/>
          <p:cNvSpPr>
            <a:spLocks noGrp="1" noChangeArrowheads="1"/>
          </p:cNvSpPr>
          <p:nvPr>
            <p:ph idx="1"/>
          </p:nvPr>
        </p:nvSpPr>
        <p:spPr/>
        <p:txBody>
          <a:bodyPr/>
          <a:lstStyle/>
          <a:p>
            <a:r>
              <a:rPr lang="en-GB" altLang="en-US" smtClean="0"/>
              <a:t>Group of individuals united by similar interests/values within an organization</a:t>
            </a:r>
          </a:p>
          <a:p>
            <a:pPr lvl="1"/>
            <a:r>
              <a:rPr lang="en-GB" altLang="en-US" smtClean="0"/>
              <a:t>Information security management and professionals</a:t>
            </a:r>
          </a:p>
          <a:p>
            <a:pPr lvl="1"/>
            <a:r>
              <a:rPr lang="en-GB" altLang="en-US" smtClean="0"/>
              <a:t>Information technology management and professionals</a:t>
            </a:r>
          </a:p>
          <a:p>
            <a:pPr lvl="1"/>
            <a:r>
              <a:rPr lang="en-GB" altLang="en-US" smtClean="0"/>
              <a:t>Organizational management and professionals</a:t>
            </a:r>
          </a:p>
        </p:txBody>
      </p:sp>
      <p:sp>
        <p:nvSpPr>
          <p:cNvPr id="58372"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58373"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A3E47C-CAC7-47F3-B11A-78DF42E43373}" type="slidenum">
              <a:rPr lang="en-GB" altLang="en-US">
                <a:solidFill>
                  <a:srgbClr val="222222"/>
                </a:solidFill>
              </a:rPr>
              <a:pPr/>
              <a:t>54</a:t>
            </a:fld>
            <a:endParaRPr lang="en-GB" altLang="en-US">
              <a:solidFill>
                <a:srgbClr val="222222"/>
              </a:solidFill>
            </a:endParaRPr>
          </a:p>
        </p:txBody>
      </p:sp>
    </p:spTree>
    <p:extLst>
      <p:ext uri="{BB962C8B-B14F-4D97-AF65-F5344CB8AC3E}">
        <p14:creationId xmlns:p14="http://schemas.microsoft.com/office/powerpoint/2010/main" val="20826285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Grp="1" noChangeArrowheads="1"/>
          </p:cNvSpPr>
          <p:nvPr>
            <p:ph type="title"/>
          </p:nvPr>
        </p:nvSpPr>
        <p:spPr/>
        <p:txBody>
          <a:bodyPr/>
          <a:lstStyle/>
          <a:p>
            <a:r>
              <a:rPr lang="en-GB" altLang="en-US" smtClean="0"/>
              <a:t>Information Security: Is It an Art or a Science?</a:t>
            </a:r>
          </a:p>
        </p:txBody>
      </p:sp>
      <p:sp>
        <p:nvSpPr>
          <p:cNvPr id="59395" name="Rectangle 2"/>
          <p:cNvSpPr>
            <a:spLocks noGrp="1" noChangeArrowheads="1"/>
          </p:cNvSpPr>
          <p:nvPr>
            <p:ph idx="1"/>
          </p:nvPr>
        </p:nvSpPr>
        <p:spPr/>
        <p:txBody>
          <a:bodyPr/>
          <a:lstStyle/>
          <a:p>
            <a:r>
              <a:rPr lang="en-GB" altLang="en-US" smtClean="0"/>
              <a:t>Implementation of information security is often described as a combination of art and science.</a:t>
            </a:r>
          </a:p>
          <a:p>
            <a:r>
              <a:rPr lang="en-GB" altLang="en-US" smtClean="0"/>
              <a:t>“Security artisan” idea: based on the way individuals perceive system technologists and their abilities</a:t>
            </a:r>
          </a:p>
        </p:txBody>
      </p:sp>
      <p:sp>
        <p:nvSpPr>
          <p:cNvPr id="59396"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59397"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05D9E5-1E4B-4B74-9E39-16B402C15A43}" type="slidenum">
              <a:rPr lang="en-GB" altLang="en-US">
                <a:solidFill>
                  <a:srgbClr val="222222"/>
                </a:solidFill>
              </a:rPr>
              <a:pPr/>
              <a:t>55</a:t>
            </a:fld>
            <a:endParaRPr lang="en-GB" altLang="en-US">
              <a:solidFill>
                <a:srgbClr val="222222"/>
              </a:solidFill>
            </a:endParaRPr>
          </a:p>
        </p:txBody>
      </p:sp>
    </p:spTree>
    <p:extLst>
      <p:ext uri="{BB962C8B-B14F-4D97-AF65-F5344CB8AC3E}">
        <p14:creationId xmlns:p14="http://schemas.microsoft.com/office/powerpoint/2010/main" val="15909675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ChangeArrowheads="1"/>
          </p:cNvSpPr>
          <p:nvPr>
            <p:ph type="title"/>
          </p:nvPr>
        </p:nvSpPr>
        <p:spPr/>
        <p:txBody>
          <a:bodyPr/>
          <a:lstStyle/>
          <a:p>
            <a:r>
              <a:rPr lang="en-GB" altLang="en-US" smtClean="0"/>
              <a:t>Security as Art</a:t>
            </a:r>
          </a:p>
        </p:txBody>
      </p:sp>
      <p:sp>
        <p:nvSpPr>
          <p:cNvPr id="60419" name="Rectangle 2"/>
          <p:cNvSpPr>
            <a:spLocks noGrp="1" noChangeArrowheads="1"/>
          </p:cNvSpPr>
          <p:nvPr>
            <p:ph idx="1"/>
          </p:nvPr>
        </p:nvSpPr>
        <p:spPr/>
        <p:txBody>
          <a:bodyPr/>
          <a:lstStyle/>
          <a:p>
            <a:r>
              <a:rPr lang="en-GB" altLang="en-US" smtClean="0"/>
              <a:t>No hard and fast rules nor many universally accepted complete solutions</a:t>
            </a:r>
          </a:p>
          <a:p>
            <a:r>
              <a:rPr lang="en-GB" altLang="en-US" smtClean="0"/>
              <a:t>No manual for implementing security through entire system</a:t>
            </a:r>
          </a:p>
        </p:txBody>
      </p:sp>
      <p:sp>
        <p:nvSpPr>
          <p:cNvPr id="60420"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60421"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CF034B-FEDE-4127-97D7-6B1BCBD7BD5D}" type="slidenum">
              <a:rPr lang="en-GB" altLang="en-US">
                <a:solidFill>
                  <a:srgbClr val="222222"/>
                </a:solidFill>
              </a:rPr>
              <a:pPr/>
              <a:t>56</a:t>
            </a:fld>
            <a:endParaRPr lang="en-GB" altLang="en-US">
              <a:solidFill>
                <a:srgbClr val="222222"/>
              </a:solidFill>
            </a:endParaRPr>
          </a:p>
        </p:txBody>
      </p:sp>
    </p:spTree>
    <p:extLst>
      <p:ext uri="{BB962C8B-B14F-4D97-AF65-F5344CB8AC3E}">
        <p14:creationId xmlns:p14="http://schemas.microsoft.com/office/powerpoint/2010/main" val="41662774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noGrp="1" noChangeArrowheads="1"/>
          </p:cNvSpPr>
          <p:nvPr>
            <p:ph type="title"/>
          </p:nvPr>
        </p:nvSpPr>
        <p:spPr/>
        <p:txBody>
          <a:bodyPr/>
          <a:lstStyle/>
          <a:p>
            <a:r>
              <a:rPr lang="en-GB" altLang="en-US" smtClean="0"/>
              <a:t>Security as Science</a:t>
            </a:r>
          </a:p>
        </p:txBody>
      </p:sp>
      <p:sp>
        <p:nvSpPr>
          <p:cNvPr id="61443" name="Rectangle 2"/>
          <p:cNvSpPr>
            <a:spLocks noGrp="1" noChangeArrowheads="1"/>
          </p:cNvSpPr>
          <p:nvPr>
            <p:ph idx="1"/>
          </p:nvPr>
        </p:nvSpPr>
        <p:spPr/>
        <p:txBody>
          <a:bodyPr/>
          <a:lstStyle/>
          <a:p>
            <a:r>
              <a:rPr lang="en-GB" altLang="en-US" smtClean="0"/>
              <a:t>Dealing with technology designed for rigorous performance levels</a:t>
            </a:r>
          </a:p>
          <a:p>
            <a:r>
              <a:rPr lang="en-GB" altLang="en-US" smtClean="0"/>
              <a:t>Specific conditions cause virtually all actions in computer systems.</a:t>
            </a:r>
          </a:p>
          <a:p>
            <a:r>
              <a:rPr lang="en-GB" altLang="en-US" smtClean="0"/>
              <a:t>Almost every fault, security hole, and systems malfunction is a result of interaction of specific hardware and software.</a:t>
            </a:r>
          </a:p>
          <a:p>
            <a:r>
              <a:rPr lang="en-GB" altLang="en-US" smtClean="0"/>
              <a:t>If developers had sufficient time, they could resolve and eliminate faults.</a:t>
            </a:r>
          </a:p>
        </p:txBody>
      </p:sp>
      <p:sp>
        <p:nvSpPr>
          <p:cNvPr id="61444"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61445"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613A2F-DC19-47EA-863D-11451B0F9FF4}" type="slidenum">
              <a:rPr lang="en-GB" altLang="en-US">
                <a:solidFill>
                  <a:srgbClr val="222222"/>
                </a:solidFill>
              </a:rPr>
              <a:pPr/>
              <a:t>57</a:t>
            </a:fld>
            <a:endParaRPr lang="en-GB" altLang="en-US">
              <a:solidFill>
                <a:srgbClr val="222222"/>
              </a:solidFill>
            </a:endParaRPr>
          </a:p>
        </p:txBody>
      </p:sp>
    </p:spTree>
    <p:extLst>
      <p:ext uri="{BB962C8B-B14F-4D97-AF65-F5344CB8AC3E}">
        <p14:creationId xmlns:p14="http://schemas.microsoft.com/office/powerpoint/2010/main" val="18973178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p:txBody>
          <a:bodyPr/>
          <a:lstStyle/>
          <a:p>
            <a:r>
              <a:rPr lang="en-GB" altLang="en-US" smtClean="0"/>
              <a:t>Security as a Social Science</a:t>
            </a:r>
          </a:p>
        </p:txBody>
      </p:sp>
      <p:sp>
        <p:nvSpPr>
          <p:cNvPr id="62467" name="Rectangle 2"/>
          <p:cNvSpPr>
            <a:spLocks noGrp="1" noChangeArrowheads="1"/>
          </p:cNvSpPr>
          <p:nvPr>
            <p:ph idx="1"/>
          </p:nvPr>
        </p:nvSpPr>
        <p:spPr/>
        <p:txBody>
          <a:bodyPr/>
          <a:lstStyle/>
          <a:p>
            <a:r>
              <a:rPr lang="en-GB" altLang="en-US" smtClean="0"/>
              <a:t>Social science examines the behavior of individuals interacting with systems.</a:t>
            </a:r>
          </a:p>
          <a:p>
            <a:r>
              <a:rPr lang="en-GB" altLang="en-US" smtClean="0"/>
              <a:t>Security begins and ends with the people that interact with the system, intentionally or otherwise.</a:t>
            </a:r>
          </a:p>
          <a:p>
            <a:r>
              <a:rPr lang="en-GB" altLang="en-US" smtClean="0"/>
              <a:t>Security administrators can greatly reduce the levels of risk caused by end users and  create more acceptable and supportable security profiles.</a:t>
            </a:r>
          </a:p>
        </p:txBody>
      </p:sp>
      <p:sp>
        <p:nvSpPr>
          <p:cNvPr id="62468"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62469"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F0F935-1117-40E8-A754-66A818A40260}" type="slidenum">
              <a:rPr lang="en-GB" altLang="en-US">
                <a:solidFill>
                  <a:srgbClr val="222222"/>
                </a:solidFill>
              </a:rPr>
              <a:pPr/>
              <a:t>58</a:t>
            </a:fld>
            <a:endParaRPr lang="en-GB" altLang="en-US">
              <a:solidFill>
                <a:srgbClr val="222222"/>
              </a:solidFill>
            </a:endParaRPr>
          </a:p>
        </p:txBody>
      </p:sp>
    </p:spTree>
    <p:extLst>
      <p:ext uri="{BB962C8B-B14F-4D97-AF65-F5344CB8AC3E}">
        <p14:creationId xmlns:p14="http://schemas.microsoft.com/office/powerpoint/2010/main" val="13274987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Grp="1" noChangeArrowheads="1"/>
          </p:cNvSpPr>
          <p:nvPr>
            <p:ph type="title"/>
          </p:nvPr>
        </p:nvSpPr>
        <p:spPr/>
        <p:txBody>
          <a:bodyPr/>
          <a:lstStyle/>
          <a:p>
            <a:r>
              <a:rPr lang="en-GB" altLang="en-US" smtClean="0"/>
              <a:t>Summary</a:t>
            </a:r>
          </a:p>
        </p:txBody>
      </p:sp>
      <p:sp>
        <p:nvSpPr>
          <p:cNvPr id="63491" name="Rectangle 2"/>
          <p:cNvSpPr>
            <a:spLocks noGrp="1" noChangeArrowheads="1"/>
          </p:cNvSpPr>
          <p:nvPr>
            <p:ph idx="1"/>
          </p:nvPr>
        </p:nvSpPr>
        <p:spPr/>
        <p:txBody>
          <a:bodyPr/>
          <a:lstStyle/>
          <a:p>
            <a:r>
              <a:rPr lang="en-GB" altLang="en-US" smtClean="0"/>
              <a:t>Information security is a “well-informed sense of assurance that the information risks and controls are in balance.”</a:t>
            </a:r>
          </a:p>
          <a:p>
            <a:r>
              <a:rPr lang="en-GB" altLang="en-US" smtClean="0"/>
              <a:t>Computer security began immediately after </a:t>
            </a:r>
            <a:r>
              <a:rPr lang="en-US" altLang="en-US" smtClean="0"/>
              <a:t>the </a:t>
            </a:r>
            <a:r>
              <a:rPr lang="en-GB" altLang="en-US" smtClean="0"/>
              <a:t>first mainframes were developed. </a:t>
            </a:r>
          </a:p>
          <a:p>
            <a:r>
              <a:rPr lang="en-GB" altLang="en-US" smtClean="0"/>
              <a:t>Successful organizations have multiple layers of security in place: physical, personal, operations, communications, network, and information.</a:t>
            </a:r>
          </a:p>
        </p:txBody>
      </p:sp>
      <p:sp>
        <p:nvSpPr>
          <p:cNvPr id="63492"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63493"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620532-D512-4F56-B2CC-03325D24EA2C}" type="slidenum">
              <a:rPr lang="en-GB" altLang="en-US">
                <a:solidFill>
                  <a:srgbClr val="222222"/>
                </a:solidFill>
              </a:rPr>
              <a:pPr/>
              <a:t>59</a:t>
            </a:fld>
            <a:endParaRPr lang="en-GB" altLang="en-US">
              <a:solidFill>
                <a:srgbClr val="222222"/>
              </a:solidFill>
            </a:endParaRPr>
          </a:p>
        </p:txBody>
      </p:sp>
    </p:spTree>
    <p:extLst>
      <p:ext uri="{BB962C8B-B14F-4D97-AF65-F5344CB8AC3E}">
        <p14:creationId xmlns:p14="http://schemas.microsoft.com/office/powerpoint/2010/main" val="39973078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r>
              <a:rPr lang="en-GB" altLang="en-US" smtClean="0"/>
              <a:t>Introduction</a:t>
            </a:r>
          </a:p>
        </p:txBody>
      </p:sp>
      <p:sp>
        <p:nvSpPr>
          <p:cNvPr id="9219" name="Rectangle 2"/>
          <p:cNvSpPr>
            <a:spLocks noGrp="1" noChangeArrowheads="1"/>
          </p:cNvSpPr>
          <p:nvPr>
            <p:ph idx="1"/>
          </p:nvPr>
        </p:nvSpPr>
        <p:spPr/>
        <p:txBody>
          <a:bodyPr/>
          <a:lstStyle/>
          <a:p>
            <a:r>
              <a:rPr lang="en-GB" altLang="en-US" dirty="0" smtClean="0"/>
              <a:t>Information security: a “well-informed sense of assurance that the information risks and controls are in balance.”—Jim Anderson, </a:t>
            </a:r>
            <a:r>
              <a:rPr lang="en-GB" altLang="en-US" dirty="0" err="1" smtClean="0"/>
              <a:t>Emagined</a:t>
            </a:r>
            <a:r>
              <a:rPr lang="en-GB" altLang="en-US" dirty="0" smtClean="0"/>
              <a:t> Security, Inc. </a:t>
            </a:r>
            <a:r>
              <a:rPr lang="ar-SA" altLang="en-US" dirty="0" smtClean="0"/>
              <a:t>‏</a:t>
            </a:r>
            <a:endParaRPr lang="en-GB" altLang="en-US" dirty="0" smtClean="0"/>
          </a:p>
          <a:p>
            <a:r>
              <a:rPr lang="en-GB" altLang="en-US" dirty="0" smtClean="0"/>
              <a:t>Security professionals must review the origins of this field to understand its impact on our understanding of information security today.</a:t>
            </a:r>
          </a:p>
        </p:txBody>
      </p:sp>
      <p:sp>
        <p:nvSpPr>
          <p:cNvPr id="9220"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
        <p:nvSpPr>
          <p:cNvPr id="9221" name="Slide Number Placeholder 6"/>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fld id="{6E38B006-7D19-4E03-9D66-80B2A380E7D6}" type="slidenum">
              <a:rPr lang="en-GB" altLang="en-US"/>
              <a:pPr eaLnBrk="0" hangingPunct="0"/>
              <a:t>6</a:t>
            </a:fld>
            <a:endParaRPr lang="en-GB" altLang="en-US" dirty="0"/>
          </a:p>
        </p:txBody>
      </p:sp>
    </p:spTree>
    <p:extLst>
      <p:ext uri="{BB962C8B-B14F-4D97-AF65-F5344CB8AC3E}">
        <p14:creationId xmlns:p14="http://schemas.microsoft.com/office/powerpoint/2010/main" val="14803043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p:nvPr>
        </p:nvSpPr>
        <p:spPr/>
        <p:txBody>
          <a:bodyPr/>
          <a:lstStyle/>
          <a:p>
            <a:r>
              <a:rPr lang="en-GB" altLang="en-US" smtClean="0"/>
              <a:t>Summary (cont’d)</a:t>
            </a:r>
            <a:r>
              <a:rPr lang="ar-SA" altLang="en-US" smtClean="0"/>
              <a:t>‏</a:t>
            </a:r>
            <a:endParaRPr lang="en-GB" altLang="en-US" smtClean="0"/>
          </a:p>
        </p:txBody>
      </p:sp>
      <p:sp>
        <p:nvSpPr>
          <p:cNvPr id="64515" name="Rectangle 2"/>
          <p:cNvSpPr>
            <a:spLocks noGrp="1" noChangeArrowheads="1"/>
          </p:cNvSpPr>
          <p:nvPr>
            <p:ph idx="1"/>
          </p:nvPr>
        </p:nvSpPr>
        <p:spPr/>
        <p:txBody>
          <a:bodyPr/>
          <a:lstStyle/>
          <a:p>
            <a:r>
              <a:rPr lang="en-GB" altLang="en-US" smtClean="0"/>
              <a:t>Security should be considered a balance between protection and availability.</a:t>
            </a:r>
          </a:p>
          <a:p>
            <a:r>
              <a:rPr lang="en-GB" altLang="en-US" smtClean="0"/>
              <a:t>Information security must be managed similar to any major system implemented in an organization using a methodology like SecSDLC.</a:t>
            </a:r>
          </a:p>
          <a:p>
            <a:r>
              <a:rPr lang="en-GB" altLang="en-US" smtClean="0"/>
              <a:t>Implementation of information security is often described as a combination of art and science.</a:t>
            </a:r>
          </a:p>
        </p:txBody>
      </p:sp>
      <p:sp>
        <p:nvSpPr>
          <p:cNvPr id="64516"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hangingPunct="0"/>
            <a:r>
              <a:rPr lang="en-US" altLang="en-US" dirty="0" smtClean="0"/>
              <a:t>CIT 310</a:t>
            </a:r>
            <a:endParaRPr lang="en-US" altLang="en-US" dirty="0" smtClean="0"/>
          </a:p>
        </p:txBody>
      </p:sp>
      <p:sp>
        <p:nvSpPr>
          <p:cNvPr id="64517"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2518782-2DD6-4141-8FA6-13F616044416}" type="slidenum">
              <a:rPr lang="en-GB" altLang="en-US">
                <a:solidFill>
                  <a:srgbClr val="222222"/>
                </a:solidFill>
              </a:rPr>
              <a:pPr/>
              <a:t>60</a:t>
            </a:fld>
            <a:endParaRPr lang="en-GB" altLang="en-US">
              <a:solidFill>
                <a:srgbClr val="222222"/>
              </a:solidFill>
            </a:endParaRPr>
          </a:p>
        </p:txBody>
      </p:sp>
    </p:spTree>
    <p:extLst>
      <p:ext uri="{BB962C8B-B14F-4D97-AF65-F5344CB8AC3E}">
        <p14:creationId xmlns:p14="http://schemas.microsoft.com/office/powerpoint/2010/main" val="24617180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sp>
        <p:nvSpPr>
          <p:cNvPr id="10243" name="Slide Number Placeholder 4"/>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85E5BB5-6E08-4383-9140-9D6F57C62E21}" type="slidenum">
              <a:rPr lang="en-US" altLang="en-US">
                <a:solidFill>
                  <a:srgbClr val="222222"/>
                </a:solidFill>
              </a:rPr>
              <a:pPr/>
              <a:t>7</a:t>
            </a:fld>
            <a:endParaRPr lang="en-US" altLang="en-US" dirty="0">
              <a:solidFill>
                <a:srgbClr val="222222"/>
              </a:solidFill>
            </a:endParaRPr>
          </a:p>
        </p:txBody>
      </p:sp>
      <p:pic>
        <p:nvPicPr>
          <p:cNvPr id="10244" name="Picture 15" descr="ch01_slide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266700"/>
            <a:ext cx="7048500"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601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8318D8-E5D7-47C0-97CE-74C24D80E204}" type="slidenum">
              <a:rPr lang="en-US" altLang="en-US">
                <a:cs typeface="Arial" panose="020B0604020202020204" pitchFamily="34" charset="0"/>
              </a:rPr>
              <a:pPr/>
              <a:t>8</a:t>
            </a:fld>
            <a:endParaRPr lang="en-US" altLang="en-US">
              <a:cs typeface="Arial" panose="020B0604020202020204" pitchFamily="34" charset="0"/>
            </a:endParaRPr>
          </a:p>
        </p:txBody>
      </p:sp>
      <p:sp>
        <p:nvSpPr>
          <p:cNvPr id="11267" name="Rectangle 1"/>
          <p:cNvSpPr>
            <a:spLocks noGrp="1" noChangeArrowheads="1"/>
          </p:cNvSpPr>
          <p:nvPr>
            <p:ph type="title" idx="4294967295"/>
          </p:nvPr>
        </p:nvSpPr>
        <p:spPr>
          <a:xfrm>
            <a:off x="0" y="274638"/>
            <a:ext cx="8229600" cy="1143000"/>
          </a:xfrm>
        </p:spPr>
        <p:txBody>
          <a:bodyPr/>
          <a:lstStyle/>
          <a:p>
            <a:pPr eaLnBrk="1" hangingPunct="1">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solidFill>
                  <a:srgbClr val="FFFFFF"/>
                </a:solidFill>
                <a:cs typeface="Arial" panose="020B0604020202020204" pitchFamily="34" charset="0"/>
              </a:rPr>
              <a:t>Figure 1-1 – The Enigma</a:t>
            </a:r>
          </a:p>
        </p:txBody>
      </p:sp>
      <p:sp>
        <p:nvSpPr>
          <p:cNvPr id="11268" name="Rectangle 5"/>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pic>
        <p:nvPicPr>
          <p:cNvPr id="1126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1025" y="447675"/>
            <a:ext cx="7981950"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18144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pPr eaLnBrk="1" hangingPunct="1">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mtClean="0">
                <a:solidFill>
                  <a:srgbClr val="FFFFFF"/>
                </a:solidFill>
                <a:cs typeface="Arial" panose="020B0604020202020204" pitchFamily="34" charset="0"/>
              </a:rPr>
              <a:t>Figure 1-2 - ARPANET</a:t>
            </a:r>
          </a:p>
        </p:txBody>
      </p:sp>
      <p:sp>
        <p:nvSpPr>
          <p:cNvPr id="12291" name="Slide Number Placeholder 5"/>
          <p:cNvSpPr>
            <a:spLocks noGrp="1"/>
          </p:cNvSpPr>
          <p:nvPr>
            <p:ph type="sldNum" sz="quarter" idx="4294967295"/>
          </p:nvPr>
        </p:nvSpPr>
        <p:spPr>
          <a:xfrm>
            <a:off x="6553200" y="6324600"/>
            <a:ext cx="205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D0A594-0DDC-409D-81FC-94FEB776CA6D}" type="slidenum">
              <a:rPr lang="en-GB" altLang="en-US">
                <a:cs typeface="Arial" panose="020B0604020202020204" pitchFamily="34" charset="0"/>
              </a:rPr>
              <a:pPr/>
              <a:t>9</a:t>
            </a:fld>
            <a:endParaRPr lang="en-GB" altLang="en-US">
              <a:cs typeface="Arial" panose="020B0604020202020204" pitchFamily="34" charset="0"/>
            </a:endParaRPr>
          </a:p>
        </p:txBody>
      </p:sp>
      <p:sp>
        <p:nvSpPr>
          <p:cNvPr id="12292" name="Rectangle 5"/>
          <p:cNvSpPr>
            <a:spLocks noGrp="1" noChangeArrowheads="1"/>
          </p:cNvSpPr>
          <p:nvPr>
            <p:ph type="ftr" sz="quarter" idx="4294967295"/>
          </p:nvPr>
        </p:nvSpPr>
        <p:spPr>
          <a:xfrm>
            <a:off x="533400" y="6324600"/>
            <a:ext cx="58674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smtClean="0">
                <a:solidFill>
                  <a:srgbClr val="222222"/>
                </a:solidFill>
              </a:rPr>
              <a:t>CIT 310</a:t>
            </a:r>
            <a:endParaRPr lang="en-US" altLang="en-US" dirty="0" smtClean="0">
              <a:solidFill>
                <a:srgbClr val="222222"/>
              </a:solidFill>
            </a:endParaRPr>
          </a:p>
        </p:txBody>
      </p:sp>
      <p:pic>
        <p:nvPicPr>
          <p:cNvPr id="1229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6200"/>
            <a:ext cx="7829550" cy="625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33965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name="cmsc_104_01 [Compatibility Mode]" id="{891C9D36-AAB2-41DC-9888-2C7C5165F2CE}" vid="{98DB2B02-0AFD-4BDA-AB26-63676B9ABA9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cmsc_104_01</Template>
  <TotalTime>1137</TotalTime>
  <Pages>13</Pages>
  <Words>5773</Words>
  <Application>Microsoft Office PowerPoint</Application>
  <PresentationFormat>Letter Paper (8.5x11 in)</PresentationFormat>
  <Paragraphs>860</Paragraphs>
  <Slides>60</Slides>
  <Notes>54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60</vt:i4>
      </vt:variant>
    </vt:vector>
  </HeadingPairs>
  <TitlesOfParts>
    <vt:vector size="73" baseType="lpstr">
      <vt:lpstr>AdvOT526a88f1+25</vt:lpstr>
      <vt:lpstr>AdvOT66af078c.B</vt:lpstr>
      <vt:lpstr>AdvOTbc475f09</vt:lpstr>
      <vt:lpstr>Arial</vt:lpstr>
      <vt:lpstr>Calibri</vt:lpstr>
      <vt:lpstr>Franklin Gothic Book</vt:lpstr>
      <vt:lpstr>Franklin Gothic Medium</vt:lpstr>
      <vt:lpstr>Lucida Sans Unicode</vt:lpstr>
      <vt:lpstr>Tahoma</vt:lpstr>
      <vt:lpstr>Times New Roman</vt:lpstr>
      <vt:lpstr>Tunga</vt:lpstr>
      <vt:lpstr>Wingdings</vt:lpstr>
      <vt:lpstr>Angles</vt:lpstr>
      <vt:lpstr>CIT 310</vt:lpstr>
      <vt:lpstr>CIT 310 Course Information</vt:lpstr>
      <vt:lpstr>CIT 310 Course Information</vt:lpstr>
      <vt:lpstr>Course Outline</vt:lpstr>
      <vt:lpstr>Grading</vt:lpstr>
      <vt:lpstr>Introduction</vt:lpstr>
      <vt:lpstr>PowerPoint Presentation</vt:lpstr>
      <vt:lpstr>Figure 1-1 – The Enigma</vt:lpstr>
      <vt:lpstr>Figure 1-2 - ARPANET</vt:lpstr>
      <vt:lpstr>The 1970s and 80s‏</vt:lpstr>
      <vt:lpstr>PowerPoint Presentation</vt:lpstr>
      <vt:lpstr>MULTICS</vt:lpstr>
      <vt:lpstr>The 1990s</vt:lpstr>
      <vt:lpstr>2000 to Present</vt:lpstr>
      <vt:lpstr>What Comprises Security?</vt:lpstr>
      <vt:lpstr>PowerPoint Presentation</vt:lpstr>
      <vt:lpstr>PowerPoint Presentation</vt:lpstr>
      <vt:lpstr>Key Information Security Concepts The book talks about these</vt:lpstr>
      <vt:lpstr>Key Information Security Concepts</vt:lpstr>
      <vt:lpstr>Critical Characteristics of Information</vt:lpstr>
      <vt:lpstr>CNSS Security Model</vt:lpstr>
      <vt:lpstr>Components of an Information System</vt:lpstr>
      <vt:lpstr>Balancing Information Security and Access</vt:lpstr>
      <vt:lpstr>Approaches to Information Security Implementation: Bottom-Up Approach</vt:lpstr>
      <vt:lpstr>Approaches to Information Security Implementation: Top-Down Approach</vt:lpstr>
      <vt:lpstr>PowerPoint Presentation</vt:lpstr>
      <vt:lpstr>PowerPoint Presentation</vt:lpstr>
      <vt:lpstr>Investigation</vt:lpstr>
      <vt:lpstr>Analysis</vt:lpstr>
      <vt:lpstr>Logical Design</vt:lpstr>
      <vt:lpstr>Physical Design</vt:lpstr>
      <vt:lpstr>Implementation</vt:lpstr>
      <vt:lpstr>Maintenance and Change</vt:lpstr>
      <vt:lpstr>The Security Systems Development Life Cycle (SecSDLC)</vt:lpstr>
      <vt:lpstr>Investigation</vt:lpstr>
      <vt:lpstr>Analysis</vt:lpstr>
      <vt:lpstr>Logical Design  </vt:lpstr>
      <vt:lpstr>Physical Design</vt:lpstr>
      <vt:lpstr>Implementation</vt:lpstr>
      <vt:lpstr>Maintenance and Change</vt:lpstr>
      <vt:lpstr>Software Assurance—Security in the SDLC </vt:lpstr>
      <vt:lpstr>PowerPoint Presentation</vt:lpstr>
      <vt:lpstr>Software Design Principles</vt:lpstr>
      <vt:lpstr>The NIST Approach: Initiation</vt:lpstr>
      <vt:lpstr>The NIST Approach: Development/Acquisition</vt:lpstr>
      <vt:lpstr>The NIST Approach: Implementation/Assessment</vt:lpstr>
      <vt:lpstr>The NIST Approach: Operations and Maintenance</vt:lpstr>
      <vt:lpstr>The NIST Approach: Disposal</vt:lpstr>
      <vt:lpstr>PowerPoint Presentation</vt:lpstr>
      <vt:lpstr>Security Professionals and the Organization</vt:lpstr>
      <vt:lpstr>Senior Management </vt:lpstr>
      <vt:lpstr>Information Security Project Team </vt:lpstr>
      <vt:lpstr>Data Responsibilities</vt:lpstr>
      <vt:lpstr>Communities of Interest</vt:lpstr>
      <vt:lpstr>Information Security: Is It an Art or a Science?</vt:lpstr>
      <vt:lpstr>Security as Art</vt:lpstr>
      <vt:lpstr>Security as Science</vt:lpstr>
      <vt:lpstr>Security as a Social Science</vt:lpstr>
      <vt:lpstr>Summary</vt:lpstr>
      <vt:lpstr>Summary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104</dc:title>
  <dc:subject>CMSC 104</dc:subject>
  <dc:creator>george ray</dc:creator>
  <cp:lastModifiedBy>George Ray</cp:lastModifiedBy>
  <cp:revision>205</cp:revision>
  <cp:lastPrinted>2000-08-25T01:48:19Z</cp:lastPrinted>
  <dcterms:created xsi:type="dcterms:W3CDTF">2014-07-26T13:21:02Z</dcterms:created>
  <dcterms:modified xsi:type="dcterms:W3CDTF">2016-12-19T15:15:59Z</dcterms:modified>
</cp:coreProperties>
</file>