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293" r:id="rId2"/>
    <p:sldId id="363" r:id="rId3"/>
    <p:sldId id="364" r:id="rId4"/>
    <p:sldId id="311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60" r:id="rId18"/>
    <p:sldId id="354" r:id="rId19"/>
    <p:sldId id="361" r:id="rId20"/>
    <p:sldId id="362" r:id="rId21"/>
    <p:sldId id="368" r:id="rId22"/>
    <p:sldId id="312" r:id="rId23"/>
    <p:sldId id="313" r:id="rId24"/>
    <p:sldId id="314" r:id="rId25"/>
    <p:sldId id="315" r:id="rId26"/>
    <p:sldId id="316" r:id="rId27"/>
    <p:sldId id="335" r:id="rId28"/>
    <p:sldId id="342" r:id="rId29"/>
    <p:sldId id="343" r:id="rId30"/>
    <p:sldId id="344" r:id="rId31"/>
    <p:sldId id="345" r:id="rId32"/>
    <p:sldId id="358" r:id="rId33"/>
    <p:sldId id="378" r:id="rId34"/>
    <p:sldId id="369" r:id="rId35"/>
    <p:sldId id="370" r:id="rId36"/>
    <p:sldId id="371" r:id="rId37"/>
    <p:sldId id="372" r:id="rId38"/>
    <p:sldId id="373" r:id="rId39"/>
    <p:sldId id="374" r:id="rId40"/>
    <p:sldId id="375" r:id="rId41"/>
  </p:sldIdLst>
  <p:sldSz cx="9144000" cy="6858000" type="letter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64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32" autoAdjust="0"/>
    <p:restoredTop sz="67152" autoAdjust="0"/>
  </p:normalViewPr>
  <p:slideViewPr>
    <p:cSldViewPr>
      <p:cViewPr varScale="1">
        <p:scale>
          <a:sx n="72" d="100"/>
          <a:sy n="72" d="100"/>
        </p:scale>
        <p:origin x="60" y="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6"/>
    </p:cViewPr>
  </p:sorterViewPr>
  <p:notesViewPr>
    <p:cSldViewPr>
      <p:cViewPr varScale="1">
        <p:scale>
          <a:sx n="83" d="100"/>
          <a:sy n="83" d="100"/>
        </p:scale>
        <p:origin x="150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4566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07" tIns="45295" rIns="92207" bIns="452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notes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717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0625" y="703263"/>
            <a:ext cx="4630738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30031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-1588" y="-1588"/>
            <a:ext cx="9145588" cy="6859588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D5C37-4CCB-4701-B7F0-FA87B06A06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C3E35-0407-451B-9E68-8042E98B9C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D6697-B25D-4A14-BC1E-32ED40E1A9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3517900" y="6284913"/>
            <a:ext cx="562610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Leading Global</a:t>
            </a:r>
            <a:r>
              <a:rPr lang="en-US" baseline="0" dirty="0"/>
              <a:t> Virtual Teams</a:t>
            </a:r>
            <a:r>
              <a:rPr lang="en-US" dirty="0"/>
              <a:t>				</a:t>
            </a:r>
            <a:fld id="{DA79BA1C-EB7E-425D-9CBD-112953D48C56}" type="slidenum">
              <a:rPr lang="en-US" smtClean="0"/>
              <a:pPr>
                <a:defRPr/>
              </a:pPr>
              <a:t>‹#›</a:t>
            </a:fld>
            <a:r>
              <a:rPr lang="en-US" dirty="0"/>
              <a:t>			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588" y="-1588"/>
            <a:ext cx="9145588" cy="6859588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ight Triangle 4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35855-35B9-4E8F-9340-60DBCD730F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34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F7735-5342-489D-B8CC-C34B3B5DB7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3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8541A-6215-48B5-BC24-D1E444202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04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4A9C3-5634-4767-8FF1-0663CB98C6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6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006A7-2BBA-4AC2-8780-BA1090C38D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60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ight Triangle 5"/>
          <p:cNvSpPr/>
          <p:nvPr/>
        </p:nvSpPr>
        <p:spPr>
          <a:xfrm rot="5400000">
            <a:off x="433388" y="-433388"/>
            <a:ext cx="6858000" cy="7724775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B3087CE-D020-48AB-8586-8D3B841EC6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3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rtlCol="0" anchor="ctr">
            <a:normAutofit/>
          </a:bodyPr>
          <a:lstStyle>
            <a:lvl1pPr algn="r">
              <a:defRPr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34D50-24D2-4427-8A3E-703E931AEB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3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1425"/>
            <a:ext cx="3575050" cy="1806575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1588" y="5051425"/>
            <a:ext cx="9145588" cy="180657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365125"/>
            <a:ext cx="7521575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100138"/>
            <a:ext cx="7521575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613" y="5870575"/>
            <a:ext cx="2176462" cy="201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900" y="6284913"/>
            <a:ext cx="4724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spc="200" baseline="0" dirty="0">
                <a:solidFill>
                  <a:srgbClr val="FF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50" y="6170613"/>
            <a:ext cx="503238" cy="50323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 smtClean="0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fld id="{D38D466B-CC97-4D46-8F80-6354154972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7" r:id="rId4"/>
    <p:sldLayoutId id="2147483678" r:id="rId5"/>
    <p:sldLayoutId id="2147483679" r:id="rId6"/>
    <p:sldLayoutId id="2147483680" r:id="rId7"/>
    <p:sldLayoutId id="2147483686" r:id="rId8"/>
    <p:sldLayoutId id="2147483687" r:id="rId9"/>
    <p:sldLayoutId id="2147483681" r:id="rId10"/>
    <p:sldLayoutId id="2147483682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9pPr>
    </p:titleStyle>
    <p:bodyStyle>
      <a:lvl1pPr marL="342900" indent="-342900" algn="l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038" indent="-173038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1638" indent="-163513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238" indent="-163513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726778" y="1721392"/>
            <a:ext cx="5367570" cy="12049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/>
              <a:t>ENMG 661: Overview of the course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062038" y="2324100"/>
            <a:ext cx="6511925" cy="328613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200" dirty="0"/>
              <a:t>Introduction to global virtual teams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200" dirty="0"/>
              <a:t>Review of the technology used in course</a:t>
            </a:r>
            <a:endParaRPr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Overview: What is a virtual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Group versus Team</a:t>
            </a:r>
          </a:p>
          <a:p>
            <a:pPr lvl="1"/>
            <a:r>
              <a:rPr lang="en-US" altLang="en-US" dirty="0"/>
              <a:t>A team is a group of individuals who have committed to accomplishing the goals of the group</a:t>
            </a:r>
          </a:p>
          <a:p>
            <a:pPr lvl="1"/>
            <a:r>
              <a:rPr lang="en-US" altLang="en-US" dirty="0"/>
              <a:t>Team building is a critical process: it transforms a group of individuals into a cohesive team </a:t>
            </a:r>
          </a:p>
          <a:p>
            <a:pPr lvl="1"/>
            <a:r>
              <a:rPr lang="en-US" altLang="en-US" dirty="0"/>
              <a:t>The manager accomplishes team building: encouraging group members to embrace the project goals, and builds trust and cohesiveness </a:t>
            </a:r>
          </a:p>
          <a:p>
            <a:r>
              <a:rPr lang="en-US" altLang="en-US" dirty="0"/>
              <a:t>Trust is key element</a:t>
            </a:r>
          </a:p>
          <a:p>
            <a:pPr lvl="1"/>
            <a:r>
              <a:rPr lang="en-US" altLang="en-US" dirty="0"/>
              <a:t>Built on genuine concern</a:t>
            </a:r>
          </a:p>
          <a:p>
            <a:pPr lvl="1"/>
            <a:r>
              <a:rPr lang="en-US" altLang="en-US" dirty="0"/>
              <a:t>Leader is advocate for team members</a:t>
            </a:r>
          </a:p>
          <a:p>
            <a:pPr lvl="1"/>
            <a:r>
              <a:rPr lang="en-US" altLang="en-US" dirty="0"/>
              <a:t>Leader understands what is occurring in the team’s world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Cochrum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K.. (2013). </a:t>
            </a:r>
            <a:r>
              <a:rPr lang="en-US" sz="9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Close: Leading Well Across Distance and Cultures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 Amazon: </a:t>
            </a:r>
            <a:r>
              <a:rPr lang="en-US" sz="900" dirty="0"/>
              <a:t>On-Demand Publishing LLC, p 528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Pocket Mentor (2010). </a:t>
            </a:r>
            <a:r>
              <a:rPr lang="en-US" sz="9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Leading Virtual Teams.  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Boston: Harvard Business Press</a:t>
            </a:r>
          </a:p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[3] </a:t>
            </a:r>
            <a:r>
              <a:rPr lang="en-US" sz="900" dirty="0"/>
              <a:t>Allen, J. (2009).  Building a group into a team. Internet Journal of Healthcare Administration, 6(1), 3.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9095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Overview: What is a virtual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virtual team is not co-located but instead linked through a variety of communication methods</a:t>
            </a:r>
          </a:p>
          <a:p>
            <a:pPr lvl="1"/>
            <a:r>
              <a:rPr lang="en-US" altLang="en-US" dirty="0"/>
              <a:t>In the past, through letters, orders, or messengers as exemplified by the military or religious orders</a:t>
            </a:r>
          </a:p>
          <a:p>
            <a:pPr lvl="1"/>
            <a:r>
              <a:rPr lang="en-US" altLang="en-US" dirty="0"/>
              <a:t>Today, through email, telephone, teleconferencing, video conferencing or Web conferencing and digital workspaces such as team Web sites.</a:t>
            </a:r>
          </a:p>
          <a:p>
            <a:r>
              <a:rPr lang="en-US" altLang="en-US" dirty="0"/>
              <a:t>Virtual Team membership</a:t>
            </a:r>
          </a:p>
          <a:p>
            <a:pPr lvl="1"/>
            <a:r>
              <a:rPr lang="en-US" altLang="en-US" dirty="0"/>
              <a:t>Company employees in different locations, potentially globally located</a:t>
            </a:r>
          </a:p>
          <a:p>
            <a:pPr lvl="1"/>
            <a:r>
              <a:rPr lang="en-US" altLang="en-US" dirty="0"/>
              <a:t>External stakeholders in different locations, potentially globally located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Cochrum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K.. (2013). </a:t>
            </a:r>
            <a:r>
              <a:rPr lang="en-US" sz="9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Close: Leading Well Across Distance and Cultures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 Amazon: </a:t>
            </a:r>
            <a:r>
              <a:rPr lang="en-US" sz="900" dirty="0"/>
              <a:t>On-Demand Publishing LLC, p 392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Pocket Mentor (2010). </a:t>
            </a:r>
            <a:r>
              <a:rPr lang="en-US" sz="9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Leading Virtual Teams.  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Boston: Harvard Business Press</a:t>
            </a:r>
          </a:p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[3] </a:t>
            </a:r>
            <a:r>
              <a:rPr lang="en-US" sz="900" dirty="0"/>
              <a:t>Allen, J. (2009).  Building a group into a team. </a:t>
            </a:r>
            <a:r>
              <a:rPr lang="en-US" sz="900" i="1" dirty="0"/>
              <a:t>Internet Journal of Healthcare Administration, 6(1)</a:t>
            </a:r>
            <a:r>
              <a:rPr lang="en-US" sz="900" dirty="0"/>
              <a:t>, 3.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34553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Overview: What is a virtual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7521575" cy="3929062"/>
          </a:xfrm>
        </p:spPr>
        <p:txBody>
          <a:bodyPr/>
          <a:lstStyle/>
          <a:p>
            <a:r>
              <a:rPr lang="en-US" altLang="en-US" dirty="0"/>
              <a:t>Core management doctrines that govern the leadership of a virtual team are those of a co-located team </a:t>
            </a:r>
          </a:p>
          <a:p>
            <a:pPr lvl="2"/>
            <a:r>
              <a:rPr lang="en-US" altLang="en-US" dirty="0"/>
              <a:t>Clarity of goals</a:t>
            </a:r>
          </a:p>
          <a:p>
            <a:pPr lvl="2"/>
            <a:r>
              <a:rPr lang="en-US" altLang="en-US" dirty="0"/>
              <a:t>Enlist the right resources and skills</a:t>
            </a:r>
          </a:p>
          <a:p>
            <a:pPr lvl="2"/>
            <a:r>
              <a:rPr lang="en-US" altLang="en-US" dirty="0"/>
              <a:t>Motivate commitment to team goals</a:t>
            </a:r>
          </a:p>
          <a:p>
            <a:pPr lvl="2"/>
            <a:r>
              <a:rPr lang="en-US" altLang="en-US" dirty="0"/>
              <a:t>Foster collaboration and information sharing</a:t>
            </a:r>
          </a:p>
          <a:p>
            <a:r>
              <a:rPr lang="en-US" altLang="en-US" dirty="0"/>
              <a:t>Space and time differences make it more challenging to apply these doctrines and organize a group of individuals into a team</a:t>
            </a:r>
          </a:p>
          <a:p>
            <a:r>
              <a:rPr lang="en-US" altLang="en-US" dirty="0"/>
              <a:t>Modern technology is offered as a mitigation to the difficulties presented by space and time</a:t>
            </a:r>
          </a:p>
          <a:p>
            <a:r>
              <a:rPr lang="en-US" altLang="en-US" dirty="0"/>
              <a:t>In using modern technology, virtual teams also encounter technical challenges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Cochrum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K.. (2013). </a:t>
            </a:r>
            <a:r>
              <a:rPr lang="en-US" sz="9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Close: Leading Well Across Distance and Cultures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 Amazon: </a:t>
            </a:r>
            <a:r>
              <a:rPr lang="en-US" sz="900" dirty="0"/>
              <a:t>On-Demand Publishing LLC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Pocket Mentor (2010). </a:t>
            </a:r>
            <a:r>
              <a:rPr lang="en-US" sz="9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Leading Virtual Teams.  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Boston: Harvard Business Press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31217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365125"/>
            <a:ext cx="8321675" cy="549275"/>
          </a:xfrm>
        </p:spPr>
        <p:txBody>
          <a:bodyPr/>
          <a:lstStyle/>
          <a:p>
            <a:r>
              <a:rPr lang="en-US" altLang="en-US" dirty="0"/>
              <a:t>Course overview: A Case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7521575" cy="3929062"/>
          </a:xfrm>
        </p:spPr>
        <p:txBody>
          <a:bodyPr/>
          <a:lstStyle/>
          <a:p>
            <a:r>
              <a:rPr lang="en-US" altLang="en-US" dirty="0"/>
              <a:t>2000 years ago, the Apostle Paul developed a virtual organization across the Mediterranean that eventually went world-wide</a:t>
            </a:r>
          </a:p>
          <a:p>
            <a:r>
              <a:rPr lang="en-US" altLang="en-US" dirty="0"/>
              <a:t>Paul’s methods</a:t>
            </a:r>
          </a:p>
          <a:p>
            <a:pPr lvl="1"/>
            <a:r>
              <a:rPr lang="en-US" altLang="en-US" dirty="0"/>
              <a:t>Started with face-to-face meeting</a:t>
            </a:r>
          </a:p>
          <a:p>
            <a:pPr lvl="1"/>
            <a:r>
              <a:rPr lang="en-US" altLang="en-US" dirty="0"/>
              <a:t>Rapidly appointed local leaders, liaisons, in each location to minimize cultural friction</a:t>
            </a:r>
          </a:p>
          <a:p>
            <a:pPr lvl="1"/>
            <a:r>
              <a:rPr lang="en-US" altLang="en-US" dirty="0"/>
              <a:t>Kept repeating the vision to the team, the distributed churches</a:t>
            </a:r>
          </a:p>
          <a:p>
            <a:pPr lvl="1"/>
            <a:r>
              <a:rPr lang="en-US" altLang="en-US" dirty="0"/>
              <a:t>Worked by proxy – sending agents to the teams</a:t>
            </a:r>
          </a:p>
          <a:p>
            <a:pPr lvl="1"/>
            <a:r>
              <a:rPr lang="en-US" altLang="en-US" dirty="0"/>
              <a:t>Worked through letters to communicate 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marL="0" lvl="1" indent="0">
              <a:buNone/>
            </a:pPr>
            <a:endParaRPr lang="en-US" altLang="en-US" dirty="0"/>
          </a:p>
          <a:p>
            <a:pPr lvl="1"/>
            <a:endParaRPr lang="en-US" altLang="en-US" dirty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Cochrum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K.. (2013). </a:t>
            </a:r>
            <a:r>
              <a:rPr lang="en-US" sz="9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Close: Leading Well Across Distance and Cultures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 Amazon: </a:t>
            </a:r>
            <a:r>
              <a:rPr lang="en-US" sz="900" dirty="0"/>
              <a:t>On-Demand Publishing LLC, p 392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402, 409</a:t>
            </a:r>
          </a:p>
        </p:txBody>
      </p:sp>
    </p:spTree>
    <p:extLst>
      <p:ext uri="{BB962C8B-B14F-4D97-AF65-F5344CB8AC3E}">
        <p14:creationId xmlns:p14="http://schemas.microsoft.com/office/powerpoint/2010/main" val="397105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Course overview: A Case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7521575" cy="3929062"/>
          </a:xfrm>
        </p:spPr>
        <p:txBody>
          <a:bodyPr/>
          <a:lstStyle/>
          <a:p>
            <a:r>
              <a:rPr lang="en-US" altLang="en-US" dirty="0"/>
              <a:t>Paul’s methods </a:t>
            </a:r>
            <a:r>
              <a:rPr lang="en-US" altLang="en-US" dirty="0" err="1"/>
              <a:t>con’t</a:t>
            </a:r>
            <a:endParaRPr lang="en-US" altLang="en-US" dirty="0"/>
          </a:p>
          <a:p>
            <a:pPr lvl="1"/>
            <a:r>
              <a:rPr lang="en-US" altLang="en-US" dirty="0"/>
              <a:t>Promoted shared leadership</a:t>
            </a:r>
          </a:p>
          <a:p>
            <a:pPr lvl="1"/>
            <a:r>
              <a:rPr lang="en-US" altLang="en-US" dirty="0"/>
              <a:t>Mutual respect fostered with local churches</a:t>
            </a:r>
          </a:p>
          <a:p>
            <a:pPr lvl="1"/>
            <a:r>
              <a:rPr lang="en-US" altLang="en-US" dirty="0"/>
              <a:t>Aggressively trusted others with the mission </a:t>
            </a:r>
          </a:p>
          <a:p>
            <a:pPr lvl="1"/>
            <a:r>
              <a:rPr lang="en-US" altLang="en-US" dirty="0"/>
              <a:t>Gave power away</a:t>
            </a:r>
          </a:p>
          <a:p>
            <a:r>
              <a:rPr lang="en-US" altLang="en-US" dirty="0"/>
              <a:t>Technology of the day was pen and paper</a:t>
            </a:r>
          </a:p>
          <a:p>
            <a:r>
              <a:rPr lang="en-US" altLang="en-US" dirty="0"/>
              <a:t>In the course we will review modern success stories that use modern technology but use the same leadership principles</a:t>
            </a:r>
          </a:p>
          <a:p>
            <a:pPr lvl="1"/>
            <a:r>
              <a:rPr lang="en-US" altLang="en-US" dirty="0"/>
              <a:t>Global instrumentation companies</a:t>
            </a:r>
          </a:p>
          <a:p>
            <a:pPr lvl="1"/>
            <a:r>
              <a:rPr lang="en-US" altLang="en-US" dirty="0"/>
              <a:t>US Army</a:t>
            </a:r>
          </a:p>
          <a:p>
            <a:pPr lvl="1"/>
            <a:r>
              <a:rPr lang="en-US" altLang="en-US" dirty="0"/>
              <a:t>Surgical teams</a:t>
            </a:r>
          </a:p>
          <a:p>
            <a:pPr lvl="1"/>
            <a:r>
              <a:rPr lang="en-US" altLang="en-US" dirty="0"/>
              <a:t>Academic conferences</a:t>
            </a:r>
          </a:p>
          <a:p>
            <a:endParaRPr lang="en-US" altLang="en-US" dirty="0"/>
          </a:p>
          <a:p>
            <a:pPr marL="0" lvl="1" indent="0">
              <a:buNone/>
            </a:pPr>
            <a:endParaRPr lang="en-US" altLang="en-US" dirty="0"/>
          </a:p>
          <a:p>
            <a:pPr lvl="1"/>
            <a:endParaRPr lang="en-US" altLang="en-US" dirty="0"/>
          </a:p>
          <a:p>
            <a:pPr marL="0" lvl="1" indent="0">
              <a:buNone/>
            </a:pPr>
            <a:endParaRPr lang="en-US" altLang="en-US" dirty="0"/>
          </a:p>
          <a:p>
            <a:pPr lvl="1"/>
            <a:endParaRPr lang="en-US" altLang="en-US" dirty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Cochrum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K.. (2013). </a:t>
            </a:r>
            <a:r>
              <a:rPr lang="en-US" sz="9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Close: Leading Well Across Distance and Cultures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 Amazon: </a:t>
            </a:r>
            <a:r>
              <a:rPr lang="en-US" sz="900" dirty="0"/>
              <a:t>On-Demand Publishing LLC, p 449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060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365125"/>
            <a:ext cx="8321675" cy="549275"/>
          </a:xfrm>
        </p:spPr>
        <p:txBody>
          <a:bodyPr/>
          <a:lstStyle/>
          <a:p>
            <a:r>
              <a:rPr lang="en-US" dirty="0"/>
              <a:t>Course overview: virtual Leadership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Cast the vision</a:t>
            </a:r>
          </a:p>
          <a:p>
            <a:r>
              <a:rPr lang="en-US" altLang="en-US" dirty="0"/>
              <a:t>Set direction</a:t>
            </a:r>
          </a:p>
          <a:p>
            <a:r>
              <a:rPr lang="en-US" altLang="en-US" dirty="0"/>
              <a:t>Inspire, motivate </a:t>
            </a:r>
          </a:p>
          <a:p>
            <a:r>
              <a:rPr lang="en-US" altLang="en-US" dirty="0"/>
              <a:t>Align work to mission</a:t>
            </a:r>
          </a:p>
          <a:p>
            <a:r>
              <a:rPr lang="en-US" altLang="en-US" dirty="0"/>
              <a:t>Communicate, coach</a:t>
            </a:r>
          </a:p>
          <a:p>
            <a:r>
              <a:rPr lang="en-US" altLang="en-US" dirty="0"/>
              <a:t>Delegate</a:t>
            </a:r>
          </a:p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</a:t>
            </a:r>
            <a:r>
              <a:rPr lang="en-US" sz="900" dirty="0" err="1"/>
              <a:t>Andersson</a:t>
            </a:r>
            <a:r>
              <a:rPr lang="en-US" sz="900" dirty="0"/>
              <a:t>, D. (2005).  The Spatial Nature Of Entrepreneurship. </a:t>
            </a:r>
            <a:r>
              <a:rPr lang="en-US" sz="900" i="1" dirty="0"/>
              <a:t>The Quarterly Journal of Austrian Economics, 8(2</a:t>
            </a:r>
            <a:r>
              <a:rPr lang="en-US" sz="900" dirty="0"/>
              <a:t>), 21–34</a:t>
            </a:r>
          </a:p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[2]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Cochrum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K.. (2013). </a:t>
            </a:r>
            <a:r>
              <a:rPr lang="en-US" sz="9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Close: Leading Well Across Distance and Cultures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 Amazon: </a:t>
            </a:r>
            <a:r>
              <a:rPr lang="en-US" sz="900" dirty="0"/>
              <a:t>On-Demand Publishing LLC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[3] Pocket Mentor (2010). </a:t>
            </a:r>
            <a:r>
              <a:rPr lang="en-US" sz="9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Leading Virtual Teams.  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Boston: Harvard Business Press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52334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365125"/>
            <a:ext cx="8321675" cy="549275"/>
          </a:xfrm>
        </p:spPr>
        <p:txBody>
          <a:bodyPr/>
          <a:lstStyle/>
          <a:p>
            <a:r>
              <a:rPr lang="en-US" dirty="0"/>
              <a:t>Course Overview: Why have a virtual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Leverage distributed knowledge</a:t>
            </a:r>
          </a:p>
          <a:p>
            <a:pPr lvl="1"/>
            <a:r>
              <a:rPr lang="en-US" altLang="en-US" dirty="0"/>
              <a:t>Virtual teams can integrate extremely diverse set of skills and knowledge</a:t>
            </a:r>
          </a:p>
          <a:p>
            <a:pPr lvl="1"/>
            <a:r>
              <a:rPr lang="en-US" altLang="en-US" dirty="0"/>
              <a:t>In a global organization, it is critical to incorporate local knowledge from each area of operation</a:t>
            </a:r>
          </a:p>
          <a:p>
            <a:pPr lvl="2"/>
            <a:r>
              <a:rPr lang="en-US" altLang="en-US" dirty="0"/>
              <a:t>Law of Requisite Variety</a:t>
            </a:r>
          </a:p>
          <a:p>
            <a:pPr lvl="2"/>
            <a:r>
              <a:rPr lang="en-US" altLang="en-US" dirty="0"/>
              <a:t>Cultural diversity</a:t>
            </a:r>
          </a:p>
          <a:p>
            <a:pPr lvl="1"/>
            <a:r>
              <a:rPr lang="en-US" altLang="en-US" dirty="0"/>
              <a:t>Team can work 24 hours per day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err="1"/>
              <a:t>Galavan</a:t>
            </a:r>
            <a:r>
              <a:rPr lang="en-US" sz="900" dirty="0"/>
              <a:t>, G., Murray, J. and </a:t>
            </a:r>
            <a:r>
              <a:rPr lang="en-US" sz="900" dirty="0" err="1"/>
              <a:t>Markides</a:t>
            </a:r>
            <a:r>
              <a:rPr lang="en-US" sz="900" dirty="0"/>
              <a:t>, C. (2008). Strategy, Innovation and Change. Oxford University Press. </a:t>
            </a:r>
          </a:p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[2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 Nugent, J. (2010). Plan To Win: Analytical And Operational Tools - Gaining Competitive Advantage.  SMC University. 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[3]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Cochrum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K.. (2013). </a:t>
            </a:r>
            <a:r>
              <a:rPr lang="en-US" sz="9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Close: Leading Well Across Distance and Cultures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 Amazon: </a:t>
            </a:r>
            <a:r>
              <a:rPr lang="en-US" sz="900" dirty="0"/>
              <a:t>On-Demand Publishing LLC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[4] Pocket Mentor (2010). </a:t>
            </a:r>
            <a:r>
              <a:rPr lang="en-US" sz="9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Leading Virtual Teams.  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Boston: Harvard Business Press</a:t>
            </a:r>
          </a:p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[5] </a:t>
            </a:r>
            <a:r>
              <a:rPr lang="en-US" sz="900" dirty="0"/>
              <a:t>Ashby, W. (1956). Introduction to Cybernetics. John Wiley</a:t>
            </a:r>
          </a:p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[6] </a:t>
            </a:r>
            <a:r>
              <a:rPr lang="en-US" sz="900" dirty="0"/>
              <a:t>Finkelstein, Clive (2006). Enterprise Architecture for Integration. </a:t>
            </a:r>
            <a:r>
              <a:rPr lang="en-US" sz="900" dirty="0" err="1"/>
              <a:t>Artech</a:t>
            </a:r>
            <a:r>
              <a:rPr lang="en-US" sz="900" dirty="0"/>
              <a:t> House</a:t>
            </a:r>
          </a:p>
          <a:p>
            <a:r>
              <a:rPr lang="en-US" sz="900" dirty="0"/>
              <a:t>[7] </a:t>
            </a:r>
            <a:r>
              <a:rPr lang="en-US" sz="900" dirty="0" err="1"/>
              <a:t>Sotirovski</a:t>
            </a:r>
            <a:r>
              <a:rPr lang="en-US" sz="900" dirty="0"/>
              <a:t>, </a:t>
            </a:r>
            <a:r>
              <a:rPr lang="en-US" sz="900" dirty="0" err="1"/>
              <a:t>Drasko</a:t>
            </a:r>
            <a:r>
              <a:rPr lang="en-US" sz="900" dirty="0"/>
              <a:t> (May/June 2001). “Heuristics for Iterative Software Development”, Raytheon. Retrieved from http://www.computer.org/portal/web/csdl/doi/10.1109/52.922728 </a:t>
            </a:r>
          </a:p>
        </p:txBody>
      </p:sp>
    </p:spTree>
    <p:extLst>
      <p:ext uri="{BB962C8B-B14F-4D97-AF65-F5344CB8AC3E}">
        <p14:creationId xmlns:p14="http://schemas.microsoft.com/office/powerpoint/2010/main" val="1764567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7521575" cy="3929062"/>
          </a:xfrm>
        </p:spPr>
        <p:txBody>
          <a:bodyPr/>
          <a:lstStyle/>
          <a:p>
            <a:r>
              <a:rPr lang="en-US" dirty="0"/>
              <a:t>Synthesize key points from readings on PowerPoint presentation deck</a:t>
            </a:r>
          </a:p>
          <a:p>
            <a:r>
              <a:rPr lang="en-US" dirty="0"/>
              <a:t>Additional information from readings is discussed as we progress through lecture and is associated with key point slides but not on them</a:t>
            </a:r>
          </a:p>
          <a:p>
            <a:r>
              <a:rPr lang="en-US" dirty="0"/>
              <a:t>Lectures will be recorded with Blackboard and </a:t>
            </a:r>
            <a:r>
              <a:rPr lang="en-US" dirty="0" err="1"/>
              <a:t>Youtube</a:t>
            </a:r>
            <a:r>
              <a:rPr lang="en-US" dirty="0"/>
              <a:t> links sent to the entire class as soon as the process is complete</a:t>
            </a:r>
          </a:p>
          <a:p>
            <a:r>
              <a:rPr lang="en-US" dirty="0"/>
              <a:t>Some limits on what can be done online with Blackboard depend on the capacity of the client machines </a:t>
            </a:r>
          </a:p>
          <a:p>
            <a:pPr lvl="1"/>
            <a:r>
              <a:rPr lang="en-US" dirty="0"/>
              <a:t>We will target functionality that works on smartphone and tablet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17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postings 	25%</a:t>
            </a:r>
          </a:p>
          <a:p>
            <a:r>
              <a:rPr lang="en-US" dirty="0"/>
              <a:t>Theory exam		25%</a:t>
            </a:r>
          </a:p>
          <a:p>
            <a:r>
              <a:rPr lang="en-US" dirty="0"/>
              <a:t>Term paper		25%</a:t>
            </a:r>
          </a:p>
          <a:p>
            <a:r>
              <a:rPr lang="en-US" dirty="0"/>
              <a:t>Group project 		25%</a:t>
            </a:r>
          </a:p>
        </p:txBody>
      </p:sp>
    </p:spTree>
    <p:extLst>
      <p:ext uri="{BB962C8B-B14F-4D97-AF65-F5344CB8AC3E}">
        <p14:creationId xmlns:p14="http://schemas.microsoft.com/office/powerpoint/2010/main" val="1857625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be given during the 7th class period. </a:t>
            </a:r>
          </a:p>
          <a:p>
            <a:r>
              <a:rPr lang="en-US" dirty="0"/>
              <a:t>The questions will be presented to you in an e-mail and you will have 24 hours to complete the exam.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35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going virtual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321675" cy="3929062"/>
          </a:xfrm>
        </p:spPr>
        <p:txBody>
          <a:bodyPr/>
          <a:lstStyle/>
          <a:p>
            <a:r>
              <a:rPr lang="en-US" altLang="en-US" dirty="0"/>
              <a:t>New expectations</a:t>
            </a:r>
          </a:p>
          <a:p>
            <a:pPr lvl="1"/>
            <a:r>
              <a:rPr lang="en-US" altLang="en-US" dirty="0"/>
              <a:t>Skills and information are available on demand</a:t>
            </a:r>
          </a:p>
          <a:p>
            <a:pPr lvl="1"/>
            <a:r>
              <a:rPr lang="en-US" altLang="en-US" dirty="0"/>
              <a:t>World more tightly knit</a:t>
            </a:r>
          </a:p>
          <a:p>
            <a:pPr lvl="1"/>
            <a:r>
              <a:rPr lang="en-US" altLang="en-US" dirty="0"/>
              <a:t>Technology enhanced productivity and the industrialization of emerging countries has created a world-wide supply that exceeds demand </a:t>
            </a:r>
          </a:p>
          <a:p>
            <a:pPr lvl="1"/>
            <a:r>
              <a:rPr lang="en-US" altLang="en-US" dirty="0"/>
              <a:t>To survive, innovation is essential and it must leverage distributed knowledge</a:t>
            </a:r>
          </a:p>
          <a:p>
            <a:r>
              <a:rPr lang="en-US" altLang="en-US" dirty="0"/>
              <a:t>The greatest obstacle to becoming truly effective in this world is lack of leaders prepared to thrive in the new virtual paradigm </a:t>
            </a:r>
          </a:p>
          <a:p>
            <a:r>
              <a:rPr lang="en-US" altLang="en-US" dirty="0"/>
              <a:t>Competitors and military adversaries employ virtual technologies</a:t>
            </a:r>
          </a:p>
          <a:p>
            <a:pPr lvl="1"/>
            <a:r>
              <a:rPr lang="en-US" altLang="en-US" dirty="0"/>
              <a:t>Presence of purely local teams is disappearing</a:t>
            </a:r>
          </a:p>
          <a:p>
            <a:pPr lvl="1"/>
            <a:r>
              <a:rPr lang="en-US" altLang="en-US" dirty="0"/>
              <a:t>Worldwide mobile workforce now tops 1 billion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/>
              <a:t>Kim, W. &amp; R. </a:t>
            </a:r>
            <a:r>
              <a:rPr lang="en-US" sz="900" dirty="0" err="1"/>
              <a:t>Mauborgne</a:t>
            </a:r>
            <a:r>
              <a:rPr lang="en-US" sz="900" dirty="0"/>
              <a:t> (2009, September).  How strategy shapes structure. </a:t>
            </a:r>
            <a:r>
              <a:rPr lang="en-US" sz="900" i="1" dirty="0"/>
              <a:t>Harvard Business Review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Cochrum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K.. (2013). </a:t>
            </a:r>
            <a:r>
              <a:rPr lang="en-US" sz="9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Close: Leading Well Across Distance and Cultures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 Amazon: </a:t>
            </a:r>
            <a:r>
              <a:rPr lang="en-US" sz="900" dirty="0"/>
              <a:t>On-Demand Publishing LLC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P188, 204</a:t>
            </a:r>
          </a:p>
        </p:txBody>
      </p:sp>
    </p:spTree>
    <p:extLst>
      <p:ext uri="{BB962C8B-B14F-4D97-AF65-F5344CB8AC3E}">
        <p14:creationId xmlns:p14="http://schemas.microsoft.com/office/powerpoint/2010/main" val="1207669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groups with four /five members </a:t>
            </a:r>
          </a:p>
          <a:p>
            <a:r>
              <a:rPr lang="en-US" dirty="0"/>
              <a:t>Groups should collaborate virtually</a:t>
            </a:r>
          </a:p>
          <a:p>
            <a:r>
              <a:rPr lang="en-US" dirty="0"/>
              <a:t>Deliverables are:</a:t>
            </a:r>
          </a:p>
          <a:p>
            <a:pPr lvl="1"/>
            <a:r>
              <a:rPr lang="en-US" dirty="0"/>
              <a:t>Team Charter</a:t>
            </a:r>
          </a:p>
          <a:p>
            <a:pPr lvl="1"/>
            <a:r>
              <a:rPr lang="en-US" dirty="0"/>
              <a:t>Team Directory </a:t>
            </a:r>
          </a:p>
          <a:p>
            <a:pPr lvl="1"/>
            <a:r>
              <a:rPr lang="en-US" dirty="0"/>
              <a:t>Team Rules of Behavior</a:t>
            </a:r>
          </a:p>
          <a:p>
            <a:pPr lvl="1"/>
            <a:r>
              <a:rPr lang="en-US" dirty="0"/>
              <a:t>Staffing plan</a:t>
            </a:r>
          </a:p>
          <a:p>
            <a:pPr lvl="1"/>
            <a:r>
              <a:rPr lang="en-US" dirty="0"/>
              <a:t>Collaborative Technology Plan</a:t>
            </a:r>
          </a:p>
          <a:p>
            <a:pPr lvl="1"/>
            <a:r>
              <a:rPr lang="en-US" dirty="0"/>
              <a:t>Communications Plan</a:t>
            </a:r>
          </a:p>
          <a:p>
            <a:r>
              <a:rPr lang="en-US" dirty="0"/>
              <a:t>The required elements for each deliverable are in the project assignment which is on Blackboard now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4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be writing a formal critique of an academic journal article</a:t>
            </a:r>
          </a:p>
          <a:p>
            <a:r>
              <a:rPr lang="en-US" dirty="0"/>
              <a:t>Guidelines for writing a journal critique are found on the Blackboard site</a:t>
            </a:r>
          </a:p>
          <a:p>
            <a:r>
              <a:rPr lang="en-US" dirty="0"/>
              <a:t>These guidelines must be followed in your paper</a:t>
            </a:r>
          </a:p>
          <a:p>
            <a:r>
              <a:rPr lang="en-US" dirty="0"/>
              <a:t>Additionally, APA citing guidelines must be followed and can be found on the Blackboard site</a:t>
            </a:r>
          </a:p>
        </p:txBody>
      </p:sp>
    </p:spTree>
    <p:extLst>
      <p:ext uri="{BB962C8B-B14F-4D97-AF65-F5344CB8AC3E}">
        <p14:creationId xmlns:p14="http://schemas.microsoft.com/office/powerpoint/2010/main" val="1674164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tools in this course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35855-35B9-4E8F-9340-60DBCD730F3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9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we will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321675" cy="3579812"/>
          </a:xfrm>
        </p:spPr>
        <p:txBody>
          <a:bodyPr/>
          <a:lstStyle/>
          <a:p>
            <a:r>
              <a:rPr lang="en-US" dirty="0"/>
              <a:t>Blackboard: discussion boards, document repository, recording function</a:t>
            </a:r>
          </a:p>
          <a:p>
            <a:r>
              <a:rPr lang="en-US" dirty="0" err="1"/>
              <a:t>Youtube</a:t>
            </a:r>
            <a:endParaRPr lang="en-US" dirty="0"/>
          </a:p>
          <a:p>
            <a:r>
              <a:rPr lang="en-US" dirty="0"/>
              <a:t>Email</a:t>
            </a:r>
          </a:p>
          <a:p>
            <a:r>
              <a:rPr lang="en-US" dirty="0"/>
              <a:t>Zoom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00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EBSCO</a:t>
            </a:r>
          </a:p>
          <a:p>
            <a:r>
              <a:rPr lang="en-US" dirty="0"/>
              <a:t>JSTOR</a:t>
            </a:r>
          </a:p>
          <a:p>
            <a:r>
              <a:rPr lang="en-US" dirty="0"/>
              <a:t>APA </a:t>
            </a:r>
          </a:p>
          <a:p>
            <a:r>
              <a:rPr lang="en-US"/>
              <a:t>RT.umbc.edu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16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blackboard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35855-35B9-4E8F-9340-60DBCD730F3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75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Blackboard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169275" cy="3579812"/>
          </a:xfrm>
        </p:spPr>
        <p:txBody>
          <a:bodyPr/>
          <a:lstStyle/>
          <a:p>
            <a:r>
              <a:rPr lang="en-US" dirty="0" err="1"/>
              <a:t>BlackBoard</a:t>
            </a:r>
            <a:r>
              <a:rPr lang="en-US" dirty="0"/>
              <a:t> is an eLearning tool used by the University of Maryland</a:t>
            </a:r>
          </a:p>
          <a:p>
            <a:r>
              <a:rPr lang="en-US" dirty="0"/>
              <a:t>We will take advantage of its collaboration features to manage the class and simultaneously gains hands-on experience with virtual team tools </a:t>
            </a:r>
          </a:p>
          <a:p>
            <a:r>
              <a:rPr lang="en-US" dirty="0"/>
              <a:t>With these collaboration tools you will participate in weekly discussions, and present group projects.   </a:t>
            </a:r>
          </a:p>
        </p:txBody>
      </p:sp>
    </p:spTree>
    <p:extLst>
      <p:ext uri="{BB962C8B-B14F-4D97-AF65-F5344CB8AC3E}">
        <p14:creationId xmlns:p14="http://schemas.microsoft.com/office/powerpoint/2010/main" val="3578774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Board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35855-35B9-4E8F-9340-60DBCD730F3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82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3597275" cy="3579812"/>
          </a:xfrm>
        </p:spPr>
        <p:txBody>
          <a:bodyPr/>
          <a:lstStyle/>
          <a:p>
            <a:r>
              <a:rPr lang="en-US" dirty="0"/>
              <a:t>As with Collaborate, Discussion Board is accessed in the Course Tools Section</a:t>
            </a:r>
          </a:p>
          <a:p>
            <a:r>
              <a:rPr lang="en-US" dirty="0"/>
              <a:t>Click the Discussion Board link on the Blackboard left-side menu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442042"/>
            <a:ext cx="4401164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33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3597275" cy="3579812"/>
          </a:xfrm>
        </p:spPr>
        <p:txBody>
          <a:bodyPr/>
          <a:lstStyle/>
          <a:p>
            <a:r>
              <a:rPr lang="en-US" dirty="0"/>
              <a:t>A list of forums in the ENMG 661 Discussion Board will be displayed.</a:t>
            </a:r>
          </a:p>
          <a:p>
            <a:r>
              <a:rPr lang="en-US" dirty="0"/>
              <a:t>Click on a forum to select it, for example the Week 1 forum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420" y="1524000"/>
            <a:ext cx="4011647" cy="216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615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going virtual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3216275" cy="2176462"/>
          </a:xfrm>
        </p:spPr>
        <p:txBody>
          <a:bodyPr/>
          <a:lstStyle/>
          <a:p>
            <a:r>
              <a:rPr lang="en-US" altLang="en-US" dirty="0"/>
              <a:t>Old Rules</a:t>
            </a:r>
          </a:p>
          <a:p>
            <a:pPr lvl="1"/>
            <a:r>
              <a:rPr lang="en-US" altLang="en-US" dirty="0"/>
              <a:t>Work is a location</a:t>
            </a:r>
          </a:p>
          <a:p>
            <a:pPr lvl="1"/>
            <a:r>
              <a:rPr lang="en-US" altLang="en-US" dirty="0"/>
              <a:t>Work is 9-5</a:t>
            </a:r>
          </a:p>
          <a:p>
            <a:pPr lvl="1"/>
            <a:r>
              <a:rPr lang="en-US" dirty="0"/>
              <a:t>Staff need controller</a:t>
            </a:r>
          </a:p>
          <a:p>
            <a:pPr lvl="1"/>
            <a:r>
              <a:rPr lang="en-US" dirty="0"/>
              <a:t>Relations must be face-to-face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err="1"/>
              <a:t>Kuhnert</a:t>
            </a:r>
            <a:r>
              <a:rPr lang="en-US" sz="900" dirty="0"/>
              <a:t>, K. &amp; P. Lewis (1987).  Transactional and transformational leadership: A constructive/developmental analysis. </a:t>
            </a:r>
            <a:r>
              <a:rPr lang="en-US" sz="900" i="1" dirty="0"/>
              <a:t>Academy of Management Review, 12(4),</a:t>
            </a:r>
            <a:r>
              <a:rPr lang="en-US" sz="900" dirty="0"/>
              <a:t> 648-657</a:t>
            </a:r>
          </a:p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[2] </a:t>
            </a:r>
            <a:r>
              <a:rPr lang="en-US" sz="900" dirty="0" err="1"/>
              <a:t>Tichy</a:t>
            </a:r>
            <a:r>
              <a:rPr lang="en-US" sz="900" dirty="0"/>
              <a:t>, N. (1997).  The leadership engine. New York, NY: Harper Business</a:t>
            </a:r>
          </a:p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[3] </a:t>
            </a:r>
            <a:r>
              <a:rPr lang="en-US" sz="900" dirty="0"/>
              <a:t>Levine, Locke, </a:t>
            </a:r>
            <a:r>
              <a:rPr lang="en-US" sz="900" dirty="0" err="1"/>
              <a:t>Searls</a:t>
            </a:r>
            <a:r>
              <a:rPr lang="en-US" sz="900" dirty="0"/>
              <a:t> &amp; Weinberger  (2001). The </a:t>
            </a:r>
            <a:r>
              <a:rPr lang="en-US" sz="900" dirty="0" err="1"/>
              <a:t>Cluetrain</a:t>
            </a:r>
            <a:r>
              <a:rPr lang="en-US" sz="900" dirty="0"/>
              <a:t> Manifesto: The End of Business as Usual. Basic Books.  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[4]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Cochrum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K.. (2013). </a:t>
            </a:r>
            <a:r>
              <a:rPr lang="en-US" sz="9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Close: Leading Well Across Distance and Cultures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 Amazon: </a:t>
            </a:r>
            <a:r>
              <a:rPr lang="en-US" sz="900" dirty="0"/>
              <a:t>On-Demand Publishing LLC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P215-224. 233</a:t>
            </a:r>
          </a:p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[5]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Beyerlein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M., J.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Nemiro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&amp; S.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Beyerlein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(2008). A Framework for Working Across Boundaries. In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Nemiro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J., M.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Beyerlein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L. Bradley, S.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Beyerlein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Eds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). The Handbook of High-Performance Virtual Teams (31-57). San Francisco: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Jossey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-Bass.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327524" y="1066800"/>
            <a:ext cx="4740276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anose="020B0604020202020204" pitchFamily="34" charset="0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038" indent="-17303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1638" indent="-16351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238" indent="-16351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8838" indent="-17303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New Rules</a:t>
            </a:r>
          </a:p>
          <a:p>
            <a:pPr lvl="1"/>
            <a:r>
              <a:rPr lang="en-US" altLang="en-US" dirty="0"/>
              <a:t>Work is accomplishing tasks</a:t>
            </a:r>
          </a:p>
          <a:p>
            <a:pPr lvl="1"/>
            <a:r>
              <a:rPr lang="en-US" altLang="en-US" dirty="0"/>
              <a:t>Work is from time assigned to time done</a:t>
            </a:r>
          </a:p>
          <a:p>
            <a:pPr lvl="1"/>
            <a:r>
              <a:rPr lang="en-US" altLang="en-US" dirty="0"/>
              <a:t>Staff are responsible agents – if you need to control your staff, you hired the wrong staff</a:t>
            </a:r>
          </a:p>
          <a:p>
            <a:pPr lvl="1"/>
            <a:r>
              <a:rPr lang="en-US" altLang="en-US" dirty="0"/>
              <a:t>Relations can be with almost anyone at anytime 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" y="3657600"/>
            <a:ext cx="8991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anose="020B0604020202020204" pitchFamily="34" charset="0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038" indent="-17303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1638" indent="-16351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238" indent="-16351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8838" indent="-17303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/>
              <a:t>Work is becoming more people centric and less place centric</a:t>
            </a:r>
          </a:p>
        </p:txBody>
      </p:sp>
    </p:spTree>
    <p:extLst>
      <p:ext uri="{BB962C8B-B14F-4D97-AF65-F5344CB8AC3E}">
        <p14:creationId xmlns:p14="http://schemas.microsoft.com/office/powerpoint/2010/main" val="2294619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3597275" cy="3579812"/>
          </a:xfrm>
        </p:spPr>
        <p:txBody>
          <a:bodyPr/>
          <a:lstStyle/>
          <a:p>
            <a:r>
              <a:rPr lang="en-US" dirty="0"/>
              <a:t>You will see the posts of other students listed as threads</a:t>
            </a:r>
          </a:p>
          <a:p>
            <a:r>
              <a:rPr lang="en-US" dirty="0"/>
              <a:t>To create your post, click the Create Thread button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841341"/>
            <a:ext cx="4526204" cy="409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04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3597275" cy="3579812"/>
          </a:xfrm>
        </p:spPr>
        <p:txBody>
          <a:bodyPr/>
          <a:lstStyle/>
          <a:p>
            <a:r>
              <a:rPr lang="en-US" dirty="0"/>
              <a:t>Enter the title of your  post</a:t>
            </a:r>
          </a:p>
          <a:p>
            <a:r>
              <a:rPr lang="en-US" dirty="0"/>
              <a:t>Type in the body of your post</a:t>
            </a:r>
          </a:p>
          <a:p>
            <a:r>
              <a:rPr lang="en-US" dirty="0"/>
              <a:t>Click the browse my computer if you want to add attachments</a:t>
            </a:r>
          </a:p>
          <a:p>
            <a:r>
              <a:rPr lang="en-US" dirty="0"/>
              <a:t>When finished, click the submit button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03225"/>
            <a:ext cx="4001058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22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8006A7-2BBA-4AC2-8780-BA1090C38D8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1371600" y="918519"/>
            <a:ext cx="6661942" cy="4473575"/>
            <a:chOff x="1110458" y="1754189"/>
            <a:chExt cx="6661942" cy="447357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110458" y="1754189"/>
              <a:ext cx="6573838" cy="44735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 flipV="1">
              <a:off x="5621337" y="1828800"/>
              <a:ext cx="614363" cy="8175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354762" y="2905125"/>
              <a:ext cx="201613" cy="1619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816725" y="1952625"/>
              <a:ext cx="495300" cy="473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022975" y="2425700"/>
              <a:ext cx="1714500" cy="1665288"/>
            </a:xfrm>
            <a:custGeom>
              <a:avLst/>
              <a:gdLst>
                <a:gd name="T0" fmla="*/ 760 w 1080"/>
                <a:gd name="T1" fmla="*/ 38 h 1049"/>
                <a:gd name="T2" fmla="*/ 823 w 1080"/>
                <a:gd name="T3" fmla="*/ 38 h 1049"/>
                <a:gd name="T4" fmla="*/ 906 w 1080"/>
                <a:gd name="T5" fmla="*/ 83 h 1049"/>
                <a:gd name="T6" fmla="*/ 1079 w 1080"/>
                <a:gd name="T7" fmla="*/ 325 h 1049"/>
                <a:gd name="T8" fmla="*/ 1073 w 1080"/>
                <a:gd name="T9" fmla="*/ 434 h 1049"/>
                <a:gd name="T10" fmla="*/ 955 w 1080"/>
                <a:gd name="T11" fmla="*/ 518 h 1049"/>
                <a:gd name="T12" fmla="*/ 858 w 1080"/>
                <a:gd name="T13" fmla="*/ 582 h 1049"/>
                <a:gd name="T14" fmla="*/ 737 w 1080"/>
                <a:gd name="T15" fmla="*/ 441 h 1049"/>
                <a:gd name="T16" fmla="*/ 784 w 1080"/>
                <a:gd name="T17" fmla="*/ 403 h 1049"/>
                <a:gd name="T18" fmla="*/ 823 w 1080"/>
                <a:gd name="T19" fmla="*/ 373 h 1049"/>
                <a:gd name="T20" fmla="*/ 741 w 1080"/>
                <a:gd name="T21" fmla="*/ 251 h 1049"/>
                <a:gd name="T22" fmla="*/ 510 w 1080"/>
                <a:gd name="T23" fmla="*/ 403 h 1049"/>
                <a:gd name="T24" fmla="*/ 735 w 1080"/>
                <a:gd name="T25" fmla="*/ 700 h 1049"/>
                <a:gd name="T26" fmla="*/ 927 w 1080"/>
                <a:gd name="T27" fmla="*/ 564 h 1049"/>
                <a:gd name="T28" fmla="*/ 926 w 1080"/>
                <a:gd name="T29" fmla="*/ 1048 h 1049"/>
                <a:gd name="T30" fmla="*/ 439 w 1080"/>
                <a:gd name="T31" fmla="*/ 1048 h 1049"/>
                <a:gd name="T32" fmla="*/ 437 w 1080"/>
                <a:gd name="T33" fmla="*/ 320 h 1049"/>
                <a:gd name="T34" fmla="*/ 325 w 1080"/>
                <a:gd name="T35" fmla="*/ 390 h 1049"/>
                <a:gd name="T36" fmla="*/ 226 w 1080"/>
                <a:gd name="T37" fmla="*/ 390 h 1049"/>
                <a:gd name="T38" fmla="*/ 215 w 1080"/>
                <a:gd name="T39" fmla="*/ 376 h 1049"/>
                <a:gd name="T40" fmla="*/ 141 w 1080"/>
                <a:gd name="T41" fmla="*/ 277 h 1049"/>
                <a:gd name="T42" fmla="*/ 0 w 1080"/>
                <a:gd name="T43" fmla="*/ 105 h 1049"/>
                <a:gd name="T44" fmla="*/ 160 w 1080"/>
                <a:gd name="T45" fmla="*/ 0 h 1049"/>
                <a:gd name="T46" fmla="*/ 261 w 1080"/>
                <a:gd name="T47" fmla="*/ 130 h 1049"/>
                <a:gd name="T48" fmla="*/ 289 w 1080"/>
                <a:gd name="T49" fmla="*/ 155 h 1049"/>
                <a:gd name="T50" fmla="*/ 493 w 1080"/>
                <a:gd name="T51" fmla="*/ 38 h 1049"/>
                <a:gd name="T52" fmla="*/ 577 w 1080"/>
                <a:gd name="T53" fmla="*/ 38 h 1049"/>
                <a:gd name="T54" fmla="*/ 760 w 1080"/>
                <a:gd name="T55" fmla="*/ 3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80" h="1049">
                  <a:moveTo>
                    <a:pt x="760" y="38"/>
                  </a:moveTo>
                  <a:lnTo>
                    <a:pt x="823" y="38"/>
                  </a:lnTo>
                  <a:lnTo>
                    <a:pt x="906" y="83"/>
                  </a:lnTo>
                  <a:lnTo>
                    <a:pt x="1079" y="325"/>
                  </a:lnTo>
                  <a:lnTo>
                    <a:pt x="1073" y="434"/>
                  </a:lnTo>
                  <a:lnTo>
                    <a:pt x="955" y="518"/>
                  </a:lnTo>
                  <a:lnTo>
                    <a:pt x="858" y="582"/>
                  </a:lnTo>
                  <a:lnTo>
                    <a:pt x="737" y="441"/>
                  </a:lnTo>
                  <a:lnTo>
                    <a:pt x="784" y="403"/>
                  </a:lnTo>
                  <a:lnTo>
                    <a:pt x="823" y="373"/>
                  </a:lnTo>
                  <a:lnTo>
                    <a:pt x="741" y="251"/>
                  </a:lnTo>
                  <a:lnTo>
                    <a:pt x="510" y="403"/>
                  </a:lnTo>
                  <a:lnTo>
                    <a:pt x="735" y="700"/>
                  </a:lnTo>
                  <a:lnTo>
                    <a:pt x="927" y="564"/>
                  </a:lnTo>
                  <a:lnTo>
                    <a:pt x="926" y="1048"/>
                  </a:lnTo>
                  <a:lnTo>
                    <a:pt x="439" y="1048"/>
                  </a:lnTo>
                  <a:lnTo>
                    <a:pt x="437" y="320"/>
                  </a:lnTo>
                  <a:lnTo>
                    <a:pt x="325" y="390"/>
                  </a:lnTo>
                  <a:lnTo>
                    <a:pt x="226" y="390"/>
                  </a:lnTo>
                  <a:lnTo>
                    <a:pt x="215" y="376"/>
                  </a:lnTo>
                  <a:lnTo>
                    <a:pt x="141" y="277"/>
                  </a:lnTo>
                  <a:lnTo>
                    <a:pt x="0" y="105"/>
                  </a:lnTo>
                  <a:lnTo>
                    <a:pt x="160" y="0"/>
                  </a:lnTo>
                  <a:lnTo>
                    <a:pt x="261" y="130"/>
                  </a:lnTo>
                  <a:lnTo>
                    <a:pt x="289" y="155"/>
                  </a:lnTo>
                  <a:lnTo>
                    <a:pt x="493" y="38"/>
                  </a:lnTo>
                  <a:lnTo>
                    <a:pt x="577" y="38"/>
                  </a:lnTo>
                  <a:lnTo>
                    <a:pt x="760" y="38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7570787" y="2909887"/>
              <a:ext cx="201613" cy="22066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Arc 11"/>
            <p:cNvSpPr>
              <a:spLocks/>
            </p:cNvSpPr>
            <p:nvPr/>
          </p:nvSpPr>
          <p:spPr bwMode="auto">
            <a:xfrm>
              <a:off x="6950075" y="2474912"/>
              <a:ext cx="280988" cy="109538"/>
            </a:xfrm>
            <a:custGeom>
              <a:avLst/>
              <a:gdLst>
                <a:gd name="G0" fmla="+- 21600 0 0"/>
                <a:gd name="G1" fmla="+- 322 0 0"/>
                <a:gd name="G2" fmla="+- 21600 0 0"/>
                <a:gd name="T0" fmla="*/ 43198 w 43200"/>
                <a:gd name="T1" fmla="*/ 0 h 21922"/>
                <a:gd name="T2" fmla="*/ 2 w 43200"/>
                <a:gd name="T3" fmla="*/ 4 h 21922"/>
                <a:gd name="T4" fmla="*/ 21600 w 43200"/>
                <a:gd name="T5" fmla="*/ 322 h 2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22" fill="none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</a:path>
                <a:path w="43200" h="21922" stroke="0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  <a:lnTo>
                    <a:pt x="21600" y="32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rc 12"/>
            <p:cNvSpPr>
              <a:spLocks/>
            </p:cNvSpPr>
            <p:nvPr/>
          </p:nvSpPr>
          <p:spPr bwMode="auto">
            <a:xfrm>
              <a:off x="7229475" y="2481262"/>
              <a:ext cx="239713" cy="169863"/>
            </a:xfrm>
            <a:custGeom>
              <a:avLst/>
              <a:gdLst>
                <a:gd name="G0" fmla="+- 15351 0 0"/>
                <a:gd name="G1" fmla="+- 21600 0 0"/>
                <a:gd name="G2" fmla="+- 21600 0 0"/>
                <a:gd name="T0" fmla="*/ 0 w 36951"/>
                <a:gd name="T1" fmla="*/ 6404 h 36443"/>
                <a:gd name="T2" fmla="*/ 31043 w 36951"/>
                <a:gd name="T3" fmla="*/ 36443 h 36443"/>
                <a:gd name="T4" fmla="*/ 15351 w 36951"/>
                <a:gd name="T5" fmla="*/ 21600 h 36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51" h="36443" fill="none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</a:path>
                <a:path w="36951" h="36443" stroke="0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  <a:lnTo>
                    <a:pt x="15351" y="2160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6376991" y="4257675"/>
              <a:ext cx="984251" cy="1758950"/>
              <a:chOff x="4141" y="2464"/>
              <a:chExt cx="620" cy="1108"/>
            </a:xfrm>
          </p:grpSpPr>
          <p:grpSp>
            <p:nvGrpSpPr>
              <p:cNvPr id="15" name="Group 14"/>
              <p:cNvGrpSpPr>
                <a:grpSpLocks/>
              </p:cNvGrpSpPr>
              <p:nvPr/>
            </p:nvGrpSpPr>
            <p:grpSpPr bwMode="auto">
              <a:xfrm>
                <a:off x="4141" y="2812"/>
                <a:ext cx="620" cy="760"/>
                <a:chOff x="4141" y="2812"/>
                <a:chExt cx="620" cy="760"/>
              </a:xfrm>
            </p:grpSpPr>
            <p:sp>
              <p:nvSpPr>
                <p:cNvPr id="17" name="Rectangle 16"/>
                <p:cNvSpPr>
                  <a:spLocks noChangeArrowheads="1"/>
                </p:cNvSpPr>
                <p:nvPr/>
              </p:nvSpPr>
              <p:spPr bwMode="auto">
                <a:xfrm>
                  <a:off x="4246" y="2812"/>
                  <a:ext cx="414" cy="1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Rectangle 17"/>
                <p:cNvSpPr>
                  <a:spLocks noChangeArrowheads="1"/>
                </p:cNvSpPr>
                <p:nvPr/>
              </p:nvSpPr>
              <p:spPr bwMode="auto">
                <a:xfrm>
                  <a:off x="4141" y="2918"/>
                  <a:ext cx="619" cy="6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Arc 17"/>
                <p:cNvSpPr>
                  <a:spLocks/>
                </p:cNvSpPr>
                <p:nvPr/>
              </p:nvSpPr>
              <p:spPr bwMode="auto">
                <a:xfrm>
                  <a:off x="4142" y="2814"/>
                  <a:ext cx="110" cy="127"/>
                </a:xfrm>
                <a:custGeom>
                  <a:avLst/>
                  <a:gdLst>
                    <a:gd name="G0" fmla="+- 21597 0 0"/>
                    <a:gd name="G1" fmla="+- 21592 0 0"/>
                    <a:gd name="G2" fmla="+- 21600 0 0"/>
                    <a:gd name="T0" fmla="*/ 0 w 21597"/>
                    <a:gd name="T1" fmla="*/ 21253 h 21592"/>
                    <a:gd name="T2" fmla="*/ 21010 w 21597"/>
                    <a:gd name="T3" fmla="*/ 0 h 21592"/>
                    <a:gd name="T4" fmla="*/ 21597 w 21597"/>
                    <a:gd name="T5" fmla="*/ 21592 h 21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2" fill="none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</a:path>
                    <a:path w="21597" h="21592" stroke="0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  <a:lnTo>
                        <a:pt x="21597" y="2159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Arc 18"/>
                <p:cNvSpPr>
                  <a:spLocks/>
                </p:cNvSpPr>
                <p:nvPr/>
              </p:nvSpPr>
              <p:spPr bwMode="auto">
                <a:xfrm>
                  <a:off x="4648" y="2814"/>
                  <a:ext cx="113" cy="12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" name="Oval 19"/>
              <p:cNvSpPr>
                <a:spLocks noChangeArrowheads="1"/>
              </p:cNvSpPr>
              <p:nvPr/>
            </p:nvSpPr>
            <p:spPr bwMode="auto">
              <a:xfrm>
                <a:off x="4283" y="2464"/>
                <a:ext cx="330" cy="310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5348288" y="3768725"/>
              <a:ext cx="992188" cy="1763713"/>
              <a:chOff x="3493" y="2156"/>
              <a:chExt cx="625" cy="1111"/>
            </a:xfrm>
          </p:grpSpPr>
          <p:grpSp>
            <p:nvGrpSpPr>
              <p:cNvPr id="22" name="Group 21"/>
              <p:cNvGrpSpPr>
                <a:grpSpLocks/>
              </p:cNvGrpSpPr>
              <p:nvPr/>
            </p:nvGrpSpPr>
            <p:grpSpPr bwMode="auto">
              <a:xfrm>
                <a:off x="3493" y="2504"/>
                <a:ext cx="625" cy="763"/>
                <a:chOff x="3493" y="2504"/>
                <a:chExt cx="625" cy="763"/>
              </a:xfrm>
            </p:grpSpPr>
            <p:sp>
              <p:nvSpPr>
                <p:cNvPr id="24" name="Rectangle 23"/>
                <p:cNvSpPr>
                  <a:spLocks noChangeArrowheads="1"/>
                </p:cNvSpPr>
                <p:nvPr/>
              </p:nvSpPr>
              <p:spPr bwMode="auto">
                <a:xfrm>
                  <a:off x="3601" y="2504"/>
                  <a:ext cx="413" cy="15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3493" y="2614"/>
                  <a:ext cx="625" cy="65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Arc 24"/>
                <p:cNvSpPr>
                  <a:spLocks/>
                </p:cNvSpPr>
                <p:nvPr/>
              </p:nvSpPr>
              <p:spPr bwMode="auto">
                <a:xfrm>
                  <a:off x="3495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Arc 25"/>
                <p:cNvSpPr>
                  <a:spLocks/>
                </p:cNvSpPr>
                <p:nvPr/>
              </p:nvSpPr>
              <p:spPr bwMode="auto">
                <a:xfrm>
                  <a:off x="4003" y="2510"/>
                  <a:ext cx="115" cy="129"/>
                </a:xfrm>
                <a:custGeom>
                  <a:avLst/>
                  <a:gdLst>
                    <a:gd name="G0" fmla="+- 379 0 0"/>
                    <a:gd name="G1" fmla="+- 21600 0 0"/>
                    <a:gd name="G2" fmla="+- 21600 0 0"/>
                    <a:gd name="T0" fmla="*/ 0 w 21976"/>
                    <a:gd name="T1" fmla="*/ 3 h 21600"/>
                    <a:gd name="T2" fmla="*/ 21976 w 21976"/>
                    <a:gd name="T3" fmla="*/ 21259 h 21600"/>
                    <a:gd name="T4" fmla="*/ 379 w 2197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976" h="21600" fill="none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</a:path>
                    <a:path w="21976" h="21600" stroke="0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  <a:lnTo>
                        <a:pt x="379" y="2160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" name="Oval 26"/>
              <p:cNvSpPr>
                <a:spLocks noChangeArrowheads="1"/>
              </p:cNvSpPr>
              <p:nvPr/>
            </p:nvSpPr>
            <p:spPr bwMode="auto">
              <a:xfrm>
                <a:off x="3638" y="2156"/>
                <a:ext cx="332" cy="314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2359025" y="3768725"/>
              <a:ext cx="984250" cy="1763713"/>
              <a:chOff x="1610" y="2156"/>
              <a:chExt cx="620" cy="1111"/>
            </a:xfrm>
          </p:grpSpPr>
          <p:grpSp>
            <p:nvGrpSpPr>
              <p:cNvPr id="29" name="Group 28"/>
              <p:cNvGrpSpPr>
                <a:grpSpLocks/>
              </p:cNvGrpSpPr>
              <p:nvPr/>
            </p:nvGrpSpPr>
            <p:grpSpPr bwMode="auto">
              <a:xfrm>
                <a:off x="1610" y="2504"/>
                <a:ext cx="620" cy="763"/>
                <a:chOff x="1610" y="2504"/>
                <a:chExt cx="620" cy="763"/>
              </a:xfrm>
            </p:grpSpPr>
            <p:sp>
              <p:nvSpPr>
                <p:cNvPr id="31" name="Rectangle 30"/>
                <p:cNvSpPr>
                  <a:spLocks noChangeArrowheads="1"/>
                </p:cNvSpPr>
                <p:nvPr/>
              </p:nvSpPr>
              <p:spPr bwMode="auto">
                <a:xfrm>
                  <a:off x="1717" y="2504"/>
                  <a:ext cx="413" cy="159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1610" y="2614"/>
                  <a:ext cx="620" cy="653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Arc 31"/>
                <p:cNvSpPr>
                  <a:spLocks/>
                </p:cNvSpPr>
                <p:nvPr/>
              </p:nvSpPr>
              <p:spPr bwMode="auto">
                <a:xfrm>
                  <a:off x="1612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Arc 32"/>
                <p:cNvSpPr>
                  <a:spLocks/>
                </p:cNvSpPr>
                <p:nvPr/>
              </p:nvSpPr>
              <p:spPr bwMode="auto">
                <a:xfrm>
                  <a:off x="2117" y="2510"/>
                  <a:ext cx="112" cy="12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597"/>
                    <a:gd name="T1" fmla="*/ 0 h 21600"/>
                    <a:gd name="T2" fmla="*/ 21597 w 21597"/>
                    <a:gd name="T3" fmla="*/ 21259 h 21600"/>
                    <a:gd name="T4" fmla="*/ 0 w 2159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600" fill="none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</a:path>
                    <a:path w="21597" h="21600" stroke="0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" name="Oval 33"/>
              <p:cNvSpPr>
                <a:spLocks noChangeArrowheads="1"/>
              </p:cNvSpPr>
              <p:nvPr/>
            </p:nvSpPr>
            <p:spPr bwMode="auto">
              <a:xfrm>
                <a:off x="1755" y="2156"/>
                <a:ext cx="331" cy="314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" name="Group 34"/>
            <p:cNvGrpSpPr>
              <a:grpSpLocks/>
            </p:cNvGrpSpPr>
            <p:nvPr/>
          </p:nvGrpSpPr>
          <p:grpSpPr bwMode="auto">
            <a:xfrm>
              <a:off x="1303338" y="4257675"/>
              <a:ext cx="984250" cy="1758950"/>
              <a:chOff x="945" y="2464"/>
              <a:chExt cx="620" cy="1108"/>
            </a:xfrm>
          </p:grpSpPr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1089" y="2464"/>
                <a:ext cx="331" cy="310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" name="Group 36"/>
              <p:cNvGrpSpPr>
                <a:grpSpLocks/>
              </p:cNvGrpSpPr>
              <p:nvPr/>
            </p:nvGrpSpPr>
            <p:grpSpPr bwMode="auto">
              <a:xfrm>
                <a:off x="945" y="2812"/>
                <a:ext cx="620" cy="760"/>
                <a:chOff x="945" y="2812"/>
                <a:chExt cx="620" cy="760"/>
              </a:xfrm>
            </p:grpSpPr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1053" y="2812"/>
                  <a:ext cx="413" cy="1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Rectangle 38"/>
                <p:cNvSpPr>
                  <a:spLocks noChangeArrowheads="1"/>
                </p:cNvSpPr>
                <p:nvPr/>
              </p:nvSpPr>
              <p:spPr bwMode="auto">
                <a:xfrm>
                  <a:off x="945" y="2918"/>
                  <a:ext cx="620" cy="6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Arc 39"/>
                <p:cNvSpPr>
                  <a:spLocks/>
                </p:cNvSpPr>
                <p:nvPr/>
              </p:nvSpPr>
              <p:spPr bwMode="auto">
                <a:xfrm>
                  <a:off x="946" y="2814"/>
                  <a:ext cx="112" cy="127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58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Arc 40"/>
                <p:cNvSpPr>
                  <a:spLocks/>
                </p:cNvSpPr>
                <p:nvPr/>
              </p:nvSpPr>
              <p:spPr bwMode="auto">
                <a:xfrm>
                  <a:off x="1451" y="2814"/>
                  <a:ext cx="113" cy="128"/>
                </a:xfrm>
                <a:custGeom>
                  <a:avLst/>
                  <a:gdLst>
                    <a:gd name="G0" fmla="+- 0 0 0"/>
                    <a:gd name="G1" fmla="+- 21599 0 0"/>
                    <a:gd name="G2" fmla="+- 21600 0 0"/>
                    <a:gd name="T0" fmla="*/ 191 w 21600"/>
                    <a:gd name="T1" fmla="*/ 0 h 21599"/>
                    <a:gd name="T2" fmla="*/ 21600 w 21600"/>
                    <a:gd name="T3" fmla="*/ 21599 h 21599"/>
                    <a:gd name="T4" fmla="*/ 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</a:path>
                    <a:path w="21600" h="21599" stroke="0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28725" y="4279900"/>
              <a:ext cx="6172200" cy="1736725"/>
            </a:xfrm>
            <a:custGeom>
              <a:avLst/>
              <a:gdLst>
                <a:gd name="T0" fmla="*/ 0 w 3888"/>
                <a:gd name="T1" fmla="*/ 1093 h 1094"/>
                <a:gd name="T2" fmla="*/ 1386 w 3888"/>
                <a:gd name="T3" fmla="*/ 0 h 1094"/>
                <a:gd name="T4" fmla="*/ 2444 w 3888"/>
                <a:gd name="T5" fmla="*/ 0 h 1094"/>
                <a:gd name="T6" fmla="*/ 3887 w 3888"/>
                <a:gd name="T7" fmla="*/ 1093 h 1094"/>
                <a:gd name="T8" fmla="*/ 0 w 3888"/>
                <a:gd name="T9" fmla="*/ 109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8" h="1094">
                  <a:moveTo>
                    <a:pt x="0" y="1093"/>
                  </a:moveTo>
                  <a:lnTo>
                    <a:pt x="1386" y="0"/>
                  </a:lnTo>
                  <a:lnTo>
                    <a:pt x="2444" y="0"/>
                  </a:lnTo>
                  <a:lnTo>
                    <a:pt x="3887" y="1093"/>
                  </a:lnTo>
                  <a:lnTo>
                    <a:pt x="0" y="109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" name="Group 42"/>
            <p:cNvGrpSpPr>
              <a:grpSpLocks/>
            </p:cNvGrpSpPr>
            <p:nvPr/>
          </p:nvGrpSpPr>
          <p:grpSpPr bwMode="auto">
            <a:xfrm>
              <a:off x="4286252" y="4425950"/>
              <a:ext cx="1225551" cy="1797050"/>
              <a:chOff x="2824" y="2570"/>
              <a:chExt cx="772" cy="1132"/>
            </a:xfrm>
          </p:grpSpPr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>
                <a:off x="3002" y="2570"/>
                <a:ext cx="408" cy="378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5" name="Group 44"/>
              <p:cNvGrpSpPr>
                <a:grpSpLocks/>
              </p:cNvGrpSpPr>
              <p:nvPr/>
            </p:nvGrpSpPr>
            <p:grpSpPr bwMode="auto">
              <a:xfrm>
                <a:off x="2824" y="2990"/>
                <a:ext cx="772" cy="712"/>
                <a:chOff x="2824" y="2990"/>
                <a:chExt cx="772" cy="712"/>
              </a:xfrm>
            </p:grpSpPr>
            <p:sp>
              <p:nvSpPr>
                <p:cNvPr id="46" name="Rectangle 45"/>
                <p:cNvSpPr>
                  <a:spLocks noChangeArrowheads="1"/>
                </p:cNvSpPr>
                <p:nvPr/>
              </p:nvSpPr>
              <p:spPr bwMode="auto">
                <a:xfrm>
                  <a:off x="2953" y="2992"/>
                  <a:ext cx="508" cy="18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Rectangle 46"/>
                <p:cNvSpPr>
                  <a:spLocks noChangeArrowheads="1"/>
                </p:cNvSpPr>
                <p:nvPr/>
              </p:nvSpPr>
              <p:spPr bwMode="auto">
                <a:xfrm>
                  <a:off x="2826" y="3126"/>
                  <a:ext cx="769" cy="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Arc 47"/>
                <p:cNvSpPr>
                  <a:spLocks/>
                </p:cNvSpPr>
                <p:nvPr/>
              </p:nvSpPr>
              <p:spPr bwMode="auto">
                <a:xfrm>
                  <a:off x="2824" y="2993"/>
                  <a:ext cx="140" cy="155"/>
                </a:xfrm>
                <a:custGeom>
                  <a:avLst/>
                  <a:gdLst>
                    <a:gd name="G0" fmla="+- 21600 0 0"/>
                    <a:gd name="G1" fmla="+- 21598 0 0"/>
                    <a:gd name="G2" fmla="+- 21600 0 0"/>
                    <a:gd name="T0" fmla="*/ 0 w 21600"/>
                    <a:gd name="T1" fmla="*/ 21598 h 21598"/>
                    <a:gd name="T2" fmla="*/ 21290 w 21600"/>
                    <a:gd name="T3" fmla="*/ 0 h 21598"/>
                    <a:gd name="T4" fmla="*/ 21600 w 21600"/>
                    <a:gd name="T5" fmla="*/ 21598 h 21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8" fill="none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</a:path>
                    <a:path w="21600" h="21598" stroke="0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  <a:lnTo>
                        <a:pt x="21600" y="2159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Arc 48"/>
                <p:cNvSpPr>
                  <a:spLocks/>
                </p:cNvSpPr>
                <p:nvPr/>
              </p:nvSpPr>
              <p:spPr bwMode="auto">
                <a:xfrm>
                  <a:off x="3457" y="2990"/>
                  <a:ext cx="139" cy="157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46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0" name="Group 49"/>
            <p:cNvGrpSpPr>
              <a:grpSpLocks/>
            </p:cNvGrpSpPr>
            <p:nvPr/>
          </p:nvGrpSpPr>
          <p:grpSpPr bwMode="auto">
            <a:xfrm>
              <a:off x="2995613" y="4411663"/>
              <a:ext cx="1225550" cy="1797050"/>
              <a:chOff x="2011" y="2561"/>
              <a:chExt cx="772" cy="1132"/>
            </a:xfrm>
          </p:grpSpPr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2192" y="2561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2" name="Group 51"/>
              <p:cNvGrpSpPr>
                <a:grpSpLocks/>
              </p:cNvGrpSpPr>
              <p:nvPr/>
            </p:nvGrpSpPr>
            <p:grpSpPr bwMode="auto">
              <a:xfrm>
                <a:off x="2011" y="2982"/>
                <a:ext cx="772" cy="711"/>
                <a:chOff x="2011" y="2982"/>
                <a:chExt cx="772" cy="711"/>
              </a:xfrm>
            </p:grpSpPr>
            <p:sp>
              <p:nvSpPr>
                <p:cNvPr id="53" name="Rectangle 52"/>
                <p:cNvSpPr>
                  <a:spLocks noChangeArrowheads="1"/>
                </p:cNvSpPr>
                <p:nvPr/>
              </p:nvSpPr>
              <p:spPr bwMode="auto">
                <a:xfrm>
                  <a:off x="2144" y="2982"/>
                  <a:ext cx="504" cy="187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2013" y="3113"/>
                  <a:ext cx="769" cy="580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Arc 54"/>
                <p:cNvSpPr>
                  <a:spLocks/>
                </p:cNvSpPr>
                <p:nvPr/>
              </p:nvSpPr>
              <p:spPr bwMode="auto">
                <a:xfrm>
                  <a:off x="2011" y="2983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Arc 55"/>
                <p:cNvSpPr>
                  <a:spLocks/>
                </p:cNvSpPr>
                <p:nvPr/>
              </p:nvSpPr>
              <p:spPr bwMode="auto">
                <a:xfrm>
                  <a:off x="2643" y="2983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oup 56"/>
            <p:cNvGrpSpPr>
              <a:grpSpLocks/>
            </p:cNvGrpSpPr>
            <p:nvPr/>
          </p:nvGrpSpPr>
          <p:grpSpPr bwMode="auto">
            <a:xfrm>
              <a:off x="2995613" y="4421188"/>
              <a:ext cx="1225550" cy="1797050"/>
              <a:chOff x="2011" y="2567"/>
              <a:chExt cx="772" cy="1132"/>
            </a:xfrm>
          </p:grpSpPr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2192" y="2567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" name="Group 58"/>
              <p:cNvGrpSpPr>
                <a:grpSpLocks/>
              </p:cNvGrpSpPr>
              <p:nvPr/>
            </p:nvGrpSpPr>
            <p:grpSpPr bwMode="auto">
              <a:xfrm>
                <a:off x="2011" y="2988"/>
                <a:ext cx="772" cy="711"/>
                <a:chOff x="2011" y="2988"/>
                <a:chExt cx="772" cy="711"/>
              </a:xfrm>
            </p:grpSpPr>
            <p:sp>
              <p:nvSpPr>
                <p:cNvPr id="60" name="Rectangle 59"/>
                <p:cNvSpPr>
                  <a:spLocks noChangeArrowheads="1"/>
                </p:cNvSpPr>
                <p:nvPr/>
              </p:nvSpPr>
              <p:spPr bwMode="auto">
                <a:xfrm>
                  <a:off x="2144" y="2988"/>
                  <a:ext cx="504" cy="18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Rectangle 60"/>
                <p:cNvSpPr>
                  <a:spLocks noChangeArrowheads="1"/>
                </p:cNvSpPr>
                <p:nvPr/>
              </p:nvSpPr>
              <p:spPr bwMode="auto">
                <a:xfrm>
                  <a:off x="2013" y="3119"/>
                  <a:ext cx="769" cy="5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rc 61"/>
                <p:cNvSpPr>
                  <a:spLocks/>
                </p:cNvSpPr>
                <p:nvPr/>
              </p:nvSpPr>
              <p:spPr bwMode="auto">
                <a:xfrm>
                  <a:off x="2011" y="2989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rc 62"/>
                <p:cNvSpPr>
                  <a:spLocks/>
                </p:cNvSpPr>
                <p:nvPr/>
              </p:nvSpPr>
              <p:spPr bwMode="auto">
                <a:xfrm>
                  <a:off x="2643" y="2989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4" name="TextBox 63"/>
            <p:cNvSpPr txBox="1"/>
            <p:nvPr/>
          </p:nvSpPr>
          <p:spPr>
            <a:xfrm>
              <a:off x="1110458" y="1815366"/>
              <a:ext cx="48180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Blackboard:</a:t>
              </a:r>
            </a:p>
            <a:p>
              <a:r>
                <a:rPr lang="en-US" dirty="0"/>
                <a:t>Posting and responding on discussions</a:t>
              </a:r>
            </a:p>
          </p:txBody>
        </p:sp>
      </p:grpSp>
      <p:sp>
        <p:nvSpPr>
          <p:cNvPr id="66" name="Title 1"/>
          <p:cNvSpPr txBox="1">
            <a:spLocks/>
          </p:cNvSpPr>
          <p:nvPr/>
        </p:nvSpPr>
        <p:spPr>
          <a:xfrm>
            <a:off x="822325" y="365125"/>
            <a:ext cx="7521575" cy="5492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9pPr>
          </a:lstStyle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914667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Online Libraries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35855-35B9-4E8F-9340-60DBCD730F3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42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On-line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0138"/>
            <a:ext cx="2911475" cy="3579812"/>
          </a:xfrm>
        </p:spPr>
        <p:txBody>
          <a:bodyPr/>
          <a:lstStyle/>
          <a:p>
            <a:r>
              <a:rPr lang="en-US" dirty="0"/>
              <a:t>Another resource available for you from the </a:t>
            </a:r>
            <a:r>
              <a:rPr lang="en-US" dirty="0" err="1"/>
              <a:t>myUMBC</a:t>
            </a:r>
            <a:r>
              <a:rPr lang="en-US" dirty="0"/>
              <a:t> portal is on-line libraries</a:t>
            </a:r>
          </a:p>
          <a:p>
            <a:r>
              <a:rPr lang="en-US" dirty="0"/>
              <a:t>To access them, click on Library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838200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47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On-line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0138"/>
            <a:ext cx="2911475" cy="3579812"/>
          </a:xfrm>
        </p:spPr>
        <p:txBody>
          <a:bodyPr/>
          <a:lstStyle/>
          <a:p>
            <a:r>
              <a:rPr lang="en-US" dirty="0"/>
              <a:t>At the Library Site, click on the </a:t>
            </a:r>
            <a:r>
              <a:rPr lang="en-US" dirty="0" err="1"/>
              <a:t>Albin</a:t>
            </a:r>
            <a:r>
              <a:rPr lang="en-US" dirty="0"/>
              <a:t> O. Kuhn Library Link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52209" y="1085484"/>
            <a:ext cx="4591691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091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On-line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0138"/>
            <a:ext cx="2911475" cy="3579812"/>
          </a:xfrm>
        </p:spPr>
        <p:txBody>
          <a:bodyPr/>
          <a:lstStyle/>
          <a:p>
            <a:r>
              <a:rPr lang="en-US" dirty="0"/>
              <a:t>Click on the Databases tab to select the database to use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0" y="914400"/>
            <a:ext cx="2734057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94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On-line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0138"/>
            <a:ext cx="7391400" cy="1109662"/>
          </a:xfrm>
        </p:spPr>
        <p:txBody>
          <a:bodyPr/>
          <a:lstStyle/>
          <a:p>
            <a:r>
              <a:rPr lang="en-US" dirty="0"/>
              <a:t>Type in the online library</a:t>
            </a:r>
          </a:p>
          <a:p>
            <a:r>
              <a:rPr lang="en-US" dirty="0"/>
              <a:t>	We will use EBSCO and JSTOR</a:t>
            </a:r>
          </a:p>
          <a:p>
            <a:r>
              <a:rPr lang="en-US" dirty="0"/>
              <a:t>Then click find databases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2514600"/>
            <a:ext cx="4934639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39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On-line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0138"/>
            <a:ext cx="3124200" cy="3852862"/>
          </a:xfrm>
        </p:spPr>
        <p:txBody>
          <a:bodyPr/>
          <a:lstStyle/>
          <a:p>
            <a:r>
              <a:rPr lang="en-US" dirty="0"/>
              <a:t>For the given library, you then be asked to select the databases you would like to access</a:t>
            </a:r>
          </a:p>
          <a:p>
            <a:r>
              <a:rPr lang="en-US" dirty="0"/>
              <a:t>JSTOR has only one choice</a:t>
            </a:r>
          </a:p>
          <a:p>
            <a:r>
              <a:rPr lang="en-US" dirty="0"/>
              <a:t>EBSCO has multiple</a:t>
            </a:r>
          </a:p>
          <a:p>
            <a:r>
              <a:rPr lang="en-US" dirty="0">
                <a:solidFill>
                  <a:srgbClr val="FF0000"/>
                </a:solidFill>
              </a:rPr>
              <a:t>Business Source Premier </a:t>
            </a:r>
            <a:r>
              <a:rPr lang="en-US" dirty="0"/>
              <a:t>is a good starting point for EBSCO</a:t>
            </a:r>
          </a:p>
          <a:p>
            <a:r>
              <a:rPr lang="en-US" dirty="0"/>
              <a:t>You can choose other databases once you begin searching for article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1400" y="1219200"/>
            <a:ext cx="5315692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430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8006A7-2BBA-4AC2-8780-BA1090C38D8E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1371600" y="918519"/>
            <a:ext cx="6661942" cy="4473575"/>
            <a:chOff x="1110458" y="1754189"/>
            <a:chExt cx="6661942" cy="447357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110458" y="1754189"/>
              <a:ext cx="6573838" cy="44735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 flipV="1">
              <a:off x="5621337" y="1828800"/>
              <a:ext cx="614363" cy="8175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354762" y="2905125"/>
              <a:ext cx="201613" cy="1619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816725" y="1952625"/>
              <a:ext cx="495300" cy="473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022975" y="2425700"/>
              <a:ext cx="1714500" cy="1665288"/>
            </a:xfrm>
            <a:custGeom>
              <a:avLst/>
              <a:gdLst>
                <a:gd name="T0" fmla="*/ 760 w 1080"/>
                <a:gd name="T1" fmla="*/ 38 h 1049"/>
                <a:gd name="T2" fmla="*/ 823 w 1080"/>
                <a:gd name="T3" fmla="*/ 38 h 1049"/>
                <a:gd name="T4" fmla="*/ 906 w 1080"/>
                <a:gd name="T5" fmla="*/ 83 h 1049"/>
                <a:gd name="T6" fmla="*/ 1079 w 1080"/>
                <a:gd name="T7" fmla="*/ 325 h 1049"/>
                <a:gd name="T8" fmla="*/ 1073 w 1080"/>
                <a:gd name="T9" fmla="*/ 434 h 1049"/>
                <a:gd name="T10" fmla="*/ 955 w 1080"/>
                <a:gd name="T11" fmla="*/ 518 h 1049"/>
                <a:gd name="T12" fmla="*/ 858 w 1080"/>
                <a:gd name="T13" fmla="*/ 582 h 1049"/>
                <a:gd name="T14" fmla="*/ 737 w 1080"/>
                <a:gd name="T15" fmla="*/ 441 h 1049"/>
                <a:gd name="T16" fmla="*/ 784 w 1080"/>
                <a:gd name="T17" fmla="*/ 403 h 1049"/>
                <a:gd name="T18" fmla="*/ 823 w 1080"/>
                <a:gd name="T19" fmla="*/ 373 h 1049"/>
                <a:gd name="T20" fmla="*/ 741 w 1080"/>
                <a:gd name="T21" fmla="*/ 251 h 1049"/>
                <a:gd name="T22" fmla="*/ 510 w 1080"/>
                <a:gd name="T23" fmla="*/ 403 h 1049"/>
                <a:gd name="T24" fmla="*/ 735 w 1080"/>
                <a:gd name="T25" fmla="*/ 700 h 1049"/>
                <a:gd name="T26" fmla="*/ 927 w 1080"/>
                <a:gd name="T27" fmla="*/ 564 h 1049"/>
                <a:gd name="T28" fmla="*/ 926 w 1080"/>
                <a:gd name="T29" fmla="*/ 1048 h 1049"/>
                <a:gd name="T30" fmla="*/ 439 w 1080"/>
                <a:gd name="T31" fmla="*/ 1048 h 1049"/>
                <a:gd name="T32" fmla="*/ 437 w 1080"/>
                <a:gd name="T33" fmla="*/ 320 h 1049"/>
                <a:gd name="T34" fmla="*/ 325 w 1080"/>
                <a:gd name="T35" fmla="*/ 390 h 1049"/>
                <a:gd name="T36" fmla="*/ 226 w 1080"/>
                <a:gd name="T37" fmla="*/ 390 h 1049"/>
                <a:gd name="T38" fmla="*/ 215 w 1080"/>
                <a:gd name="T39" fmla="*/ 376 h 1049"/>
                <a:gd name="T40" fmla="*/ 141 w 1080"/>
                <a:gd name="T41" fmla="*/ 277 h 1049"/>
                <a:gd name="T42" fmla="*/ 0 w 1080"/>
                <a:gd name="T43" fmla="*/ 105 h 1049"/>
                <a:gd name="T44" fmla="*/ 160 w 1080"/>
                <a:gd name="T45" fmla="*/ 0 h 1049"/>
                <a:gd name="T46" fmla="*/ 261 w 1080"/>
                <a:gd name="T47" fmla="*/ 130 h 1049"/>
                <a:gd name="T48" fmla="*/ 289 w 1080"/>
                <a:gd name="T49" fmla="*/ 155 h 1049"/>
                <a:gd name="T50" fmla="*/ 493 w 1080"/>
                <a:gd name="T51" fmla="*/ 38 h 1049"/>
                <a:gd name="T52" fmla="*/ 577 w 1080"/>
                <a:gd name="T53" fmla="*/ 38 h 1049"/>
                <a:gd name="T54" fmla="*/ 760 w 1080"/>
                <a:gd name="T55" fmla="*/ 3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80" h="1049">
                  <a:moveTo>
                    <a:pt x="760" y="38"/>
                  </a:moveTo>
                  <a:lnTo>
                    <a:pt x="823" y="38"/>
                  </a:lnTo>
                  <a:lnTo>
                    <a:pt x="906" y="83"/>
                  </a:lnTo>
                  <a:lnTo>
                    <a:pt x="1079" y="325"/>
                  </a:lnTo>
                  <a:lnTo>
                    <a:pt x="1073" y="434"/>
                  </a:lnTo>
                  <a:lnTo>
                    <a:pt x="955" y="518"/>
                  </a:lnTo>
                  <a:lnTo>
                    <a:pt x="858" y="582"/>
                  </a:lnTo>
                  <a:lnTo>
                    <a:pt x="737" y="441"/>
                  </a:lnTo>
                  <a:lnTo>
                    <a:pt x="784" y="403"/>
                  </a:lnTo>
                  <a:lnTo>
                    <a:pt x="823" y="373"/>
                  </a:lnTo>
                  <a:lnTo>
                    <a:pt x="741" y="251"/>
                  </a:lnTo>
                  <a:lnTo>
                    <a:pt x="510" y="403"/>
                  </a:lnTo>
                  <a:lnTo>
                    <a:pt x="735" y="700"/>
                  </a:lnTo>
                  <a:lnTo>
                    <a:pt x="927" y="564"/>
                  </a:lnTo>
                  <a:lnTo>
                    <a:pt x="926" y="1048"/>
                  </a:lnTo>
                  <a:lnTo>
                    <a:pt x="439" y="1048"/>
                  </a:lnTo>
                  <a:lnTo>
                    <a:pt x="437" y="320"/>
                  </a:lnTo>
                  <a:lnTo>
                    <a:pt x="325" y="390"/>
                  </a:lnTo>
                  <a:lnTo>
                    <a:pt x="226" y="390"/>
                  </a:lnTo>
                  <a:lnTo>
                    <a:pt x="215" y="376"/>
                  </a:lnTo>
                  <a:lnTo>
                    <a:pt x="141" y="277"/>
                  </a:lnTo>
                  <a:lnTo>
                    <a:pt x="0" y="105"/>
                  </a:lnTo>
                  <a:lnTo>
                    <a:pt x="160" y="0"/>
                  </a:lnTo>
                  <a:lnTo>
                    <a:pt x="261" y="130"/>
                  </a:lnTo>
                  <a:lnTo>
                    <a:pt x="289" y="155"/>
                  </a:lnTo>
                  <a:lnTo>
                    <a:pt x="493" y="38"/>
                  </a:lnTo>
                  <a:lnTo>
                    <a:pt x="577" y="38"/>
                  </a:lnTo>
                  <a:lnTo>
                    <a:pt x="760" y="38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7570787" y="2909887"/>
              <a:ext cx="201613" cy="22066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Arc 11"/>
            <p:cNvSpPr>
              <a:spLocks/>
            </p:cNvSpPr>
            <p:nvPr/>
          </p:nvSpPr>
          <p:spPr bwMode="auto">
            <a:xfrm>
              <a:off x="6950075" y="2474912"/>
              <a:ext cx="280988" cy="109538"/>
            </a:xfrm>
            <a:custGeom>
              <a:avLst/>
              <a:gdLst>
                <a:gd name="G0" fmla="+- 21600 0 0"/>
                <a:gd name="G1" fmla="+- 322 0 0"/>
                <a:gd name="G2" fmla="+- 21600 0 0"/>
                <a:gd name="T0" fmla="*/ 43198 w 43200"/>
                <a:gd name="T1" fmla="*/ 0 h 21922"/>
                <a:gd name="T2" fmla="*/ 2 w 43200"/>
                <a:gd name="T3" fmla="*/ 4 h 21922"/>
                <a:gd name="T4" fmla="*/ 21600 w 43200"/>
                <a:gd name="T5" fmla="*/ 322 h 2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22" fill="none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</a:path>
                <a:path w="43200" h="21922" stroke="0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  <a:lnTo>
                    <a:pt x="21600" y="32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Arc 12"/>
            <p:cNvSpPr>
              <a:spLocks/>
            </p:cNvSpPr>
            <p:nvPr/>
          </p:nvSpPr>
          <p:spPr bwMode="auto">
            <a:xfrm>
              <a:off x="7229475" y="2481262"/>
              <a:ext cx="239713" cy="169863"/>
            </a:xfrm>
            <a:custGeom>
              <a:avLst/>
              <a:gdLst>
                <a:gd name="G0" fmla="+- 15351 0 0"/>
                <a:gd name="G1" fmla="+- 21600 0 0"/>
                <a:gd name="G2" fmla="+- 21600 0 0"/>
                <a:gd name="T0" fmla="*/ 0 w 36951"/>
                <a:gd name="T1" fmla="*/ 6404 h 36443"/>
                <a:gd name="T2" fmla="*/ 31043 w 36951"/>
                <a:gd name="T3" fmla="*/ 36443 h 36443"/>
                <a:gd name="T4" fmla="*/ 15351 w 36951"/>
                <a:gd name="T5" fmla="*/ 21600 h 36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51" h="36443" fill="none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</a:path>
                <a:path w="36951" h="36443" stroke="0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  <a:lnTo>
                    <a:pt x="15351" y="2160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6376991" y="4257675"/>
              <a:ext cx="984251" cy="1758950"/>
              <a:chOff x="4141" y="2464"/>
              <a:chExt cx="620" cy="1108"/>
            </a:xfrm>
          </p:grpSpPr>
          <p:grpSp>
            <p:nvGrpSpPr>
              <p:cNvPr id="15" name="Group 14"/>
              <p:cNvGrpSpPr>
                <a:grpSpLocks/>
              </p:cNvGrpSpPr>
              <p:nvPr/>
            </p:nvGrpSpPr>
            <p:grpSpPr bwMode="auto">
              <a:xfrm>
                <a:off x="4141" y="2812"/>
                <a:ext cx="620" cy="760"/>
                <a:chOff x="4141" y="2812"/>
                <a:chExt cx="620" cy="760"/>
              </a:xfrm>
            </p:grpSpPr>
            <p:sp>
              <p:nvSpPr>
                <p:cNvPr id="17" name="Rectangle 16"/>
                <p:cNvSpPr>
                  <a:spLocks noChangeArrowheads="1"/>
                </p:cNvSpPr>
                <p:nvPr/>
              </p:nvSpPr>
              <p:spPr bwMode="auto">
                <a:xfrm>
                  <a:off x="4246" y="2812"/>
                  <a:ext cx="414" cy="1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" name="Rectangle 17"/>
                <p:cNvSpPr>
                  <a:spLocks noChangeArrowheads="1"/>
                </p:cNvSpPr>
                <p:nvPr/>
              </p:nvSpPr>
              <p:spPr bwMode="auto">
                <a:xfrm>
                  <a:off x="4141" y="2918"/>
                  <a:ext cx="619" cy="6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9" name="Arc 17"/>
                <p:cNvSpPr>
                  <a:spLocks/>
                </p:cNvSpPr>
                <p:nvPr/>
              </p:nvSpPr>
              <p:spPr bwMode="auto">
                <a:xfrm>
                  <a:off x="4142" y="2814"/>
                  <a:ext cx="110" cy="127"/>
                </a:xfrm>
                <a:custGeom>
                  <a:avLst/>
                  <a:gdLst>
                    <a:gd name="G0" fmla="+- 21597 0 0"/>
                    <a:gd name="G1" fmla="+- 21592 0 0"/>
                    <a:gd name="G2" fmla="+- 21600 0 0"/>
                    <a:gd name="T0" fmla="*/ 0 w 21597"/>
                    <a:gd name="T1" fmla="*/ 21253 h 21592"/>
                    <a:gd name="T2" fmla="*/ 21010 w 21597"/>
                    <a:gd name="T3" fmla="*/ 0 h 21592"/>
                    <a:gd name="T4" fmla="*/ 21597 w 21597"/>
                    <a:gd name="T5" fmla="*/ 21592 h 21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2" fill="none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</a:path>
                    <a:path w="21597" h="21592" stroke="0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  <a:lnTo>
                        <a:pt x="21597" y="2159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0" name="Arc 18"/>
                <p:cNvSpPr>
                  <a:spLocks/>
                </p:cNvSpPr>
                <p:nvPr/>
              </p:nvSpPr>
              <p:spPr bwMode="auto">
                <a:xfrm>
                  <a:off x="4648" y="2814"/>
                  <a:ext cx="113" cy="12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6" name="Oval 19"/>
              <p:cNvSpPr>
                <a:spLocks noChangeArrowheads="1"/>
              </p:cNvSpPr>
              <p:nvPr/>
            </p:nvSpPr>
            <p:spPr bwMode="auto">
              <a:xfrm>
                <a:off x="4283" y="2464"/>
                <a:ext cx="330" cy="310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5348288" y="3768725"/>
              <a:ext cx="992188" cy="1763713"/>
              <a:chOff x="3493" y="2156"/>
              <a:chExt cx="625" cy="1111"/>
            </a:xfrm>
          </p:grpSpPr>
          <p:grpSp>
            <p:nvGrpSpPr>
              <p:cNvPr id="22" name="Group 21"/>
              <p:cNvGrpSpPr>
                <a:grpSpLocks/>
              </p:cNvGrpSpPr>
              <p:nvPr/>
            </p:nvGrpSpPr>
            <p:grpSpPr bwMode="auto">
              <a:xfrm>
                <a:off x="3493" y="2504"/>
                <a:ext cx="625" cy="763"/>
                <a:chOff x="3493" y="2504"/>
                <a:chExt cx="625" cy="763"/>
              </a:xfrm>
            </p:grpSpPr>
            <p:sp>
              <p:nvSpPr>
                <p:cNvPr id="24" name="Rectangle 23"/>
                <p:cNvSpPr>
                  <a:spLocks noChangeArrowheads="1"/>
                </p:cNvSpPr>
                <p:nvPr/>
              </p:nvSpPr>
              <p:spPr bwMode="auto">
                <a:xfrm>
                  <a:off x="3601" y="2504"/>
                  <a:ext cx="413" cy="15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3493" y="2614"/>
                  <a:ext cx="625" cy="65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6" name="Arc 24"/>
                <p:cNvSpPr>
                  <a:spLocks/>
                </p:cNvSpPr>
                <p:nvPr/>
              </p:nvSpPr>
              <p:spPr bwMode="auto">
                <a:xfrm>
                  <a:off x="3495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7" name="Arc 25"/>
                <p:cNvSpPr>
                  <a:spLocks/>
                </p:cNvSpPr>
                <p:nvPr/>
              </p:nvSpPr>
              <p:spPr bwMode="auto">
                <a:xfrm>
                  <a:off x="4003" y="2510"/>
                  <a:ext cx="115" cy="129"/>
                </a:xfrm>
                <a:custGeom>
                  <a:avLst/>
                  <a:gdLst>
                    <a:gd name="G0" fmla="+- 379 0 0"/>
                    <a:gd name="G1" fmla="+- 21600 0 0"/>
                    <a:gd name="G2" fmla="+- 21600 0 0"/>
                    <a:gd name="T0" fmla="*/ 0 w 21976"/>
                    <a:gd name="T1" fmla="*/ 3 h 21600"/>
                    <a:gd name="T2" fmla="*/ 21976 w 21976"/>
                    <a:gd name="T3" fmla="*/ 21259 h 21600"/>
                    <a:gd name="T4" fmla="*/ 379 w 2197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976" h="21600" fill="none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</a:path>
                    <a:path w="21976" h="21600" stroke="0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  <a:lnTo>
                        <a:pt x="379" y="2160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23" name="Oval 26"/>
              <p:cNvSpPr>
                <a:spLocks noChangeArrowheads="1"/>
              </p:cNvSpPr>
              <p:nvPr/>
            </p:nvSpPr>
            <p:spPr bwMode="auto">
              <a:xfrm>
                <a:off x="3638" y="2156"/>
                <a:ext cx="332" cy="314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2359025" y="3768725"/>
              <a:ext cx="984250" cy="1763713"/>
              <a:chOff x="1610" y="2156"/>
              <a:chExt cx="620" cy="1111"/>
            </a:xfrm>
          </p:grpSpPr>
          <p:grpSp>
            <p:nvGrpSpPr>
              <p:cNvPr id="29" name="Group 28"/>
              <p:cNvGrpSpPr>
                <a:grpSpLocks/>
              </p:cNvGrpSpPr>
              <p:nvPr/>
            </p:nvGrpSpPr>
            <p:grpSpPr bwMode="auto">
              <a:xfrm>
                <a:off x="1610" y="2504"/>
                <a:ext cx="620" cy="763"/>
                <a:chOff x="1610" y="2504"/>
                <a:chExt cx="620" cy="763"/>
              </a:xfrm>
            </p:grpSpPr>
            <p:sp>
              <p:nvSpPr>
                <p:cNvPr id="31" name="Rectangle 30"/>
                <p:cNvSpPr>
                  <a:spLocks noChangeArrowheads="1"/>
                </p:cNvSpPr>
                <p:nvPr/>
              </p:nvSpPr>
              <p:spPr bwMode="auto">
                <a:xfrm>
                  <a:off x="1717" y="2504"/>
                  <a:ext cx="413" cy="159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1610" y="2614"/>
                  <a:ext cx="620" cy="653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33" name="Arc 31"/>
                <p:cNvSpPr>
                  <a:spLocks/>
                </p:cNvSpPr>
                <p:nvPr/>
              </p:nvSpPr>
              <p:spPr bwMode="auto">
                <a:xfrm>
                  <a:off x="1612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34" name="Arc 32"/>
                <p:cNvSpPr>
                  <a:spLocks/>
                </p:cNvSpPr>
                <p:nvPr/>
              </p:nvSpPr>
              <p:spPr bwMode="auto">
                <a:xfrm>
                  <a:off x="2117" y="2510"/>
                  <a:ext cx="112" cy="12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597"/>
                    <a:gd name="T1" fmla="*/ 0 h 21600"/>
                    <a:gd name="T2" fmla="*/ 21597 w 21597"/>
                    <a:gd name="T3" fmla="*/ 21259 h 21600"/>
                    <a:gd name="T4" fmla="*/ 0 w 2159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600" fill="none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</a:path>
                    <a:path w="21597" h="21600" stroke="0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30" name="Oval 33"/>
              <p:cNvSpPr>
                <a:spLocks noChangeArrowheads="1"/>
              </p:cNvSpPr>
              <p:nvPr/>
            </p:nvSpPr>
            <p:spPr bwMode="auto">
              <a:xfrm>
                <a:off x="1755" y="2156"/>
                <a:ext cx="331" cy="314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35" name="Group 34"/>
            <p:cNvGrpSpPr>
              <a:grpSpLocks/>
            </p:cNvGrpSpPr>
            <p:nvPr/>
          </p:nvGrpSpPr>
          <p:grpSpPr bwMode="auto">
            <a:xfrm>
              <a:off x="1303338" y="4257675"/>
              <a:ext cx="984250" cy="1758950"/>
              <a:chOff x="945" y="2464"/>
              <a:chExt cx="620" cy="1108"/>
            </a:xfrm>
          </p:grpSpPr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1089" y="2464"/>
                <a:ext cx="331" cy="310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37" name="Group 36"/>
              <p:cNvGrpSpPr>
                <a:grpSpLocks/>
              </p:cNvGrpSpPr>
              <p:nvPr/>
            </p:nvGrpSpPr>
            <p:grpSpPr bwMode="auto">
              <a:xfrm>
                <a:off x="945" y="2812"/>
                <a:ext cx="620" cy="760"/>
                <a:chOff x="945" y="2812"/>
                <a:chExt cx="620" cy="760"/>
              </a:xfrm>
            </p:grpSpPr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1053" y="2812"/>
                  <a:ext cx="413" cy="1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39" name="Rectangle 38"/>
                <p:cNvSpPr>
                  <a:spLocks noChangeArrowheads="1"/>
                </p:cNvSpPr>
                <p:nvPr/>
              </p:nvSpPr>
              <p:spPr bwMode="auto">
                <a:xfrm>
                  <a:off x="945" y="2918"/>
                  <a:ext cx="620" cy="6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40" name="Arc 39"/>
                <p:cNvSpPr>
                  <a:spLocks/>
                </p:cNvSpPr>
                <p:nvPr/>
              </p:nvSpPr>
              <p:spPr bwMode="auto">
                <a:xfrm>
                  <a:off x="946" y="2814"/>
                  <a:ext cx="112" cy="127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58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41" name="Arc 40"/>
                <p:cNvSpPr>
                  <a:spLocks/>
                </p:cNvSpPr>
                <p:nvPr/>
              </p:nvSpPr>
              <p:spPr bwMode="auto">
                <a:xfrm>
                  <a:off x="1451" y="2814"/>
                  <a:ext cx="113" cy="128"/>
                </a:xfrm>
                <a:custGeom>
                  <a:avLst/>
                  <a:gdLst>
                    <a:gd name="G0" fmla="+- 0 0 0"/>
                    <a:gd name="G1" fmla="+- 21599 0 0"/>
                    <a:gd name="G2" fmla="+- 21600 0 0"/>
                    <a:gd name="T0" fmla="*/ 191 w 21600"/>
                    <a:gd name="T1" fmla="*/ 0 h 21599"/>
                    <a:gd name="T2" fmla="*/ 21600 w 21600"/>
                    <a:gd name="T3" fmla="*/ 21599 h 21599"/>
                    <a:gd name="T4" fmla="*/ 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</a:path>
                    <a:path w="21600" h="21599" stroke="0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28725" y="4279900"/>
              <a:ext cx="6172200" cy="1736725"/>
            </a:xfrm>
            <a:custGeom>
              <a:avLst/>
              <a:gdLst>
                <a:gd name="T0" fmla="*/ 0 w 3888"/>
                <a:gd name="T1" fmla="*/ 1093 h 1094"/>
                <a:gd name="T2" fmla="*/ 1386 w 3888"/>
                <a:gd name="T3" fmla="*/ 0 h 1094"/>
                <a:gd name="T4" fmla="*/ 2444 w 3888"/>
                <a:gd name="T5" fmla="*/ 0 h 1094"/>
                <a:gd name="T6" fmla="*/ 3887 w 3888"/>
                <a:gd name="T7" fmla="*/ 1093 h 1094"/>
                <a:gd name="T8" fmla="*/ 0 w 3888"/>
                <a:gd name="T9" fmla="*/ 109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8" h="1094">
                  <a:moveTo>
                    <a:pt x="0" y="1093"/>
                  </a:moveTo>
                  <a:lnTo>
                    <a:pt x="1386" y="0"/>
                  </a:lnTo>
                  <a:lnTo>
                    <a:pt x="2444" y="0"/>
                  </a:lnTo>
                  <a:lnTo>
                    <a:pt x="3887" y="1093"/>
                  </a:lnTo>
                  <a:lnTo>
                    <a:pt x="0" y="109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3" name="Group 42"/>
            <p:cNvGrpSpPr>
              <a:grpSpLocks/>
            </p:cNvGrpSpPr>
            <p:nvPr/>
          </p:nvGrpSpPr>
          <p:grpSpPr bwMode="auto">
            <a:xfrm>
              <a:off x="4286252" y="4425950"/>
              <a:ext cx="1225551" cy="1797050"/>
              <a:chOff x="2824" y="2570"/>
              <a:chExt cx="772" cy="1132"/>
            </a:xfrm>
          </p:grpSpPr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>
                <a:off x="3002" y="2570"/>
                <a:ext cx="408" cy="378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45" name="Group 44"/>
              <p:cNvGrpSpPr>
                <a:grpSpLocks/>
              </p:cNvGrpSpPr>
              <p:nvPr/>
            </p:nvGrpSpPr>
            <p:grpSpPr bwMode="auto">
              <a:xfrm>
                <a:off x="2824" y="2990"/>
                <a:ext cx="772" cy="712"/>
                <a:chOff x="2824" y="2990"/>
                <a:chExt cx="772" cy="712"/>
              </a:xfrm>
            </p:grpSpPr>
            <p:sp>
              <p:nvSpPr>
                <p:cNvPr id="46" name="Rectangle 45"/>
                <p:cNvSpPr>
                  <a:spLocks noChangeArrowheads="1"/>
                </p:cNvSpPr>
                <p:nvPr/>
              </p:nvSpPr>
              <p:spPr bwMode="auto">
                <a:xfrm>
                  <a:off x="2953" y="2992"/>
                  <a:ext cx="508" cy="18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47" name="Rectangle 46"/>
                <p:cNvSpPr>
                  <a:spLocks noChangeArrowheads="1"/>
                </p:cNvSpPr>
                <p:nvPr/>
              </p:nvSpPr>
              <p:spPr bwMode="auto">
                <a:xfrm>
                  <a:off x="2826" y="3126"/>
                  <a:ext cx="769" cy="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48" name="Arc 47"/>
                <p:cNvSpPr>
                  <a:spLocks/>
                </p:cNvSpPr>
                <p:nvPr/>
              </p:nvSpPr>
              <p:spPr bwMode="auto">
                <a:xfrm>
                  <a:off x="2824" y="2993"/>
                  <a:ext cx="140" cy="155"/>
                </a:xfrm>
                <a:custGeom>
                  <a:avLst/>
                  <a:gdLst>
                    <a:gd name="G0" fmla="+- 21600 0 0"/>
                    <a:gd name="G1" fmla="+- 21598 0 0"/>
                    <a:gd name="G2" fmla="+- 21600 0 0"/>
                    <a:gd name="T0" fmla="*/ 0 w 21600"/>
                    <a:gd name="T1" fmla="*/ 21598 h 21598"/>
                    <a:gd name="T2" fmla="*/ 21290 w 21600"/>
                    <a:gd name="T3" fmla="*/ 0 h 21598"/>
                    <a:gd name="T4" fmla="*/ 21600 w 21600"/>
                    <a:gd name="T5" fmla="*/ 21598 h 21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8" fill="none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</a:path>
                    <a:path w="21600" h="21598" stroke="0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  <a:lnTo>
                        <a:pt x="21600" y="2159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49" name="Arc 48"/>
                <p:cNvSpPr>
                  <a:spLocks/>
                </p:cNvSpPr>
                <p:nvPr/>
              </p:nvSpPr>
              <p:spPr bwMode="auto">
                <a:xfrm>
                  <a:off x="3457" y="2990"/>
                  <a:ext cx="139" cy="157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46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0" name="Group 49"/>
            <p:cNvGrpSpPr>
              <a:grpSpLocks/>
            </p:cNvGrpSpPr>
            <p:nvPr/>
          </p:nvGrpSpPr>
          <p:grpSpPr bwMode="auto">
            <a:xfrm>
              <a:off x="2995613" y="4411663"/>
              <a:ext cx="1225550" cy="1797050"/>
              <a:chOff x="2011" y="2561"/>
              <a:chExt cx="772" cy="1132"/>
            </a:xfrm>
          </p:grpSpPr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2192" y="2561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52" name="Group 51"/>
              <p:cNvGrpSpPr>
                <a:grpSpLocks/>
              </p:cNvGrpSpPr>
              <p:nvPr/>
            </p:nvGrpSpPr>
            <p:grpSpPr bwMode="auto">
              <a:xfrm>
                <a:off x="2011" y="2982"/>
                <a:ext cx="772" cy="711"/>
                <a:chOff x="2011" y="2982"/>
                <a:chExt cx="772" cy="711"/>
              </a:xfrm>
            </p:grpSpPr>
            <p:sp>
              <p:nvSpPr>
                <p:cNvPr id="53" name="Rectangle 52"/>
                <p:cNvSpPr>
                  <a:spLocks noChangeArrowheads="1"/>
                </p:cNvSpPr>
                <p:nvPr/>
              </p:nvSpPr>
              <p:spPr bwMode="auto">
                <a:xfrm>
                  <a:off x="2144" y="2982"/>
                  <a:ext cx="504" cy="187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2013" y="3113"/>
                  <a:ext cx="769" cy="580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55" name="Arc 54"/>
                <p:cNvSpPr>
                  <a:spLocks/>
                </p:cNvSpPr>
                <p:nvPr/>
              </p:nvSpPr>
              <p:spPr bwMode="auto">
                <a:xfrm>
                  <a:off x="2011" y="2983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56" name="Arc 55"/>
                <p:cNvSpPr>
                  <a:spLocks/>
                </p:cNvSpPr>
                <p:nvPr/>
              </p:nvSpPr>
              <p:spPr bwMode="auto">
                <a:xfrm>
                  <a:off x="2643" y="2983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7" name="Group 56"/>
            <p:cNvGrpSpPr>
              <a:grpSpLocks/>
            </p:cNvGrpSpPr>
            <p:nvPr/>
          </p:nvGrpSpPr>
          <p:grpSpPr bwMode="auto">
            <a:xfrm>
              <a:off x="2995613" y="4421188"/>
              <a:ext cx="1225550" cy="1797050"/>
              <a:chOff x="2011" y="2567"/>
              <a:chExt cx="772" cy="1132"/>
            </a:xfrm>
          </p:grpSpPr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2192" y="2567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59" name="Group 58"/>
              <p:cNvGrpSpPr>
                <a:grpSpLocks/>
              </p:cNvGrpSpPr>
              <p:nvPr/>
            </p:nvGrpSpPr>
            <p:grpSpPr bwMode="auto">
              <a:xfrm>
                <a:off x="2011" y="2988"/>
                <a:ext cx="772" cy="711"/>
                <a:chOff x="2011" y="2988"/>
                <a:chExt cx="772" cy="711"/>
              </a:xfrm>
            </p:grpSpPr>
            <p:sp>
              <p:nvSpPr>
                <p:cNvPr id="60" name="Rectangle 59"/>
                <p:cNvSpPr>
                  <a:spLocks noChangeArrowheads="1"/>
                </p:cNvSpPr>
                <p:nvPr/>
              </p:nvSpPr>
              <p:spPr bwMode="auto">
                <a:xfrm>
                  <a:off x="2144" y="2988"/>
                  <a:ext cx="504" cy="18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61" name="Rectangle 60"/>
                <p:cNvSpPr>
                  <a:spLocks noChangeArrowheads="1"/>
                </p:cNvSpPr>
                <p:nvPr/>
              </p:nvSpPr>
              <p:spPr bwMode="auto">
                <a:xfrm>
                  <a:off x="2013" y="3119"/>
                  <a:ext cx="769" cy="5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62" name="Arc 61"/>
                <p:cNvSpPr>
                  <a:spLocks/>
                </p:cNvSpPr>
                <p:nvPr/>
              </p:nvSpPr>
              <p:spPr bwMode="auto">
                <a:xfrm>
                  <a:off x="2011" y="2989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63" name="Arc 62"/>
                <p:cNvSpPr>
                  <a:spLocks/>
                </p:cNvSpPr>
                <p:nvPr/>
              </p:nvSpPr>
              <p:spPr bwMode="auto">
                <a:xfrm>
                  <a:off x="2643" y="2989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64" name="TextBox 63"/>
            <p:cNvSpPr txBox="1"/>
            <p:nvPr/>
          </p:nvSpPr>
          <p:spPr>
            <a:xfrm>
              <a:off x="1110458" y="1815366"/>
              <a:ext cx="4818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Using libraries</a:t>
              </a:r>
            </a:p>
          </p:txBody>
        </p:sp>
      </p:grpSp>
      <p:sp>
        <p:nvSpPr>
          <p:cNvPr id="66" name="Title 1"/>
          <p:cNvSpPr txBox="1">
            <a:spLocks/>
          </p:cNvSpPr>
          <p:nvPr/>
        </p:nvSpPr>
        <p:spPr>
          <a:xfrm>
            <a:off x="822325" y="365125"/>
            <a:ext cx="7521575" cy="5492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9pPr>
          </a:lstStyle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70052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Examines Global and Virtual Teams from a variety of perspectives</a:t>
            </a:r>
          </a:p>
          <a:p>
            <a:pPr>
              <a:spcBef>
                <a:spcPts val="0"/>
              </a:spcBef>
            </a:pPr>
            <a:r>
              <a:rPr lang="en-US" dirty="0"/>
              <a:t>	Distributed knowledge</a:t>
            </a:r>
          </a:p>
          <a:p>
            <a:pPr>
              <a:spcBef>
                <a:spcPts val="0"/>
              </a:spcBef>
            </a:pPr>
            <a:r>
              <a:rPr lang="en-US" dirty="0"/>
              <a:t>	Leadership Theory</a:t>
            </a:r>
          </a:p>
          <a:p>
            <a:pPr>
              <a:spcBef>
                <a:spcPts val="0"/>
              </a:spcBef>
            </a:pPr>
            <a:r>
              <a:rPr lang="en-US" dirty="0"/>
              <a:t>	Integrated Communications Management</a:t>
            </a:r>
          </a:p>
          <a:p>
            <a:pPr>
              <a:spcBef>
                <a:spcPts val="0"/>
              </a:spcBef>
            </a:pPr>
            <a:r>
              <a:rPr lang="en-US" dirty="0"/>
              <a:t>	Technology</a:t>
            </a:r>
          </a:p>
          <a:p>
            <a:pPr>
              <a:spcBef>
                <a:spcPts val="0"/>
              </a:spcBef>
            </a:pPr>
            <a:r>
              <a:rPr lang="en-US" dirty="0"/>
              <a:t>	Culture</a:t>
            </a:r>
          </a:p>
          <a:p>
            <a:pPr>
              <a:spcBef>
                <a:spcPts val="0"/>
              </a:spcBef>
            </a:pPr>
            <a:r>
              <a:rPr lang="en-US" dirty="0"/>
              <a:t>	Legal</a:t>
            </a:r>
          </a:p>
          <a:p>
            <a:pPr>
              <a:spcBef>
                <a:spcPts val="0"/>
              </a:spcBef>
            </a:pPr>
            <a:r>
              <a:rPr lang="en-US" dirty="0"/>
              <a:t>	Information sharing and collaboration toolsets</a:t>
            </a:r>
          </a:p>
          <a:p>
            <a:pPr>
              <a:spcBef>
                <a:spcPts val="0"/>
              </a:spcBef>
            </a:pPr>
            <a:r>
              <a:rPr lang="en-US" dirty="0"/>
              <a:t>	Problem Solving</a:t>
            </a:r>
          </a:p>
          <a:p>
            <a:r>
              <a:rPr lang="en-US" dirty="0"/>
              <a:t>The result will be clear guidelines on how to organize and operate these teams</a:t>
            </a:r>
          </a:p>
        </p:txBody>
      </p:sp>
    </p:spTree>
    <p:extLst>
      <p:ext uri="{BB962C8B-B14F-4D97-AF65-F5344CB8AC3E}">
        <p14:creationId xmlns:p14="http://schemas.microsoft.com/office/powerpoint/2010/main" val="37371596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On-line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0138"/>
            <a:ext cx="7315200" cy="1185862"/>
          </a:xfrm>
        </p:spPr>
        <p:txBody>
          <a:bodyPr/>
          <a:lstStyle/>
          <a:p>
            <a:r>
              <a:rPr lang="en-US" dirty="0"/>
              <a:t>Both EBSCO and JSTOR have standard search interfaces and should be intuitively obvious to you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2542828"/>
            <a:ext cx="6049219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97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321675" cy="3929062"/>
          </a:xfrm>
        </p:spPr>
        <p:txBody>
          <a:bodyPr/>
          <a:lstStyle/>
          <a:p>
            <a:r>
              <a:rPr lang="en-US" dirty="0"/>
              <a:t>The first half of the class is the theory for leading global virtual teams</a:t>
            </a:r>
          </a:p>
          <a:p>
            <a:r>
              <a:rPr lang="en-US" dirty="0"/>
              <a:t>By class session 7, we will have completed the theory portion of the course and will take the theory exam</a:t>
            </a:r>
          </a:p>
          <a:p>
            <a:r>
              <a:rPr lang="en-US" dirty="0"/>
              <a:t>Likewise, postings and responses will be completed</a:t>
            </a:r>
          </a:p>
          <a:p>
            <a:r>
              <a:rPr lang="en-US" dirty="0"/>
              <a:t>The second half of the course is practical matters for leading global virtual teams. </a:t>
            </a:r>
          </a:p>
          <a:p>
            <a:r>
              <a:rPr lang="en-US" dirty="0"/>
              <a:t>Group projects and term papers will be completed during the second half</a:t>
            </a:r>
          </a:p>
          <a:p>
            <a:r>
              <a:rPr lang="en-US" dirty="0"/>
              <a:t>In </a:t>
            </a:r>
            <a:r>
              <a:rPr lang="en-US" dirty="0">
                <a:solidFill>
                  <a:srgbClr val="FF0000"/>
                </a:solidFill>
              </a:rPr>
              <a:t>Lecture 2</a:t>
            </a:r>
            <a:r>
              <a:rPr lang="en-US" dirty="0"/>
              <a:t>, we examine why virtual teams are formed: because people in different locations have knowledge we need.  </a:t>
            </a:r>
          </a:p>
          <a:p>
            <a:pPr lvl="1"/>
            <a:r>
              <a:rPr lang="en-US" altLang="en-US" dirty="0"/>
              <a:t>The recognition about the decentralized nature of knowledge is changing the old authoritative management hierarchies.</a:t>
            </a:r>
          </a:p>
          <a:p>
            <a:pPr lvl="1"/>
            <a:r>
              <a:rPr lang="en-US" altLang="en-US" dirty="0"/>
              <a:t>Networks of teams are being introduced to understand and adapt to new environments.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22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22325" y="1100138"/>
            <a:ext cx="7521575" cy="392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anose="020B0604020202020204" pitchFamily="34" charset="0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038" indent="-17303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1638" indent="-16351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238" indent="-16351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8838" indent="-17303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</a:t>
            </a:r>
            <a:r>
              <a:rPr lang="en-US" dirty="0">
                <a:solidFill>
                  <a:srgbClr val="FF0000"/>
                </a:solidFill>
              </a:rPr>
              <a:t>Lecture 3,</a:t>
            </a:r>
            <a:r>
              <a:rPr lang="en-US" dirty="0"/>
              <a:t> we apply leadership theories to global virtual teams</a:t>
            </a:r>
          </a:p>
          <a:p>
            <a:pPr lvl="1"/>
            <a:r>
              <a:rPr lang="en-US" altLang="en-US" dirty="0"/>
              <a:t>The global virtual team is an emerging form of organization that needs different management than the rigid hierarchical form</a:t>
            </a:r>
          </a:p>
          <a:p>
            <a:pPr lvl="1"/>
            <a:r>
              <a:rPr lang="en-US" altLang="en-US" dirty="0"/>
              <a:t>Different theories of leadership are introduced and examined for fitness in leading global virtual teams</a:t>
            </a:r>
          </a:p>
          <a:p>
            <a:r>
              <a:rPr lang="en-US" dirty="0"/>
              <a:t>In </a:t>
            </a:r>
            <a:r>
              <a:rPr lang="en-US" dirty="0">
                <a:solidFill>
                  <a:srgbClr val="FF0000"/>
                </a:solidFill>
              </a:rPr>
              <a:t>Lecture 4</a:t>
            </a:r>
            <a:r>
              <a:rPr lang="en-US" dirty="0"/>
              <a:t>, communication principles tailored for virtual teams are presented</a:t>
            </a:r>
          </a:p>
          <a:p>
            <a:pPr lvl="1"/>
            <a:r>
              <a:rPr lang="en-US" altLang="en-US" dirty="0"/>
              <a:t>Communications is the force that restores the cohesion, coordination and control that is undermined by distance, time and cultural difference</a:t>
            </a:r>
          </a:p>
          <a:p>
            <a:pPr lvl="1"/>
            <a:r>
              <a:rPr lang="en-US" altLang="en-US" dirty="0"/>
              <a:t>Principles for effective communications are surveyed</a:t>
            </a:r>
          </a:p>
          <a:p>
            <a:pPr lvl="1"/>
            <a:r>
              <a:rPr lang="en-US" altLang="en-US" dirty="0"/>
              <a:t>How to prepare a communication plan is presented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00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22325" y="1100138"/>
            <a:ext cx="7521575" cy="392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anose="020B0604020202020204" pitchFamily="34" charset="0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038" indent="-17303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1638" indent="-16351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238" indent="-16351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8838" indent="-17303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</a:t>
            </a:r>
            <a:r>
              <a:rPr lang="en-US" dirty="0">
                <a:solidFill>
                  <a:srgbClr val="FF0000"/>
                </a:solidFill>
              </a:rPr>
              <a:t>Lecture 5</a:t>
            </a:r>
            <a:r>
              <a:rPr lang="en-US" dirty="0"/>
              <a:t>, we study the impact of culture on global virtual teams</a:t>
            </a:r>
          </a:p>
          <a:p>
            <a:pPr lvl="1"/>
            <a:r>
              <a:rPr lang="en-US" dirty="0"/>
              <a:t>Advances in communication have made globalization a reality but also created the need to deal with different cultures</a:t>
            </a:r>
            <a:endParaRPr lang="en-US" altLang="en-US" dirty="0"/>
          </a:p>
          <a:p>
            <a:pPr lvl="1"/>
            <a:r>
              <a:rPr lang="en-US" altLang="en-US" dirty="0"/>
              <a:t>The Hofstede and Hall models are widely used for understanding different cultures and their effect on business</a:t>
            </a:r>
          </a:p>
          <a:p>
            <a:r>
              <a:rPr lang="en-US" dirty="0"/>
              <a:t>In </a:t>
            </a:r>
            <a:r>
              <a:rPr lang="en-US" dirty="0">
                <a:solidFill>
                  <a:srgbClr val="FF0000"/>
                </a:solidFill>
              </a:rPr>
              <a:t>Lecture 6</a:t>
            </a:r>
            <a:r>
              <a:rPr lang="en-US" dirty="0"/>
              <a:t>, we review the role of technology in virtual teams and principles for effectively employing it</a:t>
            </a:r>
          </a:p>
          <a:p>
            <a:pPr lvl="1"/>
            <a:r>
              <a:rPr lang="en-US" altLang="en-US" dirty="0"/>
              <a:t>Determining technology needs; appropriately matching technology to task</a:t>
            </a:r>
          </a:p>
          <a:p>
            <a:pPr lvl="1"/>
            <a:r>
              <a:rPr lang="en-US" altLang="en-US" dirty="0"/>
              <a:t>Global technology considerations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1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22325" y="1100138"/>
            <a:ext cx="7521575" cy="392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anose="020B0604020202020204" pitchFamily="34" charset="0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038" indent="-17303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1638" indent="-16351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238" indent="-16351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8838" indent="-17303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</a:t>
            </a:r>
            <a:r>
              <a:rPr lang="en-US" dirty="0">
                <a:solidFill>
                  <a:srgbClr val="FF0000"/>
                </a:solidFill>
              </a:rPr>
              <a:t>Lecture 7</a:t>
            </a:r>
            <a:r>
              <a:rPr lang="en-US" dirty="0"/>
              <a:t>, technical tools will be reviewed</a:t>
            </a:r>
          </a:p>
          <a:p>
            <a:pPr lvl="1"/>
            <a:r>
              <a:rPr lang="en-US" altLang="en-US" dirty="0"/>
              <a:t>Examine the attributes of good collaboration tools</a:t>
            </a:r>
          </a:p>
          <a:p>
            <a:pPr lvl="1"/>
            <a:r>
              <a:rPr lang="en-US" dirty="0"/>
              <a:t>Web conferencing tools </a:t>
            </a:r>
          </a:p>
          <a:p>
            <a:pPr lvl="1"/>
            <a:r>
              <a:rPr lang="en-US" dirty="0"/>
              <a:t>Forums, wikis and blog tools </a:t>
            </a:r>
            <a:endParaRPr lang="en-US" altLang="en-US" dirty="0"/>
          </a:p>
          <a:p>
            <a:r>
              <a:rPr lang="en-US" dirty="0"/>
              <a:t>In </a:t>
            </a:r>
            <a:r>
              <a:rPr lang="en-US" dirty="0">
                <a:solidFill>
                  <a:srgbClr val="FF0000"/>
                </a:solidFill>
              </a:rPr>
              <a:t>Lecture 8</a:t>
            </a:r>
            <a:r>
              <a:rPr lang="en-US" dirty="0"/>
              <a:t>, we continue discussing technical tools</a:t>
            </a:r>
          </a:p>
          <a:p>
            <a:pPr lvl="1"/>
            <a:r>
              <a:rPr lang="en-US" dirty="0"/>
              <a:t>Collaborative platforms </a:t>
            </a:r>
          </a:p>
          <a:p>
            <a:pPr lvl="1"/>
            <a:r>
              <a:rPr lang="en-US" altLang="en-US" dirty="0"/>
              <a:t>Integrated collaboration environments</a:t>
            </a:r>
          </a:p>
          <a:p>
            <a:r>
              <a:rPr lang="en-US" altLang="en-US" dirty="0"/>
              <a:t>In </a:t>
            </a:r>
            <a:r>
              <a:rPr lang="en-US" altLang="en-US" dirty="0">
                <a:solidFill>
                  <a:srgbClr val="FF0000"/>
                </a:solidFill>
              </a:rPr>
              <a:t>Lecture 9, </a:t>
            </a:r>
            <a:r>
              <a:rPr lang="en-US" altLang="en-US" dirty="0"/>
              <a:t>we investigate team building</a:t>
            </a:r>
          </a:p>
          <a:p>
            <a:pPr lvl="1"/>
            <a:r>
              <a:rPr lang="en-US" dirty="0"/>
              <a:t>The five critical functions in building a successful team</a:t>
            </a:r>
          </a:p>
          <a:p>
            <a:pPr lvl="1"/>
            <a:r>
              <a:rPr lang="en-US" altLang="en-US" dirty="0"/>
              <a:t>Purpose of team charter</a:t>
            </a:r>
          </a:p>
          <a:p>
            <a:pPr lvl="1"/>
            <a:r>
              <a:rPr lang="en-US" altLang="en-US" dirty="0"/>
              <a:t>Coaching </a:t>
            </a:r>
          </a:p>
          <a:p>
            <a:pPr lvl="1"/>
            <a:r>
              <a:rPr lang="en-US" dirty="0"/>
              <a:t>Barriers to building a global virtual team and how they can be mitigated</a:t>
            </a: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5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22325" y="1100138"/>
            <a:ext cx="8321675" cy="392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anose="020B0604020202020204" pitchFamily="34" charset="0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038" indent="-17303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1638" indent="-16351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238" indent="-16351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8838" indent="-17303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</a:t>
            </a:r>
            <a:r>
              <a:rPr lang="en-US" dirty="0">
                <a:solidFill>
                  <a:srgbClr val="FF0000"/>
                </a:solidFill>
              </a:rPr>
              <a:t>Lecture 10</a:t>
            </a:r>
            <a:r>
              <a:rPr lang="en-US" dirty="0"/>
              <a:t>, legal issues will be discussed</a:t>
            </a:r>
          </a:p>
          <a:p>
            <a:pPr lvl="1"/>
            <a:r>
              <a:rPr lang="en-US" altLang="en-US" dirty="0"/>
              <a:t>Global teams are more vulnerable to certain legal issues</a:t>
            </a:r>
          </a:p>
          <a:p>
            <a:pPr lvl="1"/>
            <a:r>
              <a:rPr lang="en-US" dirty="0"/>
              <a:t>Discuss records management</a:t>
            </a:r>
          </a:p>
          <a:p>
            <a:pPr lvl="1"/>
            <a:r>
              <a:rPr lang="en-US" altLang="en-US" dirty="0"/>
              <a:t>Discuss </a:t>
            </a:r>
            <a:r>
              <a:rPr lang="en-US" dirty="0"/>
              <a:t>discrimination, wages and hours, disability accommodation, intellectual property and contracting</a:t>
            </a:r>
            <a:endParaRPr lang="en-US" altLang="en-US" dirty="0"/>
          </a:p>
          <a:p>
            <a:r>
              <a:rPr lang="en-US" dirty="0"/>
              <a:t>In </a:t>
            </a:r>
            <a:r>
              <a:rPr lang="en-US" dirty="0">
                <a:solidFill>
                  <a:srgbClr val="FF0000"/>
                </a:solidFill>
              </a:rPr>
              <a:t>Lecture 11</a:t>
            </a:r>
            <a:r>
              <a:rPr lang="en-US" dirty="0"/>
              <a:t>, we investigate innovation theory</a:t>
            </a:r>
          </a:p>
          <a:p>
            <a:pPr lvl="1"/>
            <a:r>
              <a:rPr lang="en-US" dirty="0"/>
              <a:t>Recombination as innovation</a:t>
            </a:r>
          </a:p>
          <a:p>
            <a:pPr lvl="1"/>
            <a:r>
              <a:rPr lang="en-US" altLang="en-US" dirty="0"/>
              <a:t>Idea generation and search strategies</a:t>
            </a:r>
          </a:p>
          <a:p>
            <a:r>
              <a:rPr lang="en-US" altLang="en-US" dirty="0"/>
              <a:t>In </a:t>
            </a:r>
            <a:r>
              <a:rPr lang="en-US" altLang="en-US" dirty="0">
                <a:solidFill>
                  <a:srgbClr val="FF0000"/>
                </a:solidFill>
              </a:rPr>
              <a:t>Lecture 12, </a:t>
            </a:r>
            <a:r>
              <a:rPr lang="en-US" altLang="en-US" dirty="0"/>
              <a:t>we investigate problem solving</a:t>
            </a:r>
          </a:p>
          <a:p>
            <a:pPr lvl="1"/>
            <a:r>
              <a:rPr lang="en-US" altLang="en-US" dirty="0"/>
              <a:t>The problem solving process</a:t>
            </a:r>
          </a:p>
          <a:p>
            <a:pPr lvl="1"/>
            <a:r>
              <a:rPr lang="en-US" altLang="en-US" dirty="0"/>
              <a:t>Techniques for hard problems: Analogy, Sagacity, Stepwise refinement, Heuristics, Induction, Mastery over pedantry, </a:t>
            </a:r>
            <a:r>
              <a:rPr lang="en-US" altLang="en-US" dirty="0" err="1"/>
              <a:t>Think”ing</a:t>
            </a:r>
            <a:r>
              <a:rPr lang="en-US" altLang="en-US" dirty="0"/>
              <a:t>”, Mutating metaphors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677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msc_104_01 [Compatibility Mode]" id="{891C9D36-AAB2-41DC-9888-2C7C5165F2CE}" vid="{98DB2B02-0AFD-4BDA-AB26-63676B9ABA9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cmsc_104_01</Template>
  <TotalTime>1727</TotalTime>
  <Pages>13</Pages>
  <Words>2453</Words>
  <Application>Microsoft Office PowerPoint</Application>
  <PresentationFormat>Letter Paper (8.5x11 in)</PresentationFormat>
  <Paragraphs>282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Franklin Gothic Book</vt:lpstr>
      <vt:lpstr>Franklin Gothic Medium</vt:lpstr>
      <vt:lpstr>Wingdings</vt:lpstr>
      <vt:lpstr>Angles</vt:lpstr>
      <vt:lpstr>ENMG 661: Overview of the course</vt:lpstr>
      <vt:lpstr>World going virtual</vt:lpstr>
      <vt:lpstr>World going virtual</vt:lpstr>
      <vt:lpstr>This course</vt:lpstr>
      <vt:lpstr>Course overview</vt:lpstr>
      <vt:lpstr>Course overview</vt:lpstr>
      <vt:lpstr>Course overview</vt:lpstr>
      <vt:lpstr>Course overview</vt:lpstr>
      <vt:lpstr>Course overview</vt:lpstr>
      <vt:lpstr>Course Overview: What is a virtual Team</vt:lpstr>
      <vt:lpstr>Course Overview: What is a virtual Team</vt:lpstr>
      <vt:lpstr>Course Overview: What is a virtual Team</vt:lpstr>
      <vt:lpstr>Course overview: A Case history</vt:lpstr>
      <vt:lpstr>Course overview: A Case history</vt:lpstr>
      <vt:lpstr>Course overview: virtual Leadership functions</vt:lpstr>
      <vt:lpstr>Course Overview: Why have a virtual Team</vt:lpstr>
      <vt:lpstr>Lectures</vt:lpstr>
      <vt:lpstr>Grading</vt:lpstr>
      <vt:lpstr>Theory Exam</vt:lpstr>
      <vt:lpstr>Group Project</vt:lpstr>
      <vt:lpstr>Term Paper</vt:lpstr>
      <vt:lpstr>Our tools in this course</vt:lpstr>
      <vt:lpstr>Technology we will use</vt:lpstr>
      <vt:lpstr>Things to know</vt:lpstr>
      <vt:lpstr>blackboard</vt:lpstr>
      <vt:lpstr>Blackboard Tools</vt:lpstr>
      <vt:lpstr>Discussion Board</vt:lpstr>
      <vt:lpstr>Discussion Board</vt:lpstr>
      <vt:lpstr>Discussion Board</vt:lpstr>
      <vt:lpstr>Discussion Board</vt:lpstr>
      <vt:lpstr>Discussion Board</vt:lpstr>
      <vt:lpstr>PowerPoint Presentation</vt:lpstr>
      <vt:lpstr>Using Online Libraries</vt:lpstr>
      <vt:lpstr>On-line Libraries</vt:lpstr>
      <vt:lpstr>On-line Libraries</vt:lpstr>
      <vt:lpstr>On-line Libraries</vt:lpstr>
      <vt:lpstr>On-line Libraries</vt:lpstr>
      <vt:lpstr>On-line Libraries</vt:lpstr>
      <vt:lpstr>PowerPoint Presentation</vt:lpstr>
      <vt:lpstr>On-line Libraries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 104</dc:title>
  <dc:subject>CMSC 104</dc:subject>
  <dc:creator>george ray</dc:creator>
  <cp:lastModifiedBy>george ray</cp:lastModifiedBy>
  <cp:revision>265</cp:revision>
  <cp:lastPrinted>2000-08-25T01:48:19Z</cp:lastPrinted>
  <dcterms:created xsi:type="dcterms:W3CDTF">2014-07-26T13:21:02Z</dcterms:created>
  <dcterms:modified xsi:type="dcterms:W3CDTF">2020-09-08T14:16:18Z</dcterms:modified>
</cp:coreProperties>
</file>